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1"/>
  </p:notesMasterIdLst>
  <p:sldIdLst>
    <p:sldId id="258" r:id="rId2"/>
    <p:sldId id="462" r:id="rId3"/>
    <p:sldId id="463" r:id="rId4"/>
    <p:sldId id="467" r:id="rId5"/>
    <p:sldId id="468" r:id="rId6"/>
    <p:sldId id="469" r:id="rId7"/>
    <p:sldId id="470" r:id="rId8"/>
    <p:sldId id="472" r:id="rId9"/>
    <p:sldId id="471" r:id="rId10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05" autoAdjust="0"/>
    <p:restoredTop sz="94494" autoAdjust="0"/>
  </p:normalViewPr>
  <p:slideViewPr>
    <p:cSldViewPr snapToGrid="0">
      <p:cViewPr varScale="1">
        <p:scale>
          <a:sx n="78" d="100"/>
          <a:sy n="78" d="100"/>
        </p:scale>
        <p:origin x="1421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4F3803-FCDE-4E49-BEE8-1D0AA57BC22C}" type="datetimeFigureOut">
              <a:rPr lang="ko-KR" altLang="en-US" smtClean="0"/>
              <a:t>2021-03-21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09FEC2-E03A-4AE0-A376-EF4F600C007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959474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09FEC2-E03A-4AE0-A376-EF4F600C0078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74423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09FEC2-E03A-4AE0-A376-EF4F600C0078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02478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마스터 부제목 스타일 편집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23888" y="1491296"/>
            <a:ext cx="7886700" cy="955812"/>
          </a:xfrm>
        </p:spPr>
        <p:txBody>
          <a:bodyPr anchor="ctr" anchorCtr="0">
            <a:normAutofit/>
          </a:bodyPr>
          <a:lstStyle>
            <a:lvl1pPr>
              <a:defRPr sz="4000"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cxnSp>
        <p:nvCxnSpPr>
          <p:cNvPr id="8" name="직선 연결선 7"/>
          <p:cNvCxnSpPr/>
          <p:nvPr userDrawn="1"/>
        </p:nvCxnSpPr>
        <p:spPr>
          <a:xfrm flipV="1">
            <a:off x="623888" y="2447109"/>
            <a:ext cx="7886700" cy="29227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1370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F3853-045D-40B1-82A2-45D776B2E9AC}" type="datetime1">
              <a:rPr lang="ko-KR" altLang="en-US" smtClean="0"/>
              <a:t>2021-03-21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6103-5126-4115-869A-A1AF11FD5C0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53011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C7ED-5BF3-4D03-B896-DAF14C40C429}" type="datetime1">
              <a:rPr lang="ko-KR" altLang="en-US" smtClean="0"/>
              <a:t>2021-03-21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6103-5126-4115-869A-A1AF11FD5C0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55723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2217" y="195943"/>
            <a:ext cx="8499566" cy="761999"/>
          </a:xfrm>
        </p:spPr>
        <p:txBody>
          <a:bodyPr>
            <a:normAutofit/>
          </a:bodyPr>
          <a:lstStyle>
            <a:lvl1pPr>
              <a:defRPr sz="3200" b="1"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22217" y="1271450"/>
            <a:ext cx="8499566" cy="5033555"/>
          </a:xfrm>
        </p:spPr>
        <p:txBody>
          <a:bodyPr>
            <a:normAutofit/>
          </a:bodyPr>
          <a:lstStyle>
            <a:lvl1pPr marL="266700" indent="-266700">
              <a:buSzPct val="100000"/>
              <a:buFont typeface="Wingdings 2" panose="05020102010507070707" pitchFamily="18" charset="2"/>
              <a:buChar char=""/>
              <a:defRPr sz="2400"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  <a:lvl2pPr marL="685800" indent="-228600">
              <a:buFont typeface="Wingdings 2" panose="05020102010507070707" pitchFamily="18" charset="2"/>
              <a:buChar char=""/>
              <a:defRPr sz="2000"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2pPr>
            <a:lvl3pPr marL="1143000" indent="-228600">
              <a:buFont typeface="Calibri" panose="020F0502020204030204" pitchFamily="34" charset="0"/>
              <a:buChar char="‒"/>
              <a:defRPr sz="1800"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3pPr>
            <a:lvl4pPr marL="1600200" indent="-228600">
              <a:buFont typeface="맑은 고딕" panose="020B0503020000020004" pitchFamily="50" charset="-127"/>
              <a:buChar char="〮"/>
              <a:defRPr sz="1600"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4pPr>
            <a:lvl5pPr marL="2057400" indent="-228600">
              <a:buFont typeface="Wingdings 2" panose="05020102010507070707" pitchFamily="18" charset="2"/>
              <a:buChar char=""/>
              <a:defRPr sz="1600"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49" y="6430369"/>
            <a:ext cx="2363833" cy="365125"/>
          </a:xfrm>
        </p:spPr>
        <p:txBody>
          <a:bodyPr/>
          <a:lstStyle/>
          <a:p>
            <a:fld id="{96F6E33C-608B-4FE7-86A1-D0D7EE07B18B}" type="slidenum">
              <a:rPr lang="ko-KR" altLang="en-US" smtClean="0"/>
              <a:t>‹#›</a:t>
            </a:fld>
            <a:endParaRPr lang="ko-KR" altLang="en-US" dirty="0"/>
          </a:p>
        </p:txBody>
      </p:sp>
      <p:cxnSp>
        <p:nvCxnSpPr>
          <p:cNvPr id="10" name="직선 연결선 9"/>
          <p:cNvCxnSpPr/>
          <p:nvPr userDrawn="1"/>
        </p:nvCxnSpPr>
        <p:spPr>
          <a:xfrm>
            <a:off x="322217" y="969537"/>
            <a:ext cx="8499566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9" t="71892" r="3525"/>
          <a:stretch/>
        </p:blipFill>
        <p:spPr>
          <a:xfrm>
            <a:off x="316507" y="6365966"/>
            <a:ext cx="1593439" cy="4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85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96D90-1A0C-4670-BB78-48B232EF3EED}" type="datetime1">
              <a:rPr lang="ko-KR" altLang="en-US" smtClean="0"/>
              <a:t>2021-03-21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6103-5126-4115-869A-A1AF11FD5C0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81450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2D312-FD9F-42DF-A41F-79D2D6FCCFFE}" type="datetime1">
              <a:rPr lang="ko-KR" altLang="en-US" smtClean="0"/>
              <a:t>2021-03-21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6103-5126-4115-869A-A1AF11FD5C0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68001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D93FE-21E4-4CBA-98A7-40F152473B58}" type="datetime1">
              <a:rPr lang="ko-KR" altLang="en-US" smtClean="0"/>
              <a:t>2021-03-21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6103-5126-4115-869A-A1AF11FD5C0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61459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4D4AE-924E-460B-90D3-F4B7C0D5F8E2}" type="datetime1">
              <a:rPr lang="ko-KR" altLang="en-US" smtClean="0"/>
              <a:t>2021-03-21</a:t>
            </a:fld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6103-5126-4115-869A-A1AF11FD5C0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47730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4FF2B-25BB-429C-A6B2-359C6B75F068}" type="datetime1">
              <a:rPr lang="ko-KR" altLang="en-US" smtClean="0"/>
              <a:t>2021-03-21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6103-5126-4115-869A-A1AF11FD5C0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21244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237FB-2700-4EDB-98DB-0207F05EBC6C}" type="datetime1">
              <a:rPr lang="ko-KR" altLang="en-US" smtClean="0"/>
              <a:t>2021-03-21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6103-5126-4115-869A-A1AF11FD5C0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536064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EED21-1ECB-41CD-A690-9F83AA2A7757}" type="datetime1">
              <a:rPr lang="ko-KR" altLang="en-US" smtClean="0"/>
              <a:t>2021-03-21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6103-5126-4115-869A-A1AF11FD5C0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03391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ECCF3-1E80-4EFC-B9F8-E76FB6BDBE51}" type="datetime1">
              <a:rPr lang="ko-KR" altLang="en-US" smtClean="0"/>
              <a:t>2021-03-21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306103-5126-4115-869A-A1AF11FD5C0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17509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부제목 1"/>
          <p:cNvSpPr>
            <a:spLocks noGrp="1"/>
          </p:cNvSpPr>
          <p:nvPr>
            <p:ph type="subTitle" idx="1"/>
          </p:nvPr>
        </p:nvSpPr>
        <p:spPr>
          <a:xfrm>
            <a:off x="1143000" y="3822428"/>
            <a:ext cx="7367588" cy="1934760"/>
          </a:xfrm>
        </p:spPr>
        <p:txBody>
          <a:bodyPr>
            <a:noAutofit/>
          </a:bodyPr>
          <a:lstStyle/>
          <a:p>
            <a:pPr lvl="0" algn="r" latinLnBrk="0">
              <a:lnSpc>
                <a:spcPct val="100000"/>
              </a:lnSpc>
              <a:defRPr/>
            </a:pPr>
            <a:endParaRPr lang="en-US" altLang="ko-KR" sz="1800" b="1" dirty="0">
              <a:latin typeface="KoPub돋움체 Bold" panose="00000800000000000000" pitchFamily="2" charset="-127"/>
              <a:ea typeface="KoPub돋움체 Bold" panose="00000800000000000000" pitchFamily="2" charset="-127"/>
              <a:cs typeface="Calibri" panose="020F0502020204030204" pitchFamily="34" charset="0"/>
            </a:endParaRPr>
          </a:p>
          <a:p>
            <a:pPr lvl="0" algn="r" latinLnBrk="0">
              <a:lnSpc>
                <a:spcPct val="100000"/>
              </a:lnSpc>
              <a:defRPr/>
            </a:pPr>
            <a:r>
              <a:rPr lang="en-US" altLang="ko-KR" sz="1800" b="1" dirty="0">
                <a:latin typeface="KoPub돋움체 Bold" panose="00000800000000000000" pitchFamily="2" charset="-127"/>
                <a:ea typeface="KoPub돋움체 Bold" panose="00000800000000000000" pitchFamily="2" charset="-127"/>
                <a:cs typeface="Calibri" panose="020F0502020204030204" pitchFamily="34" charset="0"/>
              </a:rPr>
              <a:t>Byoung-Dai Lee</a:t>
            </a:r>
          </a:p>
          <a:p>
            <a:pPr lvl="0" algn="r" latinLnBrk="0">
              <a:lnSpc>
                <a:spcPct val="100000"/>
              </a:lnSpc>
              <a:defRPr/>
            </a:pPr>
            <a:endParaRPr lang="en-US" altLang="ko-KR" sz="1800" b="1" dirty="0">
              <a:latin typeface="KoPub돋움체 Bold" panose="00000800000000000000" pitchFamily="2" charset="-127"/>
              <a:ea typeface="KoPub돋움체 Bold" panose="00000800000000000000" pitchFamily="2" charset="-127"/>
              <a:cs typeface="Calibri" panose="020F0502020204030204" pitchFamily="34" charset="0"/>
            </a:endParaRPr>
          </a:p>
          <a:p>
            <a:pPr lvl="0" algn="r" latinLnBrk="0">
              <a:lnSpc>
                <a:spcPct val="100000"/>
              </a:lnSpc>
              <a:defRPr/>
            </a:pPr>
            <a:r>
              <a:rPr lang="en-US" altLang="ko-KR" sz="1800" b="1" dirty="0">
                <a:latin typeface="KoPub돋움체 Bold" panose="00000800000000000000" pitchFamily="2" charset="-127"/>
                <a:ea typeface="KoPub돋움체 Bold" panose="00000800000000000000" pitchFamily="2" charset="-127"/>
                <a:cs typeface="Calibri" panose="020F0502020204030204" pitchFamily="34" charset="0"/>
              </a:rPr>
              <a:t>Division of AI &amp; Computer Engineering</a:t>
            </a:r>
          </a:p>
          <a:p>
            <a:pPr lvl="0" algn="r" latinLnBrk="0">
              <a:lnSpc>
                <a:spcPct val="100000"/>
              </a:lnSpc>
              <a:defRPr/>
            </a:pPr>
            <a:r>
              <a:rPr lang="en-US" altLang="ko-KR" sz="1800" b="1" dirty="0">
                <a:latin typeface="KoPub돋움체 Bold" panose="00000800000000000000" pitchFamily="2" charset="-127"/>
                <a:ea typeface="KoPub돋움체 Bold" panose="00000800000000000000" pitchFamily="2" charset="-127"/>
                <a:cs typeface="Calibri" panose="020F0502020204030204" pitchFamily="34" charset="0"/>
              </a:rPr>
              <a:t>Kyonggi University</a:t>
            </a:r>
            <a:endParaRPr lang="ko-KR" altLang="en-US" sz="1800" b="1" dirty="0">
              <a:latin typeface="KoPub돋움체 Bold" panose="00000800000000000000" pitchFamily="2" charset="-127"/>
              <a:ea typeface="KoPub돋움체 Bold" panose="00000800000000000000" pitchFamily="2" charset="-127"/>
              <a:cs typeface="Calibri" panose="020F0502020204030204" pitchFamily="34" charset="0"/>
            </a:endParaRPr>
          </a:p>
          <a:p>
            <a:endParaRPr lang="ko-KR" altLang="en-US" sz="18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9" t="71892" r="3525"/>
          <a:stretch/>
        </p:blipFill>
        <p:spPr>
          <a:xfrm>
            <a:off x="316507" y="6365966"/>
            <a:ext cx="1593439" cy="481400"/>
          </a:xfrm>
          <a:prstGeom prst="rect">
            <a:avLst/>
          </a:prstGeom>
        </p:spPr>
      </p:pic>
      <p:sp>
        <p:nvSpPr>
          <p:cNvPr id="5" name="제목 2"/>
          <p:cNvSpPr txBox="1">
            <a:spLocks/>
          </p:cNvSpPr>
          <p:nvPr/>
        </p:nvSpPr>
        <p:spPr>
          <a:xfrm>
            <a:off x="623888" y="1305098"/>
            <a:ext cx="7886700" cy="114201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97500"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  <a:cs typeface="+mj-cs"/>
              </a:defRPr>
            </a:lvl1pPr>
          </a:lstStyle>
          <a:p>
            <a:r>
              <a:rPr lang="en-US" altLang="ko-KR" dirty="0"/>
              <a:t>Nachos</a:t>
            </a:r>
            <a:r>
              <a:rPr lang="ko-KR" altLang="en-US" dirty="0"/>
              <a:t> </a:t>
            </a:r>
            <a:r>
              <a:rPr lang="en-US" altLang="ko-KR" dirty="0"/>
              <a:t>Using</a:t>
            </a:r>
            <a:r>
              <a:rPr lang="ko-KR" altLang="en-US" dirty="0"/>
              <a:t> </a:t>
            </a:r>
            <a:r>
              <a:rPr lang="en-US" altLang="ko-KR" dirty="0"/>
              <a:t>Eclipse</a:t>
            </a:r>
            <a:br>
              <a:rPr lang="en-US" altLang="ko-KR" dirty="0"/>
            </a:br>
            <a:r>
              <a:rPr lang="en-US" altLang="ko-KR" sz="2800" dirty="0"/>
              <a:t> </a:t>
            </a:r>
            <a:r>
              <a:rPr lang="ko-KR" altLang="en-US" sz="2800" dirty="0"/>
              <a:t>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804847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1) Eclipse Download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https://www.eclipse.org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4122F-559D-4E9D-A36D-EB34483E40AE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E68E584B-9A38-455A-8E51-C08132AE0C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732" y="1810940"/>
            <a:ext cx="7469432" cy="4275851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96D1A36D-26A9-4A09-814A-DFB9B9230E4A}"/>
              </a:ext>
            </a:extLst>
          </p:cNvPr>
          <p:cNvSpPr/>
          <p:nvPr/>
        </p:nvSpPr>
        <p:spPr>
          <a:xfrm>
            <a:off x="6982691" y="2757058"/>
            <a:ext cx="1359577" cy="554182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8569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F3EF331-C28C-4B7A-BAA2-B3173F52D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2) Nachos Source Code </a:t>
            </a:r>
            <a:r>
              <a:rPr lang="ko-KR" altLang="en-US" dirty="0"/>
              <a:t>압축 풀기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9E641CC-C4E9-4364-955F-96753F5276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nachos-java.zip</a:t>
            </a:r>
            <a:r>
              <a:rPr lang="ko-KR" altLang="en-US" dirty="0"/>
              <a:t>을 자신이 원하는 디렉토리에 압축 풀기</a:t>
            </a:r>
            <a:endParaRPr lang="en-US" altLang="ko-KR" dirty="0"/>
          </a:p>
          <a:p>
            <a:pPr lvl="1"/>
            <a:r>
              <a:rPr lang="ko-KR" altLang="en-US" dirty="0"/>
              <a:t>예제에서는 </a:t>
            </a:r>
            <a:r>
              <a:rPr lang="en-US" altLang="ko-KR" dirty="0"/>
              <a:t>D:\project</a:t>
            </a:r>
            <a:r>
              <a:rPr lang="ko-KR" altLang="en-US" dirty="0"/>
              <a:t> 디렉토리 사용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09EE5F3-1E83-45E8-888B-3D51DDFF5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6E33C-608B-4FE7-86A1-D0D7EE07B18B}" type="slidenum">
              <a:rPr lang="ko-KR" altLang="en-US" smtClean="0"/>
              <a:t>3</a:t>
            </a:fld>
            <a:endParaRPr lang="ko-KR" altLang="en-US" dirty="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3A44728C-1458-44CB-B91D-8D7B3F5509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9706" y="2141329"/>
            <a:ext cx="2595130" cy="4477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873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11E7223D-5DA6-4B42-AF94-91159860E1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1216" y="62506"/>
            <a:ext cx="4425450" cy="6728200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16788D96-2B9D-423E-9906-56A5E37E0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3) Eclipse Project </a:t>
            </a:r>
            <a:r>
              <a:rPr lang="ko-KR" altLang="en-US" dirty="0"/>
              <a:t>생성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95F9105-0D3F-4C8E-B466-00A902B093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Java Project </a:t>
            </a:r>
            <a:r>
              <a:rPr lang="ko-KR" altLang="en-US" dirty="0"/>
              <a:t>생성</a:t>
            </a:r>
            <a:endParaRPr lang="en-US" altLang="ko-KR" dirty="0"/>
          </a:p>
          <a:p>
            <a:pPr lvl="1"/>
            <a:r>
              <a:rPr lang="en-US" altLang="ko-KR" dirty="0"/>
              <a:t>“File”</a:t>
            </a:r>
            <a:r>
              <a:rPr lang="ko-KR" altLang="en-US" dirty="0"/>
              <a:t> </a:t>
            </a:r>
            <a:r>
              <a:rPr lang="en-US" altLang="ko-KR" dirty="0">
                <a:sym typeface="Wingdings" panose="05000000000000000000" pitchFamily="2" charset="2"/>
              </a:rPr>
              <a:t></a:t>
            </a:r>
            <a:r>
              <a:rPr lang="ko-KR" altLang="en-US" dirty="0">
                <a:sym typeface="Wingdings" panose="05000000000000000000" pitchFamily="2" charset="2"/>
              </a:rPr>
              <a:t> </a:t>
            </a:r>
            <a:r>
              <a:rPr lang="en-US" altLang="ko-KR" dirty="0">
                <a:sym typeface="Wingdings" panose="05000000000000000000" pitchFamily="2" charset="2"/>
              </a:rPr>
              <a:t>“New”</a:t>
            </a:r>
            <a:r>
              <a:rPr lang="ko-KR" altLang="en-US" dirty="0">
                <a:sym typeface="Wingdings" panose="05000000000000000000" pitchFamily="2" charset="2"/>
              </a:rPr>
              <a:t> </a:t>
            </a:r>
            <a:r>
              <a:rPr lang="en-US" altLang="ko-KR" dirty="0">
                <a:sym typeface="Wingdings" panose="05000000000000000000" pitchFamily="2" charset="2"/>
              </a:rPr>
              <a:t></a:t>
            </a:r>
            <a:r>
              <a:rPr lang="ko-KR" altLang="en-US" dirty="0">
                <a:sym typeface="Wingdings" panose="05000000000000000000" pitchFamily="2" charset="2"/>
              </a:rPr>
              <a:t> </a:t>
            </a:r>
            <a:r>
              <a:rPr lang="en-US" altLang="ko-KR" dirty="0">
                <a:sym typeface="Wingdings" panose="05000000000000000000" pitchFamily="2" charset="2"/>
              </a:rPr>
              <a:t>“Java Project”</a:t>
            </a:r>
            <a:r>
              <a:rPr lang="ko-KR" altLang="en-US" dirty="0">
                <a:sym typeface="Wingdings" panose="05000000000000000000" pitchFamily="2" charset="2"/>
              </a:rPr>
              <a:t> </a:t>
            </a:r>
            <a:endParaRPr lang="en-US" altLang="ko-KR" dirty="0">
              <a:sym typeface="Wingdings" panose="05000000000000000000" pitchFamily="2" charset="2"/>
            </a:endParaRPr>
          </a:p>
          <a:p>
            <a:pPr lvl="1"/>
            <a:r>
              <a:rPr lang="en-US" altLang="ko-KR" dirty="0">
                <a:sym typeface="Wingdings" panose="05000000000000000000" pitchFamily="2" charset="2"/>
              </a:rPr>
              <a:t>“Use default location” </a:t>
            </a:r>
            <a:r>
              <a:rPr lang="ko-KR" altLang="en-US" dirty="0">
                <a:sym typeface="Wingdings" panose="05000000000000000000" pitchFamily="2" charset="2"/>
              </a:rPr>
              <a:t>선택 해제</a:t>
            </a:r>
            <a:endParaRPr lang="en-US" altLang="ko-KR" dirty="0">
              <a:sym typeface="Wingdings" panose="05000000000000000000" pitchFamily="2" charset="2"/>
            </a:endParaRPr>
          </a:p>
          <a:p>
            <a:pPr lvl="1"/>
            <a:r>
              <a:rPr lang="en-US" altLang="ko-KR" dirty="0">
                <a:sym typeface="Wingdings" panose="05000000000000000000" pitchFamily="2" charset="2"/>
              </a:rPr>
              <a:t>Location: </a:t>
            </a:r>
            <a:r>
              <a:rPr lang="en-US" altLang="ko-KR" dirty="0">
                <a:solidFill>
                  <a:srgbClr val="FF0000"/>
                </a:solidFill>
                <a:sym typeface="Wingdings" panose="05000000000000000000" pitchFamily="2" charset="2"/>
              </a:rPr>
              <a:t>D:\project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9B01C64-65F9-4BA9-873B-F330922A6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6E33C-608B-4FE7-86A1-D0D7EE07B18B}" type="slidenum">
              <a:rPr lang="ko-KR" altLang="en-US" smtClean="0"/>
              <a:t>4</a:t>
            </a:fld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63F274A-D67F-4B0E-B9B4-860364024FE2}"/>
              </a:ext>
            </a:extLst>
          </p:cNvPr>
          <p:cNvSpPr txBox="1"/>
          <p:nvPr/>
        </p:nvSpPr>
        <p:spPr>
          <a:xfrm>
            <a:off x="212578" y="4108431"/>
            <a:ext cx="38895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  <a:sym typeface="Wingdings" panose="05000000000000000000" pitchFamily="2" charset="2"/>
              </a:rPr>
              <a:t>Location: D:\project\nachos  error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9CC1AB-5F0A-4617-BDE1-F35502E8F819}"/>
              </a:ext>
            </a:extLst>
          </p:cNvPr>
          <p:cNvSpPr txBox="1"/>
          <p:nvPr/>
        </p:nvSpPr>
        <p:spPr>
          <a:xfrm>
            <a:off x="4572000" y="625119"/>
            <a:ext cx="9282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FF0000"/>
                </a:solidFill>
                <a:sym typeface="Wingdings" panose="05000000000000000000" pitchFamily="2" charset="2"/>
              </a:rPr>
              <a:t>①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3F7ACCC-C607-43D4-B788-30014BE4FC84}"/>
              </a:ext>
            </a:extLst>
          </p:cNvPr>
          <p:cNvSpPr txBox="1"/>
          <p:nvPr/>
        </p:nvSpPr>
        <p:spPr>
          <a:xfrm>
            <a:off x="4634929" y="1999076"/>
            <a:ext cx="12099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800" b="1" dirty="0">
                <a:solidFill>
                  <a:srgbClr val="FF0000"/>
                </a:solidFill>
                <a:sym typeface="Wingdings" panose="05000000000000000000" pitchFamily="2" charset="2"/>
              </a:rPr>
              <a:t>②</a:t>
            </a:r>
            <a:endParaRPr lang="ko-KR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F7A223-29EA-4F37-B0DF-536D8C788978}"/>
              </a:ext>
            </a:extLst>
          </p:cNvPr>
          <p:cNvSpPr txBox="1"/>
          <p:nvPr/>
        </p:nvSpPr>
        <p:spPr>
          <a:xfrm>
            <a:off x="6887638" y="5717804"/>
            <a:ext cx="8254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800" b="1" dirty="0">
                <a:solidFill>
                  <a:srgbClr val="FF0000"/>
                </a:solidFill>
                <a:sym typeface="Wingdings" panose="05000000000000000000" pitchFamily="2" charset="2"/>
              </a:rPr>
              <a:t>③</a:t>
            </a:r>
            <a:endParaRPr lang="ko-KR" altLang="en-US" sz="2800" b="1" dirty="0">
              <a:solidFill>
                <a:srgbClr val="FF0000"/>
              </a:solidFill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E525DB3B-5189-4EEB-B66C-E50EF88159B5}"/>
              </a:ext>
            </a:extLst>
          </p:cNvPr>
          <p:cNvSpPr/>
          <p:nvPr/>
        </p:nvSpPr>
        <p:spPr>
          <a:xfrm>
            <a:off x="4798365" y="1087523"/>
            <a:ext cx="4368301" cy="333476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3F475A2-77FB-4718-AFD5-28E2A3977EB9}"/>
              </a:ext>
            </a:extLst>
          </p:cNvPr>
          <p:cNvSpPr/>
          <p:nvPr/>
        </p:nvSpPr>
        <p:spPr>
          <a:xfrm>
            <a:off x="4798365" y="1503675"/>
            <a:ext cx="4368301" cy="608126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051183A6-54C2-45FF-8865-4910C0D93557}"/>
              </a:ext>
            </a:extLst>
          </p:cNvPr>
          <p:cNvSpPr/>
          <p:nvPr/>
        </p:nvSpPr>
        <p:spPr>
          <a:xfrm>
            <a:off x="7210444" y="6296246"/>
            <a:ext cx="1005301" cy="461664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8" name="연결선: 구부러짐 17">
            <a:extLst>
              <a:ext uri="{FF2B5EF4-FFF2-40B4-BE49-F238E27FC236}">
                <a16:creationId xmlns:a16="http://schemas.microsoft.com/office/drawing/2014/main" id="{BDF81822-F5AA-4EF1-8FEA-07D0ABA197ED}"/>
              </a:ext>
            </a:extLst>
          </p:cNvPr>
          <p:cNvCxnSpPr>
            <a:cxnSpLocks/>
            <a:stCxn id="8" idx="3"/>
            <a:endCxn id="15" idx="2"/>
          </p:cNvCxnSpPr>
          <p:nvPr/>
        </p:nvCxnSpPr>
        <p:spPr>
          <a:xfrm flipV="1">
            <a:off x="4102143" y="2111801"/>
            <a:ext cx="2880373" cy="2181296"/>
          </a:xfrm>
          <a:prstGeom prst="curvedConnector2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7490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6788D96-2B9D-423E-9906-56A5E37E0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3) Eclipse Project </a:t>
            </a:r>
            <a:r>
              <a:rPr lang="ko-KR" altLang="en-US" dirty="0"/>
              <a:t>생성 </a:t>
            </a:r>
            <a:r>
              <a:rPr lang="en-US" altLang="ko-KR" dirty="0"/>
              <a:t>(cont.)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95F9105-0D3F-4C8E-B466-00A902B093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JRE</a:t>
            </a:r>
            <a:r>
              <a:rPr lang="ko-KR" altLang="en-US" dirty="0"/>
              <a:t> </a:t>
            </a:r>
            <a:r>
              <a:rPr lang="en-US" altLang="ko-KR" dirty="0"/>
              <a:t>System</a:t>
            </a:r>
            <a:r>
              <a:rPr lang="ko-KR" altLang="en-US" dirty="0"/>
              <a:t> </a:t>
            </a:r>
            <a:r>
              <a:rPr lang="en-US" altLang="ko-KR" dirty="0"/>
              <a:t>Library</a:t>
            </a:r>
            <a:r>
              <a:rPr lang="ko-KR" altLang="en-US" dirty="0"/>
              <a:t> 변경</a:t>
            </a:r>
            <a:endParaRPr lang="en-US" altLang="ko-KR" dirty="0"/>
          </a:p>
          <a:p>
            <a:pPr lvl="1"/>
            <a:r>
              <a:rPr lang="en-US" altLang="ko-KR" dirty="0"/>
              <a:t>“JRE System Library [jre]” </a:t>
            </a:r>
            <a:r>
              <a:rPr lang="ko-KR" altLang="en-US" dirty="0"/>
              <a:t>선택 후 </a:t>
            </a:r>
            <a:r>
              <a:rPr lang="en-US" altLang="ko-KR" dirty="0"/>
              <a:t>right click </a:t>
            </a:r>
            <a:r>
              <a:rPr lang="en-US" altLang="ko-KR" dirty="0">
                <a:sym typeface="Wingdings" panose="05000000000000000000" pitchFamily="2" charset="2"/>
              </a:rPr>
              <a:t> “Properties” </a:t>
            </a:r>
            <a:r>
              <a:rPr lang="ko-KR" altLang="en-US" dirty="0">
                <a:sym typeface="Wingdings" panose="05000000000000000000" pitchFamily="2" charset="2"/>
              </a:rPr>
              <a:t>선택</a:t>
            </a:r>
            <a:endParaRPr lang="en-US" altLang="ko-KR" dirty="0"/>
          </a:p>
          <a:p>
            <a:endParaRPr lang="en-US" altLang="ko-KR" dirty="0">
              <a:sym typeface="Wingdings" panose="05000000000000000000" pitchFamily="2" charset="2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9B01C64-65F9-4BA9-873B-F330922A6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6E33C-608B-4FE7-86A1-D0D7EE07B18B}" type="slidenum">
              <a:rPr lang="ko-KR" altLang="en-US" smtClean="0"/>
              <a:t>5</a:t>
            </a:fld>
            <a:endParaRPr lang="ko-KR" alt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E467F4A2-E1FC-417A-88ED-399E591B9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789" y="2122837"/>
            <a:ext cx="2928938" cy="453922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01BCF02D-B15A-4BBA-B5B1-3CD2C51215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43" t="15989" r="73827" b="51082"/>
          <a:stretch/>
        </p:blipFill>
        <p:spPr>
          <a:xfrm>
            <a:off x="3899404" y="2567228"/>
            <a:ext cx="4081177" cy="3282349"/>
          </a:xfrm>
          <a:prstGeom prst="rect">
            <a:avLst/>
          </a:prstGeom>
        </p:spPr>
      </p:pic>
      <p:sp>
        <p:nvSpPr>
          <p:cNvPr id="17" name="화살표: 오른쪽 16">
            <a:extLst>
              <a:ext uri="{FF2B5EF4-FFF2-40B4-BE49-F238E27FC236}">
                <a16:creationId xmlns:a16="http://schemas.microsoft.com/office/drawing/2014/main" id="{F29BE6E1-FD57-48DA-AD7D-39CABAE5809F}"/>
              </a:ext>
            </a:extLst>
          </p:cNvPr>
          <p:cNvSpPr/>
          <p:nvPr/>
        </p:nvSpPr>
        <p:spPr>
          <a:xfrm>
            <a:off x="3011055" y="4073236"/>
            <a:ext cx="822036" cy="323273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89FFA70C-CCF8-46EE-B0FB-86CEBCDA38B2}"/>
              </a:ext>
            </a:extLst>
          </p:cNvPr>
          <p:cNvSpPr/>
          <p:nvPr/>
        </p:nvSpPr>
        <p:spPr>
          <a:xfrm>
            <a:off x="826904" y="2900218"/>
            <a:ext cx="2184151" cy="323273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8B7B3A7-B044-41C5-A236-F28C58A6FDDE}"/>
              </a:ext>
            </a:extLst>
          </p:cNvPr>
          <p:cNvSpPr txBox="1"/>
          <p:nvPr/>
        </p:nvSpPr>
        <p:spPr>
          <a:xfrm>
            <a:off x="1454851" y="2438553"/>
            <a:ext cx="9282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FF0000"/>
                </a:solidFill>
                <a:sym typeface="Wingdings" panose="05000000000000000000" pitchFamily="2" charset="2"/>
              </a:rPr>
              <a:t>①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DF6B13B-4E2B-46B1-A187-97A9AA9F33F1}"/>
              </a:ext>
            </a:extLst>
          </p:cNvPr>
          <p:cNvSpPr/>
          <p:nvPr/>
        </p:nvSpPr>
        <p:spPr>
          <a:xfrm>
            <a:off x="5062179" y="5516914"/>
            <a:ext cx="2184151" cy="323273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2E6921B-7D36-4D5E-AF4C-CFD0E99BA717}"/>
              </a:ext>
            </a:extLst>
          </p:cNvPr>
          <p:cNvSpPr txBox="1"/>
          <p:nvPr/>
        </p:nvSpPr>
        <p:spPr>
          <a:xfrm>
            <a:off x="4730026" y="5781785"/>
            <a:ext cx="12099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800" b="1" dirty="0">
                <a:solidFill>
                  <a:srgbClr val="FF0000"/>
                </a:solidFill>
                <a:sym typeface="Wingdings" panose="05000000000000000000" pitchFamily="2" charset="2"/>
              </a:rPr>
              <a:t>②</a:t>
            </a:r>
            <a:endParaRPr lang="ko-KR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104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DD97316D-CC7D-458F-B9CC-9990701CDA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575" y="2030831"/>
            <a:ext cx="5335286" cy="4200283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16788D96-2B9D-423E-9906-56A5E37E0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3) Eclipse Project </a:t>
            </a:r>
            <a:r>
              <a:rPr lang="ko-KR" altLang="en-US" dirty="0"/>
              <a:t>생성 </a:t>
            </a:r>
            <a:r>
              <a:rPr lang="en-US" altLang="ko-KR" dirty="0"/>
              <a:t>(cont.)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95F9105-0D3F-4C8E-B466-00A902B093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JRE</a:t>
            </a:r>
            <a:r>
              <a:rPr lang="ko-KR" altLang="en-US" dirty="0"/>
              <a:t> </a:t>
            </a:r>
            <a:r>
              <a:rPr lang="en-US" altLang="ko-KR" dirty="0"/>
              <a:t>System</a:t>
            </a:r>
            <a:r>
              <a:rPr lang="ko-KR" altLang="en-US" dirty="0"/>
              <a:t> </a:t>
            </a:r>
            <a:r>
              <a:rPr lang="en-US" altLang="ko-KR" dirty="0"/>
              <a:t>Library</a:t>
            </a:r>
            <a:r>
              <a:rPr lang="ko-KR" altLang="en-US" dirty="0"/>
              <a:t> 변경 </a:t>
            </a:r>
            <a:r>
              <a:rPr lang="en-US" altLang="ko-KR" dirty="0"/>
              <a:t>(cont.)</a:t>
            </a:r>
          </a:p>
          <a:p>
            <a:pPr lvl="1"/>
            <a:r>
              <a:rPr lang="en-US" altLang="ko-KR" dirty="0"/>
              <a:t>“Execution</a:t>
            </a:r>
            <a:r>
              <a:rPr lang="ko-KR" altLang="en-US" dirty="0"/>
              <a:t> </a:t>
            </a:r>
            <a:r>
              <a:rPr lang="en-US" altLang="ko-KR" dirty="0"/>
              <a:t>environment” </a:t>
            </a:r>
            <a:r>
              <a:rPr lang="en-US" altLang="ko-KR" dirty="0">
                <a:sym typeface="Wingdings" panose="05000000000000000000" pitchFamily="2" charset="2"/>
              </a:rPr>
              <a:t> “JavaSE-1.8</a:t>
            </a:r>
            <a:r>
              <a:rPr lang="ko-KR" altLang="en-US" dirty="0">
                <a:sym typeface="Wingdings" panose="05000000000000000000" pitchFamily="2" charset="2"/>
              </a:rPr>
              <a:t> </a:t>
            </a:r>
            <a:r>
              <a:rPr lang="en-US" altLang="ko-KR" dirty="0">
                <a:sym typeface="Wingdings" panose="05000000000000000000" pitchFamily="2" charset="2"/>
              </a:rPr>
              <a:t>(jre)” </a:t>
            </a:r>
            <a:r>
              <a:rPr lang="ko-KR" altLang="en-US" dirty="0">
                <a:sym typeface="Wingdings" panose="05000000000000000000" pitchFamily="2" charset="2"/>
              </a:rPr>
              <a:t>선택</a:t>
            </a:r>
            <a:endParaRPr lang="en-US" altLang="ko-KR" dirty="0"/>
          </a:p>
          <a:p>
            <a:endParaRPr lang="en-US" altLang="ko-KR" dirty="0">
              <a:sym typeface="Wingdings" panose="05000000000000000000" pitchFamily="2" charset="2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9B01C64-65F9-4BA9-873B-F330922A6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6E33C-608B-4FE7-86A1-D0D7EE07B18B}" type="slidenum">
              <a:rPr lang="ko-KR" altLang="en-US" smtClean="0"/>
              <a:t>6</a:t>
            </a:fld>
            <a:endParaRPr lang="ko-KR" altLang="en-US" dirty="0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89FFA70C-CCF8-46EE-B0FB-86CEBCDA38B2}"/>
              </a:ext>
            </a:extLst>
          </p:cNvPr>
          <p:cNvSpPr/>
          <p:nvPr/>
        </p:nvSpPr>
        <p:spPr>
          <a:xfrm>
            <a:off x="1570727" y="2833993"/>
            <a:ext cx="4031717" cy="323273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8B7B3A7-B044-41C5-A236-F28C58A6FDDE}"/>
              </a:ext>
            </a:extLst>
          </p:cNvPr>
          <p:cNvSpPr txBox="1"/>
          <p:nvPr/>
        </p:nvSpPr>
        <p:spPr>
          <a:xfrm>
            <a:off x="1033883" y="2648191"/>
            <a:ext cx="9282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FF0000"/>
                </a:solidFill>
                <a:sym typeface="Wingdings" panose="05000000000000000000" pitchFamily="2" charset="2"/>
              </a:rPr>
              <a:t>③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DF6B13B-4E2B-46B1-A187-97A9AA9F33F1}"/>
              </a:ext>
            </a:extLst>
          </p:cNvPr>
          <p:cNvSpPr/>
          <p:nvPr/>
        </p:nvSpPr>
        <p:spPr>
          <a:xfrm>
            <a:off x="3586586" y="5876500"/>
            <a:ext cx="1210992" cy="323273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6646880-0276-4E5A-9EDA-8A5E3053D855}"/>
              </a:ext>
            </a:extLst>
          </p:cNvPr>
          <p:cNvSpPr txBox="1"/>
          <p:nvPr/>
        </p:nvSpPr>
        <p:spPr>
          <a:xfrm>
            <a:off x="3122457" y="5582985"/>
            <a:ext cx="9282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FF0000"/>
                </a:solidFill>
                <a:sym typeface="Wingdings" panose="05000000000000000000" pitchFamily="2" charset="2"/>
              </a:rPr>
              <a:t>④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51D4CB71-2A4D-4B74-BC78-F0290FF98E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8752" y="2483147"/>
            <a:ext cx="2562225" cy="3295650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275BE8C0-BFE8-443F-BF70-69E59EFDFE7E}"/>
              </a:ext>
            </a:extLst>
          </p:cNvPr>
          <p:cNvSpPr/>
          <p:nvPr/>
        </p:nvSpPr>
        <p:spPr>
          <a:xfrm>
            <a:off x="6521682" y="2784859"/>
            <a:ext cx="2273346" cy="323273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9EF967F-2387-4C0F-9383-38B54E37A95C}"/>
              </a:ext>
            </a:extLst>
          </p:cNvPr>
          <p:cNvSpPr txBox="1"/>
          <p:nvPr/>
        </p:nvSpPr>
        <p:spPr>
          <a:xfrm>
            <a:off x="8330900" y="2252314"/>
            <a:ext cx="9282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FF0000"/>
                </a:solidFill>
                <a:sym typeface="Wingdings" panose="05000000000000000000" pitchFamily="2" charset="2"/>
              </a:rPr>
              <a:t>⑤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  <p:sp>
        <p:nvSpPr>
          <p:cNvPr id="24" name="화살표: 오른쪽 23">
            <a:extLst>
              <a:ext uri="{FF2B5EF4-FFF2-40B4-BE49-F238E27FC236}">
                <a16:creationId xmlns:a16="http://schemas.microsoft.com/office/drawing/2014/main" id="{3C864647-017D-4884-B603-A5A079FF1DF3}"/>
              </a:ext>
            </a:extLst>
          </p:cNvPr>
          <p:cNvSpPr/>
          <p:nvPr/>
        </p:nvSpPr>
        <p:spPr>
          <a:xfrm>
            <a:off x="5457492" y="4120191"/>
            <a:ext cx="822036" cy="323273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38DB9D1-3AEF-4FA9-999B-0FC30E487E1F}"/>
              </a:ext>
            </a:extLst>
          </p:cNvPr>
          <p:cNvSpPr txBox="1"/>
          <p:nvPr/>
        </p:nvSpPr>
        <p:spPr>
          <a:xfrm>
            <a:off x="1033884" y="2651756"/>
            <a:ext cx="9282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FF0000"/>
                </a:solidFill>
                <a:sym typeface="Wingdings" panose="05000000000000000000" pitchFamily="2" charset="2"/>
              </a:rPr>
              <a:t>③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24C0D85-30BE-4C1B-8A81-5F16C9BE068C}"/>
              </a:ext>
            </a:extLst>
          </p:cNvPr>
          <p:cNvSpPr txBox="1"/>
          <p:nvPr/>
        </p:nvSpPr>
        <p:spPr>
          <a:xfrm>
            <a:off x="3122458" y="5586550"/>
            <a:ext cx="9282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FF0000"/>
                </a:solidFill>
                <a:sym typeface="Wingdings" panose="05000000000000000000" pitchFamily="2" charset="2"/>
              </a:rPr>
              <a:t>④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5388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FA951BF-6A1D-4D85-9C4E-3DBEDF1A4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4) Run Configuration </a:t>
            </a:r>
            <a:r>
              <a:rPr lang="ko-KR" altLang="en-US" dirty="0"/>
              <a:t>작성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7E1C7FA-4058-4EBE-9E58-D2E029CF48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“Run” </a:t>
            </a:r>
            <a:r>
              <a:rPr lang="en-US" altLang="ko-KR" dirty="0">
                <a:sym typeface="Wingdings" panose="05000000000000000000" pitchFamily="2" charset="2"/>
              </a:rPr>
              <a:t> “Run Configurations” </a:t>
            </a:r>
            <a:r>
              <a:rPr lang="ko-KR" altLang="en-US" dirty="0">
                <a:sym typeface="Wingdings" panose="05000000000000000000" pitchFamily="2" charset="2"/>
              </a:rPr>
              <a:t>선택</a:t>
            </a:r>
            <a:r>
              <a:rPr lang="en-US" altLang="ko-KR" dirty="0"/>
              <a:t> </a:t>
            </a:r>
          </a:p>
          <a:p>
            <a:pPr lvl="1"/>
            <a:r>
              <a:rPr lang="en-US" altLang="ko-KR" dirty="0"/>
              <a:t>“Main”</a:t>
            </a:r>
            <a:r>
              <a:rPr lang="ko-KR" altLang="en-US" dirty="0"/>
              <a:t> 탭 선택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DA9F4E2-1AFE-4A71-B918-13120AA59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6E33C-608B-4FE7-86A1-D0D7EE07B18B}" type="slidenum">
              <a:rPr lang="ko-KR" altLang="en-US" smtClean="0"/>
              <a:t>7</a:t>
            </a:fld>
            <a:endParaRPr lang="ko-KR" altLang="en-US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80D437E5-BCF6-4E64-B707-FA4211277D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127" y="2084847"/>
            <a:ext cx="6673417" cy="4710647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5E644F4D-64DA-49D5-94D0-259DC78A1290}"/>
              </a:ext>
            </a:extLst>
          </p:cNvPr>
          <p:cNvSpPr/>
          <p:nvPr/>
        </p:nvSpPr>
        <p:spPr>
          <a:xfrm>
            <a:off x="1099128" y="2962996"/>
            <a:ext cx="1597892" cy="431656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AFD1000-8F46-42E9-8AF2-C39033C9C654}"/>
              </a:ext>
            </a:extLst>
          </p:cNvPr>
          <p:cNvSpPr txBox="1"/>
          <p:nvPr/>
        </p:nvSpPr>
        <p:spPr>
          <a:xfrm>
            <a:off x="634998" y="2606799"/>
            <a:ext cx="9282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FF0000"/>
                </a:solidFill>
                <a:sym typeface="Wingdings" panose="05000000000000000000" pitchFamily="2" charset="2"/>
              </a:rPr>
              <a:t>①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6B3FC6-9F4E-43D8-87F7-5D81FAE418AA}"/>
              </a:ext>
            </a:extLst>
          </p:cNvPr>
          <p:cNvSpPr txBox="1"/>
          <p:nvPr/>
        </p:nvSpPr>
        <p:spPr>
          <a:xfrm>
            <a:off x="6023117" y="1771339"/>
            <a:ext cx="12099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800" b="1" dirty="0">
                <a:solidFill>
                  <a:srgbClr val="FF0000"/>
                </a:solidFill>
                <a:sym typeface="Wingdings" panose="05000000000000000000" pitchFamily="2" charset="2"/>
              </a:rPr>
              <a:t>②</a:t>
            </a:r>
            <a:endParaRPr lang="ko-KR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18B5185A-FC16-4490-B3BB-073A6E6D95BB}"/>
              </a:ext>
            </a:extLst>
          </p:cNvPr>
          <p:cNvSpPr/>
          <p:nvPr/>
        </p:nvSpPr>
        <p:spPr>
          <a:xfrm>
            <a:off x="2780146" y="1985388"/>
            <a:ext cx="3242969" cy="431656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171260D1-CF32-4DAE-8BF5-6BC850551EB4}"/>
              </a:ext>
            </a:extLst>
          </p:cNvPr>
          <p:cNvSpPr/>
          <p:nvPr/>
        </p:nvSpPr>
        <p:spPr>
          <a:xfrm>
            <a:off x="2780146" y="2537404"/>
            <a:ext cx="3242970" cy="431656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0E3004D-43B3-4A20-AE65-D95BA920DAB4}"/>
              </a:ext>
            </a:extLst>
          </p:cNvPr>
          <p:cNvSpPr txBox="1"/>
          <p:nvPr/>
        </p:nvSpPr>
        <p:spPr>
          <a:xfrm>
            <a:off x="6023116" y="2412539"/>
            <a:ext cx="9282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FF0000"/>
                </a:solidFill>
                <a:sym typeface="Wingdings" panose="05000000000000000000" pitchFamily="2" charset="2"/>
              </a:rPr>
              <a:t>③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BB49782-B078-4BF3-91A0-2C56A547DAC7}"/>
              </a:ext>
            </a:extLst>
          </p:cNvPr>
          <p:cNvSpPr txBox="1"/>
          <p:nvPr/>
        </p:nvSpPr>
        <p:spPr>
          <a:xfrm>
            <a:off x="5969574" y="3038455"/>
            <a:ext cx="9282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FF0000"/>
                </a:solidFill>
                <a:sym typeface="Wingdings" panose="05000000000000000000" pitchFamily="2" charset="2"/>
              </a:rPr>
              <a:t>④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A261AE59-6312-4FF6-82DE-81A9BD6B51AE}"/>
              </a:ext>
            </a:extLst>
          </p:cNvPr>
          <p:cNvSpPr/>
          <p:nvPr/>
        </p:nvSpPr>
        <p:spPr>
          <a:xfrm>
            <a:off x="2780146" y="3068464"/>
            <a:ext cx="3242970" cy="431656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42F7F04B-7FB4-4117-B31D-5F0431A13B01}"/>
              </a:ext>
            </a:extLst>
          </p:cNvPr>
          <p:cNvSpPr/>
          <p:nvPr/>
        </p:nvSpPr>
        <p:spPr>
          <a:xfrm>
            <a:off x="6889120" y="5943576"/>
            <a:ext cx="814008" cy="431656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233A6CA-126D-4803-BB86-D47FDF8E042D}"/>
              </a:ext>
            </a:extLst>
          </p:cNvPr>
          <p:cNvSpPr txBox="1"/>
          <p:nvPr/>
        </p:nvSpPr>
        <p:spPr>
          <a:xfrm>
            <a:off x="7233083" y="5417845"/>
            <a:ext cx="9282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FF0000"/>
                </a:solidFill>
                <a:sym typeface="Wingdings" panose="05000000000000000000" pitchFamily="2" charset="2"/>
              </a:rPr>
              <a:t>⑤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5491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FA951BF-6A1D-4D85-9C4E-3DBEDF1A4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4) Run Configuration </a:t>
            </a:r>
            <a:r>
              <a:rPr lang="ko-KR" altLang="en-US" dirty="0"/>
              <a:t>작성 </a:t>
            </a:r>
            <a:r>
              <a:rPr lang="en-US" altLang="ko-KR" dirty="0"/>
              <a:t>(cont.)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7E1C7FA-4058-4EBE-9E58-D2E029CF48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Working Directory </a:t>
            </a:r>
            <a:r>
              <a:rPr lang="ko-KR" altLang="en-US" dirty="0"/>
              <a:t>설정</a:t>
            </a:r>
            <a:endParaRPr lang="en-US" altLang="ko-KR" dirty="0"/>
          </a:p>
          <a:p>
            <a:pPr lvl="1"/>
            <a:r>
              <a:rPr lang="en-US" altLang="ko-KR" dirty="0"/>
              <a:t>“Argument”</a:t>
            </a:r>
            <a:r>
              <a:rPr lang="ko-KR" altLang="en-US" dirty="0"/>
              <a:t> 탭 선택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DA9F4E2-1AFE-4A71-B918-13120AA59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6E33C-608B-4FE7-86A1-D0D7EE07B18B}" type="slidenum">
              <a:rPr lang="ko-KR" altLang="en-US" smtClean="0"/>
              <a:t>8</a:t>
            </a:fld>
            <a:endParaRPr lang="ko-KR" altLang="en-US" dirty="0"/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A15E827E-C505-4E81-820D-E8F7280FC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493" y="2106973"/>
            <a:ext cx="6228955" cy="4428981"/>
          </a:xfrm>
          <a:prstGeom prst="rect">
            <a:avLst/>
          </a:prstGeom>
        </p:spPr>
      </p:pic>
      <p:sp>
        <p:nvSpPr>
          <p:cNvPr id="20" name="직사각형 19">
            <a:extLst>
              <a:ext uri="{FF2B5EF4-FFF2-40B4-BE49-F238E27FC236}">
                <a16:creationId xmlns:a16="http://schemas.microsoft.com/office/drawing/2014/main" id="{37E833FA-C810-49CC-A17F-565DEF90B82F}"/>
              </a:ext>
            </a:extLst>
          </p:cNvPr>
          <p:cNvSpPr/>
          <p:nvPr/>
        </p:nvSpPr>
        <p:spPr>
          <a:xfrm>
            <a:off x="3537528" y="2215175"/>
            <a:ext cx="785090" cy="431656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23D5752-963F-4E4C-A202-9216AAD3B245}"/>
              </a:ext>
            </a:extLst>
          </p:cNvPr>
          <p:cNvSpPr txBox="1"/>
          <p:nvPr/>
        </p:nvSpPr>
        <p:spPr>
          <a:xfrm>
            <a:off x="3073398" y="1858978"/>
            <a:ext cx="9282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FF0000"/>
                </a:solidFill>
                <a:sym typeface="Wingdings" panose="05000000000000000000" pitchFamily="2" charset="2"/>
              </a:rPr>
              <a:t>①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B9BDF106-C1AC-4654-BD6D-25B4009A1127}"/>
              </a:ext>
            </a:extLst>
          </p:cNvPr>
          <p:cNvSpPr/>
          <p:nvPr/>
        </p:nvSpPr>
        <p:spPr>
          <a:xfrm>
            <a:off x="3216562" y="5046121"/>
            <a:ext cx="4683885" cy="431656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249EC66-BEFA-4201-AC49-0068B261E653}"/>
              </a:ext>
            </a:extLst>
          </p:cNvPr>
          <p:cNvSpPr txBox="1"/>
          <p:nvPr/>
        </p:nvSpPr>
        <p:spPr>
          <a:xfrm>
            <a:off x="2720107" y="4660514"/>
            <a:ext cx="12099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800" b="1" dirty="0">
                <a:solidFill>
                  <a:srgbClr val="FF0000"/>
                </a:solidFill>
                <a:sym typeface="Wingdings" panose="05000000000000000000" pitchFamily="2" charset="2"/>
              </a:rPr>
              <a:t>②</a:t>
            </a:r>
            <a:endParaRPr lang="ko-KR" altLang="en-US" sz="2800" b="1" dirty="0">
              <a:solidFill>
                <a:srgbClr val="FF000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D2E42FA-81C1-4B06-81F5-4A2D4A216464}"/>
              </a:ext>
            </a:extLst>
          </p:cNvPr>
          <p:cNvSpPr txBox="1"/>
          <p:nvPr/>
        </p:nvSpPr>
        <p:spPr>
          <a:xfrm>
            <a:off x="6615834" y="5550942"/>
            <a:ext cx="9282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FF0000"/>
                </a:solidFill>
                <a:sym typeface="Wingdings" panose="05000000000000000000" pitchFamily="2" charset="2"/>
              </a:rPr>
              <a:t>③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C201EA22-39DD-48CE-8372-89AEC87783B4}"/>
              </a:ext>
            </a:extLst>
          </p:cNvPr>
          <p:cNvSpPr/>
          <p:nvPr/>
        </p:nvSpPr>
        <p:spPr>
          <a:xfrm>
            <a:off x="7079962" y="5720203"/>
            <a:ext cx="785090" cy="431656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E0E07FEC-4228-49A6-8F88-C5C5B32EB373}"/>
              </a:ext>
            </a:extLst>
          </p:cNvPr>
          <p:cNvSpPr/>
          <p:nvPr/>
        </p:nvSpPr>
        <p:spPr>
          <a:xfrm>
            <a:off x="6318250" y="6177463"/>
            <a:ext cx="785090" cy="431656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3E561D2-EFCB-41AC-9E4F-2322DD4A0052}"/>
              </a:ext>
            </a:extLst>
          </p:cNvPr>
          <p:cNvSpPr txBox="1"/>
          <p:nvPr/>
        </p:nvSpPr>
        <p:spPr>
          <a:xfrm>
            <a:off x="5854122" y="6177463"/>
            <a:ext cx="9282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FF0000"/>
                </a:solidFill>
                <a:sym typeface="Wingdings" panose="05000000000000000000" pitchFamily="2" charset="2"/>
              </a:rPr>
              <a:t>④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85A15C8-89A6-48CF-8906-6258E0242B40}"/>
              </a:ext>
            </a:extLst>
          </p:cNvPr>
          <p:cNvSpPr txBox="1"/>
          <p:nvPr/>
        </p:nvSpPr>
        <p:spPr>
          <a:xfrm>
            <a:off x="180314" y="3867256"/>
            <a:ext cx="38895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  <a:sym typeface="Wingdings" panose="05000000000000000000" pitchFamily="2" charset="2"/>
              </a:rPr>
              <a:t>${workspace_loc:nachos/nachos/proj1}</a:t>
            </a:r>
            <a:endParaRPr lang="ko-KR" altLang="en-US" dirty="0">
              <a:solidFill>
                <a:srgbClr val="FF0000"/>
              </a:solidFill>
            </a:endParaRPr>
          </a:p>
        </p:txBody>
      </p:sp>
      <p:cxnSp>
        <p:nvCxnSpPr>
          <p:cNvPr id="29" name="연결선: 구부러짐 28">
            <a:extLst>
              <a:ext uri="{FF2B5EF4-FFF2-40B4-BE49-F238E27FC236}">
                <a16:creationId xmlns:a16="http://schemas.microsoft.com/office/drawing/2014/main" id="{2404F1ED-5D0F-48C4-83B0-E5C99AB16FF4}"/>
              </a:ext>
            </a:extLst>
          </p:cNvPr>
          <p:cNvCxnSpPr>
            <a:cxnSpLocks/>
            <a:stCxn id="18" idx="1"/>
            <a:endCxn id="22" idx="1"/>
          </p:cNvCxnSpPr>
          <p:nvPr/>
        </p:nvCxnSpPr>
        <p:spPr>
          <a:xfrm rot="10800000" flipH="1" flipV="1">
            <a:off x="1671492" y="4321463"/>
            <a:ext cx="1545069" cy="940485"/>
          </a:xfrm>
          <a:prstGeom prst="curvedConnector3">
            <a:avLst>
              <a:gd name="adj1" fmla="val -14795"/>
            </a:avLst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81728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07B9DA2-164E-4214-838E-84E70FC930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5) </a:t>
            </a:r>
            <a:r>
              <a:rPr lang="ko-KR" altLang="en-US" dirty="0"/>
              <a:t>실행 결과 확인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66C6BEA-E41B-41A6-B909-766A6DA40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6E33C-608B-4FE7-86A1-D0D7EE07B18B}" type="slidenum">
              <a:rPr lang="ko-KR" altLang="en-US" smtClean="0"/>
              <a:t>9</a:t>
            </a:fld>
            <a:endParaRPr lang="ko-KR" altLang="en-US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C8D41641-A5F1-4587-8A6E-CAD0C397D8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927" y="1131596"/>
            <a:ext cx="7024832" cy="5298773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496B2627-D4E8-4208-9CE9-C7DC1AF82D05}"/>
              </a:ext>
            </a:extLst>
          </p:cNvPr>
          <p:cNvSpPr/>
          <p:nvPr/>
        </p:nvSpPr>
        <p:spPr>
          <a:xfrm>
            <a:off x="2216728" y="3788227"/>
            <a:ext cx="5966690" cy="2642142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422312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2188</TotalTime>
  <Words>223</Words>
  <Application>Microsoft Office PowerPoint</Application>
  <PresentationFormat>화면 슬라이드 쇼(4:3)</PresentationFormat>
  <Paragraphs>60</Paragraphs>
  <Slides>9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6" baseType="lpstr">
      <vt:lpstr>KoPub돋움체 Bold</vt:lpstr>
      <vt:lpstr>맑은 고딕</vt:lpstr>
      <vt:lpstr>Arial</vt:lpstr>
      <vt:lpstr>Calibri</vt:lpstr>
      <vt:lpstr>Calibri Light</vt:lpstr>
      <vt:lpstr>Wingdings 2</vt:lpstr>
      <vt:lpstr>Office 테마</vt:lpstr>
      <vt:lpstr>PowerPoint 프레젠테이션</vt:lpstr>
      <vt:lpstr>1) Eclipse Download</vt:lpstr>
      <vt:lpstr>2) Nachos Source Code 압축 풀기</vt:lpstr>
      <vt:lpstr>3) Eclipse Project 생성</vt:lpstr>
      <vt:lpstr>3) Eclipse Project 생성 (cont.)</vt:lpstr>
      <vt:lpstr>3) Eclipse Project 생성 (cont.)</vt:lpstr>
      <vt:lpstr>4) Run Configuration 작성</vt:lpstr>
      <vt:lpstr>4) Run Configuration 작성 (cont.)</vt:lpstr>
      <vt:lpstr>5) 실행 결과 확인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 비전 검사</dc:title>
  <dc:creator>Blee</dc:creator>
  <cp:lastModifiedBy> </cp:lastModifiedBy>
  <cp:revision>177</cp:revision>
  <dcterms:created xsi:type="dcterms:W3CDTF">2020-01-31T06:40:47Z</dcterms:created>
  <dcterms:modified xsi:type="dcterms:W3CDTF">2021-03-20T15:06:48Z</dcterms:modified>
</cp:coreProperties>
</file>