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13"/>
  </p:notesMasterIdLst>
  <p:sldIdLst>
    <p:sldId id="258" r:id="rId2"/>
    <p:sldId id="286" r:id="rId3"/>
    <p:sldId id="288" r:id="rId4"/>
    <p:sldId id="289" r:id="rId5"/>
    <p:sldId id="290" r:id="rId6"/>
    <p:sldId id="291" r:id="rId7"/>
    <p:sldId id="292" r:id="rId8"/>
    <p:sldId id="293" r:id="rId9"/>
    <p:sldId id="294" r:id="rId10"/>
    <p:sldId id="295" r:id="rId11"/>
    <p:sldId id="296" r:id="rId12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005" autoAdjust="0"/>
    <p:restoredTop sz="94494" autoAdjust="0"/>
  </p:normalViewPr>
  <p:slideViewPr>
    <p:cSldViewPr snapToGrid="0">
      <p:cViewPr varScale="1">
        <p:scale>
          <a:sx n="78" d="100"/>
          <a:sy n="78" d="100"/>
        </p:scale>
        <p:origin x="1421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 dirty="0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4F3803-FCDE-4E49-BEE8-1D0AA57BC22C}" type="datetimeFigureOut">
              <a:rPr lang="ko-KR" altLang="en-US" smtClean="0"/>
              <a:t>2021-03-20</a:t>
            </a:fld>
            <a:endParaRPr lang="ko-KR" altLang="en-US" dirty="0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 dirty="0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09FEC2-E03A-4AE0-A376-EF4F600C0078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2959474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dirty="0"/>
              <a:t>마스터 부제목 스타일 편집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623888" y="1491296"/>
            <a:ext cx="7886700" cy="955812"/>
          </a:xfrm>
        </p:spPr>
        <p:txBody>
          <a:bodyPr anchor="ctr" anchorCtr="0">
            <a:normAutofit/>
          </a:bodyPr>
          <a:lstStyle>
            <a:lvl1pPr>
              <a:defRPr sz="4000">
                <a:latin typeface="KoPub돋움체 Bold" panose="00000800000000000000" pitchFamily="2" charset="-127"/>
                <a:ea typeface="KoPub돋움체 Bold" panose="00000800000000000000" pitchFamily="2" charset="-127"/>
              </a:defRPr>
            </a:lvl1pPr>
          </a:lstStyle>
          <a:p>
            <a:r>
              <a:rPr lang="ko-KR" altLang="en-US" dirty="0"/>
              <a:t>마스터 제목 스타일 편집</a:t>
            </a:r>
            <a:endParaRPr lang="en-US" dirty="0"/>
          </a:p>
        </p:txBody>
      </p:sp>
      <p:cxnSp>
        <p:nvCxnSpPr>
          <p:cNvPr id="8" name="직선 연결선 7"/>
          <p:cNvCxnSpPr/>
          <p:nvPr userDrawn="1"/>
        </p:nvCxnSpPr>
        <p:spPr>
          <a:xfrm flipV="1">
            <a:off x="623888" y="2447109"/>
            <a:ext cx="7886700" cy="29227"/>
          </a:xfrm>
          <a:prstGeom prst="line">
            <a:avLst/>
          </a:prstGeom>
          <a:ln w="38100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813701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1F3853-045D-40B1-82A2-45D776B2E9AC}" type="datetime1">
              <a:rPr lang="ko-KR" altLang="en-US" smtClean="0"/>
              <a:t>2021-03-20</a:t>
            </a:fld>
            <a:endParaRPr lang="ko-KR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306103-5126-4115-869A-A1AF11FD5C09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2530118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20C7ED-5BF3-4D03-B896-DAF14C40C429}" type="datetime1">
              <a:rPr lang="ko-KR" altLang="en-US" smtClean="0"/>
              <a:t>2021-03-20</a:t>
            </a:fld>
            <a:endParaRPr lang="ko-KR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306103-5126-4115-869A-A1AF11FD5C09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6557235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22217" y="195943"/>
            <a:ext cx="8499566" cy="761999"/>
          </a:xfrm>
        </p:spPr>
        <p:txBody>
          <a:bodyPr>
            <a:normAutofit/>
          </a:bodyPr>
          <a:lstStyle>
            <a:lvl1pPr>
              <a:defRPr sz="3200" b="1">
                <a:latin typeface="KoPub돋움체 Bold" panose="00000800000000000000" pitchFamily="2" charset="-127"/>
                <a:ea typeface="KoPub돋움체 Bold" panose="00000800000000000000" pitchFamily="2" charset="-127"/>
              </a:defRPr>
            </a:lvl1pPr>
          </a:lstStyle>
          <a:p>
            <a:r>
              <a:rPr lang="ko-KR" altLang="en-US" dirty="0"/>
              <a:t>마스터 제목 스타일 편집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322217" y="1271450"/>
            <a:ext cx="8499566" cy="5033555"/>
          </a:xfrm>
        </p:spPr>
        <p:txBody>
          <a:bodyPr>
            <a:normAutofit/>
          </a:bodyPr>
          <a:lstStyle>
            <a:lvl1pPr marL="266700" indent="-266700">
              <a:buSzPct val="100000"/>
              <a:buFont typeface="Wingdings 2" panose="05020102010507070707" pitchFamily="18" charset="2"/>
              <a:buChar char=""/>
              <a:defRPr sz="2400">
                <a:latin typeface="KoPub돋움체 Bold" panose="00000800000000000000" pitchFamily="2" charset="-127"/>
                <a:ea typeface="KoPub돋움체 Bold" panose="00000800000000000000" pitchFamily="2" charset="-127"/>
              </a:defRPr>
            </a:lvl1pPr>
            <a:lvl2pPr marL="685800" indent="-228600">
              <a:buFont typeface="Wingdings 2" panose="05020102010507070707" pitchFamily="18" charset="2"/>
              <a:buChar char=""/>
              <a:defRPr sz="2000">
                <a:latin typeface="KoPub돋움체 Bold" panose="00000800000000000000" pitchFamily="2" charset="-127"/>
                <a:ea typeface="KoPub돋움체 Bold" panose="00000800000000000000" pitchFamily="2" charset="-127"/>
              </a:defRPr>
            </a:lvl2pPr>
            <a:lvl3pPr marL="1143000" indent="-228600">
              <a:buFont typeface="Calibri" panose="020F0502020204030204" pitchFamily="34" charset="0"/>
              <a:buChar char="‒"/>
              <a:defRPr sz="1800">
                <a:latin typeface="KoPub돋움체 Bold" panose="00000800000000000000" pitchFamily="2" charset="-127"/>
                <a:ea typeface="KoPub돋움체 Bold" panose="00000800000000000000" pitchFamily="2" charset="-127"/>
              </a:defRPr>
            </a:lvl3pPr>
            <a:lvl4pPr marL="1600200" indent="-228600">
              <a:buFont typeface="맑은 고딕" panose="020B0503020000020004" pitchFamily="50" charset="-127"/>
              <a:buChar char="〮"/>
              <a:defRPr sz="1600">
                <a:latin typeface="KoPub돋움체 Bold" panose="00000800000000000000" pitchFamily="2" charset="-127"/>
                <a:ea typeface="KoPub돋움체 Bold" panose="00000800000000000000" pitchFamily="2" charset="-127"/>
              </a:defRPr>
            </a:lvl4pPr>
            <a:lvl5pPr marL="2057400" indent="-228600">
              <a:buFont typeface="Wingdings 2" panose="05020102010507070707" pitchFamily="18" charset="2"/>
              <a:buChar char=""/>
              <a:defRPr sz="1600">
                <a:latin typeface="KoPub돋움체 Bold" panose="00000800000000000000" pitchFamily="2" charset="-127"/>
                <a:ea typeface="KoPub돋움체 Bold" panose="00000800000000000000" pitchFamily="2" charset="-127"/>
              </a:defRPr>
            </a:lvl5pPr>
          </a:lstStyle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49" y="6430369"/>
            <a:ext cx="2363833" cy="365125"/>
          </a:xfrm>
        </p:spPr>
        <p:txBody>
          <a:bodyPr/>
          <a:lstStyle/>
          <a:p>
            <a:fld id="{96F6E33C-608B-4FE7-86A1-D0D7EE07B18B}" type="slidenum">
              <a:rPr lang="ko-KR" altLang="en-US" smtClean="0"/>
              <a:t>‹#›</a:t>
            </a:fld>
            <a:endParaRPr lang="ko-KR" altLang="en-US" dirty="0"/>
          </a:p>
        </p:txBody>
      </p:sp>
      <p:cxnSp>
        <p:nvCxnSpPr>
          <p:cNvPr id="10" name="직선 연결선 9"/>
          <p:cNvCxnSpPr/>
          <p:nvPr userDrawn="1"/>
        </p:nvCxnSpPr>
        <p:spPr>
          <a:xfrm>
            <a:off x="322217" y="969537"/>
            <a:ext cx="8499566" cy="0"/>
          </a:xfrm>
          <a:prstGeom prst="line">
            <a:avLst/>
          </a:prstGeom>
          <a:ln w="38100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그림 10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89" t="71892" r="3525"/>
          <a:stretch/>
        </p:blipFill>
        <p:spPr>
          <a:xfrm>
            <a:off x="316507" y="6365966"/>
            <a:ext cx="1593439" cy="48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2853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96D90-1A0C-4670-BB78-48B232EF3EED}" type="datetime1">
              <a:rPr lang="ko-KR" altLang="en-US" smtClean="0"/>
              <a:t>2021-03-20</a:t>
            </a:fld>
            <a:endParaRPr lang="ko-KR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306103-5126-4115-869A-A1AF11FD5C09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5814500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92D312-FD9F-42DF-A41F-79D2D6FCCFFE}" type="datetime1">
              <a:rPr lang="ko-KR" altLang="en-US" smtClean="0"/>
              <a:t>2021-03-20</a:t>
            </a:fld>
            <a:endParaRPr lang="ko-KR" alt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306103-5126-4115-869A-A1AF11FD5C09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2680015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4D93FE-21E4-4CBA-98A7-40F152473B58}" type="datetime1">
              <a:rPr lang="ko-KR" altLang="en-US" smtClean="0"/>
              <a:t>2021-03-20</a:t>
            </a:fld>
            <a:endParaRPr lang="ko-KR" alt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306103-5126-4115-869A-A1AF11FD5C09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3614595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E4D4AE-924E-460B-90D3-F4B7C0D5F8E2}" type="datetime1">
              <a:rPr lang="ko-KR" altLang="en-US" smtClean="0"/>
              <a:t>2021-03-20</a:t>
            </a:fld>
            <a:endParaRPr lang="ko-KR" alt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306103-5126-4115-869A-A1AF11FD5C09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9477303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B4FF2B-25BB-429C-A6B2-359C6B75F068}" type="datetime1">
              <a:rPr lang="ko-KR" altLang="en-US" smtClean="0"/>
              <a:t>2021-03-20</a:t>
            </a:fld>
            <a:endParaRPr lang="ko-KR" alt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306103-5126-4115-869A-A1AF11FD5C09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5212444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8237FB-2700-4EDB-98DB-0207F05EBC6C}" type="datetime1">
              <a:rPr lang="ko-KR" altLang="en-US" smtClean="0"/>
              <a:t>2021-03-20</a:t>
            </a:fld>
            <a:endParaRPr lang="ko-KR" alt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306103-5126-4115-869A-A1AF11FD5C09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7536064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dirty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FEED21-1ECB-41CD-A690-9F83AA2A7757}" type="datetime1">
              <a:rPr lang="ko-KR" altLang="en-US" smtClean="0"/>
              <a:t>2021-03-20</a:t>
            </a:fld>
            <a:endParaRPr lang="ko-KR" alt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306103-5126-4115-869A-A1AF11FD5C09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8033918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1ECCF3-1E80-4EFC-B9F8-E76FB6BDBE51}" type="datetime1">
              <a:rPr lang="ko-KR" altLang="en-US" smtClean="0"/>
              <a:t>2021-03-20</a:t>
            </a:fld>
            <a:endParaRPr lang="ko-KR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306103-5126-4115-869A-A1AF11FD5C09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2175092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eecs.berkeley.edu/~kubitron/courses/cs162-F05/Nachos/doc/nachos/vm/package-summary.html" TargetMode="External"/><Relationship Id="rId3" Type="http://schemas.openxmlformats.org/officeDocument/2006/relationships/hyperlink" Target="http://www.eecs.berkeley.edu/~kubitron/courses/cs162-F05/Nachos/doc/nachos/machine/package-summary.html" TargetMode="External"/><Relationship Id="rId7" Type="http://schemas.openxmlformats.org/officeDocument/2006/relationships/hyperlink" Target="http://www.eecs.berkeley.edu/~kubitron/courses/cs162-F05/Nachos/doc/nachos/userprog/package-summary.html" TargetMode="External"/><Relationship Id="rId2" Type="http://schemas.openxmlformats.org/officeDocument/2006/relationships/hyperlink" Target="http://www.eecs.berkeley.edu/~kubitron/courses/cs162-F05/Nachos/doc/nachos/ag/package-summary.html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eecs.berkeley.edu/~kubitron/courses/cs162-F05/Nachos/doc/nachos/threads/package-summary.html" TargetMode="External"/><Relationship Id="rId5" Type="http://schemas.openxmlformats.org/officeDocument/2006/relationships/hyperlink" Target="http://www.eecs.berkeley.edu/~kubitron/courses/cs162-F05/Nachos/doc/nachos/security/package-summary.html" TargetMode="External"/><Relationship Id="rId4" Type="http://schemas.openxmlformats.org/officeDocument/2006/relationships/hyperlink" Target="http://www.eecs.berkeley.edu/~kubitron/courses/cs162-F05/Nachos/doc/nachos/network/package-summary.html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부제목 1"/>
          <p:cNvSpPr>
            <a:spLocks noGrp="1"/>
          </p:cNvSpPr>
          <p:nvPr>
            <p:ph type="subTitle" idx="1"/>
          </p:nvPr>
        </p:nvSpPr>
        <p:spPr>
          <a:xfrm>
            <a:off x="1143000" y="3822428"/>
            <a:ext cx="7367588" cy="1934760"/>
          </a:xfrm>
        </p:spPr>
        <p:txBody>
          <a:bodyPr>
            <a:noAutofit/>
          </a:bodyPr>
          <a:lstStyle/>
          <a:p>
            <a:pPr lvl="0" algn="r" latinLnBrk="0">
              <a:lnSpc>
                <a:spcPct val="100000"/>
              </a:lnSpc>
              <a:defRPr/>
            </a:pPr>
            <a:endParaRPr lang="en-US" altLang="ko-KR" sz="1800" b="1" dirty="0">
              <a:latin typeface="KoPub돋움체 Bold" panose="00000800000000000000" pitchFamily="2" charset="-127"/>
              <a:ea typeface="KoPub돋움체 Bold" panose="00000800000000000000" pitchFamily="2" charset="-127"/>
              <a:cs typeface="Calibri" panose="020F0502020204030204" pitchFamily="34" charset="0"/>
            </a:endParaRPr>
          </a:p>
          <a:p>
            <a:pPr lvl="0" algn="r" latinLnBrk="0">
              <a:lnSpc>
                <a:spcPct val="100000"/>
              </a:lnSpc>
              <a:defRPr/>
            </a:pPr>
            <a:r>
              <a:rPr lang="en-US" altLang="ko-KR" sz="1800" b="1" dirty="0">
                <a:latin typeface="KoPub돋움체 Bold" panose="00000800000000000000" pitchFamily="2" charset="-127"/>
                <a:ea typeface="KoPub돋움체 Bold" panose="00000800000000000000" pitchFamily="2" charset="-127"/>
                <a:cs typeface="Calibri" panose="020F0502020204030204" pitchFamily="34" charset="0"/>
              </a:rPr>
              <a:t>Byoung-Dai Lee</a:t>
            </a:r>
          </a:p>
          <a:p>
            <a:pPr lvl="0" algn="r" latinLnBrk="0">
              <a:lnSpc>
                <a:spcPct val="100000"/>
              </a:lnSpc>
              <a:defRPr/>
            </a:pPr>
            <a:endParaRPr lang="en-US" altLang="ko-KR" sz="1800" b="1" dirty="0">
              <a:latin typeface="KoPub돋움체 Bold" panose="00000800000000000000" pitchFamily="2" charset="-127"/>
              <a:ea typeface="KoPub돋움체 Bold" panose="00000800000000000000" pitchFamily="2" charset="-127"/>
              <a:cs typeface="Calibri" panose="020F0502020204030204" pitchFamily="34" charset="0"/>
            </a:endParaRPr>
          </a:p>
          <a:p>
            <a:pPr lvl="0" algn="r" latinLnBrk="0">
              <a:lnSpc>
                <a:spcPct val="100000"/>
              </a:lnSpc>
              <a:defRPr/>
            </a:pPr>
            <a:r>
              <a:rPr lang="en-US" altLang="ko-KR" sz="1800" b="1" dirty="0">
                <a:latin typeface="KoPub돋움체 Bold" panose="00000800000000000000" pitchFamily="2" charset="-127"/>
                <a:ea typeface="KoPub돋움체 Bold" panose="00000800000000000000" pitchFamily="2" charset="-127"/>
                <a:cs typeface="Calibri" panose="020F0502020204030204" pitchFamily="34" charset="0"/>
              </a:rPr>
              <a:t>Division of AI &amp; Computer Engineering</a:t>
            </a:r>
          </a:p>
          <a:p>
            <a:pPr lvl="0" algn="r" latinLnBrk="0">
              <a:lnSpc>
                <a:spcPct val="100000"/>
              </a:lnSpc>
              <a:defRPr/>
            </a:pPr>
            <a:r>
              <a:rPr lang="en-US" altLang="ko-KR" sz="1800" b="1" dirty="0">
                <a:latin typeface="KoPub돋움체 Bold" panose="00000800000000000000" pitchFamily="2" charset="-127"/>
                <a:ea typeface="KoPub돋움체 Bold" panose="00000800000000000000" pitchFamily="2" charset="-127"/>
                <a:cs typeface="Calibri" panose="020F0502020204030204" pitchFamily="34" charset="0"/>
              </a:rPr>
              <a:t>Kyonggi University</a:t>
            </a:r>
            <a:endParaRPr lang="ko-KR" altLang="en-US" sz="1800" b="1" dirty="0">
              <a:latin typeface="KoPub돋움체 Bold" panose="00000800000000000000" pitchFamily="2" charset="-127"/>
              <a:ea typeface="KoPub돋움체 Bold" panose="00000800000000000000" pitchFamily="2" charset="-127"/>
              <a:cs typeface="Calibri" panose="020F0502020204030204" pitchFamily="34" charset="0"/>
            </a:endParaRPr>
          </a:p>
          <a:p>
            <a:endParaRPr lang="ko-KR" altLang="en-US" sz="1800" dirty="0"/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89" t="71892" r="3525"/>
          <a:stretch/>
        </p:blipFill>
        <p:spPr>
          <a:xfrm>
            <a:off x="316507" y="6365966"/>
            <a:ext cx="1593439" cy="481400"/>
          </a:xfrm>
          <a:prstGeom prst="rect">
            <a:avLst/>
          </a:prstGeom>
        </p:spPr>
      </p:pic>
      <p:sp>
        <p:nvSpPr>
          <p:cNvPr id="5" name="제목 2"/>
          <p:cNvSpPr txBox="1">
            <a:spLocks/>
          </p:cNvSpPr>
          <p:nvPr/>
        </p:nvSpPr>
        <p:spPr>
          <a:xfrm>
            <a:off x="623888" y="1305098"/>
            <a:ext cx="7886700" cy="114201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 fontScale="97500"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tx1"/>
                </a:solidFill>
                <a:latin typeface="KoPub돋움체 Bold" panose="00000800000000000000" pitchFamily="2" charset="-127"/>
                <a:ea typeface="KoPub돋움체 Bold" panose="00000800000000000000" pitchFamily="2" charset="-127"/>
                <a:cs typeface="+mj-cs"/>
              </a:defRPr>
            </a:lvl1pPr>
          </a:lstStyle>
          <a:p>
            <a:r>
              <a:rPr lang="en-US" altLang="ko-KR" dirty="0"/>
              <a:t>Nachos</a:t>
            </a:r>
            <a:r>
              <a:rPr lang="ko-KR" altLang="en-US" dirty="0"/>
              <a:t> </a:t>
            </a:r>
            <a:r>
              <a:rPr lang="en-US" altLang="ko-KR" dirty="0"/>
              <a:t>Overview</a:t>
            </a:r>
            <a:br>
              <a:rPr lang="en-US" altLang="ko-KR" dirty="0"/>
            </a:br>
            <a:r>
              <a:rPr lang="en-US" altLang="ko-KR" sz="2800" dirty="0"/>
              <a:t> </a:t>
            </a:r>
            <a:r>
              <a:rPr lang="ko-KR" altLang="en-US" sz="2800" dirty="0"/>
              <a:t> 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98048471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/>
              <a:t>Thread and Scheduling (cont.)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dirty="0"/>
              <a:t>Scheduler</a:t>
            </a:r>
          </a:p>
          <a:p>
            <a:pPr lvl="1"/>
            <a:r>
              <a:rPr lang="en-US" altLang="ko-KR" dirty="0"/>
              <a:t>Subclass of </a:t>
            </a:r>
            <a:r>
              <a:rPr lang="en-US" altLang="ko-KR" dirty="0" err="1">
                <a:latin typeface="Courier New" pitchFamily="49" charset="0"/>
                <a:cs typeface="Courier New" pitchFamily="49" charset="0"/>
              </a:rPr>
              <a:t>nachos.machine.Scheduler</a:t>
            </a:r>
            <a:endParaRPr lang="en-US" altLang="ko-KR" dirty="0">
              <a:latin typeface="Courier New" pitchFamily="49" charset="0"/>
              <a:cs typeface="Courier New" pitchFamily="49" charset="0"/>
            </a:endParaRPr>
          </a:p>
          <a:p>
            <a:pPr lvl="1"/>
            <a:r>
              <a:rPr lang="en-US" altLang="ko-KR" dirty="0"/>
              <a:t>Scheduler is responsible for scheduling threads for all limited resources (e.g., CPU, Lock, Thread Join operation, etc.)</a:t>
            </a:r>
          </a:p>
          <a:p>
            <a:pPr lvl="1"/>
            <a:r>
              <a:rPr lang="en-US" altLang="ko-KR" dirty="0"/>
              <a:t>For each resource, a </a:t>
            </a:r>
            <a:r>
              <a:rPr lang="en-US" altLang="ko-KR" dirty="0" err="1">
                <a:latin typeface="Courier New" pitchFamily="49" charset="0"/>
                <a:cs typeface="Courier New" pitchFamily="49" charset="0"/>
              </a:rPr>
              <a:t>nachos.threads.ThreadQueue</a:t>
            </a:r>
            <a:r>
              <a:rPr lang="en-US" altLang="ko-KR" dirty="0"/>
              <a:t> is created by </a:t>
            </a:r>
            <a:r>
              <a:rPr lang="en-US" altLang="ko-KR" dirty="0" err="1">
                <a:latin typeface="Courier New" pitchFamily="49" charset="0"/>
                <a:cs typeface="Courier New" pitchFamily="49" charset="0"/>
              </a:rPr>
              <a:t>Scheduler.newThreadQueue</a:t>
            </a:r>
            <a:endParaRPr lang="en-US" altLang="ko-KR" dirty="0">
              <a:latin typeface="Courier New" pitchFamily="49" charset="0"/>
              <a:cs typeface="Courier New" pitchFamily="49" charset="0"/>
            </a:endParaRPr>
          </a:p>
          <a:p>
            <a:pPr lvl="1"/>
            <a:r>
              <a:rPr lang="en-US" altLang="ko-KR" dirty="0"/>
              <a:t>Scheduling decisions is to select the next thread by the </a:t>
            </a:r>
            <a:r>
              <a:rPr lang="en-US" altLang="ko-KR" dirty="0" err="1">
                <a:latin typeface="Courier New" pitchFamily="49" charset="0"/>
                <a:cs typeface="Courier New" pitchFamily="49" charset="0"/>
              </a:rPr>
              <a:t>ThreadQueueObject</a:t>
            </a:r>
            <a:endParaRPr lang="en-US" altLang="ko-KR" dirty="0">
              <a:latin typeface="Courier New" pitchFamily="49" charset="0"/>
              <a:cs typeface="Courier New" pitchFamily="49" charset="0"/>
            </a:endParaRPr>
          </a:p>
          <a:p>
            <a:pPr lvl="1"/>
            <a:r>
              <a:rPr lang="en-US" altLang="ko-KR" dirty="0"/>
              <a:t>The </a:t>
            </a:r>
            <a:r>
              <a:rPr lang="en-US" altLang="ko-KR" dirty="0" err="1">
                <a:latin typeface="Courier New" pitchFamily="49" charset="0"/>
                <a:cs typeface="Courier New" pitchFamily="49" charset="0"/>
              </a:rPr>
              <a:t>ThreadQueueObject</a:t>
            </a:r>
            <a:r>
              <a:rPr lang="en-US" altLang="ko-KR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altLang="ko-KR" dirty="0"/>
              <a:t>object representing the ready queue is stored in the static variable </a:t>
            </a:r>
            <a:r>
              <a:rPr lang="en-US" altLang="ko-KR" dirty="0" err="1">
                <a:latin typeface="Courier New" pitchFamily="49" charset="0"/>
                <a:cs typeface="Courier New" pitchFamily="49" charset="0"/>
              </a:rPr>
              <a:t>KThread.readyQueue</a:t>
            </a:r>
            <a:endParaRPr lang="en-US" altLang="ko-KR" dirty="0">
              <a:latin typeface="Courier New" pitchFamily="49" charset="0"/>
              <a:cs typeface="Courier New" pitchFamily="49" charset="0"/>
            </a:endParaRPr>
          </a:p>
          <a:p>
            <a:pPr lvl="1"/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B4122F-559D-4E9D-A36D-EB34483E40AE}" type="slidenum">
              <a:rPr lang="ko-KR" altLang="en-US" smtClean="0"/>
              <a:pPr/>
              <a:t>10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55438438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/>
              <a:t>Thread and Scheduling (cont.)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/>
              <a:t>Kernel</a:t>
            </a:r>
          </a:p>
          <a:p>
            <a:pPr lvl="1"/>
            <a:r>
              <a:rPr lang="en-US" altLang="ko-KR" dirty="0"/>
              <a:t>Abstract class </a:t>
            </a:r>
            <a:r>
              <a:rPr lang="en-US" altLang="ko-KR" dirty="0" err="1">
                <a:latin typeface="Courier New" pitchFamily="49" charset="0"/>
                <a:cs typeface="Courier New" pitchFamily="49" charset="0"/>
              </a:rPr>
              <a:t>nachos.machine.Kernel</a:t>
            </a:r>
            <a:endParaRPr lang="en-US" altLang="ko-KR" dirty="0">
              <a:latin typeface="Courier New" pitchFamily="49" charset="0"/>
              <a:cs typeface="Courier New" pitchFamily="49" charset="0"/>
            </a:endParaRPr>
          </a:p>
          <a:p>
            <a:pPr lvl="1"/>
            <a:r>
              <a:rPr lang="en-US" altLang="ko-KR" dirty="0"/>
              <a:t>Important methods</a:t>
            </a:r>
          </a:p>
          <a:p>
            <a:pPr lvl="2"/>
            <a:r>
              <a:rPr lang="en-US" altLang="ko-KR" dirty="0"/>
              <a:t>Initialize() – initializes the kernel</a:t>
            </a:r>
          </a:p>
          <a:p>
            <a:pPr lvl="2"/>
            <a:r>
              <a:rPr lang="en-US" altLang="ko-KR" dirty="0" err="1"/>
              <a:t>selfTest</a:t>
            </a:r>
            <a:r>
              <a:rPr lang="en-US" altLang="ko-KR" dirty="0"/>
              <a:t>() – performs test</a:t>
            </a:r>
          </a:p>
          <a:p>
            <a:pPr lvl="2"/>
            <a:r>
              <a:rPr lang="en-US" altLang="ko-KR" dirty="0"/>
              <a:t>run() – runs any user code</a:t>
            </a:r>
          </a:p>
          <a:p>
            <a:pPr lvl="2"/>
            <a:r>
              <a:rPr lang="en-US" altLang="ko-KR" dirty="0"/>
              <a:t>terminate() – terminates the kernel</a:t>
            </a:r>
          </a:p>
          <a:p>
            <a:pPr lvl="1"/>
            <a:r>
              <a:rPr lang="en-US" altLang="ko-KR" dirty="0"/>
              <a:t>Each project will have its own </a:t>
            </a:r>
            <a:r>
              <a:rPr lang="en-US" altLang="ko-KR" dirty="0">
                <a:latin typeface="Courier New" pitchFamily="49" charset="0"/>
                <a:cs typeface="Courier New" pitchFamily="49" charset="0"/>
              </a:rPr>
              <a:t>Kernel</a:t>
            </a:r>
            <a:r>
              <a:rPr lang="en-US" altLang="ko-KR" dirty="0"/>
              <a:t> subclass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B4122F-559D-4E9D-A36D-EB34483E40AE}" type="slidenum">
              <a:rPr lang="ko-KR" altLang="en-US" smtClean="0"/>
              <a:pPr/>
              <a:t>11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2469294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/>
              <a:t>What is Nachos?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dirty="0"/>
              <a:t>An instructional operating system</a:t>
            </a:r>
          </a:p>
          <a:p>
            <a:pPr lvl="1"/>
            <a:r>
              <a:rPr lang="en-US" altLang="ko-KR" dirty="0"/>
              <a:t>Includes many facets of real OS</a:t>
            </a:r>
          </a:p>
          <a:p>
            <a:pPr lvl="2"/>
            <a:r>
              <a:rPr lang="en-US" altLang="ko-KR" dirty="0"/>
              <a:t>Threads</a:t>
            </a:r>
          </a:p>
          <a:p>
            <a:pPr lvl="2"/>
            <a:r>
              <a:rPr lang="en-US" altLang="ko-KR" dirty="0"/>
              <a:t>Interrupts</a:t>
            </a:r>
          </a:p>
          <a:p>
            <a:pPr lvl="2"/>
            <a:r>
              <a:rPr lang="en-US" altLang="ko-KR" dirty="0"/>
              <a:t>Virtual memory</a:t>
            </a:r>
          </a:p>
          <a:p>
            <a:pPr lvl="2"/>
            <a:r>
              <a:rPr lang="en-US" altLang="ko-KR" dirty="0"/>
              <a:t>I/O driven by interrupts</a:t>
            </a:r>
          </a:p>
          <a:p>
            <a:pPr lvl="1"/>
            <a:r>
              <a:rPr lang="en-US" altLang="ko-KR" dirty="0"/>
              <a:t>Also contains some H/W simulation</a:t>
            </a:r>
          </a:p>
          <a:p>
            <a:pPr lvl="2"/>
            <a:r>
              <a:rPr lang="en-US" altLang="ko-KR" dirty="0"/>
              <a:t>MIPS processor</a:t>
            </a:r>
          </a:p>
          <a:p>
            <a:pPr lvl="3"/>
            <a:r>
              <a:rPr lang="en-US" altLang="ko-KR" dirty="0"/>
              <a:t>You can write code in C, compile it to MIPS and run it on Nachos</a:t>
            </a:r>
          </a:p>
          <a:p>
            <a:pPr lvl="2"/>
            <a:r>
              <a:rPr lang="en-US" altLang="ko-KR" dirty="0"/>
              <a:t>Console</a:t>
            </a:r>
          </a:p>
          <a:p>
            <a:pPr lvl="2"/>
            <a:r>
              <a:rPr lang="en-US" altLang="ko-KR" dirty="0"/>
              <a:t>Network interface</a:t>
            </a:r>
          </a:p>
          <a:p>
            <a:pPr lvl="2"/>
            <a:r>
              <a:rPr lang="en-US" altLang="ko-KR" dirty="0"/>
              <a:t>Timer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B4122F-559D-4E9D-A36D-EB34483E40AE}" type="slidenum">
              <a:rPr lang="ko-KR" altLang="en-US" smtClean="0"/>
              <a:pPr/>
              <a:t>2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4863290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/>
              <a:t>Nachos Java Packages</a:t>
            </a:r>
            <a:endParaRPr lang="ko-KR" altLang="en-US" dirty="0"/>
          </a:p>
        </p:txBody>
      </p:sp>
      <p:graphicFrame>
        <p:nvGraphicFramePr>
          <p:cNvPr id="5" name="내용 개체 틀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04862588"/>
              </p:ext>
            </p:extLst>
          </p:nvPr>
        </p:nvGraphicFramePr>
        <p:xfrm>
          <a:off x="773546" y="1388034"/>
          <a:ext cx="7797800" cy="4744915"/>
        </p:xfrm>
        <a:graphic>
          <a:graphicData uri="http://schemas.openxmlformats.org/drawingml/2006/table">
            <a:tbl>
              <a:tblPr/>
              <a:tblGrid>
                <a:gridCol w="18431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9546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42895">
                <a:tc gridSpan="2">
                  <a:txBody>
                    <a:bodyPr/>
                    <a:lstStyle/>
                    <a:p>
                      <a:r>
                        <a:rPr lang="en-US" sz="1800" b="1" dirty="0"/>
                        <a:t>Packages</a:t>
                      </a:r>
                      <a:endParaRPr lang="en-US" sz="1800" dirty="0"/>
                    </a:p>
                  </a:txBody>
                  <a:tcPr marL="20149" marR="20149" marT="20149" marB="20149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CCFF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41870">
                <a:tc>
                  <a:txBody>
                    <a:bodyPr/>
                    <a:lstStyle/>
                    <a:p>
                      <a:r>
                        <a:rPr lang="en-US" sz="1800" b="1" dirty="0">
                          <a:hlinkClick r:id="rId2" action="ppaction://hlinkfile"/>
                        </a:rPr>
                        <a:t>nachos.ag</a:t>
                      </a:r>
                      <a:endParaRPr lang="en-US" sz="1800" dirty="0"/>
                    </a:p>
                  </a:txBody>
                  <a:tcPr marL="20149" marR="20149" marT="20149" marB="20149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latinLnBrk="0"/>
                      <a:r>
                        <a:rPr lang="en-US" sz="1800" dirty="0"/>
                        <a:t>Provides classes that can be used to automatically grade Nachos projects.</a:t>
                      </a:r>
                    </a:p>
                  </a:txBody>
                  <a:tcPr marL="20149" marR="20149" marT="20149" marB="20149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41870">
                <a:tc>
                  <a:txBody>
                    <a:bodyPr/>
                    <a:lstStyle/>
                    <a:p>
                      <a:r>
                        <a:rPr lang="en-US" sz="1800" b="1">
                          <a:hlinkClick r:id="rId3" action="ppaction://hlinkfile"/>
                        </a:rPr>
                        <a:t>nachos.machine</a:t>
                      </a:r>
                      <a:endParaRPr lang="en-US" sz="1800"/>
                    </a:p>
                  </a:txBody>
                  <a:tcPr marL="20149" marR="20149" marT="20149" marB="20149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latinLnBrk="0"/>
                      <a:r>
                        <a:rPr lang="en-US" sz="1800" dirty="0"/>
                        <a:t>Provides classes that implement the Nachos simulated machine.</a:t>
                      </a:r>
                    </a:p>
                  </a:txBody>
                  <a:tcPr marL="20149" marR="20149" marT="20149" marB="20149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41870">
                <a:tc>
                  <a:txBody>
                    <a:bodyPr/>
                    <a:lstStyle/>
                    <a:p>
                      <a:r>
                        <a:rPr lang="en-US" sz="1800" b="1" dirty="0" err="1">
                          <a:hlinkClick r:id="rId4" action="ppaction://hlinkfile"/>
                        </a:rPr>
                        <a:t>nachos.network</a:t>
                      </a:r>
                      <a:endParaRPr lang="en-US" sz="1800" dirty="0"/>
                    </a:p>
                  </a:txBody>
                  <a:tcPr marL="20149" marR="20149" marT="20149" marB="20149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latinLnBrk="0"/>
                      <a:r>
                        <a:rPr lang="en-US" sz="1800"/>
                        <a:t>Provides classes that allow Nachos processes to communicate over the network.</a:t>
                      </a:r>
                    </a:p>
                  </a:txBody>
                  <a:tcPr marL="20149" marR="20149" marT="20149" marB="20149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71421">
                <a:tc>
                  <a:txBody>
                    <a:bodyPr/>
                    <a:lstStyle/>
                    <a:p>
                      <a:r>
                        <a:rPr lang="en-US" sz="1800" b="1">
                          <a:hlinkClick r:id="rId5" action="ppaction://hlinkfile"/>
                        </a:rPr>
                        <a:t>nachos.security</a:t>
                      </a:r>
                      <a:endParaRPr lang="en-US" sz="1800"/>
                    </a:p>
                  </a:txBody>
                  <a:tcPr marL="20149" marR="20149" marT="20149" marB="20149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latinLnBrk="0"/>
                      <a:r>
                        <a:rPr lang="en-US" sz="1800"/>
                        <a:t>Provides classes that can be used to protect the host system from malicious Nachos kernels.</a:t>
                      </a:r>
                    </a:p>
                  </a:txBody>
                  <a:tcPr marL="20149" marR="20149" marT="20149" marB="20149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62147">
                <a:tc>
                  <a:txBody>
                    <a:bodyPr/>
                    <a:lstStyle/>
                    <a:p>
                      <a:r>
                        <a:rPr lang="en-US" sz="1800" b="1">
                          <a:hlinkClick r:id="rId6" action="ppaction://hlinkfile"/>
                        </a:rPr>
                        <a:t>nachos.threads</a:t>
                      </a:r>
                      <a:endParaRPr lang="en-US" sz="1800"/>
                    </a:p>
                  </a:txBody>
                  <a:tcPr marL="20149" marR="20149" marT="20149" marB="20149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latinLnBrk="0"/>
                      <a:r>
                        <a:rPr lang="en-US" sz="1800"/>
                        <a:t>Provides classes that support a multithreaded kernel.</a:t>
                      </a:r>
                    </a:p>
                  </a:txBody>
                  <a:tcPr marL="20149" marR="20149" marT="20149" marB="20149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71421">
                <a:tc>
                  <a:txBody>
                    <a:bodyPr/>
                    <a:lstStyle/>
                    <a:p>
                      <a:r>
                        <a:rPr lang="en-US" sz="1800" b="1">
                          <a:hlinkClick r:id="rId7" action="ppaction://hlinkfile"/>
                        </a:rPr>
                        <a:t>nachos.userprog</a:t>
                      </a:r>
                      <a:endParaRPr lang="en-US" sz="1800"/>
                    </a:p>
                  </a:txBody>
                  <a:tcPr marL="20149" marR="20149" marT="20149" marB="20149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latinLnBrk="0"/>
                      <a:r>
                        <a:rPr lang="en-US" sz="1800"/>
                        <a:t>Provides classes that allow Nachos to load and execute single-threaded user programs in separate address spaces.</a:t>
                      </a:r>
                    </a:p>
                  </a:txBody>
                  <a:tcPr marL="20149" marR="20149" marT="20149" marB="20149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671421">
                <a:tc>
                  <a:txBody>
                    <a:bodyPr/>
                    <a:lstStyle/>
                    <a:p>
                      <a:r>
                        <a:rPr lang="en-US" sz="1800" b="1">
                          <a:hlinkClick r:id="rId8" action="ppaction://hlinkfile"/>
                        </a:rPr>
                        <a:t>nachos.vm</a:t>
                      </a:r>
                      <a:endParaRPr lang="en-US" sz="1800"/>
                    </a:p>
                  </a:txBody>
                  <a:tcPr marL="20149" marR="20149" marT="20149" marB="20149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latinLnBrk="0"/>
                      <a:r>
                        <a:rPr lang="en-US" sz="1800" dirty="0"/>
                        <a:t>Provides classes that allow Nachos processes to be demand paged, and to use a hardware TLB for address translation.</a:t>
                      </a:r>
                    </a:p>
                  </a:txBody>
                  <a:tcPr marL="20149" marR="20149" marT="20149" marB="20149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B4122F-559D-4E9D-A36D-EB34483E40AE}" type="slidenum">
              <a:rPr lang="ko-KR" altLang="en-US" smtClean="0"/>
              <a:pPr/>
              <a:t>3</a:t>
            </a:fld>
            <a:endParaRPr lang="ko-KR" altLang="en-US" dirty="0"/>
          </a:p>
        </p:txBody>
      </p:sp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1143000" y="890201"/>
            <a:ext cx="18659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ko-KR" altLang="ko-KR" sz="1350">
                <a:latin typeface="Arial"/>
                <a:ea typeface="굴림" charset="-127"/>
              </a:rPr>
              <a:t> </a:t>
            </a:r>
            <a:endParaRPr kumimoji="1" lang="ko-KR" altLang="ko-KR" sz="1350">
              <a:latin typeface="굴림" charset="-127"/>
              <a:ea typeface="굴림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1022262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/>
              <a:t>Nachos Configuration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/>
              <a:t>Each project directory (proj1, proj2, …, proj4) contains </a:t>
            </a:r>
            <a:r>
              <a:rPr lang="en-US" altLang="ko-KR" dirty="0" err="1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nachos.conf</a:t>
            </a:r>
            <a:r>
              <a:rPr lang="en-US" altLang="ko-KR" dirty="0">
                <a:solidFill>
                  <a:srgbClr val="0070C0"/>
                </a:solidFill>
              </a:rPr>
              <a:t> </a:t>
            </a:r>
            <a:r>
              <a:rPr lang="en-US" altLang="ko-KR" dirty="0"/>
              <a:t>file, which specifies hardware configuration as well as Nachos kernel to use</a:t>
            </a:r>
          </a:p>
          <a:p>
            <a:endParaRPr lang="en-US" altLang="ko-KR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B4122F-559D-4E9D-A36D-EB34483E40AE}" type="slidenum">
              <a:rPr lang="ko-KR" altLang="en-US" smtClean="0"/>
              <a:pPr/>
              <a:t>4</a:t>
            </a:fld>
            <a:endParaRPr lang="ko-KR" altLang="en-US" dirty="0"/>
          </a:p>
        </p:txBody>
      </p:sp>
      <p:sp>
        <p:nvSpPr>
          <p:cNvPr id="6" name="직사각형 5"/>
          <p:cNvSpPr/>
          <p:nvPr/>
        </p:nvSpPr>
        <p:spPr>
          <a:xfrm>
            <a:off x="577375" y="4041892"/>
            <a:ext cx="8254703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34540">
              <a:spcBef>
                <a:spcPts val="1500"/>
              </a:spcBef>
              <a:spcAft>
                <a:spcPts val="450"/>
              </a:spcAft>
              <a:buSzPct val="120000"/>
            </a:pPr>
            <a:r>
              <a:rPr kumimoji="1" lang="en-US" altLang="ko-KR" sz="2100" kern="0" spc="-53" dirty="0">
                <a:ln>
                  <a:solidFill>
                    <a:prstClr val="white">
                      <a:lumMod val="65000"/>
                      <a:alpha val="0"/>
                    </a:prstClr>
                  </a:solidFill>
                </a:ln>
                <a:solidFill>
                  <a:srgbClr val="FF0000"/>
                </a:solidFill>
                <a:latin typeface="HY견고딕" panose="02030600000101010101" pitchFamily="18" charset="-127"/>
                <a:ea typeface="HY견고딕" panose="02030600000101010101" pitchFamily="18" charset="-127"/>
                <a:sym typeface="Wingdings" pitchFamily="2" charset="2"/>
              </a:rPr>
              <a:t>No need to change the configuration file for the projects</a:t>
            </a:r>
            <a:endParaRPr kumimoji="1" lang="ko-KR" altLang="en-US" sz="2100" kern="0" spc="-53" dirty="0">
              <a:ln>
                <a:solidFill>
                  <a:prstClr val="white">
                    <a:lumMod val="65000"/>
                    <a:alpha val="0"/>
                  </a:prstClr>
                </a:solidFill>
              </a:ln>
              <a:solidFill>
                <a:srgbClr val="FF0000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7" name="아래쪽 화살표 6"/>
          <p:cNvSpPr/>
          <p:nvPr/>
        </p:nvSpPr>
        <p:spPr>
          <a:xfrm>
            <a:off x="3935338" y="2991563"/>
            <a:ext cx="493520" cy="906549"/>
          </a:xfrm>
          <a:prstGeom prst="down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</p:spTree>
    <p:extLst>
      <p:ext uri="{BB962C8B-B14F-4D97-AF65-F5344CB8AC3E}">
        <p14:creationId xmlns:p14="http://schemas.microsoft.com/office/powerpoint/2010/main" val="31613592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/>
              <a:t>Booting Nachos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/>
              <a:t>When you run Nachos, it starts in </a:t>
            </a:r>
            <a:r>
              <a:rPr lang="en-US" altLang="ko-KR" dirty="0" err="1">
                <a:solidFill>
                  <a:srgbClr val="0070C0"/>
                </a:solidFill>
              </a:rPr>
              <a:t>nachos.machine.Machine.main</a:t>
            </a:r>
            <a:endParaRPr lang="en-US" altLang="ko-KR" dirty="0">
              <a:solidFill>
                <a:srgbClr val="0070C0"/>
              </a:solidFill>
            </a:endParaRPr>
          </a:p>
          <a:p>
            <a:r>
              <a:rPr lang="en-US" altLang="ko-KR" dirty="0" err="1"/>
              <a:t>Machine.main</a:t>
            </a:r>
            <a:r>
              <a:rPr lang="en-US" altLang="ko-KR" dirty="0"/>
              <a:t> initializes devices (e.g., interrupt controller, timer, MIPS processor, console, file system)</a:t>
            </a:r>
          </a:p>
          <a:p>
            <a:r>
              <a:rPr lang="en-US" altLang="ko-KR" dirty="0"/>
              <a:t>Control is passed to the </a:t>
            </a:r>
            <a:r>
              <a:rPr lang="en-US" altLang="ko-KR" dirty="0" err="1">
                <a:solidFill>
                  <a:srgbClr val="0070C0"/>
                </a:solidFill>
              </a:rPr>
              <a:t>nachos.ag.AutoGrader</a:t>
            </a:r>
            <a:endParaRPr lang="en-US" altLang="ko-KR" dirty="0">
              <a:solidFill>
                <a:srgbClr val="0070C0"/>
              </a:solidFill>
            </a:endParaRPr>
          </a:p>
          <a:p>
            <a:r>
              <a:rPr lang="en-US" altLang="ko-KR" dirty="0" err="1"/>
              <a:t>AutoGrader</a:t>
            </a:r>
            <a:r>
              <a:rPr lang="en-US" altLang="ko-KR" dirty="0"/>
              <a:t> will create a kernel and start it (this starts the OS)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B4122F-559D-4E9D-A36D-EB34483E40AE}" type="slidenum">
              <a:rPr lang="ko-KR" altLang="en-US" smtClean="0"/>
              <a:pPr/>
              <a:t>5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139428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/>
              <a:t>Nachos Hardware Devices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/>
              <a:t>Interrupt</a:t>
            </a:r>
          </a:p>
          <a:p>
            <a:r>
              <a:rPr lang="en-US" altLang="ko-KR" dirty="0"/>
              <a:t>Timer</a:t>
            </a:r>
          </a:p>
          <a:p>
            <a:r>
              <a:rPr lang="en-US" altLang="ko-KR" dirty="0"/>
              <a:t>Serial Console</a:t>
            </a:r>
          </a:p>
          <a:p>
            <a:r>
              <a:rPr lang="en-US" altLang="ko-KR" dirty="0"/>
              <a:t>Disk – not supported yet</a:t>
            </a:r>
          </a:p>
          <a:p>
            <a:r>
              <a:rPr lang="en-US" altLang="ko-KR" dirty="0"/>
              <a:t>Network Link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B4122F-559D-4E9D-A36D-EB34483E40AE}" type="slidenum">
              <a:rPr lang="ko-KR" altLang="en-US" smtClean="0"/>
              <a:pPr/>
              <a:t>6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4079639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/>
              <a:t>Nachos Hardware Devices (cont.)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/>
              <a:t>Interrupt Management</a:t>
            </a:r>
          </a:p>
          <a:p>
            <a:pPr lvl="1"/>
            <a:r>
              <a:rPr lang="en-US" altLang="ko-KR" dirty="0" err="1">
                <a:latin typeface="Courier New" pitchFamily="49" charset="0"/>
                <a:cs typeface="Courier New" pitchFamily="49" charset="0"/>
              </a:rPr>
              <a:t>nachos.machine.Interrupt</a:t>
            </a:r>
            <a:r>
              <a:rPr lang="en-US" altLang="ko-KR" dirty="0"/>
              <a:t> class</a:t>
            </a:r>
          </a:p>
          <a:p>
            <a:pPr lvl="1"/>
            <a:r>
              <a:rPr lang="en-US" altLang="ko-KR" dirty="0"/>
              <a:t>As a simulated clock advances, the event queue is examined and any pending interrupt events are serviced by invoking the device event handler associated with the event</a:t>
            </a:r>
          </a:p>
          <a:p>
            <a:pPr lvl="1"/>
            <a:r>
              <a:rPr lang="en-US" altLang="ko-KR" dirty="0"/>
              <a:t>Interrupt controller is returned by </a:t>
            </a:r>
            <a:r>
              <a:rPr lang="en-US" altLang="ko-KR" dirty="0" err="1">
                <a:latin typeface="Courier New" pitchFamily="49" charset="0"/>
                <a:cs typeface="Courier New" pitchFamily="49" charset="0"/>
              </a:rPr>
              <a:t>Machine.interrupt</a:t>
            </a:r>
            <a:r>
              <a:rPr lang="en-US" altLang="ko-KR" dirty="0">
                <a:latin typeface="Courier New" pitchFamily="49" charset="0"/>
                <a:cs typeface="Courier New" pitchFamily="49" charset="0"/>
              </a:rPr>
              <a:t>()</a:t>
            </a:r>
          </a:p>
          <a:p>
            <a:r>
              <a:rPr lang="en-US" altLang="ko-KR" dirty="0"/>
              <a:t>Timer</a:t>
            </a:r>
          </a:p>
          <a:p>
            <a:pPr lvl="1"/>
            <a:r>
              <a:rPr lang="en-US" altLang="ko-KR" dirty="0" err="1">
                <a:latin typeface="Courier New" pitchFamily="49" charset="0"/>
                <a:cs typeface="Courier New" pitchFamily="49" charset="0"/>
              </a:rPr>
              <a:t>Machine.timer</a:t>
            </a:r>
            <a:r>
              <a:rPr lang="en-US" altLang="ko-KR" dirty="0">
                <a:latin typeface="Courier New" pitchFamily="49" charset="0"/>
                <a:cs typeface="Courier New" pitchFamily="49" charset="0"/>
              </a:rPr>
              <a:t>()</a:t>
            </a:r>
            <a:r>
              <a:rPr lang="en-US" altLang="ko-KR" dirty="0"/>
              <a:t> provides an instance of a Timer to simulate a real-time clock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B4122F-559D-4E9D-A36D-EB34483E40AE}" type="slidenum">
              <a:rPr lang="ko-KR" altLang="en-US" smtClean="0"/>
              <a:pPr/>
              <a:t>7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96864011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/>
              <a:t>Nachos Hardware Devices (cont.)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/>
              <a:t>Serial Console</a:t>
            </a:r>
          </a:p>
          <a:p>
            <a:pPr lvl="1"/>
            <a:r>
              <a:rPr lang="en-US" altLang="ko-KR" dirty="0" err="1">
                <a:latin typeface="Courier New" pitchFamily="49" charset="0"/>
                <a:cs typeface="Courier New" pitchFamily="49" charset="0"/>
              </a:rPr>
              <a:t>Machine.console</a:t>
            </a:r>
            <a:r>
              <a:rPr lang="en-US" altLang="ko-KR" dirty="0">
                <a:latin typeface="Courier New" pitchFamily="49" charset="0"/>
                <a:cs typeface="Courier New" pitchFamily="49" charset="0"/>
              </a:rPr>
              <a:t>() </a:t>
            </a:r>
            <a:r>
              <a:rPr lang="en-US" altLang="ko-KR" dirty="0"/>
              <a:t>returns the machine’s serial console, which is specified by the </a:t>
            </a:r>
            <a:r>
              <a:rPr lang="en-US" altLang="ko-KR" dirty="0" err="1">
                <a:latin typeface="Courier New" pitchFamily="49" charset="0"/>
                <a:cs typeface="Courier New" pitchFamily="49" charset="0"/>
              </a:rPr>
              <a:t>SerialConsole</a:t>
            </a:r>
            <a:r>
              <a:rPr lang="en-US" altLang="ko-KR" dirty="0"/>
              <a:t> class</a:t>
            </a:r>
          </a:p>
          <a:p>
            <a:pPr lvl="1"/>
            <a:r>
              <a:rPr lang="en-US" altLang="ko-KR" dirty="0"/>
              <a:t>It provides byte-wide read and write primitives</a:t>
            </a:r>
          </a:p>
          <a:p>
            <a:r>
              <a:rPr lang="en-US" altLang="ko-KR" dirty="0"/>
              <a:t>Network Link</a:t>
            </a:r>
          </a:p>
          <a:p>
            <a:pPr lvl="1"/>
            <a:r>
              <a:rPr lang="en-US" altLang="ko-KR" dirty="0" err="1">
                <a:latin typeface="Courier New" pitchFamily="49" charset="0"/>
                <a:cs typeface="Courier New" pitchFamily="49" charset="0"/>
              </a:rPr>
              <a:t>Machine.networkLink</a:t>
            </a:r>
            <a:r>
              <a:rPr lang="en-US" altLang="ko-KR" dirty="0">
                <a:latin typeface="Courier New" pitchFamily="49" charset="0"/>
                <a:cs typeface="Courier New" pitchFamily="49" charset="0"/>
              </a:rPr>
              <a:t>() </a:t>
            </a:r>
            <a:r>
              <a:rPr lang="en-US" altLang="ko-KR" dirty="0"/>
              <a:t>returns an instance of </a:t>
            </a:r>
            <a:r>
              <a:rPr lang="en-US" altLang="ko-KR" dirty="0" err="1">
                <a:latin typeface="Courier New" pitchFamily="49" charset="0"/>
                <a:cs typeface="Courier New" pitchFamily="49" charset="0"/>
              </a:rPr>
              <a:t>NetworkLink</a:t>
            </a:r>
            <a:r>
              <a:rPr lang="en-US" altLang="ko-KR" dirty="0"/>
              <a:t> class that simulates the network</a:t>
            </a:r>
          </a:p>
          <a:p>
            <a:pPr lvl="1"/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B4122F-559D-4E9D-A36D-EB34483E40AE}" type="slidenum">
              <a:rPr lang="ko-KR" altLang="en-US" smtClean="0"/>
              <a:pPr/>
              <a:t>8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96950871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/>
              <a:t>Thread and Scheduling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/>
              <a:t>Thread package</a:t>
            </a:r>
          </a:p>
          <a:p>
            <a:pPr lvl="1"/>
            <a:r>
              <a:rPr lang="en-US" altLang="ko-KR" dirty="0"/>
              <a:t>All Nachos threads are instances of </a:t>
            </a:r>
            <a:r>
              <a:rPr lang="en-US" altLang="ko-KR" dirty="0" err="1">
                <a:latin typeface="Courier New" pitchFamily="49" charset="0"/>
                <a:cs typeface="Courier New" pitchFamily="49" charset="0"/>
              </a:rPr>
              <a:t>nachos.threads.KThread</a:t>
            </a:r>
            <a:endParaRPr lang="en-US" altLang="ko-KR" dirty="0">
              <a:latin typeface="Courier New" pitchFamily="49" charset="0"/>
              <a:cs typeface="Courier New" pitchFamily="49" charset="0"/>
            </a:endParaRPr>
          </a:p>
          <a:p>
            <a:pPr lvl="1"/>
            <a:r>
              <a:rPr lang="en-US" altLang="ko-KR" dirty="0"/>
              <a:t>A </a:t>
            </a:r>
            <a:r>
              <a:rPr lang="en-US" altLang="ko-KR" dirty="0" err="1">
                <a:latin typeface="Courier New" pitchFamily="49" charset="0"/>
                <a:cs typeface="Courier New" pitchFamily="49" charset="0"/>
              </a:rPr>
              <a:t>nachos.machine.TCB</a:t>
            </a:r>
            <a:r>
              <a:rPr lang="en-US" altLang="ko-KR" dirty="0"/>
              <a:t> object is contained by each </a:t>
            </a:r>
            <a:r>
              <a:rPr lang="en-US" altLang="ko-KR" dirty="0" err="1"/>
              <a:t>KThread</a:t>
            </a:r>
            <a:r>
              <a:rPr lang="en-US" altLang="ko-KR" dirty="0"/>
              <a:t> and provides low-level support for context switches, thread creation/destruction, and yield</a:t>
            </a:r>
          </a:p>
          <a:p>
            <a:pPr lvl="1"/>
            <a:r>
              <a:rPr lang="en-US" altLang="ko-KR" dirty="0" err="1"/>
              <a:t>KThared</a:t>
            </a:r>
            <a:r>
              <a:rPr lang="en-US" altLang="ko-KR" dirty="0"/>
              <a:t> states – maintained in status member of </a:t>
            </a:r>
            <a:r>
              <a:rPr lang="en-US" altLang="ko-KR" dirty="0" err="1"/>
              <a:t>KThread</a:t>
            </a:r>
            <a:endParaRPr lang="en-US" altLang="ko-KR" dirty="0"/>
          </a:p>
          <a:p>
            <a:pPr lvl="2"/>
            <a:r>
              <a:rPr lang="en-US" altLang="ko-KR" dirty="0"/>
              <a:t>New, Ready, Running, Blocked, Finished</a:t>
            </a:r>
          </a:p>
          <a:p>
            <a:pPr lvl="1"/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B4122F-559D-4E9D-A36D-EB34483E40AE}" type="slidenum">
              <a:rPr lang="ko-KR" altLang="en-US" smtClean="0"/>
              <a:pPr/>
              <a:t>9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15176879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2189</TotalTime>
  <Words>622</Words>
  <Application>Microsoft Office PowerPoint</Application>
  <PresentationFormat>화면 슬라이드 쇼(4:3)</PresentationFormat>
  <Paragraphs>95</Paragraphs>
  <Slides>11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9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11</vt:i4>
      </vt:variant>
    </vt:vector>
  </HeadingPairs>
  <TitlesOfParts>
    <vt:vector size="21" baseType="lpstr">
      <vt:lpstr>HY견고딕</vt:lpstr>
      <vt:lpstr>KoPub돋움체 Bold</vt:lpstr>
      <vt:lpstr>굴림</vt:lpstr>
      <vt:lpstr>맑은 고딕</vt:lpstr>
      <vt:lpstr>Arial</vt:lpstr>
      <vt:lpstr>Calibri</vt:lpstr>
      <vt:lpstr>Calibri Light</vt:lpstr>
      <vt:lpstr>Courier New</vt:lpstr>
      <vt:lpstr>Wingdings 2</vt:lpstr>
      <vt:lpstr>Office 테마</vt:lpstr>
      <vt:lpstr>PowerPoint 프레젠테이션</vt:lpstr>
      <vt:lpstr>What is Nachos?</vt:lpstr>
      <vt:lpstr>Nachos Java Packages</vt:lpstr>
      <vt:lpstr>Nachos Configuration</vt:lpstr>
      <vt:lpstr>Booting Nachos</vt:lpstr>
      <vt:lpstr>Nachos Hardware Devices</vt:lpstr>
      <vt:lpstr>Nachos Hardware Devices (cont.)</vt:lpstr>
      <vt:lpstr>Nachos Hardware Devices (cont.)</vt:lpstr>
      <vt:lpstr>Thread and Scheduling</vt:lpstr>
      <vt:lpstr>Thread and Scheduling (cont.)</vt:lpstr>
      <vt:lpstr>Thread and Scheduling (cont.)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AI 비전 검사</dc:title>
  <dc:creator>Blee</dc:creator>
  <cp:lastModifiedBy> </cp:lastModifiedBy>
  <cp:revision>178</cp:revision>
  <dcterms:created xsi:type="dcterms:W3CDTF">2020-01-31T06:40:47Z</dcterms:created>
  <dcterms:modified xsi:type="dcterms:W3CDTF">2021-03-20T14:39:41Z</dcterms:modified>
</cp:coreProperties>
</file>