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8" r:id="rId2"/>
    <p:sldId id="290" r:id="rId3"/>
    <p:sldId id="338" r:id="rId4"/>
    <p:sldId id="360" r:id="rId5"/>
    <p:sldId id="370" r:id="rId6"/>
    <p:sldId id="371" r:id="rId7"/>
    <p:sldId id="361" r:id="rId8"/>
    <p:sldId id="362" r:id="rId9"/>
    <p:sldId id="363" r:id="rId10"/>
    <p:sldId id="339" r:id="rId11"/>
    <p:sldId id="364" r:id="rId12"/>
    <p:sldId id="365" r:id="rId13"/>
    <p:sldId id="366" r:id="rId14"/>
    <p:sldId id="367" r:id="rId15"/>
    <p:sldId id="373" r:id="rId16"/>
    <p:sldId id="374" r:id="rId17"/>
    <p:sldId id="375" r:id="rId18"/>
    <p:sldId id="368" r:id="rId19"/>
    <p:sldId id="369" r:id="rId20"/>
    <p:sldId id="3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0"/>
            <p14:sldId id="338"/>
            <p14:sldId id="360"/>
            <p14:sldId id="370"/>
            <p14:sldId id="371"/>
            <p14:sldId id="361"/>
            <p14:sldId id="362"/>
            <p14:sldId id="363"/>
            <p14:sldId id="339"/>
            <p14:sldId id="364"/>
            <p14:sldId id="365"/>
            <p14:sldId id="366"/>
            <p14:sldId id="367"/>
            <p14:sldId id="373"/>
            <p14:sldId id="374"/>
            <p14:sldId id="375"/>
            <p14:sldId id="368"/>
            <p14:sldId id="369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62941" autoAdjust="0"/>
  </p:normalViewPr>
  <p:slideViewPr>
    <p:cSldViewPr snapToGrid="0">
      <p:cViewPr varScale="1">
        <p:scale>
          <a:sx n="71" d="100"/>
          <a:sy n="71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Vision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는 기본적인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를 그대로 가져와서 사용합니다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따라서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에 맞는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입력값을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그대로 가져와서 사용해야 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에서는 시퀀스 데이터를 ①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Embedding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하고 ②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Positional Encoding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추가해 주었습니다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 Vision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에서도 동일한 방식을 거치게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순서는 다음과 같습니다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와 동일한 구조의 입력 데이터를 만들기 위해서 이미지를 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패치 단위로 쪼개고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 각 패치를 왼쪽 상단에서 오른쪽 하단의 순서로 나열하여 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시퀀스 데이터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 처럼 만듭니다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1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각 벡터에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Linear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연산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거쳐서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Embedding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작업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에서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Embedding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된 데이터는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벡터값을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가지므로 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각 패치는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flatten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하여 벡터로 변환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해 줍니다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Embedding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작업의 결과에 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클래스를 예측하는 클래스 토큰을 하나 추가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 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B0503020000020004" pitchFamily="49" charset="-127"/>
              <a:ea typeface="NanumGothicCoding" panose="020B0503020000020004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클래스 토큰이 추가된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입력값에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Positional Embedding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더해주면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Vision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의 입력이 완성이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이미지에서도 각 패치의 위치가 중요하기 때문에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Positional Embedding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을 적용해 주게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B0503020000020004" pitchFamily="49" charset="-127"/>
                <a:ea typeface="NanumGothicCoding" panose="020B0503020000020004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76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위 그림의 기호 중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(C, H, W)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는 각각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Channel, Height, Width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의미하며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는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Patch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크기를 나타냅니다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각 패치는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(C, P, P)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크기를 가지게 되며 이 때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나뉘어진 패치의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갯수를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의미합니다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각 패치를 위의 ② 과정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(flatten)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거쳐 벡터로 만들면 각 벡터의 크기는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P^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2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C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 되고 이 벡터가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개가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개의 벡터를 합친 것을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xp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라고 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예를 들어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(3, 256, 256)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크기의 이미지를 입력으로 받고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P=16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사용한다면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각 패치의 크기는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(3, 16, 16)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되고 패치의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갯수는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16 X 16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개가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패치를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flatten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하게 되면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3∗16∗16=768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3∗16∗16=768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이므로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768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크기의 벡터를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16 X 16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개 가지게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값을 시퀀스 데이터로 나타내면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(256, 768)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형태로 표현할 수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76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앞에서 생성한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xp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Embedding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하기 위하여 행렬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E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와 연산을 해줍니다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E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2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C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,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Embedding dimension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로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2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C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크기의 벡터를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D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로 변경하겠다는 의미입니다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따라서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xp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N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,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2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C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),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E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2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C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,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으로 곱 연산을 하면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(N, D)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크기를 가지게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배치 사이즈까지 고려하게 된다면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(B, N, D)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크기를 가지는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텐서를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가지게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54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Embedding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한 결과에 클래스 토큰을 위 그림과 같이 추가합니다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그러면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(N, D)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크게의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행렬이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(N+1, D)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크기가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클래스 토큰은 학습 가능한 파라미터를 입력해 주어야 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마지막으로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Positional Encoding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추가하기 위하여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(N+1, D)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크기의 행렬을 더해주면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입력값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z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0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준비가 마무리가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8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는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L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번 반복하기 위해 입력과 출력의 크기가 같도록 유지합니다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Vision Transformer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 사용된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아키텍쳐는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기존의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 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와 조금 다르지만 큰 맥락은 유지합니다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기존의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 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Multi-Head 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먼저 진행한 다음에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LayerNorm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진행하지만 순서가 바뀌어 있는 것을 알 수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입력값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z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0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 시작하여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L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번 반복 시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zL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최종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출력이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위 구조에서 사용된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Multihead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Self Attention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이므로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Multihead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Self Attention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, MSA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로 표현하겠습니다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32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98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식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(8),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식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(9)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이용하여 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head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self attention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결과를 뽑고 식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(10)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이용하여 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head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self attention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결과를 묶은 다음에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Linear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연산을 통해 최종적으로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Multi-head 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결과를 얻을 수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식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(10)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self 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결과를 묶은 것의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(N,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Dh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Dh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, k)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이고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Umha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Umha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(k, 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Dh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Dh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, D)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이므로 연산의 결과는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(N, D)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과정을 통해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 Encoder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입력과 같은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shape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가지도록 조절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할 수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07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Gelu</a:t>
            </a:r>
            <a:r>
              <a:rPr lang="ko-KR" altLang="en-US" dirty="0"/>
              <a:t>함수는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입력값과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입력값의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누적 정규 분포의 곱을 사용한 형태입니다 </a:t>
            </a: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, 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입력값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x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 가 다른 입력에 비해 얼마나 큰 지에 대한 비율로 값이 조정되기 때문에 확률적인 해석이 가능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해 지는 장점이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60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번 반복한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 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마지막 출력에서 클래스 토큰 부분만 분류 문제에 사용하게 되며 마지막에 추가적인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MLP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이용하여 클래스를 분류하게 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위에서 </a:t>
            </a:r>
            <a:r>
              <a:rPr lang="en-US" altLang="ko-KR" dirty="0"/>
              <a:t>MLP layer</a:t>
            </a:r>
            <a:r>
              <a:rPr lang="ko-KR" altLang="en-US" dirty="0"/>
              <a:t>에서 각 패치 영상들을 대상으로 각각 독립적으로 수행하므로 </a:t>
            </a:r>
            <a:r>
              <a:rPr lang="en-US" altLang="ko-KR" dirty="0"/>
              <a:t>locality </a:t>
            </a:r>
            <a:r>
              <a:rPr lang="ko-KR" altLang="en-US" dirty="0"/>
              <a:t>하다고 </a:t>
            </a:r>
            <a:r>
              <a:rPr lang="ko-KR" altLang="en-US" dirty="0" err="1"/>
              <a:t>볼수</a:t>
            </a:r>
            <a:r>
              <a:rPr lang="ko-KR" altLang="en-US" dirty="0"/>
              <a:t> 있으며</a:t>
            </a:r>
            <a:r>
              <a:rPr lang="en-US" altLang="ko-KR" dirty="0"/>
              <a:t>, </a:t>
            </a:r>
            <a:r>
              <a:rPr lang="ko-KR" altLang="en-US" dirty="0"/>
              <a:t>해당 패치 입력에 대한</a:t>
            </a:r>
            <a:r>
              <a:rPr lang="en-US" altLang="ko-KR" dirty="0"/>
              <a:t> </a:t>
            </a:r>
            <a:r>
              <a:rPr lang="en-US" altLang="ko-KR" dirty="0" err="1"/>
              <a:t>featur</a:t>
            </a:r>
            <a:r>
              <a:rPr lang="ko-KR" altLang="en-US" dirty="0"/>
              <a:t>를 </a:t>
            </a:r>
            <a:r>
              <a:rPr lang="en-US" altLang="ko-KR" dirty="0"/>
              <a:t>receptive field, </a:t>
            </a:r>
            <a:r>
              <a:rPr lang="ko-KR" altLang="en-US" dirty="0"/>
              <a:t>아까 그림에서 보셨던 하나의 영역이라고 했을 때</a:t>
            </a:r>
            <a:endParaRPr lang="en-US" altLang="ko-KR" dirty="0"/>
          </a:p>
          <a:p>
            <a:r>
              <a:rPr lang="ko-KR" altLang="en-US" dirty="0"/>
              <a:t>그 부위에 대한 </a:t>
            </a:r>
            <a:r>
              <a:rPr lang="en-US" altLang="ko-KR" dirty="0"/>
              <a:t>feature</a:t>
            </a:r>
            <a:r>
              <a:rPr lang="ko-KR" altLang="en-US" dirty="0"/>
              <a:t>를 학습하므로 충분히 </a:t>
            </a:r>
            <a:r>
              <a:rPr lang="en-US" altLang="ko-KR" dirty="0"/>
              <a:t>translation equivalent</a:t>
            </a:r>
            <a:r>
              <a:rPr lang="ko-KR" altLang="en-US" dirty="0"/>
              <a:t>하다고 볼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33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가장 왼쪽의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RGB embedding filter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그림의 시사점은 </a:t>
            </a:r>
            <a:r>
              <a:rPr lang="en-US" altLang="ko-KR" b="1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ViT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또한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CNN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과 같은 형태로 학습이 되었다는 점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RGB embedding filter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Transformer Encoder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 입력되기 전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Embedding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할 때 사용한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filter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의미합니다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filter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일부분을 가져와서 시각화 하였을 때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위 그림과 같은 형태가 나타납니다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핵심은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CNN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low level 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에서와 유사한 형태의 결과가 시각화로 나타난다는 점입니다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즉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, CNN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처럼 학습이 잘 되었다는 것을 의미합니다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중간의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Positional Embedding Similarity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그림의 시사점은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Positional Embedding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데이터의 위치를 잘 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위미하도록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학습이 잘 되었다는 점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positional Embedding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에는 각 패치 마다 대응되는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Embedding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벡터가 존재합니다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모든 패치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(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i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,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MJXc-TeX-math-I"/>
                <a:ea typeface="NanumGothicCoding" panose="020D0009000000000000" pitchFamily="49" charset="-127"/>
              </a:rPr>
              <a:t>pj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JXc-TeX-main-R"/>
                <a:ea typeface="NanumGothicCoding" panose="020D0009000000000000" pitchFamily="49" charset="-127"/>
              </a:rPr>
              <a:t>)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p(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i,pj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) 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 대하여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cosine similarity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를 구하였을 때 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row, col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 해당하는 부분의 패치가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similarity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 높은 것을 통해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Position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의미가 있도록 학습이 잘 되었다는 것을 확인할 수 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가장 오른쪽의 그래프는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관심을 두는 위치의 편차를 나타냅니다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 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low level layer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에서는 가까운 곳에서부터 먼 곳까지 모두 살펴보는 반면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high level layer</a:t>
            </a:r>
            <a:r>
              <a:rPr lang="ko-KR" altLang="en-US" b="1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로 전체적으로 본다는 것을 의미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y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축의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distance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 의미는 어떤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query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위치를 기준으로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의미있는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영역까지의 평균 거리를 나타냅니다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이 거리가 짧을수록 가까운 영역에 대하여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한다는 것이고 이 거리가 길수록 먼 영역에 대하여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attention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을 한다는 것을 의미합니다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ko-KR" b="0" i="0" dirty="0">
              <a:solidFill>
                <a:srgbClr val="212529"/>
              </a:solidFill>
              <a:effectLst/>
              <a:latin typeface="NanumGothicCoding" panose="020D0009000000000000" pitchFamily="49" charset="-127"/>
              <a:ea typeface="NanumGothicCoding" panose="020D0009000000000000" pitchFamily="49" charset="-127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CNN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또한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convolution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연산의 특성상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layer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가 깊어질수록 점점 더 큰 영역을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보게되는데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Vision Transformer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또한 그러한 성질을 가지는 것을 확인할 수 있었습니다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NanumGothicCoding" panose="020D0009000000000000" pitchFamily="49" charset="-127"/>
                <a:ea typeface="NanumGothicCoding" panose="020D0009000000000000" pitchFamily="49" charset="-127"/>
              </a:rPr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84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설명에 앞서</a:t>
            </a:r>
            <a:r>
              <a:rPr lang="en-US" altLang="ko-KR" dirty="0"/>
              <a:t>, vision </a:t>
            </a:r>
            <a:r>
              <a:rPr lang="en-US" altLang="ko-KR" dirty="0" err="1"/>
              <a:t>transforme</a:t>
            </a:r>
            <a:r>
              <a:rPr lang="ko-KR" altLang="en-US" dirty="0"/>
              <a:t>가 나오기 이전에도</a:t>
            </a:r>
            <a:r>
              <a:rPr lang="en-US" altLang="ko-KR" dirty="0"/>
              <a:t> </a:t>
            </a:r>
            <a:r>
              <a:rPr lang="ko-KR" altLang="en-US" dirty="0"/>
              <a:t>기존 </a:t>
            </a:r>
            <a:r>
              <a:rPr lang="en-US" altLang="ko-KR" dirty="0" err="1"/>
              <a:t>transforme</a:t>
            </a:r>
            <a:r>
              <a:rPr lang="ko-KR" altLang="en-US" dirty="0"/>
              <a:t>를 </a:t>
            </a:r>
            <a:r>
              <a:rPr lang="en-US" altLang="ko-KR" dirty="0"/>
              <a:t>image classification</a:t>
            </a:r>
            <a:r>
              <a:rPr lang="ko-KR" altLang="en-US" dirty="0"/>
              <a:t>에 적용하려는 노력은 많았습니다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</a:t>
            </a:r>
            <a:r>
              <a:rPr lang="en-US" altLang="ko-KR" dirty="0"/>
              <a:t>ppt</a:t>
            </a:r>
            <a:r>
              <a:rPr lang="ko-KR" altLang="en-US" dirty="0"/>
              <a:t>에서 언급된 것처럼 기존 </a:t>
            </a:r>
            <a:r>
              <a:rPr lang="en-US" altLang="ko-KR" dirty="0"/>
              <a:t>image</a:t>
            </a:r>
            <a:r>
              <a:rPr lang="ko-KR" altLang="en-US" dirty="0"/>
              <a:t>에 </a:t>
            </a:r>
            <a:r>
              <a:rPr lang="en-US" altLang="ko-KR" dirty="0"/>
              <a:t>attention</a:t>
            </a:r>
            <a:r>
              <a:rPr lang="ko-KR" altLang="en-US" dirty="0"/>
              <a:t>을 적용하였어도 </a:t>
            </a:r>
            <a:r>
              <a:rPr lang="en-US" altLang="ko-KR" dirty="0" err="1"/>
              <a:t>cnn</a:t>
            </a:r>
            <a:r>
              <a:rPr lang="ko-KR" altLang="en-US" dirty="0"/>
              <a:t>의 특정 구성요소를 대체하는 등으로 사용해 오거나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설령 </a:t>
            </a:r>
            <a:r>
              <a:rPr lang="en-US" altLang="ko-KR" dirty="0"/>
              <a:t>attention </a:t>
            </a:r>
            <a:r>
              <a:rPr lang="ko-KR" altLang="en-US" dirty="0"/>
              <a:t>만을 사용하더라도 기존 </a:t>
            </a:r>
            <a:r>
              <a:rPr lang="en-US" altLang="ko-KR" dirty="0" err="1"/>
              <a:t>cnn</a:t>
            </a:r>
            <a:r>
              <a:rPr lang="en-US" altLang="ko-KR" dirty="0"/>
              <a:t> </a:t>
            </a:r>
            <a:r>
              <a:rPr lang="ko-KR" altLang="en-US" dirty="0"/>
              <a:t>모델의 성능을 뛰어넘지는 못하였습니다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그에 반해</a:t>
            </a:r>
            <a:r>
              <a:rPr lang="en-US" altLang="ko-KR" dirty="0"/>
              <a:t>, vision transformer</a:t>
            </a:r>
            <a:r>
              <a:rPr lang="ko-KR" altLang="en-US" dirty="0"/>
              <a:t>는 </a:t>
            </a:r>
            <a:r>
              <a:rPr lang="en-US" altLang="ko-KR" dirty="0"/>
              <a:t>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좌측은 </a:t>
            </a:r>
            <a:r>
              <a:rPr lang="en-US" altLang="ko-KR" dirty="0"/>
              <a:t>pretraining </a:t>
            </a:r>
            <a:r>
              <a:rPr lang="ko-KR" altLang="en-US" dirty="0"/>
              <a:t>시 사용하는 데이터셋의 크기에 따라 향상되는 </a:t>
            </a:r>
            <a:r>
              <a:rPr lang="en-US" altLang="ko-KR" dirty="0"/>
              <a:t>vit</a:t>
            </a:r>
            <a:r>
              <a:rPr lang="ko-KR" altLang="en-US" dirty="0"/>
              <a:t>의 성능 그래프이며</a:t>
            </a:r>
            <a:r>
              <a:rPr lang="en-US" altLang="ko-KR" dirty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만약 작은 데이터셋을 이용하여 </a:t>
            </a:r>
            <a:r>
              <a:rPr lang="en-US" altLang="ko-KR" dirty="0"/>
              <a:t>pretraining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수행하면 </a:t>
            </a:r>
            <a:r>
              <a:rPr lang="en-US" altLang="ko-KR" dirty="0" err="1"/>
              <a:t>cnn</a:t>
            </a:r>
            <a:r>
              <a:rPr lang="ko-KR" altLang="en-US" dirty="0"/>
              <a:t>보다 떨어지는 것을 확인 가능함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우측은 작은 데이터셋을 이용하면 </a:t>
            </a:r>
            <a:r>
              <a:rPr lang="en-US" altLang="ko-KR" dirty="0"/>
              <a:t>CNN</a:t>
            </a:r>
            <a:r>
              <a:rPr lang="ko-KR" altLang="en-US" dirty="0"/>
              <a:t>의 특성 </a:t>
            </a:r>
            <a:r>
              <a:rPr lang="en-US" altLang="ko-KR" dirty="0"/>
              <a:t>(locality, translation  equivalence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으로 인해 성능이 우세하지만 대규모 데이터셋을 이용하면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네트워크가 그러한 특성이 없더라도 성능이 좋아짐 </a:t>
            </a:r>
            <a:r>
              <a:rPr lang="en-US" altLang="ko-KR" dirty="0"/>
              <a:t>(Figure 4)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1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62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20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Inductive bias </a:t>
            </a:r>
            <a:r>
              <a:rPr lang="ko-KR" altLang="en-US" dirty="0"/>
              <a:t>설명에 앞서 먼저 </a:t>
            </a:r>
            <a:r>
              <a:rPr lang="en-US" altLang="ko-KR" dirty="0" err="1"/>
              <a:t>cnn</a:t>
            </a:r>
            <a:r>
              <a:rPr lang="ko-KR" altLang="en-US" dirty="0"/>
              <a:t>이 </a:t>
            </a:r>
            <a:r>
              <a:rPr lang="en-US" altLang="ko-KR" dirty="0"/>
              <a:t>convolution </a:t>
            </a:r>
            <a:r>
              <a:rPr lang="ko-KR" altLang="en-US" dirty="0"/>
              <a:t>연산을 </a:t>
            </a:r>
            <a:r>
              <a:rPr lang="ko-KR" altLang="en-US" dirty="0" err="1"/>
              <a:t>해야하는지</a:t>
            </a:r>
            <a:r>
              <a:rPr lang="ko-KR" altLang="en-US" dirty="0"/>
              <a:t>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연산의 필요성에 대해 이해하려면 먼저 </a:t>
            </a:r>
            <a:r>
              <a:rPr lang="en-US" altLang="ko-KR" dirty="0"/>
              <a:t>stationarity</a:t>
            </a:r>
            <a:r>
              <a:rPr lang="ko-KR" altLang="en-US" dirty="0"/>
              <a:t>와 </a:t>
            </a:r>
            <a:r>
              <a:rPr lang="en-US" altLang="ko-KR" dirty="0"/>
              <a:t>parameter </a:t>
            </a:r>
            <a:r>
              <a:rPr lang="en-US" altLang="ko-KR" dirty="0" err="1"/>
              <a:t>sharin</a:t>
            </a:r>
            <a:r>
              <a:rPr lang="ko-KR" altLang="en-US" dirty="0"/>
              <a:t>에 대해서 </a:t>
            </a:r>
            <a:r>
              <a:rPr lang="ko-KR" altLang="en-US" dirty="0" err="1"/>
              <a:t>설명드려야</a:t>
            </a:r>
            <a:r>
              <a:rPr lang="ko-KR" altLang="en-US" dirty="0"/>
              <a:t> </a:t>
            </a:r>
            <a:r>
              <a:rPr lang="ko-KR" altLang="en-US" dirty="0" err="1"/>
              <a:t>할것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통계의 시계열 분석에서 사용되는 용어라고 알고 있는데요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결국 데이터들이 시간에 관계없이 데이터의 확률 분포는 일정하다는 가정이라고 하며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더 정확하게는 시간이 지나도 데이터 분포의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s(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평균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, 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분산 등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)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이 변하지 않는다는 가정을 베이스로 예측한다고 알고 있습니다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343A4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이처럼 영상정보에서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stationarity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는 이미지의 한부분에 대한 분포가 다른 어떤 부분과 같다는 가정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343A4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이미지에서 한 특징이 위치에 상관없이 다수의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object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들에 존재할 수 있으며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, 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결국 어떤 위치에서 학습한 특징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parameter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들을 이용해 다른 위치에서도 동일한 특징을 추출할 수 있음을 의미합니다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30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아까 사진에서 입이라는 특징을 뽑아낼 때 두 가지 방법이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2</a:t>
            </a:r>
            <a:r>
              <a:rPr lang="ko-KR" altLang="en-US" dirty="0"/>
              <a:t>개의 입 을 하나의 특징으로 취급해서 위치와 상관없이 입 </a:t>
            </a:r>
            <a:r>
              <a:rPr lang="en-US" altLang="ko-KR" dirty="0"/>
              <a:t>2</a:t>
            </a:r>
            <a:r>
              <a:rPr lang="ko-KR" altLang="en-US" dirty="0"/>
              <a:t>개를 추출하는 것과</a:t>
            </a:r>
            <a:endParaRPr lang="en-US" altLang="ko-KR" dirty="0"/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위치를 고려해서 서로 다른 </a:t>
            </a:r>
            <a:r>
              <a:rPr lang="en-US" altLang="ko-KR" dirty="0"/>
              <a:t>2</a:t>
            </a:r>
            <a:r>
              <a:rPr lang="ko-KR" altLang="en-US" dirty="0"/>
              <a:t>개의 특징을 추출하는 것을 생각해봤을 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</a:t>
            </a:r>
            <a:r>
              <a:rPr lang="ko-KR" altLang="en-US" dirty="0"/>
              <a:t>번 방법이 더 효율 적이므로 따라서 파라미터를 공유하는 이유가 바로 위치에 상관없이 특징들을 추출하기 위해서라고 볼 수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결국  </a:t>
            </a:r>
            <a:r>
              <a:rPr lang="en-US" altLang="ko-KR" dirty="0"/>
              <a:t>output feature map </a:t>
            </a:r>
            <a:r>
              <a:rPr lang="ko-KR" altLang="en-US" dirty="0"/>
              <a:t>한 장을</a:t>
            </a:r>
            <a:r>
              <a:rPr lang="en-US" altLang="ko-KR" dirty="0"/>
              <a:t> </a:t>
            </a:r>
            <a:r>
              <a:rPr lang="ko-KR" altLang="en-US" dirty="0"/>
              <a:t>출력하기 위해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Filter</a:t>
            </a:r>
            <a:r>
              <a:rPr lang="ko-KR" altLang="en-US" dirty="0"/>
              <a:t>를 한 개로 유지하여 결과를 도출하므로 위와 같이</a:t>
            </a:r>
            <a:r>
              <a:rPr lang="en-US" altLang="ko-KR" dirty="0"/>
              <a:t> FC Layer </a:t>
            </a:r>
            <a:r>
              <a:rPr lang="ko-KR" altLang="en-US" dirty="0"/>
              <a:t>보다 </a:t>
            </a:r>
            <a:r>
              <a:rPr lang="en-US" altLang="ko-KR" dirty="0"/>
              <a:t>convolution </a:t>
            </a:r>
            <a:r>
              <a:rPr lang="ko-KR" altLang="en-US" dirty="0"/>
              <a:t>연산을 통한 메모리 </a:t>
            </a:r>
            <a:r>
              <a:rPr lang="en-US" altLang="ko-KR" dirty="0"/>
              <a:t>save </a:t>
            </a:r>
            <a:r>
              <a:rPr lang="ko-KR" altLang="en-US" dirty="0"/>
              <a:t>및 </a:t>
            </a:r>
            <a:r>
              <a:rPr lang="ko-KR" altLang="en-US" dirty="0" err="1"/>
              <a:t>연산량</a:t>
            </a:r>
            <a:r>
              <a:rPr lang="ko-KR" altLang="en-US" dirty="0"/>
              <a:t> 감소를 장점으로 들 수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dirty="0"/>
              <a:t>추가로 </a:t>
            </a:r>
            <a:endParaRPr lang="en-US" altLang="ko-KR" dirty="0"/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파라미터 공유 덕분에 한 장의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feature map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을 만드는데 동일한 특징을 여러 곳에서 볼 수 있기 때문에</a:t>
            </a:r>
            <a:endParaRPr lang="en-US" altLang="ko-KR" b="0" i="0" dirty="0">
              <a:solidFill>
                <a:srgbClr val="343A4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 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fc </a:t>
            </a:r>
            <a:r>
              <a:rPr lang="ko-KR" altLang="en-US" b="0" i="0" dirty="0">
                <a:solidFill>
                  <a:srgbClr val="343A40"/>
                </a:solidFill>
                <a:effectLst/>
                <a:latin typeface="Helvetica Neue"/>
              </a:rPr>
              <a:t>레이어에 비해 동일한 학습 데이터셋 상황에서도 더 많은 데이터를 학습한 효과를 갖게 됩니다</a:t>
            </a:r>
            <a:r>
              <a:rPr lang="en-US" altLang="ko-KR" b="0" i="0" dirty="0">
                <a:solidFill>
                  <a:srgbClr val="343A40"/>
                </a:solidFill>
                <a:effectLst/>
                <a:latin typeface="Helvetica Neue"/>
              </a:rPr>
              <a:t>.</a:t>
            </a:r>
            <a:endParaRPr lang="ko-KR" altLang="en-US" b="0" i="0" dirty="0">
              <a:solidFill>
                <a:srgbClr val="343A40"/>
              </a:solidFill>
              <a:effectLst/>
              <a:latin typeface="Helvetica Neue"/>
            </a:endParaRPr>
          </a:p>
          <a:p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82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22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앞서 설명 </a:t>
            </a:r>
            <a:r>
              <a:rPr lang="ko-KR" altLang="en-US" dirty="0" err="1"/>
              <a:t>드린것</a:t>
            </a:r>
            <a:r>
              <a:rPr lang="ko-KR" altLang="en-US" dirty="0"/>
              <a:t> </a:t>
            </a:r>
            <a:r>
              <a:rPr lang="ko-KR" altLang="en-US" dirty="0" err="1"/>
              <a:t>처럼</a:t>
            </a:r>
            <a:r>
              <a:rPr lang="ko-KR" altLang="en-US" dirty="0"/>
              <a:t> </a:t>
            </a:r>
            <a:r>
              <a:rPr lang="en-US" altLang="ko-KR" dirty="0"/>
              <a:t>input value</a:t>
            </a:r>
            <a:r>
              <a:rPr lang="ko-KR" altLang="en-US" dirty="0"/>
              <a:t>가 </a:t>
            </a:r>
            <a:r>
              <a:rPr lang="en-US" altLang="ko-KR" dirty="0"/>
              <a:t>sliding </a:t>
            </a:r>
            <a:r>
              <a:rPr lang="ko-KR" altLang="en-US" dirty="0"/>
              <a:t>윈도우를 지남에 따라 바뀌지만 결국 같은 </a:t>
            </a:r>
            <a:r>
              <a:rPr lang="en-US" altLang="ko-KR" dirty="0"/>
              <a:t>class</a:t>
            </a:r>
            <a:r>
              <a:rPr lang="ko-KR" altLang="en-US" dirty="0"/>
              <a:t>를 </a:t>
            </a:r>
            <a:r>
              <a:rPr lang="en-US" altLang="ko-KR" dirty="0"/>
              <a:t>return </a:t>
            </a:r>
            <a:r>
              <a:rPr lang="ko-KR" altLang="en-US" dirty="0"/>
              <a:t>하는 이유는 </a:t>
            </a:r>
            <a:r>
              <a:rPr lang="en-US" altLang="ko-KR" dirty="0"/>
              <a:t>convolution </a:t>
            </a:r>
            <a:r>
              <a:rPr lang="ko-KR" altLang="en-US" dirty="0"/>
              <a:t>연산만 하는 것이 아닌</a:t>
            </a:r>
            <a:r>
              <a:rPr lang="en-US" altLang="ko-KR" dirty="0"/>
              <a:t>, max pooling</a:t>
            </a:r>
            <a:r>
              <a:rPr lang="ko-KR" altLang="en-US" dirty="0"/>
              <a:t>이나 </a:t>
            </a:r>
            <a:r>
              <a:rPr lang="en-US" altLang="ko-KR" dirty="0"/>
              <a:t>parameter sharing </a:t>
            </a:r>
            <a:r>
              <a:rPr lang="ko-KR" altLang="en-US" dirty="0"/>
              <a:t>등과 같은</a:t>
            </a:r>
            <a:endParaRPr lang="en-US" altLang="ko-KR" dirty="0"/>
          </a:p>
          <a:p>
            <a:r>
              <a:rPr lang="ko-KR" altLang="en-US" dirty="0"/>
              <a:t>연산이 진행되어 결국 </a:t>
            </a:r>
            <a:r>
              <a:rPr lang="en-US" altLang="ko-KR" dirty="0"/>
              <a:t>input image</a:t>
            </a:r>
            <a:r>
              <a:rPr lang="ko-KR" altLang="en-US" dirty="0"/>
              <a:t>내에 존재하는 </a:t>
            </a:r>
            <a:r>
              <a:rPr lang="en-US" altLang="ko-KR" dirty="0"/>
              <a:t>object</a:t>
            </a:r>
            <a:r>
              <a:rPr lang="ko-KR" altLang="en-US" dirty="0"/>
              <a:t>들의 위치와 상관없이 패턴이 같으면 결과도 같게 되므로 그림과 같이 </a:t>
            </a:r>
            <a:r>
              <a:rPr lang="en-US" altLang="ko-KR" dirty="0"/>
              <a:t>object</a:t>
            </a:r>
            <a:r>
              <a:rPr lang="ko-KR" altLang="en-US" dirty="0"/>
              <a:t>가 어디 있더라도 </a:t>
            </a:r>
            <a:r>
              <a:rPr lang="en-US" altLang="ko-KR" dirty="0"/>
              <a:t>8</a:t>
            </a:r>
            <a:r>
              <a:rPr lang="ko-KR" altLang="en-US" dirty="0"/>
              <a:t>이라고 예측하게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42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Cnn</a:t>
            </a:r>
            <a:r>
              <a:rPr lang="ko-KR" altLang="en-US" dirty="0"/>
              <a:t> 학습 전 가정으로 </a:t>
            </a:r>
            <a:r>
              <a:rPr lang="en-US" altLang="ko-KR" dirty="0"/>
              <a:t>image</a:t>
            </a:r>
            <a:r>
              <a:rPr lang="ko-KR" altLang="en-US" dirty="0"/>
              <a:t>는 작은 특징들로 구성되어 있기 때문에 픽셀의 종속성은 특징이 있는 작은 부분으로 한정하는게 시작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그림처럼 </a:t>
            </a:r>
            <a:r>
              <a:rPr lang="en-US" altLang="ko-KR" dirty="0"/>
              <a:t>~</a:t>
            </a:r>
          </a:p>
          <a:p>
            <a:endParaRPr lang="en-US" altLang="ko-KR" dirty="0"/>
          </a:p>
          <a:p>
            <a:r>
              <a:rPr lang="ko-KR" altLang="en-US" dirty="0"/>
              <a:t>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이와 같은 </a:t>
            </a:r>
            <a:r>
              <a:rPr lang="en-US" altLang="ko-KR" dirty="0" err="1"/>
              <a:t>cnn</a:t>
            </a:r>
            <a:r>
              <a:rPr lang="en-US" altLang="ko-KR" dirty="0"/>
              <a:t> </a:t>
            </a:r>
            <a:r>
              <a:rPr lang="ko-KR" altLang="en-US" dirty="0"/>
              <a:t>고유의 특성을 </a:t>
            </a:r>
            <a:r>
              <a:rPr lang="en-US" altLang="ko-KR" dirty="0"/>
              <a:t>vit</a:t>
            </a:r>
            <a:r>
              <a:rPr lang="ko-KR" altLang="en-US" dirty="0"/>
              <a:t>에서는 어떻게 해결했는지는 뒤에서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0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226344" y="1481771"/>
            <a:ext cx="9739312" cy="955812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latin typeface="+mj-ea"/>
              </a:rPr>
              <a:t>An Image is Worth 16x16 Words: Transformers for Image Recognition at Scale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Ki-</a:t>
            </a:r>
            <a:r>
              <a:rPr lang="en-US" altLang="ko-KR" sz="1800" dirty="0" err="1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Ryum</a:t>
            </a: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 Moon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의 전체 구조</a:t>
            </a: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6" name="Picture 2" descr="Drawing">
            <a:extLst>
              <a:ext uri="{FF2B5EF4-FFF2-40B4-BE49-F238E27FC236}">
                <a16:creationId xmlns:a16="http://schemas.microsoft.com/office/drawing/2014/main" id="{10A040E8-6F62-42F6-B68A-88A899E9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52" y="1593862"/>
            <a:ext cx="7886295" cy="43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50" name="Picture 2" descr="Drawing">
            <a:extLst>
              <a:ext uri="{FF2B5EF4-FFF2-40B4-BE49-F238E27FC236}">
                <a16:creationId xmlns:a16="http://schemas.microsoft.com/office/drawing/2014/main" id="{5A579713-BA73-496F-A3D5-AD7AD3D0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4" y="1788736"/>
            <a:ext cx="9926683" cy="42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2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3074" name="Picture 2" descr="Drawing">
            <a:extLst>
              <a:ext uri="{FF2B5EF4-FFF2-40B4-BE49-F238E27FC236}">
                <a16:creationId xmlns:a16="http://schemas.microsoft.com/office/drawing/2014/main" id="{31972B8F-5573-482B-A71B-0E161739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70" y="1657164"/>
            <a:ext cx="8189259" cy="42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7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4098" name="Picture 2" descr="Drawing">
            <a:extLst>
              <a:ext uri="{FF2B5EF4-FFF2-40B4-BE49-F238E27FC236}">
                <a16:creationId xmlns:a16="http://schemas.microsoft.com/office/drawing/2014/main" id="{BC9E70A3-C1F5-4EFF-BDE3-2405B10D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83" y="1927993"/>
            <a:ext cx="8105394" cy="38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8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5122" name="Picture 2" descr="Drawing">
            <a:extLst>
              <a:ext uri="{FF2B5EF4-FFF2-40B4-BE49-F238E27FC236}">
                <a16:creationId xmlns:a16="http://schemas.microsoft.com/office/drawing/2014/main" id="{9CEA533E-D9C1-48F8-9ABC-23F47BCA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05" y="1696476"/>
            <a:ext cx="8331993" cy="4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0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6" name="Picture 2" descr="Drawing">
            <a:extLst>
              <a:ext uri="{FF2B5EF4-FFF2-40B4-BE49-F238E27FC236}">
                <a16:creationId xmlns:a16="http://schemas.microsoft.com/office/drawing/2014/main" id="{E5D4DD80-B006-4C23-AA16-DC793CE4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88" y="1999390"/>
            <a:ext cx="7476565" cy="32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8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50" name="Picture 2" descr="Drawing">
            <a:extLst>
              <a:ext uri="{FF2B5EF4-FFF2-40B4-BE49-F238E27FC236}">
                <a16:creationId xmlns:a16="http://schemas.microsoft.com/office/drawing/2014/main" id="{1A91B76F-666C-4E7D-AEA9-A06AF51B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40" y="1718006"/>
            <a:ext cx="7834872" cy="43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9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3074" name="Picture 2" descr="Drawing">
            <a:extLst>
              <a:ext uri="{FF2B5EF4-FFF2-40B4-BE49-F238E27FC236}">
                <a16:creationId xmlns:a16="http://schemas.microsoft.com/office/drawing/2014/main" id="{F78B2679-1DAF-417F-8311-9C6BE485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8" y="1938525"/>
            <a:ext cx="10582835" cy="36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8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148" name="Picture 4" descr="Drawing">
            <a:extLst>
              <a:ext uri="{FF2B5EF4-FFF2-40B4-BE49-F238E27FC236}">
                <a16:creationId xmlns:a16="http://schemas.microsoft.com/office/drawing/2014/main" id="{A9D182FB-B992-4DF5-972B-208F0DFA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7" y="1684779"/>
            <a:ext cx="8031892" cy="44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3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</a:p>
          <a:p>
            <a:r>
              <a:rPr lang="en-US" altLang="ko-KR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>
              <a:latin typeface="+mj-ea"/>
              <a:ea typeface="+mj-ea"/>
            </a:endParaRPr>
          </a:p>
          <a:p>
            <a:endParaRPr lang="en-US" altLang="ko-KR" sz="250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7170" name="Picture 2" descr="Drawing">
            <a:extLst>
              <a:ext uri="{FF2B5EF4-FFF2-40B4-BE49-F238E27FC236}">
                <a16:creationId xmlns:a16="http://schemas.microsoft.com/office/drawing/2014/main" id="{462422CB-DF6D-4F9A-9A7A-928A52A5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2" y="2000275"/>
            <a:ext cx="10700951" cy="32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5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기존의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image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분야에서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attention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기법을 적용할 경우 대부분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CNN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의 특정 구성 요소를 대체하는 등으로 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사용해 왔으나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그 점을 탈피함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또한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attention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만을 사용한 모델도 있었으나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기존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CNN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을 기반으로 한 모델의 성능을 넘어서진 못함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C465EAB-B93E-482E-A1E9-D0ED0FCCE627}"/>
              </a:ext>
            </a:extLst>
          </p:cNvPr>
          <p:cNvCxnSpPr/>
          <p:nvPr/>
        </p:nvCxnSpPr>
        <p:spPr>
          <a:xfrm>
            <a:off x="6086475" y="3358078"/>
            <a:ext cx="0" cy="101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0CBDF8-ECE7-4E4A-8EBA-C0013D6B5289}"/>
              </a:ext>
            </a:extLst>
          </p:cNvPr>
          <p:cNvSpPr txBox="1"/>
          <p:nvPr/>
        </p:nvSpPr>
        <p:spPr>
          <a:xfrm>
            <a:off x="559179" y="4377253"/>
            <a:ext cx="113089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Vision 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altLang="ko-KR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에서는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CNN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에 의존하지 않고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Image Patch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의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Sequence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를 입력 값으로 사용하는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를 사용하여 </a:t>
            </a:r>
            <a:r>
              <a:rPr lang="en-US" altLang="ko-KR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CNN</a:t>
            </a:r>
            <a:r>
              <a:rPr lang="ko-KR" altLang="en-US" u="sng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기반으로 한 모델들의 성능을 넘어서는 성능을 </a:t>
            </a:r>
            <a:r>
              <a:rPr lang="ko-KR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이뤄냄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111607"/>
            <a:ext cx="924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 Results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7C4910-31DF-434D-BD87-C8B0C062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97" y="1653164"/>
            <a:ext cx="7886421" cy="41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325741"/>
            <a:ext cx="92461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Vision Transformer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의 특징 소개</a:t>
            </a: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CE714-BCFE-4B19-A46E-EAD096ACCE32}"/>
              </a:ext>
            </a:extLst>
          </p:cNvPr>
          <p:cNvSpPr txBox="1"/>
          <p:nvPr/>
        </p:nvSpPr>
        <p:spPr>
          <a:xfrm>
            <a:off x="847724" y="1782286"/>
            <a:ext cx="10763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Image</a:t>
            </a:r>
            <a:r>
              <a:rPr lang="ko-KR" altLang="en-US" dirty="0">
                <a:sym typeface="Wingdings" panose="05000000000000000000" pitchFamily="2" charset="2"/>
              </a:rPr>
              <a:t>를 일정 크기만큼 잘게 나누어 </a:t>
            </a:r>
            <a:r>
              <a:rPr lang="en-US" altLang="ko-KR" dirty="0">
                <a:sym typeface="Wingdings" panose="05000000000000000000" pitchFamily="2" charset="2"/>
              </a:rPr>
              <a:t>patch</a:t>
            </a:r>
            <a:r>
              <a:rPr lang="ko-KR" altLang="en-US" dirty="0">
                <a:sym typeface="Wingdings" panose="05000000000000000000" pitchFamily="2" charset="2"/>
              </a:rPr>
              <a:t>로 만들고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만든 </a:t>
            </a:r>
            <a:r>
              <a:rPr lang="en-US" altLang="ko-KR" dirty="0">
                <a:sym typeface="Wingdings" panose="05000000000000000000" pitchFamily="2" charset="2"/>
              </a:rPr>
              <a:t>patch</a:t>
            </a:r>
            <a:r>
              <a:rPr lang="ko-KR" altLang="en-US" dirty="0">
                <a:sym typeface="Wingdings" panose="05000000000000000000" pitchFamily="2" charset="2"/>
              </a:rPr>
              <a:t>들을 </a:t>
            </a:r>
            <a:r>
              <a:rPr lang="en-US" altLang="ko-KR" dirty="0">
                <a:sym typeface="Wingdings" panose="05000000000000000000" pitchFamily="2" charset="2"/>
              </a:rPr>
              <a:t>linear embedding</a:t>
            </a:r>
            <a:r>
              <a:rPr lang="ko-KR" altLang="en-US" dirty="0">
                <a:sym typeface="Wingdings" panose="05000000000000000000" pitchFamily="2" charset="2"/>
              </a:rPr>
              <a:t>을 통해 </a:t>
            </a:r>
            <a:r>
              <a:rPr lang="en-US" altLang="ko-KR" dirty="0">
                <a:sym typeface="Wingdings" panose="05000000000000000000" pitchFamily="2" charset="2"/>
              </a:rPr>
              <a:t>input</a:t>
            </a:r>
            <a:r>
              <a:rPr lang="ko-KR" altLang="en-US" dirty="0">
                <a:sym typeface="Wingdings" panose="05000000000000000000" pitchFamily="2" charset="2"/>
              </a:rPr>
              <a:t>으로 사용함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Inductive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Bias</a:t>
            </a:r>
            <a:r>
              <a:rPr lang="ko-KR" altLang="en-US" dirty="0">
                <a:sym typeface="Wingdings" panose="05000000000000000000" pitchFamily="2" charset="2"/>
              </a:rPr>
              <a:t>가 부족하여 </a:t>
            </a:r>
            <a:r>
              <a:rPr lang="en-US" altLang="ko-KR" dirty="0">
                <a:sym typeface="Wingdings" panose="05000000000000000000" pitchFamily="2" charset="2"/>
              </a:rPr>
              <a:t>CNN</a:t>
            </a:r>
            <a:r>
              <a:rPr lang="ko-KR" altLang="en-US" dirty="0">
                <a:sym typeface="Wingdings" panose="05000000000000000000" pitchFamily="2" charset="2"/>
              </a:rPr>
              <a:t>보다 보다 더 많은 </a:t>
            </a:r>
            <a:r>
              <a:rPr lang="en-US" altLang="ko-KR" dirty="0">
                <a:sym typeface="Wingdings" panose="05000000000000000000" pitchFamily="2" charset="2"/>
              </a:rPr>
              <a:t>Data</a:t>
            </a:r>
            <a:r>
              <a:rPr lang="ko-KR" altLang="en-US" dirty="0">
                <a:sym typeface="Wingdings" panose="05000000000000000000" pitchFamily="2" charset="2"/>
              </a:rPr>
              <a:t>를 요구 </a:t>
            </a:r>
            <a:r>
              <a:rPr lang="en-US" altLang="ko-KR" dirty="0">
                <a:sym typeface="Wingdings" panose="05000000000000000000" pitchFamily="2" charset="2"/>
              </a:rPr>
              <a:t>-&gt; Large Scale Dataset</a:t>
            </a:r>
            <a:r>
              <a:rPr lang="ko-KR" altLang="en-US" dirty="0">
                <a:sym typeface="Wingdings" panose="05000000000000000000" pitchFamily="2" charset="2"/>
              </a:rPr>
              <a:t>으로 학습을 요구함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 CNN</a:t>
            </a:r>
            <a:r>
              <a:rPr lang="ko-KR" altLang="en-US" dirty="0">
                <a:sym typeface="Wingdings" panose="05000000000000000000" pitchFamily="2" charset="2"/>
              </a:rPr>
              <a:t>이 지닌 특징이 부족하여 적은 량의 데이터로는 모델의 일반화 성능이 떨어짐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20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24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Inductive Bias</a:t>
            </a: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란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         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CE714-BCFE-4B19-A46E-EAD096ACCE32}"/>
              </a:ext>
            </a:extLst>
          </p:cNvPr>
          <p:cNvSpPr txBox="1"/>
          <p:nvPr/>
        </p:nvSpPr>
        <p:spPr>
          <a:xfrm>
            <a:off x="673100" y="1997839"/>
            <a:ext cx="11772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모델이 처음보는 입력에 대해서 산출할 결과물을 예측하기 위해서 사용하는 일종의 가정을 의미함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ko-KR" altLang="en-US" dirty="0">
                <a:sym typeface="Wingdings" panose="05000000000000000000" pitchFamily="2" charset="2"/>
              </a:rPr>
              <a:t>결국 </a:t>
            </a:r>
            <a:r>
              <a:rPr lang="ko-KR" alt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일반화의 성능을 높이기 위해서 만약의 상황에 대해 추가적으로 가정</a:t>
            </a:r>
            <a:r>
              <a:rPr lang="ko-KR" altLang="en-US" dirty="0">
                <a:sym typeface="Wingdings" panose="05000000000000000000" pitchFamily="2" charset="2"/>
              </a:rPr>
              <a:t>을 하는 것을 의미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dirty="0">
                <a:sym typeface="Wingdings" panose="05000000000000000000" pitchFamily="2" charset="2"/>
              </a:rPr>
              <a:t>보지 못한 데이터에 대해서도 귀납적으로 추론이 가능하도록 모델이 가지고 있는 가정들의 집합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이라고 볼 수 있음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altLang="ko-KR" dirty="0">
                <a:sym typeface="Wingdings" panose="05000000000000000000" pitchFamily="2" charset="2"/>
              </a:rPr>
              <a:t>CNN </a:t>
            </a:r>
            <a:r>
              <a:rPr lang="ko-KR" altLang="en-US" dirty="0">
                <a:sym typeface="Wingdings" panose="05000000000000000000" pitchFamily="2" charset="2"/>
              </a:rPr>
              <a:t>같은 경우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Translation equivariance, Locality</a:t>
            </a:r>
            <a:r>
              <a:rPr lang="ko-KR" altLang="en-US" dirty="0">
                <a:sym typeface="Wingdings" panose="05000000000000000000" pitchFamily="2" charset="2"/>
              </a:rPr>
              <a:t>를 의미함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51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영상 정보 내에서의 </a:t>
            </a: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Stationarity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1026" name="Picture 2" descr="views">
            <a:extLst>
              <a:ext uri="{FF2B5EF4-FFF2-40B4-BE49-F238E27FC236}">
                <a16:creationId xmlns:a16="http://schemas.microsoft.com/office/drawing/2014/main" id="{213A1E2C-9EB3-46A8-8F39-A61C3573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2450"/>
            <a:ext cx="5791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6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Parameter Sharing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2050" name="Picture 2" descr="views">
            <a:extLst>
              <a:ext uri="{FF2B5EF4-FFF2-40B4-BE49-F238E27FC236}">
                <a16:creationId xmlns:a16="http://schemas.microsoft.com/office/drawing/2014/main" id="{2C033949-B08C-41AE-AB11-086E0821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67181"/>
            <a:ext cx="50863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awing">
            <a:extLst>
              <a:ext uri="{FF2B5EF4-FFF2-40B4-BE49-F238E27FC236}">
                <a16:creationId xmlns:a16="http://schemas.microsoft.com/office/drawing/2014/main" id="{47E4C17D-6780-4592-BC05-BAD17315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86" y="2453843"/>
            <a:ext cx="5360894" cy="30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C8EB7A81-6C9E-4982-9E31-C5D5C1B1FFF0}"/>
              </a:ext>
            </a:extLst>
          </p:cNvPr>
          <p:cNvSpPr/>
          <p:nvPr/>
        </p:nvSpPr>
        <p:spPr>
          <a:xfrm>
            <a:off x="419100" y="1867181"/>
            <a:ext cx="4865594" cy="173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40BD6FE-F16A-4E52-9E7F-D93330B94A49}"/>
              </a:ext>
            </a:extLst>
          </p:cNvPr>
          <p:cNvCxnSpPr>
            <a:stCxn id="3" idx="6"/>
          </p:cNvCxnSpPr>
          <p:nvPr/>
        </p:nvCxnSpPr>
        <p:spPr>
          <a:xfrm>
            <a:off x="5284694" y="2732202"/>
            <a:ext cx="1035424" cy="52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3666" y="6296931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Translation Equivariance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222A7D-830F-4AFE-8A2F-2D66E0DD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46633"/>
            <a:ext cx="5849954" cy="45097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033075-202C-4DD1-8DF4-50B1D72BF04E}"/>
              </a:ext>
            </a:extLst>
          </p:cNvPr>
          <p:cNvSpPr txBox="1"/>
          <p:nvPr/>
        </p:nvSpPr>
        <p:spPr>
          <a:xfrm>
            <a:off x="7349578" y="2145408"/>
            <a:ext cx="4173554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CNN</a:t>
            </a:r>
            <a:r>
              <a:rPr lang="ko-KR" altLang="en-US" dirty="0"/>
              <a:t>에서 </a:t>
            </a:r>
            <a:r>
              <a:rPr lang="ko-KR" altLang="en-US" dirty="0" err="1"/>
              <a:t>입력값의</a:t>
            </a:r>
            <a:r>
              <a:rPr lang="ko-KR" altLang="en-US" dirty="0"/>
              <a:t> 위치가 변하면 </a:t>
            </a:r>
            <a:r>
              <a:rPr lang="ko-KR" altLang="en-US" dirty="0" err="1"/>
              <a:t>출력값의</a:t>
            </a:r>
            <a:r>
              <a:rPr lang="ko-KR" altLang="en-US" dirty="0"/>
              <a:t> 위치 역시 변하므로</a:t>
            </a:r>
            <a:r>
              <a:rPr lang="en-US" altLang="ko-KR" dirty="0"/>
              <a:t>, </a:t>
            </a:r>
            <a:r>
              <a:rPr lang="ko-KR" altLang="en-US" dirty="0"/>
              <a:t>추출 되는 </a:t>
            </a:r>
            <a:r>
              <a:rPr lang="en-US" altLang="ko-KR" dirty="0"/>
              <a:t>Feature</a:t>
            </a:r>
            <a:r>
              <a:rPr lang="ko-KR" altLang="en-US" dirty="0"/>
              <a:t>값 역시 유지됨을 볼 수 있음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F55D9D8-EBAD-430D-AB07-71E70167BE6D}"/>
              </a:ext>
            </a:extLst>
          </p:cNvPr>
          <p:cNvCxnSpPr/>
          <p:nvPr/>
        </p:nvCxnSpPr>
        <p:spPr>
          <a:xfrm>
            <a:off x="9436355" y="4238053"/>
            <a:ext cx="0" cy="49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CE67AC-F2DF-4A54-82EC-2E282F743A97}"/>
              </a:ext>
            </a:extLst>
          </p:cNvPr>
          <p:cNvSpPr txBox="1"/>
          <p:nvPr/>
        </p:nvSpPr>
        <p:spPr>
          <a:xfrm>
            <a:off x="7349578" y="4859728"/>
            <a:ext cx="4173554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이와 같은 특징을 지녀</a:t>
            </a:r>
            <a:r>
              <a:rPr lang="en-US" altLang="ko-KR" dirty="0"/>
              <a:t>, filter </a:t>
            </a:r>
            <a:r>
              <a:rPr lang="ko-KR" altLang="en-US" dirty="0"/>
              <a:t>하나로도 다양한 위치에서 특징을 추출 할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727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3666" y="6296931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Translation invariance</a:t>
            </a:r>
            <a:endParaRPr lang="en-US" altLang="ko-KR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35B443-D768-4847-9118-925339DE1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660" y="2275893"/>
            <a:ext cx="7227593" cy="32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93666" y="6296931"/>
            <a:ext cx="2743200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70066-198C-4AD9-8843-CD24E533F186}"/>
              </a:ext>
            </a:extLst>
          </p:cNvPr>
          <p:cNvSpPr txBox="1"/>
          <p:nvPr/>
        </p:nvSpPr>
        <p:spPr>
          <a:xfrm>
            <a:off x="419100" y="1291008"/>
            <a:ext cx="9246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Locality</a:t>
            </a:r>
          </a:p>
          <a:p>
            <a:r>
              <a:rPr lang="en-US" altLang="ko-K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  <a:p>
            <a:endParaRPr lang="en-US" altLang="ko-KR" sz="2500" dirty="0">
              <a:latin typeface="+mj-ea"/>
              <a:ea typeface="+mj-ea"/>
            </a:endParaRPr>
          </a:p>
          <a:p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A1A883-6EBD-449C-871A-F626F615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7" y="1806574"/>
            <a:ext cx="5467350" cy="4181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26649D-F4C2-4668-A888-B8A66B49A07B}"/>
              </a:ext>
            </a:extLst>
          </p:cNvPr>
          <p:cNvSpPr txBox="1"/>
          <p:nvPr/>
        </p:nvSpPr>
        <p:spPr>
          <a:xfrm>
            <a:off x="6677025" y="1687562"/>
            <a:ext cx="4931832" cy="167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좌측 그림을 보면</a:t>
            </a:r>
            <a:r>
              <a:rPr lang="en-US" altLang="ko-KR" dirty="0"/>
              <a:t>, </a:t>
            </a:r>
            <a:r>
              <a:rPr lang="ko-KR" altLang="en-US" dirty="0"/>
              <a:t>파란 색 영역 안에 존재하는 </a:t>
            </a:r>
            <a:r>
              <a:rPr lang="en-US" altLang="ko-KR" dirty="0"/>
              <a:t>“</a:t>
            </a:r>
            <a:r>
              <a:rPr lang="ko-KR" altLang="en-US" dirty="0"/>
              <a:t>코</a:t>
            </a:r>
            <a:r>
              <a:rPr lang="en-US" altLang="ko-KR" dirty="0"/>
              <a:t>”</a:t>
            </a:r>
            <a:r>
              <a:rPr lang="ko-KR" altLang="en-US" dirty="0"/>
              <a:t>에 해당하는 </a:t>
            </a:r>
            <a:r>
              <a:rPr lang="en-US" altLang="ko-KR" dirty="0"/>
              <a:t>pixel</a:t>
            </a:r>
            <a:r>
              <a:rPr lang="ko-KR" altLang="en-US" dirty="0"/>
              <a:t>들은 빨간 색 영역의 존재하는 </a:t>
            </a:r>
            <a:r>
              <a:rPr lang="en-US" altLang="ko-KR" dirty="0"/>
              <a:t>pixel</a:t>
            </a:r>
            <a:r>
              <a:rPr lang="ko-KR" altLang="en-US" dirty="0"/>
              <a:t>과 아무 관련이 없음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1C61818-2CF5-48BB-858F-A0A6C1D2A84A}"/>
              </a:ext>
            </a:extLst>
          </p:cNvPr>
          <p:cNvCxnSpPr/>
          <p:nvPr/>
        </p:nvCxnSpPr>
        <p:spPr>
          <a:xfrm>
            <a:off x="9163050" y="3452719"/>
            <a:ext cx="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2F2EBF-DF8A-4248-BAE9-E60CBFA8C0FE}"/>
              </a:ext>
            </a:extLst>
          </p:cNvPr>
          <p:cNvSpPr txBox="1"/>
          <p:nvPr/>
        </p:nvSpPr>
        <p:spPr>
          <a:xfrm>
            <a:off x="6697134" y="3983993"/>
            <a:ext cx="4931832" cy="167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/>
              <a:t>따라서</a:t>
            </a:r>
            <a:r>
              <a:rPr lang="en-US" altLang="ko-KR" dirty="0"/>
              <a:t>, 3x3 convolution filter </a:t>
            </a:r>
            <a:r>
              <a:rPr lang="ko-KR" altLang="en-US" dirty="0"/>
              <a:t>같은 영역으로도 충분히 </a:t>
            </a:r>
            <a:r>
              <a:rPr lang="en-US" altLang="ko-KR" dirty="0"/>
              <a:t>feature</a:t>
            </a:r>
            <a:r>
              <a:rPr lang="ko-KR" altLang="en-US" dirty="0"/>
              <a:t>를 잘 추출할 수 있다는 것을 의미함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0B03405-19C7-429E-8E69-2064F5CD582C}"/>
              </a:ext>
            </a:extLst>
          </p:cNvPr>
          <p:cNvSpPr/>
          <p:nvPr/>
        </p:nvSpPr>
        <p:spPr>
          <a:xfrm>
            <a:off x="6677025" y="4000500"/>
            <a:ext cx="4931832" cy="19875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54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5359</TotalTime>
  <Words>1879</Words>
  <Application>Microsoft Office PowerPoint</Application>
  <PresentationFormat>와이드스크린</PresentationFormat>
  <Paragraphs>294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Helvetica Neue</vt:lpstr>
      <vt:lpstr>KoPub돋움체 Bold</vt:lpstr>
      <vt:lpstr>Malgun Gothic Semilight</vt:lpstr>
      <vt:lpstr>MJXc-TeX-main-R</vt:lpstr>
      <vt:lpstr>MJXc-TeX-math-I</vt:lpstr>
      <vt:lpstr>NanumGothicCoding</vt:lpstr>
      <vt:lpstr>맑은 고딕</vt:lpstr>
      <vt:lpstr>Arial</vt:lpstr>
      <vt:lpstr>Calibri</vt:lpstr>
      <vt:lpstr>Calibri Light</vt:lpstr>
      <vt:lpstr>Wingdings</vt:lpstr>
      <vt:lpstr>Wingdings 2</vt:lpstr>
      <vt:lpstr>Office 테마</vt:lpstr>
      <vt:lpstr>An Image is Worth 16x16 Words: Transformers for Image Recognition at Scale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  <vt:lpstr>Vision Transformer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문기렴</cp:lastModifiedBy>
  <cp:revision>303</cp:revision>
  <dcterms:created xsi:type="dcterms:W3CDTF">2020-01-31T06:40:47Z</dcterms:created>
  <dcterms:modified xsi:type="dcterms:W3CDTF">2022-04-11T07:36:48Z</dcterms:modified>
</cp:coreProperties>
</file>