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58" r:id="rId2"/>
    <p:sldId id="290" r:id="rId3"/>
    <p:sldId id="373" r:id="rId4"/>
    <p:sldId id="374" r:id="rId5"/>
    <p:sldId id="360" r:id="rId6"/>
    <p:sldId id="378" r:id="rId7"/>
    <p:sldId id="379" r:id="rId8"/>
    <p:sldId id="381" r:id="rId9"/>
    <p:sldId id="382" r:id="rId10"/>
    <p:sldId id="390" r:id="rId11"/>
    <p:sldId id="396" r:id="rId12"/>
    <p:sldId id="380" r:id="rId13"/>
    <p:sldId id="389" r:id="rId14"/>
    <p:sldId id="375" r:id="rId15"/>
    <p:sldId id="383" r:id="rId16"/>
    <p:sldId id="391" r:id="rId17"/>
    <p:sldId id="392" r:id="rId18"/>
    <p:sldId id="393" r:id="rId19"/>
    <p:sldId id="394" r:id="rId20"/>
    <p:sldId id="395" r:id="rId21"/>
    <p:sldId id="384" r:id="rId22"/>
    <p:sldId id="385" r:id="rId23"/>
    <p:sldId id="386" r:id="rId24"/>
    <p:sldId id="387" r:id="rId25"/>
    <p:sldId id="38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E266661B-B5D9-4969-941A-38895954B425}">
          <p14:sldIdLst>
            <p14:sldId id="258"/>
            <p14:sldId id="290"/>
            <p14:sldId id="373"/>
            <p14:sldId id="374"/>
            <p14:sldId id="360"/>
            <p14:sldId id="378"/>
            <p14:sldId id="379"/>
            <p14:sldId id="381"/>
            <p14:sldId id="382"/>
            <p14:sldId id="390"/>
            <p14:sldId id="396"/>
            <p14:sldId id="380"/>
            <p14:sldId id="389"/>
            <p14:sldId id="375"/>
            <p14:sldId id="383"/>
            <p14:sldId id="391"/>
            <p14:sldId id="392"/>
            <p14:sldId id="393"/>
            <p14:sldId id="394"/>
            <p14:sldId id="395"/>
            <p14:sldId id="384"/>
            <p14:sldId id="385"/>
            <p14:sldId id="386"/>
            <p14:sldId id="387"/>
            <p14:sldId id="3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73529" autoAdjust="0"/>
  </p:normalViewPr>
  <p:slideViewPr>
    <p:cSldViewPr snapToGrid="0">
      <p:cViewPr varScale="1">
        <p:scale>
          <a:sx n="84" d="100"/>
          <a:sy n="84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2022-05-15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ksharifa.github.io/computer%20vision/2021/10/24/ImageNet-CNN-models/#vggne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reeksharifa.github.io/computer%20vision/2021/10/24/ImageNet-CNN-models/#resnet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ksharifa.github.io/computer%20vision/2021/12/10/ViT-ViViT/#vitan-image-is-worth-16x16-words-transformers-for-image-recognition-at-scal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ksharifa.github.io/computer%20vision/2021/10/24/ImageNet-CNN-models/#vggne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reeksharifa.github.io/computer%20vision/2021/10/24/ImageNet-CNN-models/#resnet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방금 전에 설명 드렸던 과정을 그림으로 간단하게 표현한 것입니다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737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Patch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merging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에 대해서 설명 드리겠습니다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우측 그림에서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 token</a:t>
            </a:r>
            <a:r>
              <a:rPr lang="ko-KR" altLang="en-US" b="0" i="0" dirty="0" err="1">
                <a:solidFill>
                  <a:srgbClr val="515151"/>
                </a:solidFill>
                <a:effectLst/>
                <a:latin typeface="Gill Sans"/>
              </a:rPr>
              <a:t>들중에서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 인접한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2x2 token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들을 합치면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channel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수는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4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배로 증가합니다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하지만 뒤에도 나오지만 </a:t>
            </a:r>
            <a:r>
              <a:rPr lang="en-US" altLang="ko-KR" b="0" i="0" dirty="0" err="1">
                <a:solidFill>
                  <a:srgbClr val="515151"/>
                </a:solidFill>
                <a:effectLst/>
                <a:latin typeface="Gill Sans"/>
              </a:rPr>
              <a:t>swin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 transformer block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에 있는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linear layer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를 지나가면서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channel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수는 원래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4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배 증가했던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channel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수가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2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배만 증가하도록 감소합니다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515151"/>
              </a:solidFill>
              <a:effectLst/>
              <a:latin typeface="Gill Sans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515151"/>
              </a:solidFill>
              <a:effectLst/>
              <a:latin typeface="Gill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altLang="ko-KR" b="0" i="0" dirty="0">
              <a:solidFill>
                <a:srgbClr val="515151"/>
              </a:solidFill>
              <a:effectLst/>
              <a:latin typeface="Gill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이렇게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hierarchical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한 구조로 각 단계마다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representation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을 갖기 때문에 다양한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scale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의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entity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를 다루어야 하는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image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분야에서 괜찮은 성능을 낼 수 있는 것이다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어떻게 보면 생긴 게 </a:t>
            </a:r>
            <a:r>
              <a:rPr lang="en-US" altLang="ko-KR" b="0" i="0" u="none" strike="noStrike" dirty="0" err="1">
                <a:solidFill>
                  <a:srgbClr val="CB0E54"/>
                </a:solidFill>
                <a:effectLst/>
                <a:latin typeface="Gill Sans"/>
                <a:hlinkClick r:id="rId3"/>
              </a:rPr>
              <a:t>VGGNet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이나 </a:t>
            </a:r>
            <a:r>
              <a:rPr lang="en-US" altLang="ko-KR" b="0" i="0" u="none" strike="noStrike" dirty="0" err="1">
                <a:solidFill>
                  <a:srgbClr val="CB0E54"/>
                </a:solidFill>
                <a:effectLst/>
                <a:latin typeface="Gill Sans"/>
                <a:hlinkClick r:id="rId4"/>
              </a:rPr>
              <a:t>ResNet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과 비슷하므로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,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여러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vision task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에서 이 </a:t>
            </a:r>
            <a:r>
              <a:rPr lang="en-US" altLang="ko-KR" b="0" i="0" dirty="0" err="1">
                <a:solidFill>
                  <a:srgbClr val="515151"/>
                </a:solidFill>
                <a:effectLst/>
                <a:latin typeface="Gill Sans"/>
              </a:rPr>
              <a:t>Swin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 Transformer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를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backbone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으로 사용할 수 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참고로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, (b)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는 거의 비슷한 </a:t>
            </a:r>
            <a:r>
              <a:rPr lang="en-US" altLang="ko-KR" b="0" i="0" dirty="0" err="1">
                <a:solidFill>
                  <a:srgbClr val="515151"/>
                </a:solidFill>
                <a:effectLst/>
                <a:latin typeface="Gill Sans"/>
              </a:rPr>
              <a:t>Swin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 Transformer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를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2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개 붙여 놓은 것이기 때문에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, (a)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부분에서 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in-R"/>
              </a:rPr>
              <a:t>×2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, 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in-R"/>
              </a:rPr>
              <a:t>×6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이라 되어 있는 부분은 각각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(b)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를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1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번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, 3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번 붙여 놓은 것이다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515151"/>
              </a:solidFill>
              <a:effectLst/>
              <a:latin typeface="Gill San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1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u="none" dirty="0">
                <a:solidFill>
                  <a:srgbClr val="515151"/>
                </a:solidFill>
                <a:effectLst/>
                <a:latin typeface="Gill Sans"/>
              </a:rPr>
              <a:t>우측하단에 설명된 수식은 </a:t>
            </a:r>
            <a:r>
              <a:rPr lang="en-US" altLang="ko-KR" b="0" i="0" u="none" dirty="0">
                <a:solidFill>
                  <a:srgbClr val="515151"/>
                </a:solidFill>
                <a:effectLst/>
                <a:latin typeface="Gill Sans"/>
              </a:rPr>
              <a:t>skip connection</a:t>
            </a:r>
            <a:r>
              <a:rPr lang="ko-KR" altLang="en-US" b="0" i="0" u="none" dirty="0">
                <a:solidFill>
                  <a:srgbClr val="515151"/>
                </a:solidFill>
                <a:effectLst/>
                <a:latin typeface="Gill Sans"/>
              </a:rPr>
              <a:t>을 설명한 수식입니다</a:t>
            </a:r>
            <a:r>
              <a:rPr lang="en-US" altLang="ko-KR" b="0" i="0" u="none" dirty="0">
                <a:solidFill>
                  <a:srgbClr val="515151"/>
                </a:solidFill>
                <a:effectLst/>
                <a:latin typeface="Gill Sans"/>
              </a:rPr>
              <a:t>.</a:t>
            </a:r>
            <a:endParaRPr lang="en-US" altLang="ko-KR" u="none" dirty="0"/>
          </a:p>
          <a:p>
            <a:endParaRPr lang="en-US" altLang="ko-KR" u="sng" dirty="0"/>
          </a:p>
          <a:p>
            <a:endParaRPr lang="en-US" altLang="ko-KR" u="sng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209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u="sng" dirty="0"/>
          </a:p>
          <a:p>
            <a:r>
              <a:rPr lang="en-US" altLang="ko-KR" u="sng" dirty="0" err="1"/>
              <a:t>Msa</a:t>
            </a:r>
            <a:r>
              <a:rPr lang="ko-KR" altLang="en-US" u="sng" dirty="0"/>
              <a:t>와 </a:t>
            </a:r>
            <a:r>
              <a:rPr lang="en-US" altLang="ko-KR" u="sng" dirty="0"/>
              <a:t>w-</a:t>
            </a:r>
            <a:r>
              <a:rPr lang="en-US" altLang="ko-KR" u="sng" dirty="0" err="1"/>
              <a:t>msa</a:t>
            </a:r>
            <a:r>
              <a:rPr lang="ko-KR" altLang="en-US" u="sng" dirty="0"/>
              <a:t>간의 차이는 결국 </a:t>
            </a:r>
            <a:r>
              <a:rPr lang="en-US" altLang="ko-KR" u="sng" dirty="0"/>
              <a:t>self –</a:t>
            </a:r>
            <a:r>
              <a:rPr lang="en-US" altLang="ko-KR" u="sng" dirty="0" err="1"/>
              <a:t>attentio</a:t>
            </a:r>
            <a:r>
              <a:rPr lang="ko-KR" altLang="en-US" u="sng" dirty="0"/>
              <a:t>을 진행할 때 전체 이미지를 정해진 </a:t>
            </a:r>
            <a:r>
              <a:rPr lang="en-US" altLang="ko-KR" u="sng" dirty="0"/>
              <a:t>patch size, </a:t>
            </a:r>
            <a:r>
              <a:rPr lang="ko-KR" altLang="en-US" u="sng" dirty="0"/>
              <a:t>여기서는 </a:t>
            </a:r>
            <a:r>
              <a:rPr lang="en-US" altLang="ko-KR" u="sng" dirty="0"/>
              <a:t>4x4</a:t>
            </a:r>
            <a:r>
              <a:rPr lang="ko-KR" altLang="en-US" u="sng" dirty="0"/>
              <a:t>로 나눈 다음 그 나눈 패치에 대해서 전부 </a:t>
            </a:r>
            <a:r>
              <a:rPr lang="en-US" altLang="ko-KR" u="sng" dirty="0" err="1"/>
              <a:t>sa</a:t>
            </a:r>
            <a:r>
              <a:rPr lang="ko-KR" altLang="en-US" u="sng" dirty="0"/>
              <a:t>를 수행하느냐</a:t>
            </a:r>
            <a:r>
              <a:rPr lang="en-US" altLang="ko-KR" u="sng" dirty="0"/>
              <a:t>,</a:t>
            </a:r>
          </a:p>
          <a:p>
            <a:r>
              <a:rPr lang="ko-KR" altLang="en-US" u="sng" dirty="0"/>
              <a:t>아니면  패치로 나눈 다음 나눈 패치들을 일정한 영역</a:t>
            </a:r>
            <a:r>
              <a:rPr lang="en-US" altLang="ko-KR" u="sng" dirty="0"/>
              <a:t>, </a:t>
            </a:r>
            <a:r>
              <a:rPr lang="ko-KR" altLang="en-US" u="sng" dirty="0"/>
              <a:t>즉 </a:t>
            </a:r>
            <a:r>
              <a:rPr lang="en-US" altLang="ko-KR" u="sng" dirty="0"/>
              <a:t>local window</a:t>
            </a:r>
            <a:r>
              <a:rPr lang="ko-KR" altLang="en-US" u="sng" dirty="0"/>
              <a:t>를 적용하여 그 윈도우들 마다 </a:t>
            </a:r>
            <a:r>
              <a:rPr lang="en-US" altLang="ko-KR" u="sng" dirty="0"/>
              <a:t>self attention</a:t>
            </a:r>
            <a:r>
              <a:rPr lang="ko-KR" altLang="en-US" u="sng" dirty="0"/>
              <a:t>을 </a:t>
            </a:r>
            <a:r>
              <a:rPr lang="ko-KR" altLang="en-US" u="sng" dirty="0" err="1"/>
              <a:t>진행하냐에</a:t>
            </a:r>
            <a:r>
              <a:rPr lang="ko-KR" altLang="en-US" u="sng" dirty="0"/>
              <a:t> 따라서 나오는 연산의 </a:t>
            </a:r>
            <a:r>
              <a:rPr lang="ko-KR" altLang="en-US" u="sng" dirty="0" err="1"/>
              <a:t>계산복잡도</a:t>
            </a:r>
            <a:r>
              <a:rPr lang="ko-KR" altLang="en-US" u="sng" dirty="0"/>
              <a:t> 차이입니다</a:t>
            </a:r>
            <a:r>
              <a:rPr lang="en-US" altLang="ko-KR" u="sng" dirty="0"/>
              <a:t>.</a:t>
            </a:r>
          </a:p>
          <a:p>
            <a:endParaRPr lang="en-US" altLang="ko-KR" u="sng" dirty="0"/>
          </a:p>
          <a:p>
            <a:endParaRPr lang="en-US" altLang="ko-KR" u="sng" dirty="0"/>
          </a:p>
          <a:p>
            <a:endParaRPr lang="en-US" altLang="ko-KR" u="sng" dirty="0"/>
          </a:p>
          <a:p>
            <a:endParaRPr lang="en-US" altLang="ko-KR" u="sng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221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662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676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627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4984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508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28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introduction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en-US" altLang="ko-KR" dirty="0" err="1"/>
              <a:t>Swin</a:t>
            </a:r>
            <a:r>
              <a:rPr lang="en-US" altLang="ko-KR" dirty="0"/>
              <a:t> Transformer</a:t>
            </a:r>
            <a:r>
              <a:rPr lang="ko-KR" altLang="en-US" dirty="0"/>
              <a:t>는 </a:t>
            </a:r>
            <a:r>
              <a:rPr lang="en-US" altLang="ko-KR" dirty="0"/>
              <a:t>~ </a:t>
            </a:r>
            <a:r>
              <a:rPr lang="ko-KR" altLang="en-US" dirty="0"/>
              <a:t>연구하기 위해 나온 논문입니다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사실 이러한 시도는 </a:t>
            </a:r>
            <a:r>
              <a:rPr lang="en-US" altLang="ko-KR" dirty="0"/>
              <a:t>~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051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ko-KR" altLang="en-US" dirty="0"/>
              <a:t>이렇게 함으로써 서로 인접한 </a:t>
            </a:r>
            <a:r>
              <a:rPr lang="en-US" altLang="ko-KR" dirty="0"/>
              <a:t>pixel</a:t>
            </a:r>
            <a:r>
              <a:rPr lang="ko-KR" altLang="en-US" dirty="0"/>
              <a:t>들이지만 </a:t>
            </a:r>
            <a:r>
              <a:rPr lang="en-US" altLang="ko-KR" dirty="0"/>
              <a:t>self attention</a:t>
            </a:r>
            <a:r>
              <a:rPr lang="ko-KR" altLang="en-US" dirty="0"/>
              <a:t>이 </a:t>
            </a:r>
            <a:r>
              <a:rPr lang="ko-KR" altLang="en-US" dirty="0" err="1"/>
              <a:t>되지않던</a:t>
            </a:r>
            <a:r>
              <a:rPr lang="ko-KR" altLang="en-US" dirty="0"/>
              <a:t> 문제점을 해결할 수 있음을 보여줍니다</a:t>
            </a:r>
            <a:r>
              <a:rPr lang="en-US" altLang="ko-KR" dirty="0"/>
              <a:t>. </a:t>
            </a:r>
            <a:r>
              <a:rPr lang="ko-KR" altLang="en-US" dirty="0"/>
              <a:t>그리고 아까 </a:t>
            </a:r>
            <a:r>
              <a:rPr lang="en-US" altLang="ko-KR" dirty="0"/>
              <a:t>cyclic shift</a:t>
            </a:r>
            <a:r>
              <a:rPr lang="ko-KR" altLang="en-US" dirty="0"/>
              <a:t> 과정에서 옮겨온 </a:t>
            </a:r>
            <a:r>
              <a:rPr lang="en-US" altLang="ko-KR" dirty="0"/>
              <a:t>token</a:t>
            </a:r>
            <a:r>
              <a:rPr lang="ko-KR" altLang="en-US" dirty="0"/>
              <a:t>들은 </a:t>
            </a:r>
            <a:r>
              <a:rPr lang="ko-KR" altLang="en-US" dirty="0" err="1"/>
              <a:t>방금과</a:t>
            </a:r>
            <a:r>
              <a:rPr lang="ko-KR" altLang="en-US" dirty="0"/>
              <a:t> 같은 과정을 통해서</a:t>
            </a:r>
            <a:endParaRPr lang="en-US" altLang="ko-KR" dirty="0"/>
          </a:p>
          <a:p>
            <a:pPr algn="l"/>
            <a:r>
              <a:rPr lang="en-US" altLang="ko-KR" dirty="0"/>
              <a:t>Self </a:t>
            </a:r>
            <a:r>
              <a:rPr lang="en-US" altLang="ko-KR" dirty="0" err="1"/>
              <a:t>attentio</a:t>
            </a:r>
            <a:r>
              <a:rPr lang="ko-KR" altLang="en-US" dirty="0"/>
              <a:t>이 수행되었으므로</a:t>
            </a:r>
            <a:r>
              <a:rPr lang="en-US" altLang="ko-KR" dirty="0"/>
              <a:t>, </a:t>
            </a:r>
            <a:r>
              <a:rPr lang="ko-KR" altLang="en-US" dirty="0"/>
              <a:t>다시 원래 위치로 돌아가면서 또다시 </a:t>
            </a:r>
            <a:r>
              <a:rPr lang="en-US" altLang="ko-KR" dirty="0"/>
              <a:t>self attention</a:t>
            </a:r>
            <a:r>
              <a:rPr lang="ko-KR" altLang="en-US" dirty="0"/>
              <a:t>을 수행할 필요가 없었음을 보여줍니다</a:t>
            </a:r>
            <a:r>
              <a:rPr lang="en-US" altLang="ko-KR" dirty="0"/>
              <a:t>.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296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998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174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6874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337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 err="1">
                <a:solidFill>
                  <a:srgbClr val="515151"/>
                </a:solidFill>
                <a:effectLst/>
                <a:latin typeface="Gill Sans"/>
              </a:rPr>
              <a:t>Swin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 Transformer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는 기존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Transformer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대비 </a:t>
            </a:r>
            <a:r>
              <a:rPr lang="ko-KR" altLang="en-US" b="0" i="0" dirty="0" err="1">
                <a:solidFill>
                  <a:srgbClr val="515151"/>
                </a:solidFill>
                <a:effectLst/>
                <a:latin typeface="Gill Sans"/>
              </a:rPr>
              <a:t>계산량을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 줄이면서도 다양한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scale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의 이미지를 처리할 수 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Image Classification, Object Detection, Semantic Segmentation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등 여러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Vision task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의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backbone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으로 쓸 수 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Shifted Window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방식은 충분히 효율적이다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779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Shifted window </a:t>
            </a:r>
            <a:r>
              <a:rPr lang="ko-KR" altLang="en-US" dirty="0"/>
              <a:t>방법을 간단히 요약해보자면 다음과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178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방금 전에 말로 설명한걸 그림으로 표현한 것입니다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보시는 것처럼 맨 밑단에서는 </a:t>
            </a:r>
            <a:endParaRPr lang="en-US" altLang="ko-KR" b="0" i="0" dirty="0">
              <a:solidFill>
                <a:srgbClr val="515151"/>
              </a:solidFill>
              <a:effectLst/>
              <a:latin typeface="Gill Sans"/>
            </a:endParaRPr>
          </a:p>
          <a:p>
            <a:pPr algn="l"/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patch image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의 크기가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4x4</a:t>
            </a:r>
            <a:r>
              <a:rPr lang="ko-KR" altLang="en-US" b="0" i="0" dirty="0" err="1">
                <a:solidFill>
                  <a:srgbClr val="515151"/>
                </a:solidFill>
                <a:effectLst/>
                <a:latin typeface="Gill Sans"/>
              </a:rPr>
              <a:t>일때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self attention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에 들어가는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token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도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vit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와 달리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4x4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 크기를 갖는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window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내의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token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로 진행됩니다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algn="l"/>
            <a:endParaRPr lang="en-US" altLang="ko-KR" b="0" i="0" dirty="0">
              <a:solidFill>
                <a:srgbClr val="515151"/>
              </a:solidFill>
              <a:effectLst/>
              <a:latin typeface="Gill Sans"/>
            </a:endParaRPr>
          </a:p>
          <a:p>
            <a:pPr algn="l"/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이게 무슨 </a:t>
            </a:r>
            <a:r>
              <a:rPr lang="ko-KR" altLang="en-US" b="0" i="0" dirty="0" err="1">
                <a:solidFill>
                  <a:srgbClr val="515151"/>
                </a:solidFill>
                <a:effectLst/>
                <a:latin typeface="Gill Sans"/>
              </a:rPr>
              <a:t>말이냐면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 만약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vit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였다면 우측에 </a:t>
            </a:r>
            <a:r>
              <a:rPr lang="ko-KR" altLang="en-US" b="0" i="0" dirty="0" err="1">
                <a:solidFill>
                  <a:srgbClr val="515151"/>
                </a:solidFill>
                <a:effectLst/>
                <a:latin typeface="Gill Sans"/>
              </a:rPr>
              <a:t>보시는것과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 같이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,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전체 이미지에 대해 일정 크기로 쪼갠 모든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image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를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self attention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의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input token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으로 사용하는 반면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,</a:t>
            </a:r>
          </a:p>
          <a:p>
            <a:pPr algn="l"/>
            <a:endParaRPr lang="en-US" altLang="ko-KR" b="0" i="0" dirty="0">
              <a:solidFill>
                <a:srgbClr val="515151"/>
              </a:solidFill>
              <a:effectLst/>
              <a:latin typeface="Gill Sans"/>
            </a:endParaRPr>
          </a:p>
          <a:p>
            <a:pPr algn="l"/>
            <a:r>
              <a:rPr lang="en-US" altLang="ko-KR" b="0" i="0" dirty="0" err="1">
                <a:solidFill>
                  <a:srgbClr val="515151"/>
                </a:solidFill>
                <a:effectLst/>
                <a:latin typeface="Gill Sans"/>
              </a:rPr>
              <a:t>Swin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 </a:t>
            </a:r>
            <a:r>
              <a:rPr lang="en-US" altLang="ko-KR" b="0" i="0" dirty="0" err="1">
                <a:solidFill>
                  <a:srgbClr val="515151"/>
                </a:solidFill>
                <a:effectLst/>
                <a:latin typeface="Gill Sans"/>
              </a:rPr>
              <a:t>transforme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는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local </a:t>
            </a:r>
            <a:r>
              <a:rPr lang="en-US" altLang="ko-KR" b="0" i="0" dirty="0" err="1">
                <a:solidFill>
                  <a:srgbClr val="515151"/>
                </a:solidFill>
                <a:effectLst/>
                <a:latin typeface="Gill Sans"/>
              </a:rPr>
              <a:t>windo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내에 존재하는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patch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이미지들을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input token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으로 </a:t>
            </a:r>
            <a:r>
              <a:rPr lang="ko-KR" altLang="en-US" b="0" i="0" dirty="0" err="1">
                <a:solidFill>
                  <a:srgbClr val="515151"/>
                </a:solidFill>
                <a:effectLst/>
                <a:latin typeface="Gill Sans"/>
              </a:rPr>
              <a:t>사용하는것이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 가장 큰 차이라고 할 수 있습니다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algn="l"/>
            <a:endParaRPr lang="en-US" altLang="ko-KR" b="0" i="0" dirty="0">
              <a:solidFill>
                <a:srgbClr val="515151"/>
              </a:solidFill>
              <a:effectLst/>
              <a:latin typeface="Gill Sans"/>
            </a:endParaRPr>
          </a:p>
          <a:p>
            <a:pPr algn="l"/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이러한 구조 덕분에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feature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pyramid network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나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U-Net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처럼 계층적인 정보를 활용한 여러 테크닉도 사용할 수 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 -&gt; </a:t>
            </a:r>
          </a:p>
          <a:p>
            <a:pPr algn="l"/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가장 작은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window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안의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patch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수는 고정되어 있기 때문에 이미지 크기에 선형 비례하는 </a:t>
            </a:r>
            <a:r>
              <a:rPr lang="ko-KR" altLang="en-US" b="0" i="0" dirty="0" err="1">
                <a:solidFill>
                  <a:srgbClr val="515151"/>
                </a:solidFill>
                <a:effectLst/>
                <a:latin typeface="Gill Sans"/>
              </a:rPr>
              <a:t>계산량만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 필요로 한다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 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뒤에서 자세히 </a:t>
            </a:r>
            <a:r>
              <a:rPr lang="ko-KR" altLang="en-US" b="0" i="0" dirty="0" err="1">
                <a:solidFill>
                  <a:srgbClr val="515151"/>
                </a:solidFill>
                <a:effectLst/>
                <a:latin typeface="Gill Sans"/>
              </a:rPr>
              <a:t>설명드리겠습니다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algn="l"/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이러한 이점 덕에 여러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vision task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에서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backbone net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으로 사용할 수 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08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515151"/>
              </a:solidFill>
              <a:effectLst/>
              <a:latin typeface="Gill Sans"/>
            </a:endParaRPr>
          </a:p>
          <a:p>
            <a:br>
              <a:rPr lang="ko-KR" altLang="en-US" dirty="0"/>
            </a:br>
            <a:r>
              <a:rPr lang="en-US" altLang="ko-KR" dirty="0" err="1"/>
              <a:t>swin</a:t>
            </a:r>
            <a:r>
              <a:rPr lang="en-US" altLang="ko-KR" dirty="0"/>
              <a:t> transformer</a:t>
            </a:r>
            <a:r>
              <a:rPr lang="ko-KR" altLang="en-US" dirty="0"/>
              <a:t>는 </a:t>
            </a:r>
            <a:r>
              <a:rPr lang="en-US" altLang="ko-KR" dirty="0"/>
              <a:t>4</a:t>
            </a:r>
            <a:r>
              <a:rPr lang="ko-KR" altLang="en-US" dirty="0"/>
              <a:t>가지 모델 </a:t>
            </a:r>
            <a:r>
              <a:rPr lang="en-US" altLang="ko-KR" dirty="0"/>
              <a:t>( tiny, small, base, large)</a:t>
            </a:r>
            <a:r>
              <a:rPr lang="ko-KR" altLang="en-US" dirty="0"/>
              <a:t>이 존재한다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슬라이드 그림은 </a:t>
            </a:r>
            <a:r>
              <a:rPr lang="en-US" altLang="ko-KR" dirty="0"/>
              <a:t>tiny </a:t>
            </a:r>
            <a:r>
              <a:rPr lang="ko-KR" altLang="en-US" dirty="0"/>
              <a:t>모델로 </a:t>
            </a:r>
            <a:r>
              <a:rPr lang="en-US" altLang="ko-KR" dirty="0"/>
              <a:t>b</a:t>
            </a:r>
            <a:r>
              <a:rPr lang="ko-KR" altLang="en-US" dirty="0"/>
              <a:t>는 </a:t>
            </a:r>
            <a:r>
              <a:rPr lang="en-US" altLang="ko-KR" dirty="0" err="1"/>
              <a:t>swin</a:t>
            </a:r>
            <a:r>
              <a:rPr lang="en-US" altLang="ko-KR" dirty="0"/>
              <a:t> transformer block</a:t>
            </a:r>
            <a:r>
              <a:rPr lang="ko-KR" altLang="en-US" dirty="0"/>
              <a:t>의 구조를 설명하는 그림이며 저 부분에 대해서는 조금 이따가 </a:t>
            </a:r>
            <a:r>
              <a:rPr lang="ko-KR" altLang="en-US" dirty="0" err="1"/>
              <a:t>설명드리겠습니다</a:t>
            </a:r>
            <a:endParaRPr lang="en-US" altLang="ko-KR" dirty="0"/>
          </a:p>
          <a:p>
            <a:endParaRPr lang="en-US" altLang="ko-KR" dirty="0"/>
          </a:p>
          <a:p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20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맨 앞에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Patch partition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과정이 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여기서는 먼저 </a:t>
            </a:r>
            <a:r>
              <a:rPr lang="en-US" altLang="ko-KR" b="0" i="0" u="none" strike="noStrike" dirty="0" err="1">
                <a:solidFill>
                  <a:srgbClr val="CB0E54"/>
                </a:solidFill>
                <a:effectLst/>
                <a:latin typeface="Gill Sans"/>
                <a:hlinkClick r:id="rId3"/>
              </a:rPr>
              <a:t>ViT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와 같은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patch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분리 모듈을 통해 입력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RGB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이미지를 겹치지 않는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patch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들로 나눈다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각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patch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는 하나의 “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token”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과 같으며 그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feature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는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raw pixel RGB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값을 </a:t>
            </a:r>
            <a:r>
              <a:rPr lang="ko-KR" altLang="en-US" b="0" i="0" dirty="0" err="1">
                <a:solidFill>
                  <a:srgbClr val="515151"/>
                </a:solidFill>
                <a:effectLst/>
                <a:latin typeface="Gill Sans"/>
              </a:rPr>
              <a:t>이어붙인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 것이다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 논문에서는 각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patch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의 크기는 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in-R"/>
              </a:rPr>
              <a:t>4×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4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이며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,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따라서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feature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는 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in-R"/>
              </a:rPr>
              <a:t>4×4×3=48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 된다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16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br>
              <a:rPr lang="ko-KR" altLang="en-US" dirty="0"/>
            </a:b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Stage 1: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이후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Linear Layer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를 통해 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th-I"/>
              </a:rPr>
              <a:t>H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in-R"/>
              </a:rPr>
              <a:t>/4×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th-I"/>
              </a:rPr>
              <a:t>W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in-R"/>
              </a:rPr>
              <a:t>/4×48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 </a:t>
            </a:r>
            <a:r>
              <a:rPr lang="ko-KR" altLang="en-US" b="0" i="0" dirty="0" err="1">
                <a:solidFill>
                  <a:srgbClr val="515151"/>
                </a:solidFill>
                <a:effectLst/>
                <a:latin typeface="Gill Sans"/>
              </a:rPr>
              <a:t>텐서를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 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th-I"/>
              </a:rPr>
              <a:t>H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in-R"/>
              </a:rPr>
              <a:t>/4×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th-I"/>
              </a:rPr>
              <a:t>W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in-R"/>
              </a:rPr>
              <a:t>/4×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th-I"/>
              </a:rPr>
              <a:t>C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 </a:t>
            </a:r>
            <a:r>
              <a:rPr lang="ko-KR" altLang="en-US" b="0" i="0" dirty="0" err="1">
                <a:solidFill>
                  <a:srgbClr val="515151"/>
                </a:solidFill>
                <a:effectLst/>
                <a:latin typeface="Gill Sans"/>
              </a:rPr>
              <a:t>텐서로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 변환한다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여기서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c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는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96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입니다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ko-KR" b="0" i="0" dirty="0" err="1">
                <a:solidFill>
                  <a:srgbClr val="515151"/>
                </a:solidFill>
                <a:effectLst/>
                <a:latin typeface="Gill Sans"/>
              </a:rPr>
              <a:t>Swin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 Transformer Block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 이제 등장한다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얘는 위 그림의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(b)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에서 볼 수 있는데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,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일반적인 </a:t>
            </a:r>
            <a:r>
              <a:rPr lang="en-US" altLang="ko-KR" b="1" i="0" dirty="0">
                <a:solidFill>
                  <a:srgbClr val="303030"/>
                </a:solidFill>
                <a:effectLst/>
                <a:latin typeface="Gill Sans"/>
              </a:rPr>
              <a:t>MSA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(Multi-head Self Attention)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대신 </a:t>
            </a:r>
            <a:r>
              <a:rPr lang="en-US" altLang="ko-KR" b="1" i="0" dirty="0">
                <a:solidFill>
                  <a:srgbClr val="303030"/>
                </a:solidFill>
                <a:effectLst/>
                <a:latin typeface="Gill Sans"/>
              </a:rPr>
              <a:t>W-MSA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(Window MSA)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와 </a:t>
            </a:r>
            <a:r>
              <a:rPr lang="en-US" altLang="ko-KR" b="1" i="0" dirty="0">
                <a:solidFill>
                  <a:srgbClr val="303030"/>
                </a:solidFill>
                <a:effectLst/>
                <a:latin typeface="Gill Sans"/>
              </a:rPr>
              <a:t>SW-MSA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(Shifted Window MSA)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라는 것을 사용한다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이건 다음 섹션에서 설명한다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 Activation function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으로는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GELU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를 사용한다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677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Stage 2~4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에서는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Patch Merging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 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이건 맨 처음 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in-R"/>
              </a:rPr>
              <a:t>4×4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크기의 작은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patch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들을 점점 합쳐가면서 더 넓은 부분을 한번에 보려는 과정이다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먼저 인접한 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in-R"/>
              </a:rPr>
              <a:t>2×2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개의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patch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를 </a:t>
            </a:r>
            <a:r>
              <a:rPr lang="en-US" altLang="ko-KR" b="0" i="0" dirty="0" err="1">
                <a:solidFill>
                  <a:srgbClr val="515151"/>
                </a:solidFill>
                <a:effectLst/>
                <a:latin typeface="Gill Sans"/>
              </a:rPr>
              <a:t>concat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한다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그러면 채널 수가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4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배로 된다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이를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linear layer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를 써서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2C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로 맞춘다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따라서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Patch Merging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을 통과하면 해상도는 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in-R"/>
              </a:rPr>
              <a:t>2×2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배 줄고 채널은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2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배로 늘어난다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altLang="ko-KR" b="0" i="0" dirty="0">
              <a:solidFill>
                <a:srgbClr val="515151"/>
              </a:solidFill>
              <a:effectLst/>
              <a:latin typeface="Gill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이렇게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hierarchical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한 구조로 각 단계마다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representation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을 갖기 때문에 다양한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scale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의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object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들을 다루어야 하는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image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분야에서 괜찮은 성능을 낼 수 있는 것이다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어떻게 보면 생긴 게 </a:t>
            </a:r>
            <a:r>
              <a:rPr lang="en-US" altLang="ko-KR" b="0" i="0" u="none" strike="noStrike" dirty="0" err="1">
                <a:solidFill>
                  <a:srgbClr val="CB0E54"/>
                </a:solidFill>
                <a:effectLst/>
                <a:latin typeface="Gill Sans"/>
                <a:hlinkClick r:id="rId3"/>
              </a:rPr>
              <a:t>VGGNet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이나 </a:t>
            </a:r>
            <a:r>
              <a:rPr lang="en-US" altLang="ko-KR" b="0" i="0" u="none" strike="noStrike" dirty="0" err="1">
                <a:solidFill>
                  <a:srgbClr val="CB0E54"/>
                </a:solidFill>
                <a:effectLst/>
                <a:latin typeface="Gill Sans"/>
                <a:hlinkClick r:id="rId4"/>
              </a:rPr>
              <a:t>ResNet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과 비슷하므로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,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여러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vision task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에서 이 </a:t>
            </a:r>
            <a:r>
              <a:rPr lang="en-US" altLang="ko-KR" b="0" i="0" dirty="0" err="1">
                <a:solidFill>
                  <a:srgbClr val="515151"/>
                </a:solidFill>
                <a:effectLst/>
                <a:latin typeface="Gill Sans"/>
              </a:rPr>
              <a:t>Swin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 Transformer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를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backbone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으로 사용할 수 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참고로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, (b)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는 거의 비슷한 </a:t>
            </a:r>
            <a:r>
              <a:rPr lang="en-US" altLang="ko-KR" b="0" i="0" dirty="0" err="1">
                <a:solidFill>
                  <a:srgbClr val="515151"/>
                </a:solidFill>
                <a:effectLst/>
                <a:latin typeface="Gill Sans"/>
              </a:rPr>
              <a:t>Swin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 Transformer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를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2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개 붙여 놓은 것이기 때문에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, (a)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부분에서 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in-R"/>
              </a:rPr>
              <a:t>×2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, 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MJXc-TeX-main-R"/>
              </a:rPr>
              <a:t>×6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이라 되어 있는 부분은 각각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(b)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를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1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번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, 3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번 붙여 놓은 것이다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515151"/>
              </a:solidFill>
              <a:effectLst/>
              <a:latin typeface="Gill San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679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Patch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merging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에 대해서 설명 드리겠습니다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우측 그림에서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 token</a:t>
            </a:r>
            <a:r>
              <a:rPr lang="ko-KR" altLang="en-US" b="0" i="0" dirty="0" err="1">
                <a:solidFill>
                  <a:srgbClr val="515151"/>
                </a:solidFill>
                <a:effectLst/>
                <a:latin typeface="Gill Sans"/>
              </a:rPr>
              <a:t>들중에서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 인접한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2x2 token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들을 합치면 입력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token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의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사이즈는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1/4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만큼 감소하고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channel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수는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4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배로 증가합니다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하지만 뒤에도 나오지만 </a:t>
            </a:r>
            <a:r>
              <a:rPr lang="en-US" altLang="ko-KR" b="0" i="0" dirty="0" err="1">
                <a:solidFill>
                  <a:srgbClr val="515151"/>
                </a:solidFill>
                <a:effectLst/>
                <a:latin typeface="Gill Sans"/>
              </a:rPr>
              <a:t>swin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 transformer block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에 있는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linear layer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를 지나가면서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channel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수는 원래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4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배 증가했던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channel 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수가 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2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배만 증가하도록 감소합니다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515151"/>
              </a:solidFill>
              <a:effectLst/>
              <a:latin typeface="Gill San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79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2022-05-15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2022-05-15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2022-05-15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2022-05-15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2022-05-15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2022-05-15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2022-05-15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2022-05-15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2022-05-15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2022-05-15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-966858" y="1374195"/>
            <a:ext cx="14125715" cy="955812"/>
          </a:xfrm>
        </p:spPr>
        <p:txBody>
          <a:bodyPr>
            <a:normAutofit/>
          </a:bodyPr>
          <a:lstStyle/>
          <a:p>
            <a:r>
              <a:rPr lang="en-US" altLang="ko-KR" sz="2200" b="1" dirty="0" err="1">
                <a:latin typeface="+mj-ea"/>
              </a:rPr>
              <a:t>Swin</a:t>
            </a:r>
            <a:r>
              <a:rPr lang="en-US" altLang="ko-KR" sz="2200" b="1" dirty="0">
                <a:latin typeface="+mj-ea"/>
              </a:rPr>
              <a:t> Transformer: Hierarchical Vision Transformer using Shifted Windows</a:t>
            </a: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Ki-</a:t>
            </a:r>
            <a:r>
              <a:rPr lang="en-US" altLang="ko-KR" sz="1800" dirty="0" err="1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Ryum</a:t>
            </a:r>
            <a:r>
              <a:rPr lang="en-US" altLang="ko-KR" sz="1800" dirty="0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 Moon</a:t>
            </a:r>
          </a:p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Division of 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Kyonggi University</a:t>
            </a:r>
            <a:endParaRPr lang="ko-KR" altLang="en-US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정육면체 73">
            <a:extLst>
              <a:ext uri="{FF2B5EF4-FFF2-40B4-BE49-F238E27FC236}">
                <a16:creationId xmlns:a16="http://schemas.microsoft.com/office/drawing/2014/main" id="{97B05D75-5BAD-E6AC-9D7D-FECC9D3C4000}"/>
              </a:ext>
            </a:extLst>
          </p:cNvPr>
          <p:cNvSpPr/>
          <p:nvPr/>
        </p:nvSpPr>
        <p:spPr>
          <a:xfrm>
            <a:off x="6965428" y="3140640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정육면체 82">
            <a:extLst>
              <a:ext uri="{FF2B5EF4-FFF2-40B4-BE49-F238E27FC236}">
                <a16:creationId xmlns:a16="http://schemas.microsoft.com/office/drawing/2014/main" id="{E53FC5C5-F17F-C202-47AF-BE192A629385}"/>
              </a:ext>
            </a:extLst>
          </p:cNvPr>
          <p:cNvSpPr/>
          <p:nvPr/>
        </p:nvSpPr>
        <p:spPr>
          <a:xfrm>
            <a:off x="7658879" y="3146473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정육면체 83">
            <a:extLst>
              <a:ext uri="{FF2B5EF4-FFF2-40B4-BE49-F238E27FC236}">
                <a16:creationId xmlns:a16="http://schemas.microsoft.com/office/drawing/2014/main" id="{002CDF50-8BDF-BE1B-7FAB-0CCBEFF6F59A}"/>
              </a:ext>
            </a:extLst>
          </p:cNvPr>
          <p:cNvSpPr/>
          <p:nvPr/>
        </p:nvSpPr>
        <p:spPr>
          <a:xfrm>
            <a:off x="8303531" y="3157592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정육면체 84">
            <a:extLst>
              <a:ext uri="{FF2B5EF4-FFF2-40B4-BE49-F238E27FC236}">
                <a16:creationId xmlns:a16="http://schemas.microsoft.com/office/drawing/2014/main" id="{2E74F202-4872-3109-B921-BA0607527E2C}"/>
              </a:ext>
            </a:extLst>
          </p:cNvPr>
          <p:cNvSpPr/>
          <p:nvPr/>
        </p:nvSpPr>
        <p:spPr>
          <a:xfrm>
            <a:off x="8980257" y="3168711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정육면체 104">
            <a:extLst>
              <a:ext uri="{FF2B5EF4-FFF2-40B4-BE49-F238E27FC236}">
                <a16:creationId xmlns:a16="http://schemas.microsoft.com/office/drawing/2014/main" id="{5785E319-D186-532B-86E0-C4BB16740B1B}"/>
              </a:ext>
            </a:extLst>
          </p:cNvPr>
          <p:cNvSpPr/>
          <p:nvPr/>
        </p:nvSpPr>
        <p:spPr>
          <a:xfrm>
            <a:off x="6754740" y="3347006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정육면체 105">
            <a:extLst>
              <a:ext uri="{FF2B5EF4-FFF2-40B4-BE49-F238E27FC236}">
                <a16:creationId xmlns:a16="http://schemas.microsoft.com/office/drawing/2014/main" id="{DAED72C0-4780-448A-F01B-D06E7F4E338F}"/>
              </a:ext>
            </a:extLst>
          </p:cNvPr>
          <p:cNvSpPr/>
          <p:nvPr/>
        </p:nvSpPr>
        <p:spPr>
          <a:xfrm>
            <a:off x="7448191" y="3352839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정육면체 106">
            <a:extLst>
              <a:ext uri="{FF2B5EF4-FFF2-40B4-BE49-F238E27FC236}">
                <a16:creationId xmlns:a16="http://schemas.microsoft.com/office/drawing/2014/main" id="{47366760-D684-564C-1194-8A9A25FE4947}"/>
              </a:ext>
            </a:extLst>
          </p:cNvPr>
          <p:cNvSpPr/>
          <p:nvPr/>
        </p:nvSpPr>
        <p:spPr>
          <a:xfrm>
            <a:off x="8092843" y="3363958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정육면체 107">
            <a:extLst>
              <a:ext uri="{FF2B5EF4-FFF2-40B4-BE49-F238E27FC236}">
                <a16:creationId xmlns:a16="http://schemas.microsoft.com/office/drawing/2014/main" id="{169514D8-AAD7-6ACE-AB23-90F6A32D35AC}"/>
              </a:ext>
            </a:extLst>
          </p:cNvPr>
          <p:cNvSpPr/>
          <p:nvPr/>
        </p:nvSpPr>
        <p:spPr>
          <a:xfrm>
            <a:off x="8769569" y="3375077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정육면체 74">
            <a:extLst>
              <a:ext uri="{FF2B5EF4-FFF2-40B4-BE49-F238E27FC236}">
                <a16:creationId xmlns:a16="http://schemas.microsoft.com/office/drawing/2014/main" id="{DA09ED3A-47F2-8056-90FF-1F660FD679CD}"/>
              </a:ext>
            </a:extLst>
          </p:cNvPr>
          <p:cNvSpPr/>
          <p:nvPr/>
        </p:nvSpPr>
        <p:spPr>
          <a:xfrm>
            <a:off x="6380862" y="3699868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정육면체 79">
            <a:extLst>
              <a:ext uri="{FF2B5EF4-FFF2-40B4-BE49-F238E27FC236}">
                <a16:creationId xmlns:a16="http://schemas.microsoft.com/office/drawing/2014/main" id="{16DDF1F5-D50A-4A4A-E8ED-7D0E58F6BD2B}"/>
              </a:ext>
            </a:extLst>
          </p:cNvPr>
          <p:cNvSpPr/>
          <p:nvPr/>
        </p:nvSpPr>
        <p:spPr>
          <a:xfrm>
            <a:off x="7063637" y="3699868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정육면체 80">
            <a:extLst>
              <a:ext uri="{FF2B5EF4-FFF2-40B4-BE49-F238E27FC236}">
                <a16:creationId xmlns:a16="http://schemas.microsoft.com/office/drawing/2014/main" id="{CB7634AC-7765-0FB8-C0D1-4571AEA55396}"/>
              </a:ext>
            </a:extLst>
          </p:cNvPr>
          <p:cNvSpPr/>
          <p:nvPr/>
        </p:nvSpPr>
        <p:spPr>
          <a:xfrm>
            <a:off x="7727841" y="3702797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정육면체 81">
            <a:extLst>
              <a:ext uri="{FF2B5EF4-FFF2-40B4-BE49-F238E27FC236}">
                <a16:creationId xmlns:a16="http://schemas.microsoft.com/office/drawing/2014/main" id="{76634CA4-23E8-3A60-DE79-67C735544A8F}"/>
              </a:ext>
            </a:extLst>
          </p:cNvPr>
          <p:cNvSpPr/>
          <p:nvPr/>
        </p:nvSpPr>
        <p:spPr>
          <a:xfrm>
            <a:off x="8417776" y="3699868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정육면체 100">
            <a:extLst>
              <a:ext uri="{FF2B5EF4-FFF2-40B4-BE49-F238E27FC236}">
                <a16:creationId xmlns:a16="http://schemas.microsoft.com/office/drawing/2014/main" id="{A6D0D279-43EF-9B2E-9F6B-DD60432F8C3A}"/>
              </a:ext>
            </a:extLst>
          </p:cNvPr>
          <p:cNvSpPr/>
          <p:nvPr/>
        </p:nvSpPr>
        <p:spPr>
          <a:xfrm>
            <a:off x="6190078" y="3866674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정육면체 101">
            <a:extLst>
              <a:ext uri="{FF2B5EF4-FFF2-40B4-BE49-F238E27FC236}">
                <a16:creationId xmlns:a16="http://schemas.microsoft.com/office/drawing/2014/main" id="{221752DC-6EB3-A104-4945-0315355420E5}"/>
              </a:ext>
            </a:extLst>
          </p:cNvPr>
          <p:cNvSpPr/>
          <p:nvPr/>
        </p:nvSpPr>
        <p:spPr>
          <a:xfrm>
            <a:off x="6872853" y="3866674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정육면체 102">
            <a:extLst>
              <a:ext uri="{FF2B5EF4-FFF2-40B4-BE49-F238E27FC236}">
                <a16:creationId xmlns:a16="http://schemas.microsoft.com/office/drawing/2014/main" id="{AE594FB0-1A46-4D18-22B5-459E9304CC81}"/>
              </a:ext>
            </a:extLst>
          </p:cNvPr>
          <p:cNvSpPr/>
          <p:nvPr/>
        </p:nvSpPr>
        <p:spPr>
          <a:xfrm>
            <a:off x="7537057" y="3869603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정육면체 103">
            <a:extLst>
              <a:ext uri="{FF2B5EF4-FFF2-40B4-BE49-F238E27FC236}">
                <a16:creationId xmlns:a16="http://schemas.microsoft.com/office/drawing/2014/main" id="{FF5C53B1-6780-C710-72CE-A5784ABF77E2}"/>
              </a:ext>
            </a:extLst>
          </p:cNvPr>
          <p:cNvSpPr/>
          <p:nvPr/>
        </p:nvSpPr>
        <p:spPr>
          <a:xfrm>
            <a:off x="8226992" y="3866674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정육면체 93">
            <a:extLst>
              <a:ext uri="{FF2B5EF4-FFF2-40B4-BE49-F238E27FC236}">
                <a16:creationId xmlns:a16="http://schemas.microsoft.com/office/drawing/2014/main" id="{892126F8-6F91-B9F3-7AAE-CC481AA39870}"/>
              </a:ext>
            </a:extLst>
          </p:cNvPr>
          <p:cNvSpPr/>
          <p:nvPr/>
        </p:nvSpPr>
        <p:spPr>
          <a:xfrm>
            <a:off x="5839268" y="4227243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정육면체 94">
            <a:extLst>
              <a:ext uri="{FF2B5EF4-FFF2-40B4-BE49-F238E27FC236}">
                <a16:creationId xmlns:a16="http://schemas.microsoft.com/office/drawing/2014/main" id="{0C62D411-F4E2-6057-BBD4-BCF6BCB6ECD0}"/>
              </a:ext>
            </a:extLst>
          </p:cNvPr>
          <p:cNvSpPr/>
          <p:nvPr/>
        </p:nvSpPr>
        <p:spPr>
          <a:xfrm>
            <a:off x="6528966" y="4227242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정육면체 95">
            <a:extLst>
              <a:ext uri="{FF2B5EF4-FFF2-40B4-BE49-F238E27FC236}">
                <a16:creationId xmlns:a16="http://schemas.microsoft.com/office/drawing/2014/main" id="{0E8DF6C4-5B99-BC02-2AC1-EF9820DCAFB5}"/>
              </a:ext>
            </a:extLst>
          </p:cNvPr>
          <p:cNvSpPr/>
          <p:nvPr/>
        </p:nvSpPr>
        <p:spPr>
          <a:xfrm>
            <a:off x="7218664" y="4222170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정육면체 96">
            <a:extLst>
              <a:ext uri="{FF2B5EF4-FFF2-40B4-BE49-F238E27FC236}">
                <a16:creationId xmlns:a16="http://schemas.microsoft.com/office/drawing/2014/main" id="{D0AD94F6-E5B6-FB86-A520-0BCCFED3BA8A}"/>
              </a:ext>
            </a:extLst>
          </p:cNvPr>
          <p:cNvSpPr/>
          <p:nvPr/>
        </p:nvSpPr>
        <p:spPr>
          <a:xfrm>
            <a:off x="7908362" y="4222170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정육면체 47">
            <a:extLst>
              <a:ext uri="{FF2B5EF4-FFF2-40B4-BE49-F238E27FC236}">
                <a16:creationId xmlns:a16="http://schemas.microsoft.com/office/drawing/2014/main" id="{8DC8235F-4E94-1E50-902D-E7131375B1B3}"/>
              </a:ext>
            </a:extLst>
          </p:cNvPr>
          <p:cNvSpPr/>
          <p:nvPr/>
        </p:nvSpPr>
        <p:spPr>
          <a:xfrm>
            <a:off x="1538488" y="4390466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정육면체 48">
            <a:extLst>
              <a:ext uri="{FF2B5EF4-FFF2-40B4-BE49-F238E27FC236}">
                <a16:creationId xmlns:a16="http://schemas.microsoft.com/office/drawing/2014/main" id="{CCB69AB7-9CC3-897F-4B50-19237E32E117}"/>
              </a:ext>
            </a:extLst>
          </p:cNvPr>
          <p:cNvSpPr/>
          <p:nvPr/>
        </p:nvSpPr>
        <p:spPr>
          <a:xfrm>
            <a:off x="635301" y="4613964"/>
            <a:ext cx="927847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정육면체 49">
            <a:extLst>
              <a:ext uri="{FF2B5EF4-FFF2-40B4-BE49-F238E27FC236}">
                <a16:creationId xmlns:a16="http://schemas.microsoft.com/office/drawing/2014/main" id="{FFB1BE75-F06A-D171-023C-4FCF3B555996}"/>
              </a:ext>
            </a:extLst>
          </p:cNvPr>
          <p:cNvSpPr/>
          <p:nvPr/>
        </p:nvSpPr>
        <p:spPr>
          <a:xfrm>
            <a:off x="1318856" y="4612049"/>
            <a:ext cx="927847" cy="907943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정육면체 50">
            <a:extLst>
              <a:ext uri="{FF2B5EF4-FFF2-40B4-BE49-F238E27FC236}">
                <a16:creationId xmlns:a16="http://schemas.microsoft.com/office/drawing/2014/main" id="{C01CF45F-32F3-03B3-3D6F-9D4293781F68}"/>
              </a:ext>
            </a:extLst>
          </p:cNvPr>
          <p:cNvSpPr/>
          <p:nvPr/>
        </p:nvSpPr>
        <p:spPr>
          <a:xfrm>
            <a:off x="877350" y="3702192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정육면체 51">
            <a:extLst>
              <a:ext uri="{FF2B5EF4-FFF2-40B4-BE49-F238E27FC236}">
                <a16:creationId xmlns:a16="http://schemas.microsoft.com/office/drawing/2014/main" id="{6D32C54B-153C-DC0D-7309-254EEA9F8DDA}"/>
              </a:ext>
            </a:extLst>
          </p:cNvPr>
          <p:cNvSpPr/>
          <p:nvPr/>
        </p:nvSpPr>
        <p:spPr>
          <a:xfrm>
            <a:off x="1563150" y="3698363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정육면체 52">
            <a:extLst>
              <a:ext uri="{FF2B5EF4-FFF2-40B4-BE49-F238E27FC236}">
                <a16:creationId xmlns:a16="http://schemas.microsoft.com/office/drawing/2014/main" id="{F05692F1-D00B-BFA3-3715-AF9C2E354642}"/>
              </a:ext>
            </a:extLst>
          </p:cNvPr>
          <p:cNvSpPr/>
          <p:nvPr/>
        </p:nvSpPr>
        <p:spPr>
          <a:xfrm>
            <a:off x="635301" y="3928836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정육면체 53">
            <a:extLst>
              <a:ext uri="{FF2B5EF4-FFF2-40B4-BE49-F238E27FC236}">
                <a16:creationId xmlns:a16="http://schemas.microsoft.com/office/drawing/2014/main" id="{7B36212A-FA88-FA4A-4AB1-F555F1B34402}"/>
              </a:ext>
            </a:extLst>
          </p:cNvPr>
          <p:cNvSpPr/>
          <p:nvPr/>
        </p:nvSpPr>
        <p:spPr>
          <a:xfrm>
            <a:off x="1321101" y="3932666"/>
            <a:ext cx="927847" cy="907943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48A332-C865-57E0-2011-3A51BEFB9836}"/>
              </a:ext>
            </a:extLst>
          </p:cNvPr>
          <p:cNvSpPr txBox="1"/>
          <p:nvPr/>
        </p:nvSpPr>
        <p:spPr>
          <a:xfrm>
            <a:off x="658684" y="1266980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 Architecture (Patch Merging) </a:t>
            </a:r>
          </a:p>
          <a:p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55" name="정육면체 54">
            <a:extLst>
              <a:ext uri="{FF2B5EF4-FFF2-40B4-BE49-F238E27FC236}">
                <a16:creationId xmlns:a16="http://schemas.microsoft.com/office/drawing/2014/main" id="{59AE762C-4021-D475-CA18-7D0D4C4A3D81}"/>
              </a:ext>
            </a:extLst>
          </p:cNvPr>
          <p:cNvSpPr/>
          <p:nvPr/>
        </p:nvSpPr>
        <p:spPr>
          <a:xfrm>
            <a:off x="3147645" y="4370561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정육면체 55">
            <a:extLst>
              <a:ext uri="{FF2B5EF4-FFF2-40B4-BE49-F238E27FC236}">
                <a16:creationId xmlns:a16="http://schemas.microsoft.com/office/drawing/2014/main" id="{14234442-3832-2A0F-92FA-30C66AC1301C}"/>
              </a:ext>
            </a:extLst>
          </p:cNvPr>
          <p:cNvSpPr/>
          <p:nvPr/>
        </p:nvSpPr>
        <p:spPr>
          <a:xfrm>
            <a:off x="2219798" y="4611289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정육면체 56">
            <a:extLst>
              <a:ext uri="{FF2B5EF4-FFF2-40B4-BE49-F238E27FC236}">
                <a16:creationId xmlns:a16="http://schemas.microsoft.com/office/drawing/2014/main" id="{36D62D8D-3F74-AEBC-D568-4FA266ED66A1}"/>
              </a:ext>
            </a:extLst>
          </p:cNvPr>
          <p:cNvSpPr/>
          <p:nvPr/>
        </p:nvSpPr>
        <p:spPr>
          <a:xfrm>
            <a:off x="2905598" y="4603631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정육면체 57">
            <a:extLst>
              <a:ext uri="{FF2B5EF4-FFF2-40B4-BE49-F238E27FC236}">
                <a16:creationId xmlns:a16="http://schemas.microsoft.com/office/drawing/2014/main" id="{5DE861BE-E9DF-0079-E3D5-A430995600A1}"/>
              </a:ext>
            </a:extLst>
          </p:cNvPr>
          <p:cNvSpPr/>
          <p:nvPr/>
        </p:nvSpPr>
        <p:spPr>
          <a:xfrm>
            <a:off x="2461846" y="3684201"/>
            <a:ext cx="927846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정육면체 58">
            <a:extLst>
              <a:ext uri="{FF2B5EF4-FFF2-40B4-BE49-F238E27FC236}">
                <a16:creationId xmlns:a16="http://schemas.microsoft.com/office/drawing/2014/main" id="{681F9AF1-1CBE-06A3-481E-4FD354FD4A6C}"/>
              </a:ext>
            </a:extLst>
          </p:cNvPr>
          <p:cNvSpPr/>
          <p:nvPr/>
        </p:nvSpPr>
        <p:spPr>
          <a:xfrm>
            <a:off x="3147646" y="3680372"/>
            <a:ext cx="927846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정육면체 59">
            <a:extLst>
              <a:ext uri="{FF2B5EF4-FFF2-40B4-BE49-F238E27FC236}">
                <a16:creationId xmlns:a16="http://schemas.microsoft.com/office/drawing/2014/main" id="{9778F840-843C-BBB6-23A2-3977C06D3B9B}"/>
              </a:ext>
            </a:extLst>
          </p:cNvPr>
          <p:cNvSpPr/>
          <p:nvPr/>
        </p:nvSpPr>
        <p:spPr>
          <a:xfrm>
            <a:off x="2219799" y="3925008"/>
            <a:ext cx="927846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정육면체 60">
            <a:extLst>
              <a:ext uri="{FF2B5EF4-FFF2-40B4-BE49-F238E27FC236}">
                <a16:creationId xmlns:a16="http://schemas.microsoft.com/office/drawing/2014/main" id="{2C426F4D-9C5C-62B0-E40A-C273525B341C}"/>
              </a:ext>
            </a:extLst>
          </p:cNvPr>
          <p:cNvSpPr/>
          <p:nvPr/>
        </p:nvSpPr>
        <p:spPr>
          <a:xfrm>
            <a:off x="2905599" y="3925008"/>
            <a:ext cx="927846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정육면체 39">
            <a:extLst>
              <a:ext uri="{FF2B5EF4-FFF2-40B4-BE49-F238E27FC236}">
                <a16:creationId xmlns:a16="http://schemas.microsoft.com/office/drawing/2014/main" id="{71797AAF-F2C1-512C-7A34-A548A82525F6}"/>
              </a:ext>
            </a:extLst>
          </p:cNvPr>
          <p:cNvSpPr/>
          <p:nvPr/>
        </p:nvSpPr>
        <p:spPr>
          <a:xfrm>
            <a:off x="1560908" y="2897670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정육면체 36">
            <a:extLst>
              <a:ext uri="{FF2B5EF4-FFF2-40B4-BE49-F238E27FC236}">
                <a16:creationId xmlns:a16="http://schemas.microsoft.com/office/drawing/2014/main" id="{CFBD3BE1-0246-3E52-BCFB-7F3399B824D4}"/>
              </a:ext>
            </a:extLst>
          </p:cNvPr>
          <p:cNvSpPr/>
          <p:nvPr/>
        </p:nvSpPr>
        <p:spPr>
          <a:xfrm>
            <a:off x="633061" y="3138398"/>
            <a:ext cx="927847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정육면체 37">
            <a:extLst>
              <a:ext uri="{FF2B5EF4-FFF2-40B4-BE49-F238E27FC236}">
                <a16:creationId xmlns:a16="http://schemas.microsoft.com/office/drawing/2014/main" id="{3334F899-464D-D462-AD2D-A145EBB1BCC2}"/>
              </a:ext>
            </a:extLst>
          </p:cNvPr>
          <p:cNvSpPr/>
          <p:nvPr/>
        </p:nvSpPr>
        <p:spPr>
          <a:xfrm>
            <a:off x="1318861" y="3130740"/>
            <a:ext cx="927847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정육면체 12">
            <a:extLst>
              <a:ext uri="{FF2B5EF4-FFF2-40B4-BE49-F238E27FC236}">
                <a16:creationId xmlns:a16="http://schemas.microsoft.com/office/drawing/2014/main" id="{7D3EA4E5-02BA-410D-E3CF-A92BC4C25701}"/>
              </a:ext>
            </a:extLst>
          </p:cNvPr>
          <p:cNvSpPr/>
          <p:nvPr/>
        </p:nvSpPr>
        <p:spPr>
          <a:xfrm>
            <a:off x="875109" y="2211310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정육면체 33">
            <a:extLst>
              <a:ext uri="{FF2B5EF4-FFF2-40B4-BE49-F238E27FC236}">
                <a16:creationId xmlns:a16="http://schemas.microsoft.com/office/drawing/2014/main" id="{40244FF0-9C98-E30D-6A2E-8FAB486B828B}"/>
              </a:ext>
            </a:extLst>
          </p:cNvPr>
          <p:cNvSpPr/>
          <p:nvPr/>
        </p:nvSpPr>
        <p:spPr>
          <a:xfrm>
            <a:off x="1560909" y="2207481"/>
            <a:ext cx="927847" cy="91560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정육면체 34">
            <a:extLst>
              <a:ext uri="{FF2B5EF4-FFF2-40B4-BE49-F238E27FC236}">
                <a16:creationId xmlns:a16="http://schemas.microsoft.com/office/drawing/2014/main" id="{DA52D0B7-75EE-9B0A-4566-08A29F3AA7F5}"/>
              </a:ext>
            </a:extLst>
          </p:cNvPr>
          <p:cNvSpPr/>
          <p:nvPr/>
        </p:nvSpPr>
        <p:spPr>
          <a:xfrm>
            <a:off x="633062" y="2452117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정육면체 35">
            <a:extLst>
              <a:ext uri="{FF2B5EF4-FFF2-40B4-BE49-F238E27FC236}">
                <a16:creationId xmlns:a16="http://schemas.microsoft.com/office/drawing/2014/main" id="{7E1B706C-AAD3-C942-3097-777D4E8FB9AF}"/>
              </a:ext>
            </a:extLst>
          </p:cNvPr>
          <p:cNvSpPr/>
          <p:nvPr/>
        </p:nvSpPr>
        <p:spPr>
          <a:xfrm>
            <a:off x="1318862" y="2452117"/>
            <a:ext cx="927847" cy="91560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정육면체 40">
            <a:extLst>
              <a:ext uri="{FF2B5EF4-FFF2-40B4-BE49-F238E27FC236}">
                <a16:creationId xmlns:a16="http://schemas.microsoft.com/office/drawing/2014/main" id="{FFA94A6D-1C01-6A31-E9B2-EDCB28793C6D}"/>
              </a:ext>
            </a:extLst>
          </p:cNvPr>
          <p:cNvSpPr/>
          <p:nvPr/>
        </p:nvSpPr>
        <p:spPr>
          <a:xfrm>
            <a:off x="3156625" y="2887337"/>
            <a:ext cx="927847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정육면체 41">
            <a:extLst>
              <a:ext uri="{FF2B5EF4-FFF2-40B4-BE49-F238E27FC236}">
                <a16:creationId xmlns:a16="http://schemas.microsoft.com/office/drawing/2014/main" id="{A0BCE57F-41D6-5EF0-0B93-392EA67C4CDA}"/>
              </a:ext>
            </a:extLst>
          </p:cNvPr>
          <p:cNvSpPr/>
          <p:nvPr/>
        </p:nvSpPr>
        <p:spPr>
          <a:xfrm>
            <a:off x="2228778" y="3128065"/>
            <a:ext cx="927847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정육면체 42">
            <a:extLst>
              <a:ext uri="{FF2B5EF4-FFF2-40B4-BE49-F238E27FC236}">
                <a16:creationId xmlns:a16="http://schemas.microsoft.com/office/drawing/2014/main" id="{3FB519B9-AD6B-5EF3-D23A-D88FEF9E4267}"/>
              </a:ext>
            </a:extLst>
          </p:cNvPr>
          <p:cNvSpPr/>
          <p:nvPr/>
        </p:nvSpPr>
        <p:spPr>
          <a:xfrm>
            <a:off x="2914578" y="3120407"/>
            <a:ext cx="927847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정육면체 43">
            <a:extLst>
              <a:ext uri="{FF2B5EF4-FFF2-40B4-BE49-F238E27FC236}">
                <a16:creationId xmlns:a16="http://schemas.microsoft.com/office/drawing/2014/main" id="{2B441E83-2E2F-07BC-5142-D28FC47C82F0}"/>
              </a:ext>
            </a:extLst>
          </p:cNvPr>
          <p:cNvSpPr/>
          <p:nvPr/>
        </p:nvSpPr>
        <p:spPr>
          <a:xfrm>
            <a:off x="2470826" y="2200977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정육면체 44">
            <a:extLst>
              <a:ext uri="{FF2B5EF4-FFF2-40B4-BE49-F238E27FC236}">
                <a16:creationId xmlns:a16="http://schemas.microsoft.com/office/drawing/2014/main" id="{74D1BF22-53C3-2945-99CB-9DE70529F652}"/>
              </a:ext>
            </a:extLst>
          </p:cNvPr>
          <p:cNvSpPr/>
          <p:nvPr/>
        </p:nvSpPr>
        <p:spPr>
          <a:xfrm>
            <a:off x="3156626" y="2197148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정육면체 45">
            <a:extLst>
              <a:ext uri="{FF2B5EF4-FFF2-40B4-BE49-F238E27FC236}">
                <a16:creationId xmlns:a16="http://schemas.microsoft.com/office/drawing/2014/main" id="{CEC5EBDD-0FBF-6866-5F62-E6524DBEA305}"/>
              </a:ext>
            </a:extLst>
          </p:cNvPr>
          <p:cNvSpPr/>
          <p:nvPr/>
        </p:nvSpPr>
        <p:spPr>
          <a:xfrm>
            <a:off x="2228779" y="2441784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정육면체 46">
            <a:extLst>
              <a:ext uri="{FF2B5EF4-FFF2-40B4-BE49-F238E27FC236}">
                <a16:creationId xmlns:a16="http://schemas.microsoft.com/office/drawing/2014/main" id="{0C49A596-EFD8-48FE-4500-305E9EF2A7EB}"/>
              </a:ext>
            </a:extLst>
          </p:cNvPr>
          <p:cNvSpPr/>
          <p:nvPr/>
        </p:nvSpPr>
        <p:spPr>
          <a:xfrm>
            <a:off x="2914579" y="2441784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16">
            <a:extLst>
              <a:ext uri="{FF2B5EF4-FFF2-40B4-BE49-F238E27FC236}">
                <a16:creationId xmlns:a16="http://schemas.microsoft.com/office/drawing/2014/main" id="{B6C5BC18-9F9D-2405-7DD7-442070C626EE}"/>
              </a:ext>
            </a:extLst>
          </p:cNvPr>
          <p:cNvSpPr txBox="1"/>
          <p:nvPr/>
        </p:nvSpPr>
        <p:spPr>
          <a:xfrm>
            <a:off x="319074" y="1957144"/>
            <a:ext cx="573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>
                <a:latin typeface="NimbusRomNo9L-Regu"/>
              </a:rPr>
              <a:t>C</a:t>
            </a:r>
          </a:p>
        </p:txBody>
      </p:sp>
      <p:sp>
        <p:nvSpPr>
          <p:cNvPr id="72" name="TextBox 16">
            <a:extLst>
              <a:ext uri="{FF2B5EF4-FFF2-40B4-BE49-F238E27FC236}">
                <a16:creationId xmlns:a16="http://schemas.microsoft.com/office/drawing/2014/main" id="{3A784AD4-BAA1-FDEA-47E2-B2B412F9D6F0}"/>
              </a:ext>
            </a:extLst>
          </p:cNvPr>
          <p:cNvSpPr txBox="1"/>
          <p:nvPr/>
        </p:nvSpPr>
        <p:spPr>
          <a:xfrm rot="18934409">
            <a:off x="329987" y="2312427"/>
            <a:ext cx="1332851" cy="584833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222869"/>
              </a:avLst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>
                <a:latin typeface="NimbusRomNo9L-Regu"/>
              </a:rPr>
              <a:t>----------</a:t>
            </a:r>
          </a:p>
        </p:txBody>
      </p: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1C3B953F-040B-57CB-5542-D7379DF9BEF0}"/>
              </a:ext>
            </a:extLst>
          </p:cNvPr>
          <p:cNvCxnSpPr/>
          <p:nvPr/>
        </p:nvCxnSpPr>
        <p:spPr>
          <a:xfrm>
            <a:off x="4680626" y="4036008"/>
            <a:ext cx="6490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정육면체 75">
            <a:extLst>
              <a:ext uri="{FF2B5EF4-FFF2-40B4-BE49-F238E27FC236}">
                <a16:creationId xmlns:a16="http://schemas.microsoft.com/office/drawing/2014/main" id="{F17CC8F3-E6AC-F717-B4B6-D688D3D1BC57}"/>
              </a:ext>
            </a:extLst>
          </p:cNvPr>
          <p:cNvSpPr/>
          <p:nvPr/>
        </p:nvSpPr>
        <p:spPr>
          <a:xfrm>
            <a:off x="5613493" y="4439853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정육면체 76">
            <a:extLst>
              <a:ext uri="{FF2B5EF4-FFF2-40B4-BE49-F238E27FC236}">
                <a16:creationId xmlns:a16="http://schemas.microsoft.com/office/drawing/2014/main" id="{87002C28-B827-A594-FA91-98AB4D500F6F}"/>
              </a:ext>
            </a:extLst>
          </p:cNvPr>
          <p:cNvSpPr/>
          <p:nvPr/>
        </p:nvSpPr>
        <p:spPr>
          <a:xfrm>
            <a:off x="5273128" y="4848266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정육면체 78">
            <a:extLst>
              <a:ext uri="{FF2B5EF4-FFF2-40B4-BE49-F238E27FC236}">
                <a16:creationId xmlns:a16="http://schemas.microsoft.com/office/drawing/2014/main" id="{6B5F3862-DFA8-5114-81AB-8B9C13A05175}"/>
              </a:ext>
            </a:extLst>
          </p:cNvPr>
          <p:cNvSpPr/>
          <p:nvPr/>
        </p:nvSpPr>
        <p:spPr>
          <a:xfrm>
            <a:off x="6303191" y="4439852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정육면체 77">
            <a:extLst>
              <a:ext uri="{FF2B5EF4-FFF2-40B4-BE49-F238E27FC236}">
                <a16:creationId xmlns:a16="http://schemas.microsoft.com/office/drawing/2014/main" id="{59D95C4F-9BE9-20FB-662B-9C00C1840B90}"/>
              </a:ext>
            </a:extLst>
          </p:cNvPr>
          <p:cNvSpPr/>
          <p:nvPr/>
        </p:nvSpPr>
        <p:spPr>
          <a:xfrm>
            <a:off x="5953858" y="4848266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정육면체 85">
            <a:extLst>
              <a:ext uri="{FF2B5EF4-FFF2-40B4-BE49-F238E27FC236}">
                <a16:creationId xmlns:a16="http://schemas.microsoft.com/office/drawing/2014/main" id="{9324F286-6C68-DD5F-FD5B-A3186DCA68DD}"/>
              </a:ext>
            </a:extLst>
          </p:cNvPr>
          <p:cNvSpPr/>
          <p:nvPr/>
        </p:nvSpPr>
        <p:spPr>
          <a:xfrm>
            <a:off x="6992889" y="4434780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정육면체 86">
            <a:extLst>
              <a:ext uri="{FF2B5EF4-FFF2-40B4-BE49-F238E27FC236}">
                <a16:creationId xmlns:a16="http://schemas.microsoft.com/office/drawing/2014/main" id="{EA1519E9-1DCA-373B-9907-0511BF9AC601}"/>
              </a:ext>
            </a:extLst>
          </p:cNvPr>
          <p:cNvSpPr/>
          <p:nvPr/>
        </p:nvSpPr>
        <p:spPr>
          <a:xfrm>
            <a:off x="7682587" y="4434780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정육면체 87">
            <a:extLst>
              <a:ext uri="{FF2B5EF4-FFF2-40B4-BE49-F238E27FC236}">
                <a16:creationId xmlns:a16="http://schemas.microsoft.com/office/drawing/2014/main" id="{873ED9D6-C4B9-89C3-6BBE-27C910B752F2}"/>
              </a:ext>
            </a:extLst>
          </p:cNvPr>
          <p:cNvSpPr/>
          <p:nvPr/>
        </p:nvSpPr>
        <p:spPr>
          <a:xfrm>
            <a:off x="6659156" y="4842700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정육면체 89">
            <a:extLst>
              <a:ext uri="{FF2B5EF4-FFF2-40B4-BE49-F238E27FC236}">
                <a16:creationId xmlns:a16="http://schemas.microsoft.com/office/drawing/2014/main" id="{3EB9FEBA-F763-5F6C-5289-1111E08306F0}"/>
              </a:ext>
            </a:extLst>
          </p:cNvPr>
          <p:cNvSpPr/>
          <p:nvPr/>
        </p:nvSpPr>
        <p:spPr>
          <a:xfrm>
            <a:off x="5046722" y="5069424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정육면체 90">
            <a:extLst>
              <a:ext uri="{FF2B5EF4-FFF2-40B4-BE49-F238E27FC236}">
                <a16:creationId xmlns:a16="http://schemas.microsoft.com/office/drawing/2014/main" id="{473A3A57-0EFC-9CE8-BDAB-9023E3FA976B}"/>
              </a:ext>
            </a:extLst>
          </p:cNvPr>
          <p:cNvSpPr/>
          <p:nvPr/>
        </p:nvSpPr>
        <p:spPr>
          <a:xfrm>
            <a:off x="5727452" y="5069424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정육면체 91">
            <a:extLst>
              <a:ext uri="{FF2B5EF4-FFF2-40B4-BE49-F238E27FC236}">
                <a16:creationId xmlns:a16="http://schemas.microsoft.com/office/drawing/2014/main" id="{7517D4A2-DA55-7889-6AB3-BA22C41E96DA}"/>
              </a:ext>
            </a:extLst>
          </p:cNvPr>
          <p:cNvSpPr/>
          <p:nvPr/>
        </p:nvSpPr>
        <p:spPr>
          <a:xfrm>
            <a:off x="6432750" y="5063858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TextBox 16">
            <a:extLst>
              <a:ext uri="{FF2B5EF4-FFF2-40B4-BE49-F238E27FC236}">
                <a16:creationId xmlns:a16="http://schemas.microsoft.com/office/drawing/2014/main" id="{C09609D6-9DCC-301D-204F-C4897E077C0B}"/>
              </a:ext>
            </a:extLst>
          </p:cNvPr>
          <p:cNvSpPr txBox="1"/>
          <p:nvPr/>
        </p:nvSpPr>
        <p:spPr>
          <a:xfrm>
            <a:off x="4477341" y="3436612"/>
            <a:ext cx="2254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>
                <a:latin typeface="NimbusRomNo9L-Regu"/>
              </a:rPr>
              <a:t>4C</a:t>
            </a:r>
          </a:p>
        </p:txBody>
      </p:sp>
      <p:sp>
        <p:nvSpPr>
          <p:cNvPr id="89" name="정육면체 88">
            <a:extLst>
              <a:ext uri="{FF2B5EF4-FFF2-40B4-BE49-F238E27FC236}">
                <a16:creationId xmlns:a16="http://schemas.microsoft.com/office/drawing/2014/main" id="{6DA7BEB0-F077-03E6-B276-51E1AE3A2D48}"/>
              </a:ext>
            </a:extLst>
          </p:cNvPr>
          <p:cNvSpPr/>
          <p:nvPr/>
        </p:nvSpPr>
        <p:spPr>
          <a:xfrm>
            <a:off x="7374810" y="4844680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정육면체 92">
            <a:extLst>
              <a:ext uri="{FF2B5EF4-FFF2-40B4-BE49-F238E27FC236}">
                <a16:creationId xmlns:a16="http://schemas.microsoft.com/office/drawing/2014/main" id="{40828A3E-5531-67EA-C1FF-CFD428FA14D8}"/>
              </a:ext>
            </a:extLst>
          </p:cNvPr>
          <p:cNvSpPr/>
          <p:nvPr/>
        </p:nvSpPr>
        <p:spPr>
          <a:xfrm>
            <a:off x="7148404" y="5065838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extBox 16">
            <a:extLst>
              <a:ext uri="{FF2B5EF4-FFF2-40B4-BE49-F238E27FC236}">
                <a16:creationId xmlns:a16="http://schemas.microsoft.com/office/drawing/2014/main" id="{369A84B4-19B5-B4D2-4692-31BCCA8D5FCC}"/>
              </a:ext>
            </a:extLst>
          </p:cNvPr>
          <p:cNvSpPr txBox="1"/>
          <p:nvPr/>
        </p:nvSpPr>
        <p:spPr>
          <a:xfrm rot="18934409">
            <a:off x="3533252" y="4061077"/>
            <a:ext cx="5236370" cy="584833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222869"/>
              </a:avLst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>
                <a:latin typeface="NimbusRomNo9L-Regu"/>
              </a:rPr>
              <a:t>------------------------------------------</a:t>
            </a:r>
          </a:p>
        </p:txBody>
      </p:sp>
      <p:pic>
        <p:nvPicPr>
          <p:cNvPr id="182" name="그림 181">
            <a:extLst>
              <a:ext uri="{FF2B5EF4-FFF2-40B4-BE49-F238E27FC236}">
                <a16:creationId xmlns:a16="http://schemas.microsoft.com/office/drawing/2014/main" id="{6EE641B9-691E-E2FF-6AC6-B308B6850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9" y="2743497"/>
            <a:ext cx="2825332" cy="2825332"/>
          </a:xfrm>
          <a:prstGeom prst="rect">
            <a:avLst/>
          </a:prstGeom>
        </p:spPr>
      </p:pic>
      <p:pic>
        <p:nvPicPr>
          <p:cNvPr id="185" name="그림 184">
            <a:extLst>
              <a:ext uri="{FF2B5EF4-FFF2-40B4-BE49-F238E27FC236}">
                <a16:creationId xmlns:a16="http://schemas.microsoft.com/office/drawing/2014/main" id="{8E5466F5-2889-277D-12FA-686541792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543" y="1120414"/>
            <a:ext cx="2116008" cy="1729730"/>
          </a:xfrm>
          <a:prstGeom prst="rect">
            <a:avLst/>
          </a:prstGeom>
        </p:spPr>
      </p:pic>
      <p:cxnSp>
        <p:nvCxnSpPr>
          <p:cNvPr id="186" name="직선 화살표 연결선 185">
            <a:extLst>
              <a:ext uri="{FF2B5EF4-FFF2-40B4-BE49-F238E27FC236}">
                <a16:creationId xmlns:a16="http://schemas.microsoft.com/office/drawing/2014/main" id="{080B7159-1568-7F2E-D656-D56B0685F712}"/>
              </a:ext>
            </a:extLst>
          </p:cNvPr>
          <p:cNvCxnSpPr>
            <a:cxnSpLocks/>
          </p:cNvCxnSpPr>
          <p:nvPr/>
        </p:nvCxnSpPr>
        <p:spPr>
          <a:xfrm flipH="1">
            <a:off x="4153711" y="1454987"/>
            <a:ext cx="6391055" cy="714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직선 화살표 연결선 189">
            <a:extLst>
              <a:ext uri="{FF2B5EF4-FFF2-40B4-BE49-F238E27FC236}">
                <a16:creationId xmlns:a16="http://schemas.microsoft.com/office/drawing/2014/main" id="{14934D0D-7A6C-8842-F504-3BFB303C2568}"/>
              </a:ext>
            </a:extLst>
          </p:cNvPr>
          <p:cNvCxnSpPr>
            <a:cxnSpLocks/>
          </p:cNvCxnSpPr>
          <p:nvPr/>
        </p:nvCxnSpPr>
        <p:spPr>
          <a:xfrm flipH="1">
            <a:off x="4192469" y="1586449"/>
            <a:ext cx="6530618" cy="3396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1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정육면체 73">
            <a:extLst>
              <a:ext uri="{FF2B5EF4-FFF2-40B4-BE49-F238E27FC236}">
                <a16:creationId xmlns:a16="http://schemas.microsoft.com/office/drawing/2014/main" id="{97B05D75-5BAD-E6AC-9D7D-FECC9D3C4000}"/>
              </a:ext>
            </a:extLst>
          </p:cNvPr>
          <p:cNvSpPr/>
          <p:nvPr/>
        </p:nvSpPr>
        <p:spPr>
          <a:xfrm>
            <a:off x="2736967" y="2702983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정육면체 82">
            <a:extLst>
              <a:ext uri="{FF2B5EF4-FFF2-40B4-BE49-F238E27FC236}">
                <a16:creationId xmlns:a16="http://schemas.microsoft.com/office/drawing/2014/main" id="{E53FC5C5-F17F-C202-47AF-BE192A629385}"/>
              </a:ext>
            </a:extLst>
          </p:cNvPr>
          <p:cNvSpPr/>
          <p:nvPr/>
        </p:nvSpPr>
        <p:spPr>
          <a:xfrm>
            <a:off x="3430418" y="2708816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정육면체 83">
            <a:extLst>
              <a:ext uri="{FF2B5EF4-FFF2-40B4-BE49-F238E27FC236}">
                <a16:creationId xmlns:a16="http://schemas.microsoft.com/office/drawing/2014/main" id="{002CDF50-8BDF-BE1B-7FAB-0CCBEFF6F59A}"/>
              </a:ext>
            </a:extLst>
          </p:cNvPr>
          <p:cNvSpPr/>
          <p:nvPr/>
        </p:nvSpPr>
        <p:spPr>
          <a:xfrm>
            <a:off x="4075070" y="2719935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정육면체 84">
            <a:extLst>
              <a:ext uri="{FF2B5EF4-FFF2-40B4-BE49-F238E27FC236}">
                <a16:creationId xmlns:a16="http://schemas.microsoft.com/office/drawing/2014/main" id="{2E74F202-4872-3109-B921-BA0607527E2C}"/>
              </a:ext>
            </a:extLst>
          </p:cNvPr>
          <p:cNvSpPr/>
          <p:nvPr/>
        </p:nvSpPr>
        <p:spPr>
          <a:xfrm>
            <a:off x="4751796" y="2731054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정육면체 104">
            <a:extLst>
              <a:ext uri="{FF2B5EF4-FFF2-40B4-BE49-F238E27FC236}">
                <a16:creationId xmlns:a16="http://schemas.microsoft.com/office/drawing/2014/main" id="{5785E319-D186-532B-86E0-C4BB16740B1B}"/>
              </a:ext>
            </a:extLst>
          </p:cNvPr>
          <p:cNvSpPr/>
          <p:nvPr/>
        </p:nvSpPr>
        <p:spPr>
          <a:xfrm>
            <a:off x="2526279" y="2909349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정육면체 105">
            <a:extLst>
              <a:ext uri="{FF2B5EF4-FFF2-40B4-BE49-F238E27FC236}">
                <a16:creationId xmlns:a16="http://schemas.microsoft.com/office/drawing/2014/main" id="{DAED72C0-4780-448A-F01B-D06E7F4E338F}"/>
              </a:ext>
            </a:extLst>
          </p:cNvPr>
          <p:cNvSpPr/>
          <p:nvPr/>
        </p:nvSpPr>
        <p:spPr>
          <a:xfrm>
            <a:off x="3219730" y="2915182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정육면체 106">
            <a:extLst>
              <a:ext uri="{FF2B5EF4-FFF2-40B4-BE49-F238E27FC236}">
                <a16:creationId xmlns:a16="http://schemas.microsoft.com/office/drawing/2014/main" id="{47366760-D684-564C-1194-8A9A25FE4947}"/>
              </a:ext>
            </a:extLst>
          </p:cNvPr>
          <p:cNvSpPr/>
          <p:nvPr/>
        </p:nvSpPr>
        <p:spPr>
          <a:xfrm>
            <a:off x="3864382" y="2926301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정육면체 107">
            <a:extLst>
              <a:ext uri="{FF2B5EF4-FFF2-40B4-BE49-F238E27FC236}">
                <a16:creationId xmlns:a16="http://schemas.microsoft.com/office/drawing/2014/main" id="{169514D8-AAD7-6ACE-AB23-90F6A32D35AC}"/>
              </a:ext>
            </a:extLst>
          </p:cNvPr>
          <p:cNvSpPr/>
          <p:nvPr/>
        </p:nvSpPr>
        <p:spPr>
          <a:xfrm>
            <a:off x="4541108" y="2937420"/>
            <a:ext cx="927847" cy="915601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정육면체 74">
            <a:extLst>
              <a:ext uri="{FF2B5EF4-FFF2-40B4-BE49-F238E27FC236}">
                <a16:creationId xmlns:a16="http://schemas.microsoft.com/office/drawing/2014/main" id="{DA09ED3A-47F2-8056-90FF-1F660FD679CD}"/>
              </a:ext>
            </a:extLst>
          </p:cNvPr>
          <p:cNvSpPr/>
          <p:nvPr/>
        </p:nvSpPr>
        <p:spPr>
          <a:xfrm>
            <a:off x="2152401" y="3262211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정육면체 79">
            <a:extLst>
              <a:ext uri="{FF2B5EF4-FFF2-40B4-BE49-F238E27FC236}">
                <a16:creationId xmlns:a16="http://schemas.microsoft.com/office/drawing/2014/main" id="{16DDF1F5-D50A-4A4A-E8ED-7D0E58F6BD2B}"/>
              </a:ext>
            </a:extLst>
          </p:cNvPr>
          <p:cNvSpPr/>
          <p:nvPr/>
        </p:nvSpPr>
        <p:spPr>
          <a:xfrm>
            <a:off x="2835176" y="3262211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정육면체 80">
            <a:extLst>
              <a:ext uri="{FF2B5EF4-FFF2-40B4-BE49-F238E27FC236}">
                <a16:creationId xmlns:a16="http://schemas.microsoft.com/office/drawing/2014/main" id="{CB7634AC-7765-0FB8-C0D1-4571AEA55396}"/>
              </a:ext>
            </a:extLst>
          </p:cNvPr>
          <p:cNvSpPr/>
          <p:nvPr/>
        </p:nvSpPr>
        <p:spPr>
          <a:xfrm>
            <a:off x="3499380" y="3265140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정육면체 81">
            <a:extLst>
              <a:ext uri="{FF2B5EF4-FFF2-40B4-BE49-F238E27FC236}">
                <a16:creationId xmlns:a16="http://schemas.microsoft.com/office/drawing/2014/main" id="{76634CA4-23E8-3A60-DE79-67C735544A8F}"/>
              </a:ext>
            </a:extLst>
          </p:cNvPr>
          <p:cNvSpPr/>
          <p:nvPr/>
        </p:nvSpPr>
        <p:spPr>
          <a:xfrm>
            <a:off x="4189315" y="3262211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정육면체 100">
            <a:extLst>
              <a:ext uri="{FF2B5EF4-FFF2-40B4-BE49-F238E27FC236}">
                <a16:creationId xmlns:a16="http://schemas.microsoft.com/office/drawing/2014/main" id="{A6D0D279-43EF-9B2E-9F6B-DD60432F8C3A}"/>
              </a:ext>
            </a:extLst>
          </p:cNvPr>
          <p:cNvSpPr/>
          <p:nvPr/>
        </p:nvSpPr>
        <p:spPr>
          <a:xfrm>
            <a:off x="1961617" y="3429017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정육면체 101">
            <a:extLst>
              <a:ext uri="{FF2B5EF4-FFF2-40B4-BE49-F238E27FC236}">
                <a16:creationId xmlns:a16="http://schemas.microsoft.com/office/drawing/2014/main" id="{221752DC-6EB3-A104-4945-0315355420E5}"/>
              </a:ext>
            </a:extLst>
          </p:cNvPr>
          <p:cNvSpPr/>
          <p:nvPr/>
        </p:nvSpPr>
        <p:spPr>
          <a:xfrm>
            <a:off x="2644392" y="3429017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정육면체 102">
            <a:extLst>
              <a:ext uri="{FF2B5EF4-FFF2-40B4-BE49-F238E27FC236}">
                <a16:creationId xmlns:a16="http://schemas.microsoft.com/office/drawing/2014/main" id="{AE594FB0-1A46-4D18-22B5-459E9304CC81}"/>
              </a:ext>
            </a:extLst>
          </p:cNvPr>
          <p:cNvSpPr/>
          <p:nvPr/>
        </p:nvSpPr>
        <p:spPr>
          <a:xfrm>
            <a:off x="3308596" y="3431946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정육면체 103">
            <a:extLst>
              <a:ext uri="{FF2B5EF4-FFF2-40B4-BE49-F238E27FC236}">
                <a16:creationId xmlns:a16="http://schemas.microsoft.com/office/drawing/2014/main" id="{FF5C53B1-6780-C710-72CE-A5784ABF77E2}"/>
              </a:ext>
            </a:extLst>
          </p:cNvPr>
          <p:cNvSpPr/>
          <p:nvPr/>
        </p:nvSpPr>
        <p:spPr>
          <a:xfrm>
            <a:off x="3998531" y="3429017"/>
            <a:ext cx="927847" cy="9156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정육면체 93">
            <a:extLst>
              <a:ext uri="{FF2B5EF4-FFF2-40B4-BE49-F238E27FC236}">
                <a16:creationId xmlns:a16="http://schemas.microsoft.com/office/drawing/2014/main" id="{892126F8-6F91-B9F3-7AAE-CC481AA39870}"/>
              </a:ext>
            </a:extLst>
          </p:cNvPr>
          <p:cNvSpPr/>
          <p:nvPr/>
        </p:nvSpPr>
        <p:spPr>
          <a:xfrm>
            <a:off x="1610807" y="3789586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정육면체 94">
            <a:extLst>
              <a:ext uri="{FF2B5EF4-FFF2-40B4-BE49-F238E27FC236}">
                <a16:creationId xmlns:a16="http://schemas.microsoft.com/office/drawing/2014/main" id="{0C62D411-F4E2-6057-BBD4-BCF6BCB6ECD0}"/>
              </a:ext>
            </a:extLst>
          </p:cNvPr>
          <p:cNvSpPr/>
          <p:nvPr/>
        </p:nvSpPr>
        <p:spPr>
          <a:xfrm>
            <a:off x="2300505" y="3789585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정육면체 95">
            <a:extLst>
              <a:ext uri="{FF2B5EF4-FFF2-40B4-BE49-F238E27FC236}">
                <a16:creationId xmlns:a16="http://schemas.microsoft.com/office/drawing/2014/main" id="{0E8DF6C4-5B99-BC02-2AC1-EF9820DCAFB5}"/>
              </a:ext>
            </a:extLst>
          </p:cNvPr>
          <p:cNvSpPr/>
          <p:nvPr/>
        </p:nvSpPr>
        <p:spPr>
          <a:xfrm>
            <a:off x="2990203" y="3784513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정육면체 96">
            <a:extLst>
              <a:ext uri="{FF2B5EF4-FFF2-40B4-BE49-F238E27FC236}">
                <a16:creationId xmlns:a16="http://schemas.microsoft.com/office/drawing/2014/main" id="{D0AD94F6-E5B6-FB86-A520-0BCCFED3BA8A}"/>
              </a:ext>
            </a:extLst>
          </p:cNvPr>
          <p:cNvSpPr/>
          <p:nvPr/>
        </p:nvSpPr>
        <p:spPr>
          <a:xfrm>
            <a:off x="3679901" y="3784513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48A332-C865-57E0-2011-3A51BEFB9836}"/>
              </a:ext>
            </a:extLst>
          </p:cNvPr>
          <p:cNvSpPr txBox="1"/>
          <p:nvPr/>
        </p:nvSpPr>
        <p:spPr>
          <a:xfrm>
            <a:off x="658684" y="1266980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 Architecture (Patch Merging) </a:t>
            </a:r>
          </a:p>
          <a:p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76" name="정육면체 75">
            <a:extLst>
              <a:ext uri="{FF2B5EF4-FFF2-40B4-BE49-F238E27FC236}">
                <a16:creationId xmlns:a16="http://schemas.microsoft.com/office/drawing/2014/main" id="{F17CC8F3-E6AC-F717-B4B6-D688D3D1BC57}"/>
              </a:ext>
            </a:extLst>
          </p:cNvPr>
          <p:cNvSpPr/>
          <p:nvPr/>
        </p:nvSpPr>
        <p:spPr>
          <a:xfrm>
            <a:off x="1385032" y="4002196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정육면체 76">
            <a:extLst>
              <a:ext uri="{FF2B5EF4-FFF2-40B4-BE49-F238E27FC236}">
                <a16:creationId xmlns:a16="http://schemas.microsoft.com/office/drawing/2014/main" id="{87002C28-B827-A594-FA91-98AB4D500F6F}"/>
              </a:ext>
            </a:extLst>
          </p:cNvPr>
          <p:cNvSpPr/>
          <p:nvPr/>
        </p:nvSpPr>
        <p:spPr>
          <a:xfrm>
            <a:off x="1044667" y="4410609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정육면체 78">
            <a:extLst>
              <a:ext uri="{FF2B5EF4-FFF2-40B4-BE49-F238E27FC236}">
                <a16:creationId xmlns:a16="http://schemas.microsoft.com/office/drawing/2014/main" id="{6B5F3862-DFA8-5114-81AB-8B9C13A05175}"/>
              </a:ext>
            </a:extLst>
          </p:cNvPr>
          <p:cNvSpPr/>
          <p:nvPr/>
        </p:nvSpPr>
        <p:spPr>
          <a:xfrm>
            <a:off x="2074730" y="4002195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정육면체 77">
            <a:extLst>
              <a:ext uri="{FF2B5EF4-FFF2-40B4-BE49-F238E27FC236}">
                <a16:creationId xmlns:a16="http://schemas.microsoft.com/office/drawing/2014/main" id="{59D95C4F-9BE9-20FB-662B-9C00C1840B90}"/>
              </a:ext>
            </a:extLst>
          </p:cNvPr>
          <p:cNvSpPr/>
          <p:nvPr/>
        </p:nvSpPr>
        <p:spPr>
          <a:xfrm>
            <a:off x="1725397" y="4410609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정육면체 85">
            <a:extLst>
              <a:ext uri="{FF2B5EF4-FFF2-40B4-BE49-F238E27FC236}">
                <a16:creationId xmlns:a16="http://schemas.microsoft.com/office/drawing/2014/main" id="{9324F286-6C68-DD5F-FD5B-A3186DCA68DD}"/>
              </a:ext>
            </a:extLst>
          </p:cNvPr>
          <p:cNvSpPr/>
          <p:nvPr/>
        </p:nvSpPr>
        <p:spPr>
          <a:xfrm>
            <a:off x="2764428" y="3997123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정육면체 86">
            <a:extLst>
              <a:ext uri="{FF2B5EF4-FFF2-40B4-BE49-F238E27FC236}">
                <a16:creationId xmlns:a16="http://schemas.microsoft.com/office/drawing/2014/main" id="{EA1519E9-1DCA-373B-9907-0511BF9AC601}"/>
              </a:ext>
            </a:extLst>
          </p:cNvPr>
          <p:cNvSpPr/>
          <p:nvPr/>
        </p:nvSpPr>
        <p:spPr>
          <a:xfrm>
            <a:off x="3454126" y="3997123"/>
            <a:ext cx="927846" cy="915601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정육면체 87">
            <a:extLst>
              <a:ext uri="{FF2B5EF4-FFF2-40B4-BE49-F238E27FC236}">
                <a16:creationId xmlns:a16="http://schemas.microsoft.com/office/drawing/2014/main" id="{873ED9D6-C4B9-89C3-6BBE-27C910B752F2}"/>
              </a:ext>
            </a:extLst>
          </p:cNvPr>
          <p:cNvSpPr/>
          <p:nvPr/>
        </p:nvSpPr>
        <p:spPr>
          <a:xfrm>
            <a:off x="2415016" y="4425554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정육면체 89">
            <a:extLst>
              <a:ext uri="{FF2B5EF4-FFF2-40B4-BE49-F238E27FC236}">
                <a16:creationId xmlns:a16="http://schemas.microsoft.com/office/drawing/2014/main" id="{3EB9FEBA-F763-5F6C-5289-1111E08306F0}"/>
              </a:ext>
            </a:extLst>
          </p:cNvPr>
          <p:cNvSpPr/>
          <p:nvPr/>
        </p:nvSpPr>
        <p:spPr>
          <a:xfrm>
            <a:off x="818261" y="4631767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정육면체 90">
            <a:extLst>
              <a:ext uri="{FF2B5EF4-FFF2-40B4-BE49-F238E27FC236}">
                <a16:creationId xmlns:a16="http://schemas.microsoft.com/office/drawing/2014/main" id="{473A3A57-0EFC-9CE8-BDAB-9023E3FA976B}"/>
              </a:ext>
            </a:extLst>
          </p:cNvPr>
          <p:cNvSpPr/>
          <p:nvPr/>
        </p:nvSpPr>
        <p:spPr>
          <a:xfrm>
            <a:off x="1498991" y="4631767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정육면체 91">
            <a:extLst>
              <a:ext uri="{FF2B5EF4-FFF2-40B4-BE49-F238E27FC236}">
                <a16:creationId xmlns:a16="http://schemas.microsoft.com/office/drawing/2014/main" id="{7517D4A2-DA55-7889-6AB3-BA22C41E96DA}"/>
              </a:ext>
            </a:extLst>
          </p:cNvPr>
          <p:cNvSpPr/>
          <p:nvPr/>
        </p:nvSpPr>
        <p:spPr>
          <a:xfrm>
            <a:off x="2188610" y="4646712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TextBox 16">
            <a:extLst>
              <a:ext uri="{FF2B5EF4-FFF2-40B4-BE49-F238E27FC236}">
                <a16:creationId xmlns:a16="http://schemas.microsoft.com/office/drawing/2014/main" id="{C09609D6-9DCC-301D-204F-C4897E077C0B}"/>
              </a:ext>
            </a:extLst>
          </p:cNvPr>
          <p:cNvSpPr txBox="1"/>
          <p:nvPr/>
        </p:nvSpPr>
        <p:spPr>
          <a:xfrm>
            <a:off x="8328003" y="2558855"/>
            <a:ext cx="2254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>
                <a:latin typeface="NimbusRomNo9L-Regu"/>
              </a:rPr>
              <a:t>2C</a:t>
            </a:r>
          </a:p>
        </p:txBody>
      </p:sp>
      <p:sp>
        <p:nvSpPr>
          <p:cNvPr id="89" name="정육면체 88">
            <a:extLst>
              <a:ext uri="{FF2B5EF4-FFF2-40B4-BE49-F238E27FC236}">
                <a16:creationId xmlns:a16="http://schemas.microsoft.com/office/drawing/2014/main" id="{6DA7BEB0-F077-03E6-B276-51E1AE3A2D48}"/>
              </a:ext>
            </a:extLst>
          </p:cNvPr>
          <p:cNvSpPr/>
          <p:nvPr/>
        </p:nvSpPr>
        <p:spPr>
          <a:xfrm>
            <a:off x="3130670" y="4427534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정육면체 92">
            <a:extLst>
              <a:ext uri="{FF2B5EF4-FFF2-40B4-BE49-F238E27FC236}">
                <a16:creationId xmlns:a16="http://schemas.microsoft.com/office/drawing/2014/main" id="{40828A3E-5531-67EA-C1FF-CFD428FA14D8}"/>
              </a:ext>
            </a:extLst>
          </p:cNvPr>
          <p:cNvSpPr/>
          <p:nvPr/>
        </p:nvSpPr>
        <p:spPr>
          <a:xfrm>
            <a:off x="2904264" y="4648692"/>
            <a:ext cx="927846" cy="91560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extBox 16">
            <a:extLst>
              <a:ext uri="{FF2B5EF4-FFF2-40B4-BE49-F238E27FC236}">
                <a16:creationId xmlns:a16="http://schemas.microsoft.com/office/drawing/2014/main" id="{369A84B4-19B5-B4D2-4692-31BCCA8D5FCC}"/>
              </a:ext>
            </a:extLst>
          </p:cNvPr>
          <p:cNvSpPr txBox="1"/>
          <p:nvPr/>
        </p:nvSpPr>
        <p:spPr>
          <a:xfrm rot="18934409">
            <a:off x="-690343" y="3532533"/>
            <a:ext cx="5236370" cy="584833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222869"/>
              </a:avLst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>
                <a:latin typeface="NimbusRomNo9L-Regu"/>
              </a:rPr>
              <a:t>------------------------------------------</a:t>
            </a:r>
          </a:p>
        </p:txBody>
      </p:sp>
      <p:pic>
        <p:nvPicPr>
          <p:cNvPr id="183" name="그림 182">
            <a:extLst>
              <a:ext uri="{FF2B5EF4-FFF2-40B4-BE49-F238E27FC236}">
                <a16:creationId xmlns:a16="http://schemas.microsoft.com/office/drawing/2014/main" id="{08569A56-45C4-0466-DBAB-10C166879A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83"/>
          <a:stretch/>
        </p:blipFill>
        <p:spPr>
          <a:xfrm>
            <a:off x="746806" y="4921915"/>
            <a:ext cx="2811190" cy="596438"/>
          </a:xfrm>
          <a:prstGeom prst="rect">
            <a:avLst/>
          </a:prstGeom>
        </p:spPr>
      </p:pic>
      <p:cxnSp>
        <p:nvCxnSpPr>
          <p:cNvPr id="98" name="직선 화살표 연결선 97">
            <a:extLst>
              <a:ext uri="{FF2B5EF4-FFF2-40B4-BE49-F238E27FC236}">
                <a16:creationId xmlns:a16="http://schemas.microsoft.com/office/drawing/2014/main" id="{6D21CE45-714A-8CD1-85DE-FDE3D556C1B9}"/>
              </a:ext>
            </a:extLst>
          </p:cNvPr>
          <p:cNvCxnSpPr/>
          <p:nvPr/>
        </p:nvCxnSpPr>
        <p:spPr>
          <a:xfrm>
            <a:off x="6096000" y="4344618"/>
            <a:ext cx="6490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정육면체 2">
            <a:extLst>
              <a:ext uri="{FF2B5EF4-FFF2-40B4-BE49-F238E27FC236}">
                <a16:creationId xmlns:a16="http://schemas.microsoft.com/office/drawing/2014/main" id="{FE91146B-0250-B8EA-6AB7-7048E89DF593}"/>
              </a:ext>
            </a:extLst>
          </p:cNvPr>
          <p:cNvSpPr/>
          <p:nvPr/>
        </p:nvSpPr>
        <p:spPr>
          <a:xfrm>
            <a:off x="7873977" y="3335082"/>
            <a:ext cx="615854" cy="2166764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정육면체 98">
            <a:extLst>
              <a:ext uri="{FF2B5EF4-FFF2-40B4-BE49-F238E27FC236}">
                <a16:creationId xmlns:a16="http://schemas.microsoft.com/office/drawing/2014/main" id="{A3745D12-90EA-7DDF-42A5-B52BC12D41C7}"/>
              </a:ext>
            </a:extLst>
          </p:cNvPr>
          <p:cNvSpPr/>
          <p:nvPr/>
        </p:nvSpPr>
        <p:spPr>
          <a:xfrm>
            <a:off x="8663900" y="3340154"/>
            <a:ext cx="615854" cy="2166764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정육면체 99">
            <a:extLst>
              <a:ext uri="{FF2B5EF4-FFF2-40B4-BE49-F238E27FC236}">
                <a16:creationId xmlns:a16="http://schemas.microsoft.com/office/drawing/2014/main" id="{9D1BCCAB-06AC-AF08-FCCF-460958143B4E}"/>
              </a:ext>
            </a:extLst>
          </p:cNvPr>
          <p:cNvSpPr/>
          <p:nvPr/>
        </p:nvSpPr>
        <p:spPr>
          <a:xfrm>
            <a:off x="9547608" y="3342172"/>
            <a:ext cx="615854" cy="2166764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정육면체 110">
            <a:extLst>
              <a:ext uri="{FF2B5EF4-FFF2-40B4-BE49-F238E27FC236}">
                <a16:creationId xmlns:a16="http://schemas.microsoft.com/office/drawing/2014/main" id="{48202D16-3311-4227-D7E1-AFB43B644E71}"/>
              </a:ext>
            </a:extLst>
          </p:cNvPr>
          <p:cNvSpPr/>
          <p:nvPr/>
        </p:nvSpPr>
        <p:spPr>
          <a:xfrm>
            <a:off x="10361499" y="3349262"/>
            <a:ext cx="615854" cy="2166764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TextBox 16">
            <a:extLst>
              <a:ext uri="{FF2B5EF4-FFF2-40B4-BE49-F238E27FC236}">
                <a16:creationId xmlns:a16="http://schemas.microsoft.com/office/drawing/2014/main" id="{B3C79D02-D3EA-EF14-2D57-68519F51DFC4}"/>
              </a:ext>
            </a:extLst>
          </p:cNvPr>
          <p:cNvSpPr txBox="1"/>
          <p:nvPr/>
        </p:nvSpPr>
        <p:spPr>
          <a:xfrm>
            <a:off x="401280" y="3151355"/>
            <a:ext cx="2254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>
                <a:latin typeface="NimbusRomNo9L-Regu"/>
              </a:rPr>
              <a:t>4C</a:t>
            </a:r>
          </a:p>
        </p:txBody>
      </p:sp>
      <p:sp>
        <p:nvSpPr>
          <p:cNvPr id="116" name="TextBox 16">
            <a:extLst>
              <a:ext uri="{FF2B5EF4-FFF2-40B4-BE49-F238E27FC236}">
                <a16:creationId xmlns:a16="http://schemas.microsoft.com/office/drawing/2014/main" id="{8ED78D20-E795-A7F9-1887-199681B9A10C}"/>
              </a:ext>
            </a:extLst>
          </p:cNvPr>
          <p:cNvSpPr txBox="1"/>
          <p:nvPr/>
        </p:nvSpPr>
        <p:spPr>
          <a:xfrm>
            <a:off x="6836848" y="3033751"/>
            <a:ext cx="5236370" cy="584833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222869"/>
              </a:avLst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>
                <a:latin typeface="NimbusRomNo9L-Regu"/>
              </a:rPr>
              <a:t>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693552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291008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Swin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Transformer Block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C864478-685F-48C3-A791-885716152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54" y="1884284"/>
            <a:ext cx="4375076" cy="425078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82B2398-6891-49C2-9251-D7C914B19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465" y="2946534"/>
            <a:ext cx="4620270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6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182231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MSA vs W-MSA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0BA8507-AFE0-4D41-A91B-B3DDAE1FF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977" y="3696830"/>
            <a:ext cx="5266609" cy="112596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90A4CE2-132A-6111-760D-DCB12F9FE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74" y="1972089"/>
            <a:ext cx="6229350" cy="103822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4A9EB70-FB10-5BF0-905A-F5D523ADB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824" y="1904714"/>
            <a:ext cx="4375076" cy="4250784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47AC9CD4-D123-51CE-F8D6-297091001BCA}"/>
              </a:ext>
            </a:extLst>
          </p:cNvPr>
          <p:cNvSpPr/>
          <p:nvPr/>
        </p:nvSpPr>
        <p:spPr>
          <a:xfrm>
            <a:off x="8079441" y="4133343"/>
            <a:ext cx="1062318" cy="6589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280CBE2-AE4C-9660-B9B2-4D25B5D06305}"/>
              </a:ext>
            </a:extLst>
          </p:cNvPr>
          <p:cNvSpPr/>
          <p:nvPr/>
        </p:nvSpPr>
        <p:spPr>
          <a:xfrm>
            <a:off x="10096344" y="4133343"/>
            <a:ext cx="1062318" cy="6589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317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Shifted Window based Self Attention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8E5FA1-B382-E357-4567-3D1A01F04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52" y="1686252"/>
            <a:ext cx="6358684" cy="46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9CD8C31-4DC9-DD92-C66C-51358EC9487F}"/>
              </a:ext>
            </a:extLst>
          </p:cNvPr>
          <p:cNvSpPr/>
          <p:nvPr/>
        </p:nvSpPr>
        <p:spPr>
          <a:xfrm>
            <a:off x="3200400" y="1949824"/>
            <a:ext cx="1035424" cy="941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43C1AD2-E290-502C-E5B9-7516FE0EC763}"/>
              </a:ext>
            </a:extLst>
          </p:cNvPr>
          <p:cNvSpPr/>
          <p:nvPr/>
        </p:nvSpPr>
        <p:spPr>
          <a:xfrm>
            <a:off x="2758888" y="2411507"/>
            <a:ext cx="939053" cy="1017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11C66C3-0654-0043-7C10-68DB8E16440E}"/>
              </a:ext>
            </a:extLst>
          </p:cNvPr>
          <p:cNvSpPr/>
          <p:nvPr/>
        </p:nvSpPr>
        <p:spPr>
          <a:xfrm>
            <a:off x="3228414" y="2983229"/>
            <a:ext cx="1035424" cy="941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E99E8B5-C5F7-0FA8-5CC6-56B85391D94A}"/>
              </a:ext>
            </a:extLst>
          </p:cNvPr>
          <p:cNvSpPr/>
          <p:nvPr/>
        </p:nvSpPr>
        <p:spPr>
          <a:xfrm>
            <a:off x="3785347" y="2420471"/>
            <a:ext cx="939053" cy="1017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54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Shifted Window based Self Attention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5109592-491B-FFE2-005F-6F5B8B77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2" y="1915405"/>
            <a:ext cx="10475259" cy="38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9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표 36">
            <a:extLst>
              <a:ext uri="{FF2B5EF4-FFF2-40B4-BE49-F238E27FC236}">
                <a16:creationId xmlns:a16="http://schemas.microsoft.com/office/drawing/2014/main" id="{B237A25C-1EA8-8BCD-BE4E-A99EA8CC6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303558"/>
              </p:ext>
            </p:extLst>
          </p:nvPr>
        </p:nvGraphicFramePr>
        <p:xfrm>
          <a:off x="7034281" y="1987737"/>
          <a:ext cx="3941536" cy="39000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92692">
                  <a:extLst>
                    <a:ext uri="{9D8B030D-6E8A-4147-A177-3AD203B41FA5}">
                      <a16:colId xmlns:a16="http://schemas.microsoft.com/office/drawing/2014/main" val="2603792355"/>
                    </a:ext>
                  </a:extLst>
                </a:gridCol>
                <a:gridCol w="492692">
                  <a:extLst>
                    <a:ext uri="{9D8B030D-6E8A-4147-A177-3AD203B41FA5}">
                      <a16:colId xmlns:a16="http://schemas.microsoft.com/office/drawing/2014/main" val="2214248046"/>
                    </a:ext>
                  </a:extLst>
                </a:gridCol>
                <a:gridCol w="492692">
                  <a:extLst>
                    <a:ext uri="{9D8B030D-6E8A-4147-A177-3AD203B41FA5}">
                      <a16:colId xmlns:a16="http://schemas.microsoft.com/office/drawing/2014/main" val="1097553028"/>
                    </a:ext>
                  </a:extLst>
                </a:gridCol>
                <a:gridCol w="492692">
                  <a:extLst>
                    <a:ext uri="{9D8B030D-6E8A-4147-A177-3AD203B41FA5}">
                      <a16:colId xmlns:a16="http://schemas.microsoft.com/office/drawing/2014/main" val="1172875578"/>
                    </a:ext>
                  </a:extLst>
                </a:gridCol>
                <a:gridCol w="492692">
                  <a:extLst>
                    <a:ext uri="{9D8B030D-6E8A-4147-A177-3AD203B41FA5}">
                      <a16:colId xmlns:a16="http://schemas.microsoft.com/office/drawing/2014/main" val="952931050"/>
                    </a:ext>
                  </a:extLst>
                </a:gridCol>
                <a:gridCol w="492692">
                  <a:extLst>
                    <a:ext uri="{9D8B030D-6E8A-4147-A177-3AD203B41FA5}">
                      <a16:colId xmlns:a16="http://schemas.microsoft.com/office/drawing/2014/main" val="2601657164"/>
                    </a:ext>
                  </a:extLst>
                </a:gridCol>
                <a:gridCol w="492692">
                  <a:extLst>
                    <a:ext uri="{9D8B030D-6E8A-4147-A177-3AD203B41FA5}">
                      <a16:colId xmlns:a16="http://schemas.microsoft.com/office/drawing/2014/main" val="3110799100"/>
                    </a:ext>
                  </a:extLst>
                </a:gridCol>
                <a:gridCol w="492692">
                  <a:extLst>
                    <a:ext uri="{9D8B030D-6E8A-4147-A177-3AD203B41FA5}">
                      <a16:colId xmlns:a16="http://schemas.microsoft.com/office/drawing/2014/main" val="4180917591"/>
                    </a:ext>
                  </a:extLst>
                </a:gridCol>
              </a:tblGrid>
              <a:tr h="48751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044815"/>
                  </a:ext>
                </a:extLst>
              </a:tr>
              <a:tr h="48751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4613889"/>
                  </a:ext>
                </a:extLst>
              </a:tr>
              <a:tr h="48751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5313666"/>
                  </a:ext>
                </a:extLst>
              </a:tr>
              <a:tr h="48751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3987443"/>
                  </a:ext>
                </a:extLst>
              </a:tr>
              <a:tr h="48751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2459559"/>
                  </a:ext>
                </a:extLst>
              </a:tr>
              <a:tr h="48751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82771"/>
                  </a:ext>
                </a:extLst>
              </a:tr>
              <a:tr h="48751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8572459"/>
                  </a:ext>
                </a:extLst>
              </a:tr>
              <a:tr h="48751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7525670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Shifted Window based Self Attention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25C91045-41C9-26A0-79E9-2805175FAC78}"/>
              </a:ext>
            </a:extLst>
          </p:cNvPr>
          <p:cNvCxnSpPr/>
          <p:nvPr/>
        </p:nvCxnSpPr>
        <p:spPr>
          <a:xfrm>
            <a:off x="5771462" y="4009113"/>
            <a:ext cx="6490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8">
            <a:extLst>
              <a:ext uri="{FF2B5EF4-FFF2-40B4-BE49-F238E27FC236}">
                <a16:creationId xmlns:a16="http://schemas.microsoft.com/office/drawing/2014/main" id="{228E3F9C-11DA-FB86-CFB7-880107640935}"/>
              </a:ext>
            </a:extLst>
          </p:cNvPr>
          <p:cNvSpPr txBox="1"/>
          <p:nvPr/>
        </p:nvSpPr>
        <p:spPr>
          <a:xfrm>
            <a:off x="4520014" y="4313557"/>
            <a:ext cx="3047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/>
              <a:t>Cyclic Shift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3D3ABEA-9AE8-420B-F303-9F2719B3E1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3" t="27358"/>
          <a:stretch/>
        </p:blipFill>
        <p:spPr>
          <a:xfrm>
            <a:off x="7078251" y="2048964"/>
            <a:ext cx="2771954" cy="276338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4460278-CC75-24AF-EFA5-38780DADE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7" b="82676"/>
          <a:stretch/>
        </p:blipFill>
        <p:spPr>
          <a:xfrm>
            <a:off x="9665253" y="5186365"/>
            <a:ext cx="1923104" cy="65902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E4F5142-4B41-7A31-B153-5DEC18CC2A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5" r="75037"/>
          <a:stretch/>
        </p:blipFill>
        <p:spPr>
          <a:xfrm>
            <a:off x="10026170" y="2107282"/>
            <a:ext cx="949643" cy="289207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3F860B-95C8-4951-CE84-FC4359B23B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3" b="75512"/>
          <a:stretch/>
        </p:blipFill>
        <p:spPr>
          <a:xfrm>
            <a:off x="6842187" y="4956253"/>
            <a:ext cx="2771954" cy="93156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E20982A5-3AF0-879E-8505-21721E7D3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19" y="1685563"/>
            <a:ext cx="4511240" cy="448749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7DDB191-7548-8FE3-2474-B6965BFA6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6" y="2179463"/>
            <a:ext cx="3804140" cy="3804140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8D5449A8-D241-A671-BDAA-ECE20E2ACC49}"/>
              </a:ext>
            </a:extLst>
          </p:cNvPr>
          <p:cNvSpPr/>
          <p:nvPr/>
        </p:nvSpPr>
        <p:spPr>
          <a:xfrm>
            <a:off x="7078251" y="1987734"/>
            <a:ext cx="3853592" cy="390008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38190777-8181-749B-1FF8-4246FA5692D5}"/>
              </a:ext>
            </a:extLst>
          </p:cNvPr>
          <p:cNvCxnSpPr>
            <a:cxnSpLocks/>
            <a:stCxn id="24" idx="0"/>
            <a:endCxn id="24" idx="2"/>
          </p:cNvCxnSpPr>
          <p:nvPr/>
        </p:nvCxnSpPr>
        <p:spPr>
          <a:xfrm>
            <a:off x="9005047" y="1987734"/>
            <a:ext cx="0" cy="390008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E43BD956-093F-49DB-C769-F7CABD927E57}"/>
              </a:ext>
            </a:extLst>
          </p:cNvPr>
          <p:cNvCxnSpPr>
            <a:cxnSpLocks/>
            <a:stCxn id="24" idx="3"/>
            <a:endCxn id="24" idx="1"/>
          </p:cNvCxnSpPr>
          <p:nvPr/>
        </p:nvCxnSpPr>
        <p:spPr>
          <a:xfrm flipH="1">
            <a:off x="7078251" y="3937777"/>
            <a:ext cx="385359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189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Shifted Window based Self Attention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1DC9355-19B8-E530-A0E9-BDD707EAA0BB}"/>
              </a:ext>
            </a:extLst>
          </p:cNvPr>
          <p:cNvCxnSpPr/>
          <p:nvPr/>
        </p:nvCxnSpPr>
        <p:spPr>
          <a:xfrm>
            <a:off x="5635183" y="3908837"/>
            <a:ext cx="6490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8">
            <a:extLst>
              <a:ext uri="{FF2B5EF4-FFF2-40B4-BE49-F238E27FC236}">
                <a16:creationId xmlns:a16="http://schemas.microsoft.com/office/drawing/2014/main" id="{F6CF785C-6212-FB93-E272-B0FF3A28F0F8}"/>
              </a:ext>
            </a:extLst>
          </p:cNvPr>
          <p:cNvSpPr txBox="1"/>
          <p:nvPr/>
        </p:nvSpPr>
        <p:spPr>
          <a:xfrm>
            <a:off x="4466392" y="4239473"/>
            <a:ext cx="3047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/>
              <a:t>Attention Mask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91624912-717E-AC9D-7C2A-B86F0BFF27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5260766" y="4583060"/>
            <a:ext cx="1411375" cy="141784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9DB174F-2D04-4DE5-D5EB-3F766A738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63" y="1914125"/>
            <a:ext cx="4068713" cy="402816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628B14B6-4986-3F32-1612-3611B4F60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105" y="1756982"/>
            <a:ext cx="4068713" cy="402816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DB52521-17F1-5157-B9C1-2949DA0044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124666" y="1913874"/>
            <a:ext cx="3853593" cy="387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61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97153" y="6265928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Shifted Window based Self Attention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0806852A-1ACB-01A0-B3BC-CB98D7D966B9}"/>
              </a:ext>
            </a:extLst>
          </p:cNvPr>
          <p:cNvCxnSpPr>
            <a:cxnSpLocks/>
          </p:cNvCxnSpPr>
          <p:nvPr/>
        </p:nvCxnSpPr>
        <p:spPr>
          <a:xfrm flipV="1">
            <a:off x="4949288" y="3849509"/>
            <a:ext cx="1610806" cy="55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>
            <a:extLst>
              <a:ext uri="{FF2B5EF4-FFF2-40B4-BE49-F238E27FC236}">
                <a16:creationId xmlns:a16="http://schemas.microsoft.com/office/drawing/2014/main" id="{D960A4F4-46A0-E073-DC86-2FE727E2A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63" y="1914125"/>
            <a:ext cx="4068713" cy="402816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9B74A9B-418D-FBF2-504D-622EB7B06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878" y="1854445"/>
            <a:ext cx="1457325" cy="1476375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3BC4C660-5914-7864-1785-C8CB1835A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494" y="2560677"/>
            <a:ext cx="1485900" cy="147637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3CD08603-A6B6-8790-41E7-8A7C861E6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973" y="3457622"/>
            <a:ext cx="1485900" cy="143827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40DB112C-B8B2-4BD4-53B5-3C2A1E2154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3404" y="4343343"/>
            <a:ext cx="14573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83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97153" y="6265928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Shifted Window based Self Attention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B6FFBB2-FF66-2821-8680-D35780A1227C}"/>
              </a:ext>
            </a:extLst>
          </p:cNvPr>
          <p:cNvCxnSpPr>
            <a:cxnSpLocks/>
          </p:cNvCxnSpPr>
          <p:nvPr/>
        </p:nvCxnSpPr>
        <p:spPr>
          <a:xfrm>
            <a:off x="4774571" y="4462671"/>
            <a:ext cx="13214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04F32321-A0C0-7A17-327E-62459E82A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103" y="2398728"/>
            <a:ext cx="3848100" cy="3514725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18DE69CD-5416-F143-FEAB-1E04BAF4F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573" y="1995805"/>
            <a:ext cx="1457325" cy="147637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B549D387-2D81-EC63-D3F5-01757B43D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189" y="2702037"/>
            <a:ext cx="1485900" cy="147637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22BF77B2-1B42-CE33-C9ED-876CE3EBD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7668" y="3598982"/>
            <a:ext cx="1485900" cy="143827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8908DE20-3BB6-A474-2F33-5AF3DA0BE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4099" y="4484703"/>
            <a:ext cx="1457325" cy="142875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C4A54F7-7C2D-9F38-9D0C-78B548690C25}"/>
              </a:ext>
            </a:extLst>
          </p:cNvPr>
          <p:cNvSpPr/>
          <p:nvPr/>
        </p:nvSpPr>
        <p:spPr>
          <a:xfrm>
            <a:off x="739588" y="4369125"/>
            <a:ext cx="7758953" cy="1753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35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736455"/>
            <a:ext cx="113089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NLP 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분야의 큰 발전을 이뤄준 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Transformer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를 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분야에도 효율적으로 적용하는 방법을 연구하기 위함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이러한 시도는 </a:t>
            </a:r>
            <a:r>
              <a:rPr lang="en-US" altLang="ko-KR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ViT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부터 시작되었지만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기존 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Transformer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와 </a:t>
            </a:r>
            <a:r>
              <a:rPr lang="en-US" altLang="ko-KR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ViT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는 고정된 크기의 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Token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만을 사용하므로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   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고해상도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다양한 크기의 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object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를 갖는 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분야에는 적합하지 않다는 단점이 존재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4C465EAB-B93E-482E-A1E9-D0ED0FCCE627}"/>
              </a:ext>
            </a:extLst>
          </p:cNvPr>
          <p:cNvCxnSpPr/>
          <p:nvPr/>
        </p:nvCxnSpPr>
        <p:spPr>
          <a:xfrm>
            <a:off x="6077510" y="3842172"/>
            <a:ext cx="0" cy="101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0CBDF8-ECE7-4E4A-8EBA-C0013D6B5289}"/>
              </a:ext>
            </a:extLst>
          </p:cNvPr>
          <p:cNvSpPr txBox="1"/>
          <p:nvPr/>
        </p:nvSpPr>
        <p:spPr>
          <a:xfrm>
            <a:off x="559179" y="3842172"/>
            <a:ext cx="113089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algn="ctr"/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따라서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본 논문에서는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b="1" u="sng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altLang="ko-KR" u="sng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hifted </a:t>
            </a:r>
            <a:r>
              <a:rPr lang="en-US" altLang="ko-KR" b="1" u="sng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WIN</a:t>
            </a:r>
            <a:r>
              <a:rPr lang="en-US" altLang="ko-KR" u="sng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dow</a:t>
            </a:r>
            <a:r>
              <a:rPr lang="en-US" altLang="ko-KR" u="sng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ko-KR" altLang="en-US" u="sng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기법을 사용하는 </a:t>
            </a:r>
            <a:r>
              <a:rPr lang="en-US" altLang="ko-KR" u="sng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Swin</a:t>
            </a:r>
            <a:r>
              <a:rPr lang="en-US" altLang="ko-KR" u="sng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Transformer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를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제안함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5816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그림 54">
            <a:extLst>
              <a:ext uri="{FF2B5EF4-FFF2-40B4-BE49-F238E27FC236}">
                <a16:creationId xmlns:a16="http://schemas.microsoft.com/office/drawing/2014/main" id="{F603AB2D-305B-CDBD-FFD9-86EBB2E0E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633" y="2276066"/>
            <a:ext cx="1759372" cy="172487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710454" y="1170414"/>
            <a:ext cx="65599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Shifted Window based Self Attention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3785B780-273F-7380-915C-058567BD6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22" y="2995173"/>
            <a:ext cx="2828498" cy="280030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97153" y="6265928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1229B89-931E-97AD-E6AA-8D227F20DC2A}"/>
              </a:ext>
            </a:extLst>
          </p:cNvPr>
          <p:cNvSpPr/>
          <p:nvPr/>
        </p:nvSpPr>
        <p:spPr>
          <a:xfrm>
            <a:off x="535220" y="4462671"/>
            <a:ext cx="1360815" cy="13328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B6FFBB2-FF66-2821-8680-D35780A1227C}"/>
              </a:ext>
            </a:extLst>
          </p:cNvPr>
          <p:cNvCxnSpPr>
            <a:cxnSpLocks/>
          </p:cNvCxnSpPr>
          <p:nvPr/>
        </p:nvCxnSpPr>
        <p:spPr>
          <a:xfrm flipV="1">
            <a:off x="1896035" y="3429000"/>
            <a:ext cx="2178424" cy="1045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135328D-B4BD-A0E6-9CC7-D211615AB377}"/>
              </a:ext>
            </a:extLst>
          </p:cNvPr>
          <p:cNvSpPr/>
          <p:nvPr/>
        </p:nvSpPr>
        <p:spPr>
          <a:xfrm>
            <a:off x="4437633" y="2178424"/>
            <a:ext cx="1759372" cy="102197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DC03AE-0FDF-06E9-ED88-4CA7E7B6F6B1}"/>
              </a:ext>
            </a:extLst>
          </p:cNvPr>
          <p:cNvSpPr txBox="1"/>
          <p:nvPr/>
        </p:nvSpPr>
        <p:spPr>
          <a:xfrm>
            <a:off x="1185828" y="2432008"/>
            <a:ext cx="3047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/>
              <a:t>실제 </a:t>
            </a:r>
            <a:r>
              <a:rPr lang="en-US" altLang="ko-KR" dirty="0"/>
              <a:t>attention</a:t>
            </a:r>
            <a:r>
              <a:rPr lang="ko-KR" altLang="en-US" dirty="0"/>
              <a:t>을 수행할 부분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2F95511-B748-9038-978F-48EBB5A422D3}"/>
              </a:ext>
            </a:extLst>
          </p:cNvPr>
          <p:cNvSpPr/>
          <p:nvPr/>
        </p:nvSpPr>
        <p:spPr>
          <a:xfrm>
            <a:off x="7770161" y="2432008"/>
            <a:ext cx="3635188" cy="340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FABEAA04-9BFB-D3C1-F7C8-26E4030F353E}"/>
              </a:ext>
            </a:extLst>
          </p:cNvPr>
          <p:cNvCxnSpPr>
            <a:cxnSpLocks/>
            <a:stCxn id="7" idx="0"/>
            <a:endCxn id="7" idx="2"/>
          </p:cNvCxnSpPr>
          <p:nvPr/>
        </p:nvCxnSpPr>
        <p:spPr>
          <a:xfrm>
            <a:off x="9587755" y="2432008"/>
            <a:ext cx="0" cy="3406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F0AEBB96-740D-EFDA-C6E5-4B6FEA7EE977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7770161" y="4135288"/>
            <a:ext cx="3635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62405C1-C2B7-33BE-D320-13B3F2D9B33A}"/>
              </a:ext>
            </a:extLst>
          </p:cNvPr>
          <p:cNvSpPr/>
          <p:nvPr/>
        </p:nvSpPr>
        <p:spPr>
          <a:xfrm>
            <a:off x="9587755" y="2432008"/>
            <a:ext cx="1817593" cy="170327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17DEFB7B-EC00-D017-67C6-D1C22E3052E1}"/>
              </a:ext>
            </a:extLst>
          </p:cNvPr>
          <p:cNvSpPr/>
          <p:nvPr/>
        </p:nvSpPr>
        <p:spPr>
          <a:xfrm>
            <a:off x="7770159" y="4135287"/>
            <a:ext cx="1812693" cy="17032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BD02F88-7968-CBDE-EF02-5CE9B487F6EA}"/>
                  </a:ext>
                </a:extLst>
              </p:cNvPr>
              <p:cNvSpPr txBox="1"/>
              <p:nvPr/>
            </p:nvSpPr>
            <p:spPr>
              <a:xfrm>
                <a:off x="8121130" y="3841329"/>
                <a:ext cx="304732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000" b="0" i="1" smtClean="0"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altLang="ko-KR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sz="3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ko-KR" altLang="en-US" sz="30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BD02F88-7968-CBDE-EF02-5CE9B487F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130" y="3841329"/>
                <a:ext cx="304732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그림 55">
            <a:extLst>
              <a:ext uri="{FF2B5EF4-FFF2-40B4-BE49-F238E27FC236}">
                <a16:creationId xmlns:a16="http://schemas.microsoft.com/office/drawing/2014/main" id="{06A02124-5A65-2C0B-67FF-4731DFF24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53" b="48438"/>
          <a:stretch/>
        </p:blipFill>
        <p:spPr>
          <a:xfrm>
            <a:off x="8586411" y="1952453"/>
            <a:ext cx="996441" cy="389966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0A642B15-8BA4-CCD8-E329-005FFC26A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7" b="74151"/>
          <a:stretch/>
        </p:blipFill>
        <p:spPr>
          <a:xfrm>
            <a:off x="7739686" y="1930251"/>
            <a:ext cx="800334" cy="393471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70AA67B7-666A-D148-29AF-4C0C13CE2E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7" b="74151"/>
          <a:stretch/>
        </p:blipFill>
        <p:spPr>
          <a:xfrm rot="16200000">
            <a:off x="7030579" y="2635439"/>
            <a:ext cx="800334" cy="393471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F1105A45-1C21-761A-A3E4-DE9F40B6F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53" b="48438"/>
          <a:stretch/>
        </p:blipFill>
        <p:spPr>
          <a:xfrm rot="16200000">
            <a:off x="7018372" y="3514484"/>
            <a:ext cx="851640" cy="389966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D0631B82-E3BB-9A8C-35F5-22DBAD878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909" b="24776"/>
          <a:stretch/>
        </p:blipFill>
        <p:spPr>
          <a:xfrm>
            <a:off x="9616865" y="1967810"/>
            <a:ext cx="885288" cy="374609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E9313752-A5A2-7110-5262-E55851652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224"/>
          <a:stretch/>
        </p:blipFill>
        <p:spPr>
          <a:xfrm>
            <a:off x="10536166" y="1964744"/>
            <a:ext cx="869182" cy="389965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18C98472-CC3D-7057-24B3-90E484481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909" b="24776"/>
          <a:stretch/>
        </p:blipFill>
        <p:spPr>
          <a:xfrm rot="16200000">
            <a:off x="7014358" y="4385008"/>
            <a:ext cx="851641" cy="374609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2225DBCB-9445-9260-00DB-7AF5AAA83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224"/>
          <a:stretch/>
        </p:blipFill>
        <p:spPr>
          <a:xfrm rot="16200000">
            <a:off x="7046942" y="5253907"/>
            <a:ext cx="779357" cy="3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84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 Variant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20">
                <a:extLst>
                  <a:ext uri="{FF2B5EF4-FFF2-40B4-BE49-F238E27FC236}">
                    <a16:creationId xmlns:a16="http://schemas.microsoft.com/office/drawing/2014/main" id="{70F47E56-ED44-4231-BF41-30F0E48FB68F}"/>
                  </a:ext>
                </a:extLst>
              </p:cNvPr>
              <p:cNvSpPr txBox="1"/>
              <p:nvPr/>
            </p:nvSpPr>
            <p:spPr>
              <a:xfrm>
                <a:off x="2734223" y="2186499"/>
                <a:ext cx="9170919" cy="3086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200" b="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Swin</a:t>
                </a:r>
                <a:r>
                  <a:rPr lang="en-US" altLang="ko-KR" sz="22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-T: C=96, layer numbers={2,2,6,2} (x0.25)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200" b="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Swin</a:t>
                </a:r>
                <a:r>
                  <a:rPr lang="en-US" altLang="ko-KR" sz="22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-S: C=96, layer numbers={2,2,18,2} (x0.5)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200" b="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Swin</a:t>
                </a:r>
                <a:r>
                  <a:rPr lang="en-US" altLang="ko-KR" sz="22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-B: C=128, layer numbers={2,2,18,2} (x1)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200" b="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Swin</a:t>
                </a:r>
                <a:r>
                  <a:rPr lang="en-US" altLang="ko-KR" sz="22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-L: C=192, layer numbers={2,2,18,2} (x2)</a:t>
                </a:r>
                <a:endParaRPr lang="en-US" altLang="ko-KR" sz="2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altLang="ko-KR" sz="22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ko-KR" altLang="en-US" sz="2200" dirty="0"/>
              </a:p>
            </p:txBody>
          </p:sp>
        </mc:Choice>
        <mc:Fallback>
          <p:sp>
            <p:nvSpPr>
              <p:cNvPr id="6" name="TextBox 20">
                <a:extLst>
                  <a:ext uri="{FF2B5EF4-FFF2-40B4-BE49-F238E27FC236}">
                    <a16:creationId xmlns:a16="http://schemas.microsoft.com/office/drawing/2014/main" id="{70F47E56-ED44-4231-BF41-30F0E48FB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223" y="2186499"/>
                <a:ext cx="9170919" cy="3086871"/>
              </a:xfrm>
              <a:prstGeom prst="rect">
                <a:avLst/>
              </a:prstGeom>
              <a:blipFill>
                <a:blip r:embed="rId3"/>
                <a:stretch>
                  <a:fillRect l="-7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14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Experiments (Image Classification, ImageNet)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B8357E8-B5F2-4159-8504-68B7FA0F5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93"/>
          <a:stretch/>
        </p:blipFill>
        <p:spPr>
          <a:xfrm>
            <a:off x="1371598" y="1904922"/>
            <a:ext cx="4224893" cy="387546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2F2A4F6-E5B9-429F-800F-1171E2F7E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367"/>
          <a:stretch/>
        </p:blipFill>
        <p:spPr>
          <a:xfrm>
            <a:off x="5821881" y="2180470"/>
            <a:ext cx="5786071" cy="3599916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038BDAA-A469-E30C-764F-B13E7FCFEEEA}"/>
              </a:ext>
            </a:extLst>
          </p:cNvPr>
          <p:cNvSpPr/>
          <p:nvPr/>
        </p:nvSpPr>
        <p:spPr>
          <a:xfrm>
            <a:off x="4723957" y="4989593"/>
            <a:ext cx="716724" cy="9654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204806E-D399-8D97-FDBB-F33C4F9120AB}"/>
              </a:ext>
            </a:extLst>
          </p:cNvPr>
          <p:cNvSpPr/>
          <p:nvPr/>
        </p:nvSpPr>
        <p:spPr>
          <a:xfrm>
            <a:off x="10637076" y="3980428"/>
            <a:ext cx="716724" cy="1009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388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182231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Experiments (Object Detection, COCO)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4DC1115-A979-4E2A-81CC-EE0B0E67F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870"/>
          <a:stretch/>
        </p:blipFill>
        <p:spPr>
          <a:xfrm>
            <a:off x="842821" y="1744643"/>
            <a:ext cx="4939469" cy="434136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AA42770-344F-4B68-AB93-0FD66B226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31"/>
          <a:stretch/>
        </p:blipFill>
        <p:spPr>
          <a:xfrm>
            <a:off x="6320459" y="1824476"/>
            <a:ext cx="4939469" cy="431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39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182231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Experiments (Semantic Segmentation, ADE20K)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3EDC50B-0D26-4C30-85CA-AF639B885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266" y="1763152"/>
            <a:ext cx="4794228" cy="470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34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Conclusion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50D22-E6A5-6C78-112F-A91ACC25F920}"/>
              </a:ext>
            </a:extLst>
          </p:cNvPr>
          <p:cNvSpPr txBox="1"/>
          <p:nvPr/>
        </p:nvSpPr>
        <p:spPr>
          <a:xfrm>
            <a:off x="713254" y="2342714"/>
            <a:ext cx="11079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AutoNum type="arabicPeriod"/>
            </a:pPr>
            <a:r>
              <a:rPr lang="en-US" altLang="ko-KR" dirty="0" err="1">
                <a:sym typeface="Wingdings" panose="05000000000000000000" pitchFamily="2" charset="2"/>
              </a:rPr>
              <a:t>Swin</a:t>
            </a:r>
            <a:r>
              <a:rPr lang="en-US" altLang="ko-KR" dirty="0">
                <a:sym typeface="Wingdings" panose="05000000000000000000" pitchFamily="2" charset="2"/>
              </a:rPr>
              <a:t> Transformer</a:t>
            </a:r>
            <a:r>
              <a:rPr lang="ko-KR" altLang="en-US" dirty="0">
                <a:sym typeface="Wingdings" panose="05000000000000000000" pitchFamily="2" charset="2"/>
              </a:rPr>
              <a:t>는 기존 </a:t>
            </a:r>
            <a:r>
              <a:rPr lang="en-US" altLang="ko-KR" dirty="0">
                <a:sym typeface="Wingdings" panose="05000000000000000000" pitchFamily="2" charset="2"/>
              </a:rPr>
              <a:t>Transformer </a:t>
            </a:r>
            <a:r>
              <a:rPr lang="ko-KR" altLang="en-US" dirty="0">
                <a:sym typeface="Wingdings" panose="05000000000000000000" pitchFamily="2" charset="2"/>
              </a:rPr>
              <a:t>대비 </a:t>
            </a:r>
            <a:r>
              <a:rPr lang="ko-KR" altLang="en-US" dirty="0" err="1">
                <a:sym typeface="Wingdings" panose="05000000000000000000" pitchFamily="2" charset="2"/>
              </a:rPr>
              <a:t>계산량을</a:t>
            </a:r>
            <a:r>
              <a:rPr lang="ko-KR" altLang="en-US" dirty="0">
                <a:sym typeface="Wingdings" panose="05000000000000000000" pitchFamily="2" charset="2"/>
              </a:rPr>
              <a:t> 줄이면서도 다양한 </a:t>
            </a:r>
            <a:r>
              <a:rPr lang="en-US" altLang="ko-KR" dirty="0">
                <a:sym typeface="Wingdings" panose="05000000000000000000" pitchFamily="2" charset="2"/>
              </a:rPr>
              <a:t>scale</a:t>
            </a:r>
            <a:r>
              <a:rPr lang="ko-KR" altLang="en-US" dirty="0">
                <a:sym typeface="Wingdings" panose="05000000000000000000" pitchFamily="2" charset="2"/>
              </a:rPr>
              <a:t>의 이미지를 처리할 수 있게 됨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en-US" altLang="ko-KR" dirty="0">
                <a:sym typeface="Wingdings" panose="05000000000000000000" pitchFamily="2" charset="2"/>
              </a:rPr>
              <a:t>Image Classification, Object Detection, Semantic Segmentation </a:t>
            </a:r>
            <a:r>
              <a:rPr lang="ko-KR" altLang="en-US" dirty="0">
                <a:sym typeface="Wingdings" panose="05000000000000000000" pitchFamily="2" charset="2"/>
              </a:rPr>
              <a:t>등 여러 </a:t>
            </a:r>
            <a:r>
              <a:rPr lang="en-US" altLang="ko-KR" dirty="0">
                <a:sym typeface="Wingdings" panose="05000000000000000000" pitchFamily="2" charset="2"/>
              </a:rPr>
              <a:t>vision Task</a:t>
            </a:r>
            <a:r>
              <a:rPr lang="ko-KR" altLang="en-US" dirty="0">
                <a:sym typeface="Wingdings" panose="05000000000000000000" pitchFamily="2" charset="2"/>
              </a:rPr>
              <a:t>의 </a:t>
            </a:r>
            <a:r>
              <a:rPr lang="en-US" altLang="ko-KR" dirty="0">
                <a:sym typeface="Wingdings" panose="05000000000000000000" pitchFamily="2" charset="2"/>
              </a:rPr>
              <a:t>backbone</a:t>
            </a:r>
            <a:r>
              <a:rPr lang="ko-KR" altLang="en-US" dirty="0">
                <a:sym typeface="Wingdings" panose="05000000000000000000" pitchFamily="2" charset="2"/>
              </a:rPr>
              <a:t>으로 쓸 수 있음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en-US" altLang="ko-KR" dirty="0">
                <a:sym typeface="Wingdings" panose="05000000000000000000" pitchFamily="2" charset="2"/>
              </a:rPr>
              <a:t>Shifted Window </a:t>
            </a:r>
            <a:r>
              <a:rPr lang="ko-KR" altLang="en-US" dirty="0">
                <a:sym typeface="Wingdings" panose="05000000000000000000" pitchFamily="2" charset="2"/>
              </a:rPr>
              <a:t>방식은 충분히 효율적임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707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Shifted Window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방법 요약</a:t>
            </a: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CE714-BCFE-4B19-A46E-EAD096ACCE32}"/>
              </a:ext>
            </a:extLst>
          </p:cNvPr>
          <p:cNvSpPr txBox="1"/>
          <p:nvPr/>
        </p:nvSpPr>
        <p:spPr>
          <a:xfrm>
            <a:off x="861171" y="2128580"/>
            <a:ext cx="107632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ym typeface="Wingdings" panose="05000000000000000000" pitchFamily="2" charset="2"/>
              </a:rPr>
              <a:t>Image</a:t>
            </a:r>
            <a:r>
              <a:rPr lang="ko-KR" altLang="en-US" dirty="0">
                <a:sym typeface="Wingdings" panose="05000000000000000000" pitchFamily="2" charset="2"/>
              </a:rPr>
              <a:t>를 </a:t>
            </a:r>
            <a:r>
              <a:rPr lang="en-US" altLang="ko-KR" dirty="0">
                <a:sym typeface="Wingdings" panose="05000000000000000000" pitchFamily="2" charset="2"/>
              </a:rPr>
              <a:t>patch</a:t>
            </a:r>
            <a:r>
              <a:rPr lang="ko-KR" altLang="en-US" dirty="0">
                <a:sym typeface="Wingdings" panose="05000000000000000000" pitchFamily="2" charset="2"/>
              </a:rPr>
              <a:t>로 나누어 </a:t>
            </a:r>
            <a:r>
              <a:rPr lang="en-US" altLang="ko-KR" dirty="0">
                <a:sym typeface="Wingdings" panose="05000000000000000000" pitchFamily="2" charset="2"/>
              </a:rPr>
              <a:t>patch </a:t>
            </a:r>
            <a:r>
              <a:rPr lang="ko-KR" altLang="en-US" dirty="0">
                <a:sym typeface="Wingdings" panose="05000000000000000000" pitchFamily="2" charset="2"/>
              </a:rPr>
              <a:t>단위로 </a:t>
            </a:r>
            <a:r>
              <a:rPr lang="en-US" altLang="ko-KR" dirty="0">
                <a:sym typeface="Wingdings" panose="05000000000000000000" pitchFamily="2" charset="2"/>
              </a:rPr>
              <a:t>self-attention</a:t>
            </a:r>
            <a:r>
              <a:rPr lang="ko-KR" altLang="en-US" dirty="0">
                <a:sym typeface="Wingdings" panose="05000000000000000000" pitchFamily="2" charset="2"/>
              </a:rPr>
              <a:t>을 수행함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ko-KR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ym typeface="Wingdings" panose="05000000000000000000" pitchFamily="2" charset="2"/>
              </a:rPr>
              <a:t>Layer</a:t>
            </a:r>
            <a:r>
              <a:rPr lang="ko-KR" altLang="en-US" dirty="0">
                <a:sym typeface="Wingdings" panose="05000000000000000000" pitchFamily="2" charset="2"/>
              </a:rPr>
              <a:t>를 지나면서 인접한 </a:t>
            </a:r>
            <a:r>
              <a:rPr lang="en-US" altLang="ko-KR" dirty="0">
                <a:sym typeface="Wingdings" panose="05000000000000000000" pitchFamily="2" charset="2"/>
              </a:rPr>
              <a:t>patch</a:t>
            </a:r>
            <a:r>
              <a:rPr lang="ko-KR" altLang="en-US" dirty="0">
                <a:sym typeface="Wingdings" panose="05000000000000000000" pitchFamily="2" charset="2"/>
              </a:rPr>
              <a:t>들을 점점 합쳐가면서 연산을 수행함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22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Shifted Window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방법 요약</a:t>
            </a: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F44477-1C6F-BB62-DA2E-FF56F778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97" y="1896035"/>
            <a:ext cx="7294002" cy="422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EBE909CC-422A-4A03-28E9-29BBFD989EA4}"/>
              </a:ext>
            </a:extLst>
          </p:cNvPr>
          <p:cNvSpPr/>
          <p:nvPr/>
        </p:nvSpPr>
        <p:spPr>
          <a:xfrm>
            <a:off x="2079897" y="5135571"/>
            <a:ext cx="900953" cy="793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8D528F9A-E4F3-5515-203D-DAAC94E6D610}"/>
              </a:ext>
            </a:extLst>
          </p:cNvPr>
          <p:cNvSpPr/>
          <p:nvPr/>
        </p:nvSpPr>
        <p:spPr>
          <a:xfrm>
            <a:off x="2497320" y="1805911"/>
            <a:ext cx="2544856" cy="2365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8A601C13-C4B8-F692-9E6F-4D96BECE146E}"/>
              </a:ext>
            </a:extLst>
          </p:cNvPr>
          <p:cNvSpPr/>
          <p:nvPr/>
        </p:nvSpPr>
        <p:spPr>
          <a:xfrm>
            <a:off x="2401591" y="3869307"/>
            <a:ext cx="1463318" cy="793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E1B3123-CD64-E808-95B1-CA5A6FED0F6F}"/>
              </a:ext>
            </a:extLst>
          </p:cNvPr>
          <p:cNvSpPr/>
          <p:nvPr/>
        </p:nvSpPr>
        <p:spPr>
          <a:xfrm>
            <a:off x="941294" y="4988859"/>
            <a:ext cx="524435" cy="516506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DE1D4845-BAB4-494C-A96D-135E1FD93DE8}"/>
              </a:ext>
            </a:extLst>
          </p:cNvPr>
          <p:cNvSpPr txBox="1"/>
          <p:nvPr/>
        </p:nvSpPr>
        <p:spPr>
          <a:xfrm>
            <a:off x="116285" y="5429331"/>
            <a:ext cx="20846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>
                <a:latin typeface="NimbusRomNo9L-Regu"/>
              </a:rPr>
              <a:t>Patch size = 4 x 4,</a:t>
            </a:r>
          </a:p>
          <a:p>
            <a:pPr algn="ctr"/>
            <a:r>
              <a:rPr lang="en-US" altLang="ko-KR" sz="1800" dirty="0">
                <a:latin typeface="NimbusRomNo9L-Regu"/>
              </a:rPr>
              <a:t>local token 4 x 4</a:t>
            </a:r>
          </a:p>
          <a:p>
            <a:pPr algn="ctr"/>
            <a:r>
              <a:rPr lang="en-US" altLang="ko-KR" dirty="0">
                <a:latin typeface="NimbusRomNo9L-Regu"/>
              </a:rPr>
              <a:t>(16x16)</a:t>
            </a:r>
            <a:endParaRPr lang="en-US" altLang="ko-KR" sz="1800" dirty="0">
              <a:latin typeface="NimbusRomNo9L-Regu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CBA1C82-F42D-3DB1-07CD-5FC92AB1BFBF}"/>
              </a:ext>
            </a:extLst>
          </p:cNvPr>
          <p:cNvSpPr/>
          <p:nvPr/>
        </p:nvSpPr>
        <p:spPr>
          <a:xfrm>
            <a:off x="942132" y="3563807"/>
            <a:ext cx="524435" cy="516506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450E89-2AE5-64CB-29BC-0BA2287DDDA3}"/>
              </a:ext>
            </a:extLst>
          </p:cNvPr>
          <p:cNvSpPr txBox="1"/>
          <p:nvPr/>
        </p:nvSpPr>
        <p:spPr>
          <a:xfrm>
            <a:off x="224188" y="4034731"/>
            <a:ext cx="2001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>
                <a:latin typeface="NimbusRomNo9L-Regu"/>
              </a:rPr>
              <a:t>Patch size = 8 x 8</a:t>
            </a:r>
          </a:p>
          <a:p>
            <a:pPr algn="ctr"/>
            <a:r>
              <a:rPr lang="en-US" altLang="ko-KR" sz="1800" dirty="0">
                <a:latin typeface="NimbusRomNo9L-Regu"/>
              </a:rPr>
              <a:t>Input token 4 x 4 (32x32)</a:t>
            </a:r>
          </a:p>
          <a:p>
            <a:pPr algn="ctr"/>
            <a:endParaRPr lang="en-US" altLang="ko-KR" sz="1800" dirty="0">
              <a:latin typeface="NimbusRomNo9L-Regu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E14EDA5-8E92-2222-A04F-C7DCD513A569}"/>
              </a:ext>
            </a:extLst>
          </p:cNvPr>
          <p:cNvSpPr/>
          <p:nvPr/>
        </p:nvSpPr>
        <p:spPr>
          <a:xfrm>
            <a:off x="959592" y="2004097"/>
            <a:ext cx="524435" cy="516506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F91541-260C-536E-EBA7-DC7B40012F93}"/>
              </a:ext>
            </a:extLst>
          </p:cNvPr>
          <p:cNvSpPr txBox="1"/>
          <p:nvPr/>
        </p:nvSpPr>
        <p:spPr>
          <a:xfrm>
            <a:off x="186807" y="2603855"/>
            <a:ext cx="2084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>
                <a:latin typeface="NimbusRomNo9L-Regu"/>
              </a:rPr>
              <a:t>Patch size = 16 x 16</a:t>
            </a:r>
          </a:p>
          <a:p>
            <a:pPr algn="ctr"/>
            <a:r>
              <a:rPr lang="en-US" altLang="ko-KR" sz="1800" dirty="0">
                <a:latin typeface="NimbusRomNo9L-Regu"/>
              </a:rPr>
              <a:t>Input token 4 x 4</a:t>
            </a:r>
          </a:p>
          <a:p>
            <a:pPr algn="ctr"/>
            <a:r>
              <a:rPr lang="en-US" altLang="ko-KR" dirty="0">
                <a:latin typeface="NimbusRomNo9L-Regu"/>
              </a:rPr>
              <a:t>(64x64)</a:t>
            </a:r>
            <a:endParaRPr lang="en-US" altLang="ko-KR" sz="1800" dirty="0">
              <a:latin typeface="NimbusRomNo9L-Regu"/>
            </a:endParaRPr>
          </a:p>
          <a:p>
            <a:pPr algn="ctr"/>
            <a:endParaRPr lang="en-US" altLang="ko-KR" sz="1800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429080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291008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 Architecture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8AEC677-8CFB-886E-6F9E-E282C6E3F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58" y="1873648"/>
            <a:ext cx="9926683" cy="35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1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291008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 Architecture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24392A8-74E0-44AD-B407-3929F7C09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1" b="9538"/>
          <a:stretch/>
        </p:blipFill>
        <p:spPr>
          <a:xfrm>
            <a:off x="838200" y="2163927"/>
            <a:ext cx="10515600" cy="3138094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753CCB5-52D8-D652-D7F9-EB4B404AD9B0}"/>
              </a:ext>
            </a:extLst>
          </p:cNvPr>
          <p:cNvSpPr/>
          <p:nvPr/>
        </p:nvSpPr>
        <p:spPr>
          <a:xfrm>
            <a:off x="838200" y="2689412"/>
            <a:ext cx="1688547" cy="2690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BD9E82C-15A5-E057-B678-B8FC15A1B2EE}"/>
              </a:ext>
            </a:extLst>
          </p:cNvPr>
          <p:cNvSpPr/>
          <p:nvPr/>
        </p:nvSpPr>
        <p:spPr>
          <a:xfrm>
            <a:off x="1682473" y="2163927"/>
            <a:ext cx="1688547" cy="525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9EC96418-1F7C-46CB-B595-48B22854813C}"/>
              </a:ext>
            </a:extLst>
          </p:cNvPr>
          <p:cNvCxnSpPr>
            <a:cxnSpLocks/>
          </p:cNvCxnSpPr>
          <p:nvPr/>
        </p:nvCxnSpPr>
        <p:spPr>
          <a:xfrm>
            <a:off x="2142350" y="2689412"/>
            <a:ext cx="1058050" cy="2877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>
            <a:extLst>
              <a:ext uri="{FF2B5EF4-FFF2-40B4-BE49-F238E27FC236}">
                <a16:creationId xmlns:a16="http://schemas.microsoft.com/office/drawing/2014/main" id="{0BD7F1BB-48DC-B7C3-050E-F7BE43A91F72}"/>
              </a:ext>
            </a:extLst>
          </p:cNvPr>
          <p:cNvSpPr txBox="1"/>
          <p:nvPr/>
        </p:nvSpPr>
        <p:spPr>
          <a:xfrm>
            <a:off x="1010278" y="5674347"/>
            <a:ext cx="6707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>
                <a:latin typeface="NimbusRomNo9L-Regu"/>
              </a:rPr>
              <a:t>IF: Image Size: 64 x 64 </a:t>
            </a:r>
            <a:r>
              <a:rPr lang="ko-KR" altLang="en-US" sz="1800" dirty="0">
                <a:latin typeface="NimbusRomNo9L-Regu"/>
              </a:rPr>
              <a:t>기준</a:t>
            </a:r>
            <a:r>
              <a:rPr lang="en-US" altLang="ko-KR" sz="1800" dirty="0">
                <a:latin typeface="NimbusRomNo9L-Regu"/>
              </a:rPr>
              <a:t>, 16 x 16 </a:t>
            </a:r>
            <a:r>
              <a:rPr lang="ko-KR" altLang="en-US" sz="1800" dirty="0">
                <a:latin typeface="NimbusRomNo9L-Regu"/>
              </a:rPr>
              <a:t>개의 </a:t>
            </a:r>
            <a:r>
              <a:rPr lang="en-US" altLang="ko-KR" sz="1800" dirty="0">
                <a:latin typeface="NimbusRomNo9L-Regu"/>
              </a:rPr>
              <a:t>patch</a:t>
            </a:r>
            <a:r>
              <a:rPr lang="ko-KR" altLang="en-US" sz="1800" dirty="0">
                <a:latin typeface="NimbusRomNo9L-Regu"/>
              </a:rPr>
              <a:t>가 존재</a:t>
            </a:r>
            <a:r>
              <a:rPr lang="en-US" altLang="ko-KR" sz="1800" dirty="0">
                <a:latin typeface="NimbusRomNo9L-Regu"/>
              </a:rPr>
              <a:t>, </a:t>
            </a:r>
          </a:p>
          <a:p>
            <a:pPr algn="ctr"/>
            <a:r>
              <a:rPr lang="en-US" altLang="ko-KR" sz="1800" dirty="0">
                <a:latin typeface="NimbusRomNo9L-Regu"/>
              </a:rPr>
              <a:t>Feature</a:t>
            </a:r>
            <a:r>
              <a:rPr lang="ko-KR" altLang="en-US" sz="1800" dirty="0">
                <a:latin typeface="NimbusRomNo9L-Regu"/>
              </a:rPr>
              <a:t>의 크기가 </a:t>
            </a:r>
            <a:r>
              <a:rPr lang="en-US" altLang="ko-KR" sz="1800" u="sng" dirty="0">
                <a:solidFill>
                  <a:srgbClr val="FF0000"/>
                </a:solidFill>
                <a:latin typeface="NimbusRomNo9L-Regu"/>
              </a:rPr>
              <a:t>48(4</a:t>
            </a:r>
            <a:r>
              <a:rPr lang="en-US" altLang="ko-KR" u="sng" dirty="0">
                <a:solidFill>
                  <a:srgbClr val="FF0000"/>
                </a:solidFill>
                <a:latin typeface="NimbusRomNo9L-Regu"/>
              </a:rPr>
              <a:t>x4x3</a:t>
            </a:r>
            <a:r>
              <a:rPr lang="ko-KR" altLang="en-US" u="sng" dirty="0">
                <a:solidFill>
                  <a:srgbClr val="FF0000"/>
                </a:solidFill>
                <a:latin typeface="NimbusRomNo9L-Regu"/>
              </a:rPr>
              <a:t> </a:t>
            </a:r>
            <a:r>
              <a:rPr lang="en-US" altLang="ko-KR" u="sng" dirty="0">
                <a:solidFill>
                  <a:srgbClr val="FF0000"/>
                </a:solidFill>
                <a:latin typeface="NimbusRomNo9L-Regu"/>
              </a:rPr>
              <a:t>patch with RGB</a:t>
            </a:r>
            <a:r>
              <a:rPr lang="en-US" altLang="ko-KR" sz="1800" u="sng" dirty="0">
                <a:solidFill>
                  <a:srgbClr val="FF0000"/>
                </a:solidFill>
                <a:latin typeface="NimbusRomNo9L-Regu"/>
              </a:rPr>
              <a:t>)</a:t>
            </a:r>
            <a:r>
              <a:rPr lang="ko-KR" altLang="en-US" sz="1800" dirty="0">
                <a:latin typeface="NimbusRomNo9L-Regu"/>
              </a:rPr>
              <a:t>이므로</a:t>
            </a:r>
            <a:r>
              <a:rPr lang="en-US" altLang="ko-KR" sz="1800" dirty="0">
                <a:latin typeface="NimbusRomNo9L-Regu"/>
              </a:rPr>
              <a:t>, 16 x 16 x 48 </a:t>
            </a:r>
            <a:r>
              <a:rPr lang="ko-KR" altLang="en-US" sz="1800" dirty="0">
                <a:latin typeface="NimbusRomNo9L-Regu"/>
              </a:rPr>
              <a:t>임</a:t>
            </a:r>
            <a:r>
              <a:rPr lang="en-US" altLang="ko-KR" sz="1800" dirty="0">
                <a:latin typeface="NimbusRomNo9L-Regu"/>
              </a:rPr>
              <a:t>.</a:t>
            </a:r>
          </a:p>
        </p:txBody>
      </p:sp>
      <p:pic>
        <p:nvPicPr>
          <p:cNvPr id="13" name="table">
            <a:extLst>
              <a:ext uri="{FF2B5EF4-FFF2-40B4-BE49-F238E27FC236}">
                <a16:creationId xmlns:a16="http://schemas.microsoft.com/office/drawing/2014/main" id="{D4BA04A6-F5DB-51F1-6DFA-F6003BB9E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501" y="5492811"/>
            <a:ext cx="1046101" cy="1046101"/>
          </a:xfrm>
          <a:prstGeom prst="rect">
            <a:avLst/>
          </a:prstGeom>
        </p:spPr>
      </p:pic>
      <p:sp>
        <p:nvSpPr>
          <p:cNvPr id="23" name="정육면체 22">
            <a:extLst>
              <a:ext uri="{FF2B5EF4-FFF2-40B4-BE49-F238E27FC236}">
                <a16:creationId xmlns:a16="http://schemas.microsoft.com/office/drawing/2014/main" id="{0AF2C211-6829-278B-0300-E8E36CE7C4BB}"/>
              </a:ext>
            </a:extLst>
          </p:cNvPr>
          <p:cNvSpPr/>
          <p:nvPr/>
        </p:nvSpPr>
        <p:spPr>
          <a:xfrm rot="16200000">
            <a:off x="10168072" y="5164956"/>
            <a:ext cx="524435" cy="1847020"/>
          </a:xfrm>
          <a:prstGeom prst="cub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8C90C30B-E56C-5C0C-CA3F-D6728FAB8702}"/>
              </a:ext>
            </a:extLst>
          </p:cNvPr>
          <p:cNvCxnSpPr>
            <a:cxnSpLocks/>
          </p:cNvCxnSpPr>
          <p:nvPr/>
        </p:nvCxnSpPr>
        <p:spPr>
          <a:xfrm>
            <a:off x="8991600" y="5505450"/>
            <a:ext cx="515179" cy="320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53E6533F-AE8A-C02E-92E8-D3C81D51C1E4}"/>
              </a:ext>
            </a:extLst>
          </p:cNvPr>
          <p:cNvCxnSpPr>
            <a:cxnSpLocks/>
          </p:cNvCxnSpPr>
          <p:nvPr/>
        </p:nvCxnSpPr>
        <p:spPr>
          <a:xfrm>
            <a:off x="8897274" y="5566992"/>
            <a:ext cx="609505" cy="671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9BD633C-11D0-C8E2-801A-52FF08915A1D}"/>
              </a:ext>
            </a:extLst>
          </p:cNvPr>
          <p:cNvSpPr txBox="1"/>
          <p:nvPr/>
        </p:nvSpPr>
        <p:spPr>
          <a:xfrm>
            <a:off x="9506778" y="5477787"/>
            <a:ext cx="1847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>
                <a:latin typeface="NimbusRomNo9L-Regu"/>
              </a:rPr>
              <a:t>48</a:t>
            </a:r>
          </a:p>
          <a:p>
            <a:pPr algn="ctr"/>
            <a:endParaRPr lang="en-US" altLang="ko-KR" sz="1800" dirty="0">
              <a:latin typeface="NimbusRomNo9L-Regu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51AD62-0AAC-2F29-7739-A9328DBA5ABD}"/>
              </a:ext>
            </a:extLst>
          </p:cNvPr>
          <p:cNvSpPr txBox="1"/>
          <p:nvPr/>
        </p:nvSpPr>
        <p:spPr>
          <a:xfrm>
            <a:off x="9183125" y="5831195"/>
            <a:ext cx="378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latin typeface="NimbusRomNo9L-Regu"/>
              </a:rPr>
              <a:t>1</a:t>
            </a:r>
            <a:endParaRPr lang="en-US" altLang="ko-KR" sz="1800" dirty="0">
              <a:latin typeface="NimbusRomNo9L-Regu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0575B0-8E22-5FCC-9B39-06C574EA1AD7}"/>
              </a:ext>
            </a:extLst>
          </p:cNvPr>
          <p:cNvSpPr txBox="1"/>
          <p:nvPr/>
        </p:nvSpPr>
        <p:spPr>
          <a:xfrm>
            <a:off x="9317515" y="6272889"/>
            <a:ext cx="378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latin typeface="NimbusRomNo9L-Regu"/>
              </a:rPr>
              <a:t>1</a:t>
            </a:r>
            <a:endParaRPr lang="en-US" altLang="ko-KR" sz="1800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393383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291008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 Architecture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24392A8-74E0-44AD-B407-3929F7C09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1" b="9538"/>
          <a:stretch/>
        </p:blipFill>
        <p:spPr>
          <a:xfrm>
            <a:off x="838200" y="2163927"/>
            <a:ext cx="10515600" cy="3138094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753CCB5-52D8-D652-D7F9-EB4B404AD9B0}"/>
              </a:ext>
            </a:extLst>
          </p:cNvPr>
          <p:cNvSpPr/>
          <p:nvPr/>
        </p:nvSpPr>
        <p:spPr>
          <a:xfrm>
            <a:off x="2761129" y="2562711"/>
            <a:ext cx="1864659" cy="2931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EB58BFB3-1B6A-335A-F679-C4FD89B31A1E}"/>
              </a:ext>
            </a:extLst>
          </p:cNvPr>
          <p:cNvSpPr txBox="1"/>
          <p:nvPr/>
        </p:nvSpPr>
        <p:spPr>
          <a:xfrm>
            <a:off x="4628152" y="1941586"/>
            <a:ext cx="82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>
                <a:latin typeface="NimbusRomNo9L-Regu"/>
              </a:rPr>
              <a:t>C: 96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5A10713-EF87-8C8C-DAF8-3E412C48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1"/>
          <a:stretch/>
        </p:blipFill>
        <p:spPr bwMode="auto">
          <a:xfrm>
            <a:off x="5382441" y="2426627"/>
            <a:ext cx="3040507" cy="35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1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291008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 Architecture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24392A8-74E0-44AD-B407-3929F7C09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1" b="9538"/>
          <a:stretch/>
        </p:blipFill>
        <p:spPr>
          <a:xfrm>
            <a:off x="838200" y="2163927"/>
            <a:ext cx="10515600" cy="3138094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753CCB5-52D8-D652-D7F9-EB4B404AD9B0}"/>
              </a:ext>
            </a:extLst>
          </p:cNvPr>
          <p:cNvSpPr/>
          <p:nvPr/>
        </p:nvSpPr>
        <p:spPr>
          <a:xfrm>
            <a:off x="4710952" y="2599258"/>
            <a:ext cx="6436660" cy="2931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1B18EA7-9DF4-ACF6-42EF-75CA26230A6F}"/>
              </a:ext>
            </a:extLst>
          </p:cNvPr>
          <p:cNvSpPr/>
          <p:nvPr/>
        </p:nvSpPr>
        <p:spPr>
          <a:xfrm>
            <a:off x="3733800" y="4863052"/>
            <a:ext cx="510988" cy="2554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F38AF8C-DD2D-A86E-633A-899D8D9C2697}"/>
              </a:ext>
            </a:extLst>
          </p:cNvPr>
          <p:cNvSpPr/>
          <p:nvPr/>
        </p:nvSpPr>
        <p:spPr>
          <a:xfrm>
            <a:off x="10134600" y="4887705"/>
            <a:ext cx="510988" cy="2554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FCAE07D-3C9D-7AC1-49AF-483BBF484383}"/>
              </a:ext>
            </a:extLst>
          </p:cNvPr>
          <p:cNvSpPr/>
          <p:nvPr/>
        </p:nvSpPr>
        <p:spPr>
          <a:xfrm>
            <a:off x="8032377" y="4891886"/>
            <a:ext cx="510988" cy="2554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6FA6924-2A64-F870-0D2E-4934194F99B6}"/>
              </a:ext>
            </a:extLst>
          </p:cNvPr>
          <p:cNvSpPr/>
          <p:nvPr/>
        </p:nvSpPr>
        <p:spPr>
          <a:xfrm>
            <a:off x="5939118" y="4887705"/>
            <a:ext cx="510988" cy="2554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87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587274" y="1381418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 Architecture (Patch Merging) </a:t>
            </a:r>
          </a:p>
          <a:p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57336CB-C6EA-8ED9-C351-2EC8A27E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4" y="2420471"/>
            <a:ext cx="5611821" cy="32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able">
            <a:extLst>
              <a:ext uri="{FF2B5EF4-FFF2-40B4-BE49-F238E27FC236}">
                <a16:creationId xmlns:a16="http://schemas.microsoft.com/office/drawing/2014/main" id="{1136F2A0-99BB-BBD6-41CB-87B785976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512" y="2005378"/>
            <a:ext cx="4084288" cy="408428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A6A231F-3434-E3C6-1AD4-0AEBFEAA6803}"/>
              </a:ext>
            </a:extLst>
          </p:cNvPr>
          <p:cNvSpPr/>
          <p:nvPr/>
        </p:nvSpPr>
        <p:spPr>
          <a:xfrm>
            <a:off x="7300803" y="2037964"/>
            <a:ext cx="527015" cy="53435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A37EB73-1823-EDD6-9F57-33C303F773C9}"/>
              </a:ext>
            </a:extLst>
          </p:cNvPr>
          <p:cNvSpPr/>
          <p:nvPr/>
        </p:nvSpPr>
        <p:spPr>
          <a:xfrm>
            <a:off x="838199" y="3914384"/>
            <a:ext cx="1286435" cy="7528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F139537-C29E-804B-BF28-C63305B065F7}"/>
              </a:ext>
            </a:extLst>
          </p:cNvPr>
          <p:cNvCxnSpPr>
            <a:cxnSpLocks/>
          </p:cNvCxnSpPr>
          <p:nvPr/>
        </p:nvCxnSpPr>
        <p:spPr>
          <a:xfrm flipV="1">
            <a:off x="2151529" y="2859974"/>
            <a:ext cx="5117983" cy="1402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>
            <a:extLst>
              <a:ext uri="{FF2B5EF4-FFF2-40B4-BE49-F238E27FC236}">
                <a16:creationId xmlns:a16="http://schemas.microsoft.com/office/drawing/2014/main" id="{E0F17860-E273-2FB9-73B8-2780CEDB4D41}"/>
              </a:ext>
            </a:extLst>
          </p:cNvPr>
          <p:cNvSpPr/>
          <p:nvPr/>
        </p:nvSpPr>
        <p:spPr>
          <a:xfrm>
            <a:off x="6915838" y="1901780"/>
            <a:ext cx="1394444" cy="8006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2E8B22BD-2AA8-164D-9BAB-8E81CCC136B6}"/>
              </a:ext>
            </a:extLst>
          </p:cNvPr>
          <p:cNvSpPr txBox="1"/>
          <p:nvPr/>
        </p:nvSpPr>
        <p:spPr>
          <a:xfrm>
            <a:off x="4922489" y="969693"/>
            <a:ext cx="7269511" cy="8781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1800" dirty="0">
                <a:latin typeface="NimbusRomNo9L-Regu"/>
              </a:rPr>
              <a:t>입력되는 </a:t>
            </a:r>
            <a:r>
              <a:rPr lang="en-US" altLang="ko-KR" sz="1800" dirty="0">
                <a:latin typeface="NimbusRomNo9L-Regu"/>
              </a:rPr>
              <a:t>token</a:t>
            </a:r>
            <a:r>
              <a:rPr lang="ko-KR" altLang="en-US" sz="1800" dirty="0">
                <a:latin typeface="NimbusRomNo9L-Regu"/>
              </a:rPr>
              <a:t>의 개수가 </a:t>
            </a:r>
            <a:r>
              <a:rPr lang="en-US" altLang="ko-KR" sz="1800" dirty="0">
                <a:latin typeface="NimbusRomNo9L-Regu"/>
              </a:rPr>
              <a:t>1/4</a:t>
            </a:r>
            <a:r>
              <a:rPr lang="ko-KR" altLang="en-US" sz="1800" dirty="0">
                <a:latin typeface="NimbusRomNo9L-Regu"/>
              </a:rPr>
              <a:t>로 </a:t>
            </a:r>
            <a:r>
              <a:rPr lang="ko-KR" altLang="en-US" sz="1800" dirty="0" err="1">
                <a:latin typeface="NimbusRomNo9L-Regu"/>
              </a:rPr>
              <a:t>줄어듬</a:t>
            </a:r>
            <a:endParaRPr lang="en-US" altLang="ko-KR" sz="1800" dirty="0">
              <a:latin typeface="NimbusRomNo9L-Regu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NimbusRomNo9L-Regu"/>
              </a:rPr>
              <a:t> channel</a:t>
            </a:r>
            <a:r>
              <a:rPr lang="ko-KR" altLang="en-US" dirty="0">
                <a:latin typeface="NimbusRomNo9L-Regu"/>
              </a:rPr>
              <a:t>의 차원 수는 </a:t>
            </a:r>
            <a:r>
              <a:rPr lang="en-US" altLang="ko-KR" dirty="0">
                <a:latin typeface="NimbusRomNo9L-Regu"/>
              </a:rPr>
              <a:t>4</a:t>
            </a:r>
            <a:r>
              <a:rPr lang="ko-KR" altLang="en-US" dirty="0">
                <a:latin typeface="NimbusRomNo9L-Regu"/>
              </a:rPr>
              <a:t>배 증가했으나</a:t>
            </a:r>
            <a:r>
              <a:rPr lang="en-US" altLang="ko-KR" dirty="0">
                <a:latin typeface="NimbusRomNo9L-Regu"/>
              </a:rPr>
              <a:t>, linear layer</a:t>
            </a:r>
            <a:r>
              <a:rPr lang="ko-KR" altLang="en-US" dirty="0">
                <a:latin typeface="NimbusRomNo9L-Regu"/>
              </a:rPr>
              <a:t>를 통해서 </a:t>
            </a:r>
            <a:r>
              <a:rPr lang="en-US" altLang="ko-KR" dirty="0">
                <a:latin typeface="NimbusRomNo9L-Regu"/>
              </a:rPr>
              <a:t>2</a:t>
            </a:r>
            <a:r>
              <a:rPr lang="ko-KR" altLang="en-US" dirty="0">
                <a:latin typeface="NimbusRomNo9L-Regu"/>
              </a:rPr>
              <a:t>배만 증가</a:t>
            </a:r>
            <a:endParaRPr lang="en-US" altLang="ko-KR" sz="1800" dirty="0">
              <a:latin typeface="NimbusRomNo9L-Regu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3ACC54C6-30E8-BFDF-DFCE-44ECD92175DE}"/>
              </a:ext>
            </a:extLst>
          </p:cNvPr>
          <p:cNvSpPr/>
          <p:nvPr/>
        </p:nvSpPr>
        <p:spPr>
          <a:xfrm>
            <a:off x="587274" y="4836849"/>
            <a:ext cx="772391" cy="6397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F3C9462-30CB-E94C-3C54-1C4AD97F1711}"/>
              </a:ext>
            </a:extLst>
          </p:cNvPr>
          <p:cNvCxnSpPr>
            <a:cxnSpLocks/>
          </p:cNvCxnSpPr>
          <p:nvPr/>
        </p:nvCxnSpPr>
        <p:spPr>
          <a:xfrm flipV="1">
            <a:off x="908062" y="4290812"/>
            <a:ext cx="573354" cy="880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404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6882</TotalTime>
  <Words>1405</Words>
  <Application>Microsoft Office PowerPoint</Application>
  <PresentationFormat>와이드스크린</PresentationFormat>
  <Paragraphs>307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8" baseType="lpstr">
      <vt:lpstr>Gill Sans</vt:lpstr>
      <vt:lpstr>KoPub돋움체 Bold</vt:lpstr>
      <vt:lpstr>Malgun Gothic Semilight</vt:lpstr>
      <vt:lpstr>MJXc-TeX-main-R</vt:lpstr>
      <vt:lpstr>MJXc-TeX-math-I</vt:lpstr>
      <vt:lpstr>NimbusRomNo9L-Regu</vt:lpstr>
      <vt:lpstr>맑은 고딕</vt:lpstr>
      <vt:lpstr>Arial</vt:lpstr>
      <vt:lpstr>Calibri</vt:lpstr>
      <vt:lpstr>Calibri Light</vt:lpstr>
      <vt:lpstr>Cambria Math</vt:lpstr>
      <vt:lpstr>Wingdings 2</vt:lpstr>
      <vt:lpstr>Office 테마</vt:lpstr>
      <vt:lpstr>Swin Transformer: Hierarchical Vision Transformer using Shifted Windows</vt:lpstr>
      <vt:lpstr>Introduction</vt:lpstr>
      <vt:lpstr>Introduction</vt:lpstr>
      <vt:lpstr>Introduction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문기렴</cp:lastModifiedBy>
  <cp:revision>502</cp:revision>
  <dcterms:created xsi:type="dcterms:W3CDTF">2020-01-31T06:40:47Z</dcterms:created>
  <dcterms:modified xsi:type="dcterms:W3CDTF">2022-05-16T07:08:36Z</dcterms:modified>
</cp:coreProperties>
</file>