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16"/>
  </p:notesMasterIdLst>
  <p:sldIdLst>
    <p:sldId id="258" r:id="rId2"/>
    <p:sldId id="262" r:id="rId3"/>
    <p:sldId id="278" r:id="rId4"/>
    <p:sldId id="279" r:id="rId5"/>
    <p:sldId id="281" r:id="rId6"/>
    <p:sldId id="282" r:id="rId7"/>
    <p:sldId id="283" r:id="rId8"/>
    <p:sldId id="284" r:id="rId9"/>
    <p:sldId id="285" r:id="rId10"/>
    <p:sldId id="291" r:id="rId11"/>
    <p:sldId id="287" r:id="rId12"/>
    <p:sldId id="288" r:id="rId13"/>
    <p:sldId id="289" r:id="rId14"/>
    <p:sldId id="29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88824" autoAdjust="0"/>
  </p:normalViewPr>
  <p:slideViewPr>
    <p:cSldViewPr snapToGrid="0" snapToObjects="1">
      <p:cViewPr varScale="1">
        <p:scale>
          <a:sx n="101" d="100"/>
          <a:sy n="101" d="100"/>
        </p:scale>
        <p:origin x="8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F3803-FCDE-4E49-BEE8-1D0AA57BC22C}" type="datetimeFigureOut">
              <a:rPr lang="ko-KR" altLang="en-US" smtClean="0"/>
              <a:t>2022-06-24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FEC2-E03A-4AE0-A376-EF4F600C0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94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세 주에 걸쳐서 의료영상에 관한 딥러닝 논문을 발표할 예정이고 오늘 발표할 논문은 그 중 첫번째인 </a:t>
            </a:r>
            <a:r>
              <a:rPr lang="en-US" altLang="ko-KR" dirty="0"/>
              <a:t>Development of an optimized deep learning model for medical imaging : </a:t>
            </a:r>
            <a:r>
              <a:rPr lang="ko-KR" altLang="en-US" dirty="0"/>
              <a:t>의료 영상에 최적화된 딥러닝 모델의 개발입니다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3562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전처리는 딥러닝 모델의 학습 전에 학습 데이터를 학습에 용이하도록 바꾸는 모든 과정을 의미합니다</a:t>
            </a:r>
            <a:r>
              <a:rPr lang="en-US" altLang="ko-KR" dirty="0"/>
              <a:t>.</a:t>
            </a:r>
            <a:r>
              <a:rPr lang="ko-KR" altLang="en-US" dirty="0"/>
              <a:t> 의료 딥러닝 모델의 개발에서 주로 사용되는 </a:t>
            </a:r>
            <a:r>
              <a:rPr lang="ko-KR" altLang="en-US" dirty="0" err="1"/>
              <a:t>전처리</a:t>
            </a:r>
            <a:r>
              <a:rPr lang="ko-KR" altLang="en-US" dirty="0"/>
              <a:t> 기법은 다음과 같습니다</a:t>
            </a:r>
            <a:r>
              <a:rPr lang="en-US" altLang="ko-KR" dirty="0"/>
              <a:t>. </a:t>
            </a:r>
            <a:r>
              <a:rPr lang="ko-KR" altLang="en-US" dirty="0"/>
              <a:t>일반적인 영상에서 하나의 픽셀은 일반적으로 </a:t>
            </a:r>
            <a:r>
              <a:rPr lang="en-US" altLang="ko-KR" dirty="0"/>
              <a:t>8bit</a:t>
            </a:r>
            <a:r>
              <a:rPr lang="ko-KR" altLang="en-US" dirty="0"/>
              <a:t>를 가지지만 대부분의 의료 영상들은 </a:t>
            </a:r>
            <a:r>
              <a:rPr lang="en-US" altLang="ko-KR" dirty="0"/>
              <a:t>12bit </a:t>
            </a:r>
            <a:r>
              <a:rPr lang="ko-KR" altLang="en-US" dirty="0"/>
              <a:t>이상을 가집니다</a:t>
            </a:r>
            <a:r>
              <a:rPr lang="en-US" altLang="ko-KR" dirty="0"/>
              <a:t>. </a:t>
            </a:r>
            <a:r>
              <a:rPr lang="ko-KR" altLang="en-US" dirty="0"/>
              <a:t>비트 변환은 </a:t>
            </a:r>
            <a:r>
              <a:rPr lang="en-US" altLang="ko-KR" dirty="0"/>
              <a:t>12bit </a:t>
            </a:r>
            <a:r>
              <a:rPr lang="ko-KR" altLang="en-US" dirty="0"/>
              <a:t>이상의 의료 영상을 최적의 육안 식별이 가능하도록 하여 </a:t>
            </a:r>
            <a:r>
              <a:rPr lang="en-US" altLang="ko-KR" dirty="0"/>
              <a:t>8bit</a:t>
            </a:r>
            <a:r>
              <a:rPr lang="ko-KR" altLang="en-US" dirty="0"/>
              <a:t>로 변환하는 것입니다</a:t>
            </a:r>
            <a:r>
              <a:rPr lang="en-US" altLang="ko-KR" dirty="0"/>
              <a:t>. CT</a:t>
            </a:r>
            <a:r>
              <a:rPr lang="ko-KR" altLang="en-US" dirty="0"/>
              <a:t>같은 경우 많은 노이즈가 발생하기 때문에 필터링 알고리즘을 통해 노이즈를 제거하여 학습에 도움을 줄 수 있습니다</a:t>
            </a:r>
            <a:r>
              <a:rPr lang="en-US" altLang="ko-KR" dirty="0"/>
              <a:t>. </a:t>
            </a:r>
            <a:r>
              <a:rPr lang="ko-KR" altLang="en-US" dirty="0"/>
              <a:t>또한 학습 대상이 주변 구조물과 대비</a:t>
            </a:r>
            <a:r>
              <a:rPr lang="en-US" altLang="ko-KR" dirty="0"/>
              <a:t>(contrast)</a:t>
            </a:r>
            <a:r>
              <a:rPr lang="ko-KR" altLang="en-US" dirty="0"/>
              <a:t>가 적을 때 히스토그램을 조절하여 영상의 대비 및 선명도를 높일 수 있습니다 오른쪽 사진은 차례로 원래의 사진</a:t>
            </a:r>
            <a:r>
              <a:rPr lang="en-US" altLang="ko-KR" dirty="0"/>
              <a:t>, </a:t>
            </a:r>
            <a:r>
              <a:rPr lang="ko-KR" altLang="en-US" dirty="0"/>
              <a:t>노이즈를 제거한 것</a:t>
            </a:r>
            <a:r>
              <a:rPr lang="en-US" altLang="ko-KR" dirty="0"/>
              <a:t>, </a:t>
            </a:r>
            <a:r>
              <a:rPr lang="ko-KR" altLang="en-US" dirty="0"/>
              <a:t>대비를 높인 것입니다</a:t>
            </a:r>
            <a:r>
              <a:rPr lang="en-US" altLang="ko-KR" dirty="0"/>
              <a:t>. </a:t>
            </a:r>
            <a:r>
              <a:rPr lang="ko-KR" altLang="en-US" dirty="0"/>
              <a:t>정규화는 </a:t>
            </a:r>
            <a:r>
              <a:rPr lang="en-US" altLang="ko-KR" dirty="0"/>
              <a:t>8bit </a:t>
            </a:r>
            <a:r>
              <a:rPr lang="ko-KR" altLang="en-US" dirty="0"/>
              <a:t>영상의 경우의 </a:t>
            </a:r>
            <a:r>
              <a:rPr lang="en-US" altLang="ko-KR" dirty="0"/>
              <a:t>0~255</a:t>
            </a:r>
            <a:r>
              <a:rPr lang="ko-KR" altLang="en-US" dirty="0"/>
              <a:t>화소 범위를 </a:t>
            </a:r>
            <a:r>
              <a:rPr lang="en-US" altLang="ko-KR" dirty="0"/>
              <a:t>0~1 </a:t>
            </a:r>
            <a:r>
              <a:rPr lang="ko-KR" altLang="en-US" dirty="0"/>
              <a:t>또는 </a:t>
            </a:r>
            <a:r>
              <a:rPr lang="en-US" altLang="ko-KR" dirty="0"/>
              <a:t>-1~+1 </a:t>
            </a:r>
            <a:r>
              <a:rPr lang="ko-KR" altLang="en-US" dirty="0"/>
              <a:t>사이로</a:t>
            </a:r>
            <a:r>
              <a:rPr lang="en-US" altLang="ko-KR" dirty="0"/>
              <a:t> </a:t>
            </a:r>
            <a:r>
              <a:rPr lang="ko-KR" altLang="en-US" dirty="0"/>
              <a:t>좁히는 것인데 이를 통해 딥러닝 모델의 수렴 속도를 높일 수 있습니다</a:t>
            </a:r>
            <a:r>
              <a:rPr lang="en-US" altLang="ko-KR" dirty="0"/>
              <a:t>. </a:t>
            </a:r>
            <a:r>
              <a:rPr lang="ko-KR" altLang="en-US" dirty="0"/>
              <a:t>그리고 학습 데이터의 크기가 서로 다를 경우 일괄적으로 영상의 크기를 수정하여 동일한 크기로 만들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7586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전처리</a:t>
            </a:r>
            <a:r>
              <a:rPr lang="ko-KR" altLang="en-US" dirty="0"/>
              <a:t> 과정이 끝난 후 사용할 딥러닝 모델을 선정하면 그 후엔 학습을 위한 </a:t>
            </a:r>
            <a:r>
              <a:rPr lang="ko-KR" altLang="en-US" dirty="0" err="1"/>
              <a:t>하이퍼</a:t>
            </a:r>
            <a:r>
              <a:rPr lang="ko-KR" altLang="en-US" dirty="0"/>
              <a:t> 파라미터에 따라 학습이 이루어집니다</a:t>
            </a:r>
            <a:r>
              <a:rPr lang="en-US" altLang="ko-KR" dirty="0"/>
              <a:t>. </a:t>
            </a:r>
            <a:r>
              <a:rPr lang="ko-KR" altLang="en-US" dirty="0" err="1"/>
              <a:t>하이퍼파라미터는</a:t>
            </a:r>
            <a:r>
              <a:rPr lang="ko-KR" altLang="en-US" dirty="0"/>
              <a:t> 가중치와는 달리 사람이 직접 설정해주는 매개변수입니다</a:t>
            </a:r>
            <a:r>
              <a:rPr lang="en-US" altLang="ko-KR" dirty="0"/>
              <a:t>. </a:t>
            </a:r>
            <a:r>
              <a:rPr lang="ko-KR" altLang="en-US" dirty="0"/>
              <a:t>대표적으로 배치크기</a:t>
            </a:r>
            <a:r>
              <a:rPr lang="en-US" altLang="ko-KR" dirty="0"/>
              <a:t>, </a:t>
            </a:r>
            <a:r>
              <a:rPr lang="ko-KR" altLang="en-US" dirty="0" err="1"/>
              <a:t>에폭</a:t>
            </a:r>
            <a:r>
              <a:rPr lang="ko-KR" altLang="en-US" dirty="0"/>
              <a:t> 수</a:t>
            </a:r>
            <a:r>
              <a:rPr lang="en-US" altLang="ko-KR" dirty="0"/>
              <a:t>, </a:t>
            </a:r>
            <a:r>
              <a:rPr lang="ko-KR" altLang="en-US" dirty="0" err="1"/>
              <a:t>학습률이</a:t>
            </a:r>
            <a:r>
              <a:rPr lang="ko-KR" altLang="en-US" dirty="0"/>
              <a:t> 있습니다</a:t>
            </a:r>
            <a:r>
              <a:rPr lang="en-US" altLang="ko-KR" dirty="0"/>
              <a:t>. </a:t>
            </a:r>
            <a:r>
              <a:rPr lang="ko-KR" altLang="en-US" dirty="0"/>
              <a:t>의료 분야에서 대량의 데이터를 확보하기 어려운 경우 전이 학습이 유용하게 사용될 수 있는데 전이 학습이란 데이터가 풍부한 타 분야에서 모델을 사전 학습 시킨 후 그 모델을 재사용하는 것입니다</a:t>
            </a:r>
            <a:r>
              <a:rPr lang="en-US" altLang="ko-KR" dirty="0"/>
              <a:t>. </a:t>
            </a:r>
            <a:r>
              <a:rPr lang="ko-KR" altLang="en-US" dirty="0"/>
              <a:t>이를 통해 학습 속도와 정확도를 높일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5849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학습이 완료된 모델은 별도의 테스트 데이터로 검증이 이루어지는데 의료 데이터는 특성상 모델의 일반화 성능을 확신할 정도의 충분한 데이터를 구축하는 것이 어려운 경우가 많습니다 이때 </a:t>
            </a:r>
            <a:r>
              <a:rPr lang="ko-KR" altLang="en-US" dirty="0" err="1"/>
              <a:t>고려할수</a:t>
            </a:r>
            <a:r>
              <a:rPr lang="ko-KR" altLang="en-US" dirty="0"/>
              <a:t> </a:t>
            </a:r>
            <a:r>
              <a:rPr lang="ko-KR" altLang="en-US" dirty="0" err="1"/>
              <a:t>있는것이</a:t>
            </a:r>
            <a:r>
              <a:rPr lang="ko-KR" altLang="en-US" dirty="0"/>
              <a:t> </a:t>
            </a:r>
            <a:r>
              <a:rPr lang="en-US" altLang="ko-KR" dirty="0"/>
              <a:t>K-fold </a:t>
            </a:r>
            <a:r>
              <a:rPr lang="ko-KR" altLang="en-US" dirty="0" err="1"/>
              <a:t>교차검증입니다</a:t>
            </a:r>
            <a:r>
              <a:rPr lang="en-US" altLang="ko-KR" dirty="0"/>
              <a:t>.</a:t>
            </a:r>
            <a:r>
              <a:rPr lang="ko-KR" altLang="en-US" dirty="0"/>
              <a:t> 이는 데이터셋의 모든 샘플을 </a:t>
            </a:r>
            <a:r>
              <a:rPr lang="en-US" altLang="ko-KR" dirty="0"/>
              <a:t>k</a:t>
            </a:r>
            <a:r>
              <a:rPr lang="ko-KR" altLang="en-US" dirty="0"/>
              <a:t>등분하여 여러 부분으로 나누어 한 부분을 테스트 데이터로</a:t>
            </a:r>
            <a:r>
              <a:rPr lang="en-US" altLang="ko-KR" dirty="0"/>
              <a:t>,</a:t>
            </a:r>
            <a:r>
              <a:rPr lang="ko-KR" altLang="en-US" dirty="0"/>
              <a:t> 나머지 </a:t>
            </a:r>
            <a:r>
              <a:rPr lang="en-US" altLang="ko-KR" dirty="0"/>
              <a:t>k-1</a:t>
            </a:r>
            <a:r>
              <a:rPr lang="ko-KR" altLang="en-US" dirty="0"/>
              <a:t>개부분을 훈련용 데이터로 사용합니다</a:t>
            </a:r>
            <a:r>
              <a:rPr lang="en-US" altLang="ko-KR" dirty="0"/>
              <a:t>. </a:t>
            </a:r>
            <a:r>
              <a:rPr lang="ko-KR" altLang="en-US" dirty="0"/>
              <a:t>이 </a:t>
            </a:r>
            <a:r>
              <a:rPr lang="en-US" altLang="ko-KR" dirty="0"/>
              <a:t>k</a:t>
            </a:r>
            <a:r>
              <a:rPr lang="ko-KR" altLang="en-US" dirty="0"/>
              <a:t>개의 부분들이 한번씩 모두 테스트 데이터로 사용되게끔 하여 </a:t>
            </a:r>
            <a:r>
              <a:rPr lang="en-US" altLang="ko-KR" dirty="0"/>
              <a:t>k</a:t>
            </a:r>
            <a:r>
              <a:rPr lang="ko-KR" altLang="en-US" dirty="0"/>
              <a:t>번 반복 측정하고 각각의 측정 결과를 평균 낸 값을 최종평가로 사용합니다</a:t>
            </a:r>
            <a:r>
              <a:rPr lang="en-US" altLang="ko-KR" dirty="0"/>
              <a:t>. K</a:t>
            </a:r>
            <a:r>
              <a:rPr lang="ko-KR" altLang="en-US" dirty="0"/>
              <a:t>값은 주로 </a:t>
            </a:r>
            <a:r>
              <a:rPr lang="en-US" altLang="ko-KR" dirty="0"/>
              <a:t>5</a:t>
            </a:r>
            <a:r>
              <a:rPr lang="ko-KR" altLang="en-US" dirty="0"/>
              <a:t>로 설정됩니다</a:t>
            </a:r>
            <a:r>
              <a:rPr lang="en-US" altLang="ko-KR" dirty="0"/>
              <a:t>. </a:t>
            </a:r>
            <a:r>
              <a:rPr lang="ko-KR" altLang="en-US" dirty="0"/>
              <a:t>가장 최적의 검증 결과는 테스트 </a:t>
            </a:r>
            <a:r>
              <a:rPr lang="ko-KR" altLang="en-US" dirty="0" err="1"/>
              <a:t>데이터에서와</a:t>
            </a:r>
            <a:r>
              <a:rPr lang="ko-KR" altLang="en-US" dirty="0"/>
              <a:t> 학습 데이터에서 유사한 성능을 보일 때 입니다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3408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최근에는 </a:t>
            </a:r>
            <a:r>
              <a:rPr lang="ko-KR" altLang="en-US" dirty="0" err="1"/>
              <a:t>저사양의</a:t>
            </a:r>
            <a:r>
              <a:rPr lang="ko-KR" altLang="en-US" dirty="0"/>
              <a:t> 환경에서도 정확도를 유지하면서 모델을 학습</a:t>
            </a:r>
            <a:r>
              <a:rPr lang="en-US" altLang="ko-KR" dirty="0"/>
              <a:t>, </a:t>
            </a:r>
            <a:r>
              <a:rPr lang="ko-KR" altLang="en-US" dirty="0"/>
              <a:t>구동할 수 있는 경량화 기법들에 연구가 활발히 진행되고 있는데</a:t>
            </a:r>
            <a:r>
              <a:rPr lang="en-US" altLang="ko-KR" dirty="0"/>
              <a:t> </a:t>
            </a:r>
            <a:r>
              <a:rPr lang="ko-KR" altLang="en-US" dirty="0"/>
              <a:t>우선적으로 모델의 네트워크 구조나 </a:t>
            </a:r>
            <a:r>
              <a:rPr lang="ko-KR" altLang="en-US" dirty="0" err="1"/>
              <a:t>합성곱</a:t>
            </a:r>
            <a:r>
              <a:rPr lang="ko-KR" altLang="en-US" dirty="0"/>
              <a:t> 필터 등이 효율적으로 설계된 딥러닝 모델을 활용할 수 있습니다</a:t>
            </a:r>
            <a:r>
              <a:rPr lang="en-US" altLang="ko-KR" dirty="0"/>
              <a:t>. </a:t>
            </a:r>
            <a:r>
              <a:rPr lang="ko-KR" altLang="en-US" dirty="0"/>
              <a:t>그 외에 모델 압축을 통해 경량화가 가능한데 모델 압축 방법에는 다음과 같은 방법이 있습니다</a:t>
            </a:r>
            <a:r>
              <a:rPr lang="en-US" altLang="ko-KR" dirty="0"/>
              <a:t>. </a:t>
            </a:r>
            <a:r>
              <a:rPr lang="ko-KR" altLang="en-US" dirty="0"/>
              <a:t>드롭 아웃과 가중치 가지치기는 동일한 효과를 가지지만 </a:t>
            </a:r>
            <a:r>
              <a:rPr lang="ko-KR" altLang="en-US" dirty="0" err="1"/>
              <a:t>드롭아웃에선</a:t>
            </a:r>
            <a:r>
              <a:rPr lang="ko-KR" altLang="en-US" dirty="0"/>
              <a:t> 가중치 가지치기와 다르게 학습과정에서 삭제될 가중치가 매번 달라집니다</a:t>
            </a:r>
            <a:r>
              <a:rPr lang="en-US" altLang="ko-KR" dirty="0"/>
              <a:t>. </a:t>
            </a:r>
            <a:r>
              <a:rPr lang="ko-KR" altLang="en-US" dirty="0"/>
              <a:t>신경망의 부동 소수점 수준을 줄여서 연산을 </a:t>
            </a:r>
            <a:r>
              <a:rPr lang="ko-KR" altLang="en-US" dirty="0" err="1"/>
              <a:t>효율케</a:t>
            </a:r>
            <a:r>
              <a:rPr lang="ko-KR" altLang="en-US" dirty="0"/>
              <a:t> 하는 양자화 기법이 있으며 전이 학습과는 비슷하지만 더 많은 파라미터와 </a:t>
            </a:r>
            <a:r>
              <a:rPr lang="ko-KR" altLang="en-US" dirty="0" err="1"/>
              <a:t>연산량을</a:t>
            </a:r>
            <a:r>
              <a:rPr lang="ko-KR" altLang="en-US" dirty="0"/>
              <a:t> 기반으로 선행 학습된 큰 규모의 모델에서 작은 규모의 모델로 전달받아 학습하는 기법인 지식 증류 방법이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7958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이렇게 딥러닝 모델의 개발 과정 각각에서 적절한 최적화 방법을 고려하여 정확한 예측과 일관된 성능을 보이게끔 해야 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0264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과거부터 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해부학적 지식 및 임상적 경험에 근거하여 의료 영상으로부터 정형적 특징인 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feature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을 추출하여 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Artificial Neural Network(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인공신경망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),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 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Support Vector Machine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과 같은 기계학습 모델에 이용하려 했던 연구는 계속되어왔습니다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. 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여기서 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support vector machine 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같은 경우 결정경계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(decision boundary) 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즉 분류를 위한 기준 선을 정의하는 모델로 생각하시면 </a:t>
            </a:r>
            <a:r>
              <a:rPr lang="ko-KR" altLang="en-US" dirty="0" err="1">
                <a:latin typeface="+mn-ea"/>
                <a:ea typeface="+mn-ea"/>
                <a:sym typeface="Wingdings" panose="05000000000000000000" pitchFamily="2" charset="2"/>
              </a:rPr>
              <a:t>될거같습니다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. 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기계 학습을 통한 연구는 다양한 상황과 데이터의 형태 및 변형들을 모두 </a:t>
            </a:r>
            <a:r>
              <a:rPr lang="ko-KR" altLang="en-US" dirty="0" err="1">
                <a:latin typeface="+mn-ea"/>
                <a:ea typeface="+mn-ea"/>
                <a:sym typeface="Wingdings" panose="05000000000000000000" pitchFamily="2" charset="2"/>
              </a:rPr>
              <a:t>고려할수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 없었고 의학적 정확도가 떨어져 실제 임상에 적용하기에 한계가 있습니다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. 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하지만 현재로 와선 딥러닝 기술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, 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이미지 인식에서 높은 성능을 보이는 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Convolutional Neural Network CNN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의 발전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, 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대량의 빅데이터 이 세 가지 요인이 맞물려 의료 영상 분야에서 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CNN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을 기반으로 많은 연구가 이루어지고 있습니다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6765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ko-KR" altLang="en-US" sz="1800" b="0" i="0" u="none" strike="noStrike" baseline="0" dirty="0">
                <a:latin typeface="NotoSerifCJKkr-Light"/>
              </a:rPr>
              <a:t>사람의 지식과 경험에 의거하여 특징을 추출하는 기존의 </a:t>
            </a:r>
            <a:r>
              <a:rPr lang="ko-KR" altLang="en-US" sz="1800" b="0" i="0" u="none" strike="noStrike" baseline="0" dirty="0" err="1">
                <a:latin typeface="NotoSerifCJKkr-Light"/>
              </a:rPr>
              <a:t>머신러닝과</a:t>
            </a:r>
            <a:r>
              <a:rPr lang="ko-KR" altLang="en-US" sz="1800" b="0" i="0" u="none" strike="noStrike" baseline="0" dirty="0">
                <a:latin typeface="NotoSerifCJKkr-Light"/>
              </a:rPr>
              <a:t> 달리 </a:t>
            </a:r>
            <a:r>
              <a:rPr lang="ko-KR" altLang="en-US" sz="1800" b="0" i="0" u="none" strike="noStrike" baseline="0" dirty="0" err="1">
                <a:latin typeface="NotoSerifCJKkr-Light"/>
              </a:rPr>
              <a:t>딥러닝은</a:t>
            </a:r>
            <a:r>
              <a:rPr lang="ko-KR" altLang="en-US" sz="1800" b="0" i="0" u="none" strike="noStrike" baseline="0" dirty="0">
                <a:latin typeface="NotoSerifCJKkr-Light"/>
              </a:rPr>
              <a:t> 특징 추출과정 없이 데이터로부터 자체적으로 특징을 추출하고 학습하기 때문에 사람의 개입 없이 데이터 의존적 학습을 수행하게 되는데 이로 인해 높은 분류 성능을 확보할 수 있다는 장점이 있지만 딥러닝 학습이 데이터로부터 어떠한 과정을 통해 결과를 유추하는지 </a:t>
            </a:r>
            <a:r>
              <a:rPr lang="ko-KR" altLang="en-US" sz="1800" b="0" i="0" u="none" strike="noStrike" baseline="0" dirty="0" err="1">
                <a:latin typeface="NotoSerifCJKkr-Light"/>
              </a:rPr>
              <a:t>명학한</a:t>
            </a:r>
            <a:r>
              <a:rPr lang="ko-KR" altLang="en-US" sz="1800" b="0" i="0" u="none" strike="noStrike" baseline="0" dirty="0">
                <a:latin typeface="NotoSerifCJKkr-Light"/>
              </a:rPr>
              <a:t> 원리를 알 수 없는 단점이 있습니다</a:t>
            </a:r>
            <a:r>
              <a:rPr lang="en-US" altLang="ko-KR" sz="1800" b="0" i="0" u="none" strike="noStrike" baseline="0" dirty="0">
                <a:latin typeface="NotoSerifCJKkr-Light"/>
              </a:rPr>
              <a:t>. </a:t>
            </a:r>
            <a:r>
              <a:rPr lang="ko-KR" altLang="en-US" sz="1800" b="0" i="0" u="none" strike="noStrike" baseline="0" dirty="0">
                <a:latin typeface="NotoSerifCJKkr-Light"/>
              </a:rPr>
              <a:t>이로 인해 특히 사람의 생명을 다루는 의료 분야에서 신뢰성의 문제가 발생하게 되며 이러한 문제를 해결하기 위해 </a:t>
            </a:r>
            <a:r>
              <a:rPr lang="ko-KR" altLang="en-US" sz="1800" b="0" i="0" u="none" strike="noStrike" baseline="0" dirty="0" err="1">
                <a:latin typeface="NotoSerifCJKkr-Light"/>
              </a:rPr>
              <a:t>딥러닝의</a:t>
            </a:r>
            <a:r>
              <a:rPr lang="ko-KR" altLang="en-US" sz="1800" b="0" i="0" u="none" strike="noStrike" baseline="0" dirty="0">
                <a:latin typeface="NotoSerifCJKkr-Light"/>
              </a:rPr>
              <a:t> 학습 과정을 시각화하기 위한 많은 연구들이 시도되고 있습니다</a:t>
            </a:r>
            <a:r>
              <a:rPr lang="en-US" altLang="ko-KR" sz="1800" b="0" i="0" u="none" strike="noStrike" baseline="0" dirty="0">
                <a:latin typeface="NotoSerifCJKkr-Light"/>
              </a:rPr>
              <a:t>. </a:t>
            </a:r>
            <a:r>
              <a:rPr lang="ko-KR" altLang="en-US" sz="1800" b="0" i="0" u="none" strike="noStrike" baseline="0" dirty="0">
                <a:latin typeface="NotoSerifCJKkr-Light"/>
              </a:rPr>
              <a:t>이 사진은 </a:t>
            </a:r>
            <a:r>
              <a:rPr lang="en-US" altLang="ko-KR" sz="1800" b="0" i="0" u="none" strike="noStrike" baseline="0" dirty="0">
                <a:latin typeface="NotoSerifCJKkr-Light"/>
              </a:rPr>
              <a:t>class activation map : cam</a:t>
            </a:r>
            <a:r>
              <a:rPr lang="ko-KR" altLang="en-US" sz="1800" b="0" i="0" u="none" strike="noStrike" baseline="0" dirty="0">
                <a:latin typeface="NotoSerifCJKkr-Light"/>
              </a:rPr>
              <a:t>을 통해 </a:t>
            </a:r>
            <a:r>
              <a:rPr lang="ko-KR" altLang="en-US" sz="1800" b="0" i="0" u="none" strike="noStrike" baseline="0" dirty="0" err="1">
                <a:latin typeface="NotoSerifCJKkr-Light"/>
              </a:rPr>
              <a:t>용종</a:t>
            </a:r>
            <a:r>
              <a:rPr lang="ko-KR" altLang="en-US" sz="1800" b="0" i="0" u="none" strike="noStrike" baseline="0" dirty="0">
                <a:latin typeface="NotoSerifCJKkr-Light"/>
              </a:rPr>
              <a:t> 검출에 대한 딥러닝 모델의 마지막 레이어에서의 가중치 값들을 가시화 한 것입니다</a:t>
            </a:r>
            <a:r>
              <a:rPr lang="en-US" altLang="ko-KR" sz="1800" b="0" i="0" u="none" strike="noStrike" baseline="0" dirty="0">
                <a:latin typeface="NotoSerifCJKkr-Light"/>
              </a:rPr>
              <a:t>. </a:t>
            </a:r>
            <a:r>
              <a:rPr lang="ko-KR" altLang="en-US" sz="1800" b="0" i="0" u="none" strike="noStrike" baseline="0" dirty="0">
                <a:latin typeface="NotoSerifCJKkr-Light"/>
              </a:rPr>
              <a:t>보시면 </a:t>
            </a:r>
            <a:r>
              <a:rPr lang="ko-KR" altLang="en-US" sz="1800" b="0" i="0" u="none" strike="noStrike" baseline="0" dirty="0" err="1">
                <a:latin typeface="NotoSerifCJKkr-Light"/>
              </a:rPr>
              <a:t>용종의</a:t>
            </a:r>
            <a:r>
              <a:rPr lang="ko-KR" altLang="en-US" sz="1800" b="0" i="0" u="none" strike="noStrike" baseline="0" dirty="0">
                <a:latin typeface="NotoSerifCJKkr-Light"/>
              </a:rPr>
              <a:t> 위치에서 컬러가 강하게 </a:t>
            </a:r>
            <a:r>
              <a:rPr lang="ko-KR" altLang="en-US" sz="1800" b="0" i="0" u="none" strike="noStrike" baseline="0" dirty="0" err="1">
                <a:latin typeface="NotoSerifCJKkr-Light"/>
              </a:rPr>
              <a:t>활성화된것을</a:t>
            </a:r>
            <a:r>
              <a:rPr lang="ko-KR" altLang="en-US" sz="1800" b="0" i="0" u="none" strike="noStrike" baseline="0" dirty="0">
                <a:latin typeface="NotoSerifCJKkr-Light"/>
              </a:rPr>
              <a:t> </a:t>
            </a:r>
            <a:r>
              <a:rPr lang="ko-KR" altLang="en-US" sz="1800" b="0" i="0" u="none" strike="noStrike" baseline="0" dirty="0" err="1">
                <a:latin typeface="NotoSerifCJKkr-Light"/>
              </a:rPr>
              <a:t>알수</a:t>
            </a:r>
            <a:r>
              <a:rPr lang="ko-KR" altLang="en-US" sz="1800" b="0" i="0" u="none" strike="noStrike" baseline="0" dirty="0">
                <a:latin typeface="NotoSerifCJKkr-Light"/>
              </a:rPr>
              <a:t> 있습니다</a:t>
            </a:r>
            <a:r>
              <a:rPr lang="en-US" altLang="ko-KR" sz="1800" b="0" i="0" u="none" strike="noStrike" baseline="0" dirty="0">
                <a:latin typeface="NotoSerifCJKkr-Light"/>
              </a:rPr>
              <a:t>. </a:t>
            </a:r>
            <a:r>
              <a:rPr lang="ko-KR" altLang="en-US" sz="1800" b="0" i="0" u="none" strike="noStrike" baseline="0" dirty="0">
                <a:latin typeface="NotoSerifCJKkr-Light"/>
              </a:rPr>
              <a:t>이와 더불어 이 다음부터는 딥러닝 모델을 개발하는데 고려해야할 중요한 요소들을 설명해드리려 합니다</a:t>
            </a:r>
            <a:r>
              <a:rPr lang="en-US" altLang="ko-KR" sz="1800" b="0" i="0" u="none" strike="noStrike" baseline="0" dirty="0">
                <a:latin typeface="NotoSerifCJKkr-Light"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9697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첫번째는 딥러닝 모델을 개발하는데 가장 중요한 요소인 데이터라고 </a:t>
            </a:r>
            <a:r>
              <a:rPr lang="ko-KR" altLang="en-US" dirty="0" err="1"/>
              <a:t>할수있습니다</a:t>
            </a:r>
            <a:r>
              <a:rPr lang="en-US" altLang="ko-KR" dirty="0"/>
              <a:t>. </a:t>
            </a:r>
            <a:r>
              <a:rPr lang="ko-KR" altLang="en-US" dirty="0"/>
              <a:t>현재 의료 분야에서 대부분은 </a:t>
            </a:r>
            <a:r>
              <a:rPr lang="en-US" altLang="ko-KR" dirty="0"/>
              <a:t>supervised learning:</a:t>
            </a:r>
            <a:r>
              <a:rPr lang="ko-KR" altLang="en-US" dirty="0"/>
              <a:t>지도학습을 통해 개발되고 있는데 이 지도학습방법에서 데이터는 입력 데이터로 사용되는 원시 데이터와 출력데이터</a:t>
            </a:r>
            <a:r>
              <a:rPr lang="en-US" altLang="ko-KR" dirty="0"/>
              <a:t>, </a:t>
            </a:r>
            <a:r>
              <a:rPr lang="ko-KR" altLang="en-US" dirty="0"/>
              <a:t>즉 정답 데이터로 사용될 </a:t>
            </a:r>
            <a:r>
              <a:rPr lang="ko-KR" altLang="en-US" dirty="0" err="1"/>
              <a:t>라벨링</a:t>
            </a:r>
            <a:r>
              <a:rPr lang="ko-KR" altLang="en-US" dirty="0"/>
              <a:t> 데이터로 구분됩니다</a:t>
            </a:r>
            <a:r>
              <a:rPr lang="en-US" altLang="ko-KR" dirty="0"/>
              <a:t>. </a:t>
            </a:r>
            <a:r>
              <a:rPr lang="ko-KR" altLang="en-US" dirty="0"/>
              <a:t>의료 데이터는 </a:t>
            </a:r>
            <a:r>
              <a:rPr lang="ko-KR" altLang="en-US" sz="1200" dirty="0">
                <a:latin typeface="+mn-ea"/>
                <a:ea typeface="+mn-ea"/>
                <a:sym typeface="Wingdings" panose="05000000000000000000" pitchFamily="2" charset="2"/>
              </a:rPr>
              <a:t>까다로운 수집절차</a:t>
            </a:r>
            <a:r>
              <a:rPr lang="en-US" altLang="ko-KR" sz="1200" dirty="0">
                <a:latin typeface="+mn-ea"/>
                <a:ea typeface="+mn-ea"/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latin typeface="+mn-ea"/>
                <a:ea typeface="+mn-ea"/>
                <a:sym typeface="Wingdings" panose="05000000000000000000" pitchFamily="2" charset="2"/>
              </a:rPr>
              <a:t>개인정보보호 문제</a:t>
            </a:r>
            <a:r>
              <a:rPr lang="en-US" altLang="ko-KR" sz="1200" dirty="0">
                <a:latin typeface="+mn-ea"/>
                <a:ea typeface="+mn-ea"/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latin typeface="+mn-ea"/>
                <a:ea typeface="+mn-ea"/>
                <a:sym typeface="Wingdings" panose="05000000000000000000" pitchFamily="2" charset="2"/>
              </a:rPr>
              <a:t>전문적 지식 필요</a:t>
            </a:r>
            <a:r>
              <a:rPr lang="en-US" altLang="ko-KR" sz="1200" dirty="0">
                <a:latin typeface="+mn-ea"/>
                <a:ea typeface="+mn-ea"/>
                <a:sym typeface="Wingdings" panose="05000000000000000000" pitchFamily="2" charset="2"/>
              </a:rPr>
              <a:t>, </a:t>
            </a:r>
            <a:r>
              <a:rPr lang="ko-KR" altLang="en-US" sz="1200" dirty="0">
                <a:latin typeface="+mn-ea"/>
                <a:ea typeface="+mn-ea"/>
                <a:sym typeface="Wingdings" panose="05000000000000000000" pitchFamily="2" charset="2"/>
              </a:rPr>
              <a:t>병원 외에서의 접근이 어렵다는 점 때문에 데이터의 수집이 힘든데 관련 기업 및 연구진들은 이를 대량의 오픈 데이터셋을 활용하여 해결합니다</a:t>
            </a:r>
            <a:r>
              <a:rPr lang="en-US" altLang="ko-KR" sz="1200" dirty="0">
                <a:latin typeface="+mn-ea"/>
                <a:ea typeface="+mn-ea"/>
                <a:sym typeface="Wingdings" panose="05000000000000000000" pitchFamily="2" charset="2"/>
              </a:rPr>
              <a:t>. </a:t>
            </a:r>
            <a:r>
              <a:rPr lang="ko-KR" altLang="en-US" sz="1200" dirty="0">
                <a:latin typeface="+mn-ea"/>
                <a:ea typeface="+mn-ea"/>
                <a:sym typeface="Wingdings" panose="05000000000000000000" pitchFamily="2" charset="2"/>
              </a:rPr>
              <a:t>하지만 이런 오픈 데이터를 사용할 경우에는 데이터 검증을 통한 신뢰성을 확보할 필요가 있습니다</a:t>
            </a:r>
            <a:r>
              <a:rPr lang="en-US" altLang="ko-KR" sz="1200" dirty="0">
                <a:latin typeface="+mn-ea"/>
                <a:ea typeface="+mn-ea"/>
                <a:sym typeface="Wingdings" panose="05000000000000000000" pitchFamily="2" charset="2"/>
              </a:rPr>
              <a:t>. </a:t>
            </a:r>
            <a:r>
              <a:rPr lang="ko-KR" altLang="en-US" sz="1200" dirty="0">
                <a:latin typeface="+mn-ea"/>
                <a:ea typeface="+mn-ea"/>
                <a:sym typeface="Wingdings" panose="05000000000000000000" pitchFamily="2" charset="2"/>
              </a:rPr>
              <a:t>원시 데이터를 수집할 땐 다양한 대표성을 띠고 데이터 개수 간 균형이 맞게끔 해야 합니다</a:t>
            </a:r>
            <a:r>
              <a:rPr lang="en-US" altLang="ko-KR" sz="1200" dirty="0">
                <a:latin typeface="+mn-ea"/>
                <a:ea typeface="+mn-ea"/>
                <a:sym typeface="Wingdings" panose="05000000000000000000" pitchFamily="2" charset="2"/>
              </a:rPr>
              <a:t>. </a:t>
            </a:r>
            <a:r>
              <a:rPr lang="ko-KR" altLang="en-US" sz="1200" dirty="0" err="1">
                <a:latin typeface="+mn-ea"/>
                <a:ea typeface="+mn-ea"/>
                <a:sym typeface="Wingdings" panose="05000000000000000000" pitchFamily="2" charset="2"/>
              </a:rPr>
              <a:t>라벨링</a:t>
            </a:r>
            <a:r>
              <a:rPr lang="ko-KR" altLang="en-US" sz="1200" dirty="0">
                <a:latin typeface="+mn-ea"/>
                <a:ea typeface="+mn-ea"/>
                <a:sym typeface="Wingdings" panose="05000000000000000000" pitchFamily="2" charset="2"/>
              </a:rPr>
              <a:t> 데이터는 학습되는 모델의 목적에 따라 수집 방법이 다른데</a:t>
            </a:r>
            <a:endParaRPr lang="en-US" altLang="ko-KR" sz="1200" dirty="0">
              <a:latin typeface="+mn-ea"/>
              <a:ea typeface="+mn-ea"/>
              <a:sym typeface="Wingdings" panose="05000000000000000000" pitchFamily="2" charset="2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7438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 중 첫번째가 분류</a:t>
            </a:r>
            <a:r>
              <a:rPr lang="en-US" altLang="ko-KR" dirty="0"/>
              <a:t>(classification)</a:t>
            </a:r>
            <a:r>
              <a:rPr lang="ko-KR" altLang="en-US" dirty="0"/>
              <a:t>입니다</a:t>
            </a:r>
            <a:r>
              <a:rPr lang="en-US" altLang="ko-KR" dirty="0"/>
              <a:t>. Classification</a:t>
            </a:r>
            <a:r>
              <a:rPr lang="ko-KR" altLang="en-US" dirty="0"/>
              <a:t>을 목적으로 하는 경우에는 학습 데이터에 각 카테고리에 대한 번호를 매겨 </a:t>
            </a:r>
            <a:r>
              <a:rPr lang="ko-KR" altLang="en-US" dirty="0" err="1"/>
              <a:t>레이블링합니다</a:t>
            </a:r>
            <a:r>
              <a:rPr lang="en-US" altLang="ko-KR" dirty="0"/>
              <a:t>. </a:t>
            </a:r>
            <a:r>
              <a:rPr lang="ko-KR" altLang="en-US" dirty="0"/>
              <a:t>위 사진은 제가 현재 제가 </a:t>
            </a:r>
            <a:r>
              <a:rPr lang="ko-KR" altLang="en-US" dirty="0" err="1"/>
              <a:t>하고있는</a:t>
            </a:r>
            <a:r>
              <a:rPr lang="ko-KR" altLang="en-US" dirty="0"/>
              <a:t> 프로젝트의 </a:t>
            </a:r>
            <a:r>
              <a:rPr lang="ko-KR" altLang="en-US" dirty="0" err="1"/>
              <a:t>데이터셋입니다</a:t>
            </a:r>
            <a:r>
              <a:rPr lang="ko-KR" altLang="en-US" dirty="0"/>
              <a:t> 이것들은 무릎뼈의 </a:t>
            </a:r>
            <a:r>
              <a:rPr lang="en-US" altLang="ko-KR" dirty="0"/>
              <a:t>x-ray </a:t>
            </a:r>
            <a:r>
              <a:rPr lang="ko-KR" altLang="en-US" dirty="0"/>
              <a:t>사진인데 오른쪽으로 갈수록 관절염의 정도가 </a:t>
            </a:r>
            <a:r>
              <a:rPr lang="ko-KR" altLang="en-US" dirty="0" err="1"/>
              <a:t>심한것인데</a:t>
            </a:r>
            <a:r>
              <a:rPr lang="ko-KR" altLang="en-US" dirty="0"/>
              <a:t> 그에 따라 </a:t>
            </a:r>
            <a:r>
              <a:rPr lang="en-US" altLang="ko-KR" dirty="0"/>
              <a:t>0,1,2,3,4 </a:t>
            </a:r>
            <a:r>
              <a:rPr lang="ko-KR" altLang="en-US" dirty="0"/>
              <a:t>등급으로 번호가 </a:t>
            </a:r>
            <a:r>
              <a:rPr lang="ko-KR" altLang="en-US" dirty="0" err="1"/>
              <a:t>매겨져있습니다</a:t>
            </a:r>
            <a:r>
              <a:rPr lang="en-US" altLang="ko-KR" dirty="0"/>
              <a:t>. Classification</a:t>
            </a:r>
            <a:r>
              <a:rPr lang="ko-KR" altLang="en-US" dirty="0"/>
              <a:t>의 경우 레이블링 과정이 비교적 간단하여 빠른 시간 안에 학습 데이터를 구축할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8495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2</a:t>
            </a:r>
            <a:r>
              <a:rPr lang="ko-KR" altLang="en-US" dirty="0"/>
              <a:t>번째는 검출</a:t>
            </a:r>
            <a:r>
              <a:rPr lang="en-US" altLang="ko-KR" dirty="0"/>
              <a:t>(detection)</a:t>
            </a:r>
            <a:r>
              <a:rPr lang="ko-KR" altLang="en-US" dirty="0"/>
              <a:t>입니다</a:t>
            </a:r>
            <a:r>
              <a:rPr lang="en-US" altLang="ko-KR" dirty="0"/>
              <a:t>. Detection</a:t>
            </a:r>
            <a:r>
              <a:rPr lang="ko-KR" altLang="en-US" dirty="0"/>
              <a:t>의 경우 일반적으로 검출 대상의 위치에 박스 또는 원 형태의 관심영역을 그려 </a:t>
            </a:r>
            <a:r>
              <a:rPr lang="ko-KR" altLang="en-US" dirty="0" err="1"/>
              <a:t>레이블링합니다</a:t>
            </a:r>
            <a:r>
              <a:rPr lang="en-US" altLang="ko-KR" dirty="0"/>
              <a:t>.  3</a:t>
            </a:r>
            <a:r>
              <a:rPr lang="ko-KR" altLang="en-US" dirty="0"/>
              <a:t>번째는 분할</a:t>
            </a:r>
            <a:r>
              <a:rPr lang="en-US" altLang="ko-KR" dirty="0"/>
              <a:t>(segmentation)</a:t>
            </a:r>
            <a:r>
              <a:rPr lang="ko-KR" altLang="en-US" dirty="0"/>
              <a:t>인데 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자유곡선 방식을 통해 분할 대상의 외곽을 따라                관심영역을 그려 </a:t>
            </a:r>
            <a:r>
              <a:rPr lang="ko-KR" altLang="en-US" dirty="0" err="1">
                <a:latin typeface="+mn-ea"/>
                <a:ea typeface="+mn-ea"/>
                <a:sym typeface="Wingdings" panose="05000000000000000000" pitchFamily="2" charset="2"/>
              </a:rPr>
              <a:t>라벨링합니다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. Segmentation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의 경우 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classification 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및 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detection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에 비해 레이블링에 가장 많은 시간이 소요됩니다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9598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딥러닝 모델을 개발하는데 중요한 다른 요소는 데이터 증강 기법입니다</a:t>
            </a:r>
            <a:r>
              <a:rPr lang="en-US" altLang="ko-KR" dirty="0"/>
              <a:t>.</a:t>
            </a:r>
            <a:r>
              <a:rPr lang="ko-KR" altLang="en-US" dirty="0"/>
              <a:t> 데이터 증강 기법은 소량의 데이터를 바탕으로 컴퓨터 알고리즘을 통해 데이터의 양을 늘리는 기술입니다</a:t>
            </a:r>
            <a:r>
              <a:rPr lang="en-US" altLang="ko-KR" dirty="0"/>
              <a:t>. </a:t>
            </a:r>
            <a:r>
              <a:rPr lang="ko-KR" altLang="en-US" dirty="0"/>
              <a:t>데이터가 부족한 경우 과소적합</a:t>
            </a:r>
            <a:r>
              <a:rPr lang="en-US" altLang="ko-KR" dirty="0"/>
              <a:t>:</a:t>
            </a:r>
            <a:r>
              <a:rPr lang="ko-KR" altLang="en-US" dirty="0" err="1"/>
              <a:t>언더피팅</a:t>
            </a:r>
            <a:r>
              <a:rPr lang="ko-KR" altLang="en-US" dirty="0"/>
              <a:t> 및 </a:t>
            </a:r>
            <a:r>
              <a:rPr lang="ko-KR" altLang="en-US" dirty="0" err="1"/>
              <a:t>과적합</a:t>
            </a:r>
            <a:r>
              <a:rPr lang="en-US" altLang="ko-KR" dirty="0"/>
              <a:t>:</a:t>
            </a:r>
            <a:r>
              <a:rPr lang="ko-KR" altLang="en-US" dirty="0" err="1"/>
              <a:t>오버피팅에</a:t>
            </a:r>
            <a:r>
              <a:rPr lang="ko-KR" altLang="en-US" dirty="0"/>
              <a:t> 빠질 위험이 증가하고 </a:t>
            </a:r>
            <a:r>
              <a:rPr lang="ko-KR" altLang="en-US" sz="1200" dirty="0">
                <a:latin typeface="+mn-ea"/>
                <a:ea typeface="+mn-ea"/>
                <a:sym typeface="Wingdings" panose="05000000000000000000" pitchFamily="2" charset="2"/>
              </a:rPr>
              <a:t>레이블 간 데이터의 양이 불균형한 상태에서는 딥러닝 모델의 학습이 데이터가 많은 레이블 쪽으로 편향될 위험이 증가합니다</a:t>
            </a:r>
            <a:r>
              <a:rPr lang="en-US" altLang="ko-KR" sz="1200" dirty="0">
                <a:latin typeface="+mn-ea"/>
                <a:ea typeface="+mn-ea"/>
                <a:sym typeface="Wingdings" panose="05000000000000000000" pitchFamily="2" charset="2"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9978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데이터 증강 기법에는 기존 영상을 변환하여 증강하는 방법이 있습니다</a:t>
            </a:r>
            <a:r>
              <a:rPr lang="en-US" altLang="ko-KR" dirty="0"/>
              <a:t>. </a:t>
            </a:r>
            <a:r>
              <a:rPr lang="ko-KR" altLang="en-US" dirty="0"/>
              <a:t>그 중에서도 기존 영상의 위치적 정보를 변환할 수도 픽셀 강도 정보를 변환할 수도 있습니다</a:t>
            </a:r>
            <a:r>
              <a:rPr lang="en-US" altLang="ko-KR" dirty="0"/>
              <a:t>. </a:t>
            </a:r>
            <a:r>
              <a:rPr lang="ko-KR" altLang="en-US" dirty="0"/>
              <a:t>뒤집기</a:t>
            </a:r>
            <a:r>
              <a:rPr lang="en-US" altLang="ko-KR" dirty="0"/>
              <a:t>, </a:t>
            </a:r>
            <a:r>
              <a:rPr lang="ko-KR" altLang="en-US" dirty="0"/>
              <a:t>회전</a:t>
            </a:r>
            <a:r>
              <a:rPr lang="en-US" altLang="ko-KR" dirty="0"/>
              <a:t>, </a:t>
            </a:r>
            <a:r>
              <a:rPr lang="ko-KR" altLang="en-US" dirty="0"/>
              <a:t>이동</a:t>
            </a:r>
            <a:r>
              <a:rPr lang="en-US" altLang="ko-KR" dirty="0"/>
              <a:t>, </a:t>
            </a:r>
            <a:r>
              <a:rPr lang="ko-KR" altLang="en-US" dirty="0"/>
              <a:t>배율 등의 위치적 정보 변환하는 방법과 영상 밝기 조절</a:t>
            </a:r>
            <a:r>
              <a:rPr lang="en-US" altLang="ko-KR" dirty="0"/>
              <a:t>, </a:t>
            </a:r>
            <a:r>
              <a:rPr lang="ko-KR" altLang="en-US" dirty="0"/>
              <a:t>감마 보정</a:t>
            </a:r>
            <a:r>
              <a:rPr lang="en-US" altLang="ko-KR" dirty="0"/>
              <a:t>, </a:t>
            </a:r>
            <a:r>
              <a:rPr lang="ko-KR" altLang="en-US" dirty="0" err="1"/>
              <a:t>블러링</a:t>
            </a:r>
            <a:r>
              <a:rPr lang="en-US" altLang="ko-KR" dirty="0"/>
              <a:t>, </a:t>
            </a:r>
            <a:r>
              <a:rPr lang="ko-KR" altLang="en-US" dirty="0" err="1"/>
              <a:t>샤프닝</a:t>
            </a:r>
            <a:r>
              <a:rPr lang="ko-KR" altLang="en-US" dirty="0"/>
              <a:t> 등의 픽셀 강도 정보 변환 방법이 있습니다</a:t>
            </a:r>
            <a:r>
              <a:rPr lang="en-US" altLang="ko-KR" dirty="0"/>
              <a:t>. </a:t>
            </a:r>
            <a:r>
              <a:rPr lang="ko-KR" altLang="en-US" dirty="0"/>
              <a:t>이는 데이터 </a:t>
            </a:r>
            <a:r>
              <a:rPr lang="ko-KR" altLang="en-US" dirty="0" err="1"/>
              <a:t>뷸균형에서</a:t>
            </a:r>
            <a:r>
              <a:rPr lang="ko-KR" altLang="en-US" dirty="0"/>
              <a:t> 오는 모델의 편향 문제를 일부 방지 가능하다는 점에서 학습에 도움이 되지만 증강된 모든 영상들은 기하학적 구조가 그대로 유지되기 때문에 모델의 일반화 성능을 떨어뜨릴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8239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또 다른 데이터 증강 기법에는 </a:t>
            </a:r>
            <a:r>
              <a:rPr lang="en-US" altLang="ko-KR" dirty="0"/>
              <a:t>Generative Adversarial Network : GAN</a:t>
            </a:r>
            <a:r>
              <a:rPr lang="ko-KR" altLang="en-US" dirty="0"/>
              <a:t>이 있습니다</a:t>
            </a:r>
            <a:r>
              <a:rPr lang="en-US" altLang="ko-KR" dirty="0"/>
              <a:t>. </a:t>
            </a:r>
            <a:r>
              <a:rPr lang="ko-KR" altLang="en-US" dirty="0"/>
              <a:t>이는 샘플 데이터를 기반으로 완전히 새로운 데이터를 인위적으로 만들어내는 방법이다</a:t>
            </a:r>
            <a:r>
              <a:rPr lang="en-US" altLang="ko-KR" dirty="0"/>
              <a:t>. GAN</a:t>
            </a:r>
            <a:r>
              <a:rPr lang="ko-KR" altLang="en-US" dirty="0"/>
              <a:t>은 생성자</a:t>
            </a:r>
            <a:r>
              <a:rPr lang="en-US" altLang="ko-KR" dirty="0"/>
              <a:t>(generator)</a:t>
            </a:r>
            <a:r>
              <a:rPr lang="ko-KR" altLang="en-US" dirty="0"/>
              <a:t>와 </a:t>
            </a:r>
            <a:r>
              <a:rPr lang="ko-KR" altLang="en-US" dirty="0" err="1"/>
              <a:t>구분자</a:t>
            </a:r>
            <a:r>
              <a:rPr lang="en-US" altLang="ko-KR" dirty="0"/>
              <a:t>(discriminator)</a:t>
            </a:r>
            <a:r>
              <a:rPr lang="ko-KR" altLang="en-US" dirty="0"/>
              <a:t>를 경쟁적으로 학습시켜 진짜 데이터와 구분이 어려운 가짜 데이터를 생성해내는 기법입니다</a:t>
            </a:r>
            <a:r>
              <a:rPr lang="en-US" altLang="ko-KR" dirty="0"/>
              <a:t>. </a:t>
            </a:r>
            <a:r>
              <a:rPr lang="ko-KR" altLang="en-US" dirty="0"/>
              <a:t>오른쪽 사진은 </a:t>
            </a:r>
            <a:r>
              <a:rPr lang="en-US" altLang="ko-KR" dirty="0"/>
              <a:t>GAN</a:t>
            </a:r>
            <a:r>
              <a:rPr lang="ko-KR" altLang="en-US" dirty="0"/>
              <a:t>을 활용하여 유명 배우들의 얼굴을 애니메이션화 한 것입니다</a:t>
            </a:r>
            <a:r>
              <a:rPr lang="en-US" altLang="ko-KR" dirty="0"/>
              <a:t>. GAN</a:t>
            </a:r>
            <a:r>
              <a:rPr lang="ko-KR" altLang="en-US" dirty="0"/>
              <a:t>을 이용한 증강 방법은 영상의 기하학적 구조 자체가 다른 새로운 형태의 영상을 생성해내기 때문에 데이터의 대표성이 상대적으로 높다는 장점이 있지만 </a:t>
            </a:r>
            <a:r>
              <a:rPr lang="en-US" altLang="ko-KR" dirty="0"/>
              <a:t>GAN</a:t>
            </a:r>
            <a:r>
              <a:rPr lang="ko-KR" altLang="en-US" dirty="0"/>
              <a:t>을 통해 생성된 데이터는 의료 분야에서 임상적 검증이 결여된 가짜 데이터로 이는 모델의 임상적 신뢰성을 저하시킵니다</a:t>
            </a:r>
            <a:r>
              <a:rPr lang="en-US" altLang="ko-KR" dirty="0"/>
              <a:t>. </a:t>
            </a:r>
            <a:r>
              <a:rPr lang="ko-KR" altLang="en-US" dirty="0"/>
              <a:t>특히 이는 환자의 생명과 직결될 수 있는 의료 분야에서는 아주 중요한 문제입니다</a:t>
            </a:r>
            <a:r>
              <a:rPr lang="en-US" altLang="ko-KR" dirty="0"/>
              <a:t>. </a:t>
            </a:r>
            <a:r>
              <a:rPr lang="ko-KR" altLang="en-US" dirty="0"/>
              <a:t>데이터 증강 기법에 관한 더 자세한 내용은 다음주에 발표할 </a:t>
            </a:r>
            <a:r>
              <a:rPr lang="en-US" altLang="ko-KR" dirty="0"/>
              <a:t>2</a:t>
            </a:r>
            <a:r>
              <a:rPr lang="ko-KR" altLang="en-US" dirty="0"/>
              <a:t>번째 논문 딥러닝 기반 의료영상 분석을 위한 데이터 증강 기법에서 더 자세하게 리뷰하려고 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042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2378EDE5-D0AB-44FC-D170-719F5128376A}"/>
              </a:ext>
            </a:extLst>
          </p:cNvPr>
          <p:cNvCxnSpPr/>
          <p:nvPr userDrawn="1"/>
        </p:nvCxnSpPr>
        <p:spPr>
          <a:xfrm flipV="1">
            <a:off x="831851" y="2447112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046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3853-045D-40B1-82A2-45D776B2E9AC}" type="datetime1">
              <a:rPr lang="ko-KR" altLang="en-US" smtClean="0"/>
              <a:t>2022-06-24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098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C7ED-5BF3-4D03-B896-DAF14C40C429}" type="datetime1">
              <a:rPr lang="ko-KR" altLang="en-US" smtClean="0"/>
              <a:t>2022-06-24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1136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1" y="1491296"/>
            <a:ext cx="10515600" cy="955812"/>
          </a:xfrm>
        </p:spPr>
        <p:txBody>
          <a:bodyPr anchor="ctr" anchorCtr="0">
            <a:normAutofit/>
          </a:bodyPr>
          <a:lstStyle>
            <a:lvl1pPr>
              <a:defRPr sz="4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 flipV="1">
            <a:off x="831851" y="2447112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370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9624" y="195946"/>
            <a:ext cx="11332755" cy="761999"/>
          </a:xfrm>
        </p:spPr>
        <p:txBody>
          <a:bodyPr>
            <a:normAutofit/>
          </a:bodyPr>
          <a:lstStyle>
            <a:lvl1pPr>
              <a:defRPr sz="3200" b="1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9624" y="1271453"/>
            <a:ext cx="11332755" cy="5033555"/>
          </a:xfrm>
        </p:spPr>
        <p:txBody>
          <a:bodyPr>
            <a:normAutofit/>
          </a:bodyPr>
          <a:lstStyle>
            <a:lvl1pPr marL="266700" indent="-266700" latinLnBrk="0">
              <a:buSzPct val="100000"/>
              <a:buFont typeface="Wingdings 2" panose="05020102010507070707" pitchFamily="18" charset="2"/>
              <a:buChar char=""/>
              <a:defRPr sz="24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  <a:lvl2pPr marL="685800" indent="-228600" latinLnBrk="0">
              <a:buFont typeface="Wingdings 2" panose="05020102010507070707" pitchFamily="18" charset="2"/>
              <a:buChar char=""/>
              <a:defRPr sz="2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2pPr>
            <a:lvl3pPr marL="1143000" indent="-228600" latinLnBrk="0">
              <a:buFont typeface="Calibri" panose="020F0502020204030204" pitchFamily="34" charset="0"/>
              <a:buChar char="‒"/>
              <a:defRPr sz="18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3pPr>
            <a:lvl4pPr marL="1600200" indent="-228600" latinLnBrk="0">
              <a:buFont typeface="맑은 고딕" panose="020B0503020000020004" pitchFamily="50" charset="-127"/>
              <a:buChar char="〮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4pPr>
            <a:lvl5pPr marL="2057400" indent="-228600" latinLnBrk="0">
              <a:buFont typeface="Wingdings 2" panose="05020102010507070707" pitchFamily="18" charset="2"/>
              <a:buChar char="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430372"/>
            <a:ext cx="3151777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429624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2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A42A98AA-17F3-C191-FA0D-2E369DCC0E67}"/>
              </a:ext>
            </a:extLst>
          </p:cNvPr>
          <p:cNvCxnSpPr/>
          <p:nvPr userDrawn="1"/>
        </p:nvCxnSpPr>
        <p:spPr>
          <a:xfrm>
            <a:off x="429624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0DBB3E21-08EF-3205-917A-9D47AF6E25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2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76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6D90-1A0C-4670-BB78-48B232EF3EED}" type="datetime1">
              <a:rPr lang="ko-KR" altLang="en-US" smtClean="0"/>
              <a:t>2022-06-24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385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D312-FD9F-42DF-A41F-79D2D6FCCFFE}" type="datetime1">
              <a:rPr lang="ko-KR" altLang="en-US" smtClean="0"/>
              <a:t>2022-06-24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946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93FE-21E4-4CBA-98A7-40F152473B58}" type="datetime1">
              <a:rPr lang="ko-KR" altLang="en-US" smtClean="0"/>
              <a:t>2022-06-24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82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D4AE-924E-460B-90D3-F4B7C0D5F8E2}" type="datetime1">
              <a:rPr lang="ko-KR" altLang="en-US" smtClean="0"/>
              <a:t>2022-06-24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9082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FF2B-25BB-429C-A6B2-359C6B75F068}" type="datetime1">
              <a:rPr lang="ko-KR" altLang="en-US" smtClean="0"/>
              <a:t>2022-06-24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734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37FB-2700-4EDB-98DB-0207F05EBC6C}" type="datetime1">
              <a:rPr lang="ko-KR" altLang="en-US" smtClean="0"/>
              <a:t>2022-06-24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072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ED21-1ECB-41CD-A690-9F83AA2A7757}" type="datetime1">
              <a:rPr lang="ko-KR" altLang="en-US" smtClean="0"/>
              <a:t>2022-06-24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4723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ECCF3-1E80-4EFC-B9F8-E76FB6BDBE51}" type="datetime1">
              <a:rPr lang="ko-KR" altLang="en-US" smtClean="0"/>
              <a:t>2022-06-24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116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61" r:id="rId12"/>
    <p:sldLayoutId id="2147483662" r:id="rId1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2147888" y="1340374"/>
            <a:ext cx="7886700" cy="955812"/>
          </a:xfrm>
        </p:spPr>
        <p:txBody>
          <a:bodyPr>
            <a:noAutofit/>
          </a:bodyPr>
          <a:lstStyle/>
          <a:p>
            <a:r>
              <a:rPr lang="en-US" altLang="ko-KR" sz="2800" b="1" dirty="0">
                <a:latin typeface="+mj-ea"/>
                <a:ea typeface="+mj-ea"/>
              </a:rPr>
              <a:t>Development</a:t>
            </a:r>
            <a:r>
              <a:rPr lang="ko-KR" altLang="en-US" sz="2800" b="1" dirty="0">
                <a:latin typeface="+mj-ea"/>
                <a:ea typeface="+mj-ea"/>
              </a:rPr>
              <a:t> </a:t>
            </a:r>
            <a:r>
              <a:rPr lang="en-US" altLang="ko-KR" sz="2800" b="1" dirty="0">
                <a:latin typeface="+mj-ea"/>
                <a:ea typeface="+mj-ea"/>
              </a:rPr>
              <a:t>of</a:t>
            </a:r>
            <a:r>
              <a:rPr lang="ko-KR" altLang="en-US" sz="2800" b="1" dirty="0">
                <a:latin typeface="+mj-ea"/>
                <a:ea typeface="+mj-ea"/>
              </a:rPr>
              <a:t> </a:t>
            </a:r>
            <a:r>
              <a:rPr lang="en-US" altLang="ko-KR" sz="2800" b="1" dirty="0">
                <a:latin typeface="+mj-ea"/>
                <a:ea typeface="+mj-ea"/>
              </a:rPr>
              <a:t>an</a:t>
            </a:r>
            <a:r>
              <a:rPr lang="ko-KR" altLang="en-US" sz="2800" b="1" dirty="0">
                <a:latin typeface="+mj-ea"/>
                <a:ea typeface="+mj-ea"/>
              </a:rPr>
              <a:t> </a:t>
            </a:r>
            <a:r>
              <a:rPr lang="en-US" altLang="ko-KR" sz="2800" b="1" dirty="0">
                <a:latin typeface="+mj-ea"/>
                <a:ea typeface="+mj-ea"/>
              </a:rPr>
              <a:t>Optimized </a:t>
            </a:r>
            <a:br>
              <a:rPr lang="en-US" altLang="ko-KR" sz="2800" b="1" dirty="0">
                <a:latin typeface="+mj-ea"/>
                <a:ea typeface="+mj-ea"/>
              </a:rPr>
            </a:br>
            <a:r>
              <a:rPr lang="en-US" altLang="ko-KR" sz="2800" b="1" dirty="0">
                <a:latin typeface="+mj-ea"/>
                <a:ea typeface="+mj-ea"/>
              </a:rPr>
              <a:t>Deep Learning Model for Medical Imaging</a:t>
            </a:r>
            <a:br>
              <a:rPr lang="en-US" altLang="ko-KR" sz="2800" b="1" dirty="0">
                <a:latin typeface="+mj-ea"/>
                <a:ea typeface="+mj-ea"/>
              </a:rPr>
            </a:br>
            <a:br>
              <a:rPr lang="en-US" altLang="ko-KR" sz="1600" b="1" dirty="0">
                <a:latin typeface="+mj-ea"/>
                <a:ea typeface="+mj-ea"/>
              </a:rPr>
            </a:br>
            <a:r>
              <a:rPr lang="en-US" altLang="ko-KR" sz="1600" b="1" dirty="0">
                <a:latin typeface="+mj-ea"/>
                <a:ea typeface="+mj-ea"/>
              </a:rPr>
              <a:t>			         </a:t>
            </a:r>
            <a:r>
              <a:rPr lang="ko-KR" altLang="en-US" sz="1800" dirty="0">
                <a:latin typeface="+mj-ea"/>
                <a:ea typeface="+mj-ea"/>
              </a:rPr>
              <a:t>의료 영상에 최적화된 딥러닝 모델의 개발</a:t>
            </a:r>
            <a:endParaRPr lang="ko-KR" altLang="en-US" sz="1600" b="1" dirty="0">
              <a:latin typeface="+mj-ea"/>
              <a:ea typeface="+mj-ea"/>
            </a:endParaRPr>
          </a:p>
        </p:txBody>
      </p:sp>
      <p:sp>
        <p:nvSpPr>
          <p:cNvPr id="2" name="부제목 1"/>
          <p:cNvSpPr>
            <a:spLocks noGrp="1"/>
          </p:cNvSpPr>
          <p:nvPr>
            <p:ph type="subTitle" idx="1"/>
          </p:nvPr>
        </p:nvSpPr>
        <p:spPr>
          <a:xfrm>
            <a:off x="2667000" y="3822428"/>
            <a:ext cx="7367588" cy="2417734"/>
          </a:xfrm>
        </p:spPr>
        <p:txBody>
          <a:bodyPr>
            <a:noAutofit/>
          </a:bodyPr>
          <a:lstStyle/>
          <a:p>
            <a:pPr lvl="0" algn="r" latinLnBrk="0">
              <a:lnSpc>
                <a:spcPct val="100000"/>
              </a:lnSpc>
              <a:defRPr/>
            </a:pPr>
            <a:endParaRPr lang="en-US" altLang="ko-KR" sz="1800" dirty="0">
              <a:latin typeface="+mn-ea"/>
              <a:cs typeface="Calibri" panose="020F0502020204030204" pitchFamily="34" charset="0"/>
            </a:endParaRP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n-ea"/>
                <a:cs typeface="Calibri" panose="020F0502020204030204" pitchFamily="34" charset="0"/>
              </a:rPr>
              <a:t>Sun Woo Pi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n-ea"/>
                <a:cs typeface="Calibri" panose="020F0502020204030204" pitchFamily="34" charset="0"/>
              </a:rPr>
              <a:t>RTOS Lab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n-ea"/>
                <a:cs typeface="Calibri" panose="020F0502020204030204" pitchFamily="34" charset="0"/>
              </a:rPr>
              <a:t>Division of AI Computer Science &amp; Engineering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n-ea"/>
                <a:cs typeface="Calibri" panose="020F0502020204030204" pitchFamily="34" charset="0"/>
              </a:rPr>
              <a:t>Kyonggi University</a:t>
            </a:r>
            <a:endParaRPr lang="ko-KR" altLang="en-US" sz="1800" dirty="0">
              <a:latin typeface="+mn-ea"/>
              <a:cs typeface="Calibri" panose="020F0502020204030204" pitchFamily="34" charset="0"/>
            </a:endParaRPr>
          </a:p>
          <a:p>
            <a:endParaRPr lang="ko-KR" altLang="en-US" sz="1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1840510" y="6365966"/>
            <a:ext cx="1593439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84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10</a:t>
            </a:fld>
            <a:endParaRPr lang="ko-KR" altLang="en-US" dirty="0"/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8C99DCE2-1216-EFD2-E5F6-BEF70B30BF53}"/>
              </a:ext>
            </a:extLst>
          </p:cNvPr>
          <p:cNvSpPr txBox="1">
            <a:spLocks/>
          </p:cNvSpPr>
          <p:nvPr/>
        </p:nvSpPr>
        <p:spPr>
          <a:xfrm>
            <a:off x="1846220" y="1170444"/>
            <a:ext cx="8499565" cy="5687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Wingdings 2" panose="05020102010507070707" pitchFamily="18" charset="2"/>
              <a:buChar char=""/>
              <a:defRPr sz="24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18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맑은 고딕" panose="020B0503020000020004" pitchFamily="50" charset="-127"/>
              <a:buChar char="〮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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altLang="ko-KR" sz="1800" dirty="0">
              <a:latin typeface="+mn-ea"/>
              <a:ea typeface="+mn-ea"/>
            </a:endParaRPr>
          </a:p>
          <a:p>
            <a:r>
              <a:rPr lang="ko-KR" altLang="en-US" b="1" dirty="0">
                <a:latin typeface="+mn-ea"/>
                <a:ea typeface="+mn-ea"/>
                <a:sym typeface="Wingdings" panose="05000000000000000000" pitchFamily="2" charset="2"/>
              </a:rPr>
              <a:t>데이터 </a:t>
            </a:r>
            <a:r>
              <a:rPr lang="ko-KR" altLang="en-US" b="1" dirty="0" err="1">
                <a:latin typeface="+mn-ea"/>
                <a:ea typeface="+mn-ea"/>
                <a:sym typeface="Wingdings" panose="05000000000000000000" pitchFamily="2" charset="2"/>
              </a:rPr>
              <a:t>전처리</a:t>
            </a:r>
            <a:endParaRPr lang="en-US" altLang="ko-KR" b="1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r>
              <a:rPr lang="ko-KR" altLang="en-US" sz="1800" dirty="0">
                <a:latin typeface="+mn-ea"/>
                <a:ea typeface="+mn-ea"/>
                <a:sym typeface="Wingdings" panose="05000000000000000000" pitchFamily="2" charset="2"/>
              </a:rPr>
              <a:t>딥러닝 모델의 학습 전에 학습 데이터를 대상으로 처리되는 모든 과정</a:t>
            </a:r>
            <a:endParaRPr lang="en-US" altLang="ko-KR" sz="18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2"/>
            <a:endParaRPr lang="en-US" altLang="ko-KR" sz="16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r>
              <a:rPr lang="ko-KR" altLang="en-US" sz="1800" dirty="0">
                <a:latin typeface="+mn-ea"/>
                <a:ea typeface="+mn-ea"/>
                <a:sym typeface="Wingdings" panose="05000000000000000000" pitchFamily="2" charset="2"/>
              </a:rPr>
              <a:t>의료 딥러닝 모델의 개발에서 주로 사용되는 </a:t>
            </a:r>
            <a:r>
              <a:rPr lang="ko-KR" altLang="en-US" sz="1800" dirty="0" err="1">
                <a:latin typeface="+mn-ea"/>
                <a:ea typeface="+mn-ea"/>
                <a:sym typeface="Wingdings" panose="05000000000000000000" pitchFamily="2" charset="2"/>
              </a:rPr>
              <a:t>전처리</a:t>
            </a:r>
            <a:r>
              <a:rPr lang="ko-KR" altLang="en-US" sz="1800" dirty="0">
                <a:latin typeface="+mn-ea"/>
                <a:ea typeface="+mn-ea"/>
                <a:sym typeface="Wingdings" panose="05000000000000000000" pitchFamily="2" charset="2"/>
              </a:rPr>
              <a:t> 기법</a:t>
            </a:r>
            <a:endParaRPr lang="en-US" altLang="ko-KR" sz="18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2"/>
            <a:r>
              <a:rPr lang="ko-KR" altLang="en-US" sz="1600" dirty="0">
                <a:latin typeface="+mn-ea"/>
                <a:ea typeface="+mn-ea"/>
                <a:sym typeface="Wingdings" panose="05000000000000000000" pitchFamily="2" charset="2"/>
              </a:rPr>
              <a:t>비트 변환</a:t>
            </a:r>
            <a:endParaRPr lang="en-US" altLang="ko-KR" sz="16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3"/>
            <a:r>
              <a:rPr lang="ko-KR" altLang="en-US" sz="1400" dirty="0">
                <a:latin typeface="+mn-ea"/>
                <a:ea typeface="+mn-ea"/>
                <a:sym typeface="Wingdings" panose="05000000000000000000" pitchFamily="2" charset="2"/>
              </a:rPr>
              <a:t>일반적인 영상</a:t>
            </a:r>
            <a:r>
              <a:rPr lang="en-US" altLang="ko-KR" sz="1400" dirty="0">
                <a:latin typeface="+mn-ea"/>
                <a:ea typeface="+mn-ea"/>
                <a:sym typeface="Wingdings" panose="05000000000000000000" pitchFamily="2" charset="2"/>
              </a:rPr>
              <a:t>(8bit) vs </a:t>
            </a:r>
            <a:r>
              <a:rPr lang="ko-KR" altLang="en-US" sz="1400" dirty="0">
                <a:latin typeface="+mn-ea"/>
                <a:ea typeface="+mn-ea"/>
                <a:sym typeface="Wingdings" panose="05000000000000000000" pitchFamily="2" charset="2"/>
              </a:rPr>
              <a:t>의료 영상</a:t>
            </a:r>
            <a:r>
              <a:rPr lang="en-US" altLang="ko-KR" sz="1400" dirty="0">
                <a:latin typeface="+mn-ea"/>
                <a:ea typeface="+mn-ea"/>
                <a:sym typeface="Wingdings" panose="05000000000000000000" pitchFamily="2" charset="2"/>
              </a:rPr>
              <a:t>(12bit </a:t>
            </a:r>
            <a:r>
              <a:rPr lang="ko-KR" altLang="en-US" sz="1400" dirty="0">
                <a:latin typeface="+mn-ea"/>
                <a:ea typeface="+mn-ea"/>
                <a:sym typeface="Wingdings" panose="05000000000000000000" pitchFamily="2" charset="2"/>
              </a:rPr>
              <a:t>이상</a:t>
            </a:r>
            <a:r>
              <a:rPr lang="en-US" altLang="ko-KR" sz="1400" dirty="0">
                <a:latin typeface="+mn-ea"/>
                <a:ea typeface="+mn-ea"/>
                <a:sym typeface="Wingdings" panose="05000000000000000000" pitchFamily="2" charset="2"/>
              </a:rPr>
              <a:t>)</a:t>
            </a:r>
          </a:p>
          <a:p>
            <a:pPr lvl="2"/>
            <a:r>
              <a:rPr lang="ko-KR" altLang="en-US" sz="1600" dirty="0">
                <a:latin typeface="+mn-ea"/>
                <a:ea typeface="+mn-ea"/>
                <a:sym typeface="Wingdings" panose="05000000000000000000" pitchFamily="2" charset="2"/>
              </a:rPr>
              <a:t>노이즈 제거</a:t>
            </a:r>
            <a:endParaRPr lang="en-US" altLang="ko-KR" sz="14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2"/>
            <a:r>
              <a:rPr lang="ko-KR" altLang="en-US" sz="1600" dirty="0">
                <a:latin typeface="+mn-ea"/>
                <a:ea typeface="+mn-ea"/>
                <a:sym typeface="Wingdings" panose="05000000000000000000" pitchFamily="2" charset="2"/>
              </a:rPr>
              <a:t>영상 개선</a:t>
            </a:r>
            <a:endParaRPr lang="en-US" altLang="ko-KR" sz="16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3"/>
            <a:r>
              <a:rPr lang="ko-KR" altLang="en-US" sz="1400" dirty="0">
                <a:latin typeface="+mn-ea"/>
                <a:ea typeface="+mn-ea"/>
                <a:sym typeface="Wingdings" panose="05000000000000000000" pitchFamily="2" charset="2"/>
              </a:rPr>
              <a:t>학습 대상이 주변 구조물과 대비</a:t>
            </a:r>
            <a:r>
              <a:rPr lang="en-US" altLang="ko-KR" sz="1400" dirty="0">
                <a:latin typeface="+mn-ea"/>
                <a:ea typeface="+mn-ea"/>
                <a:sym typeface="Wingdings" panose="05000000000000000000" pitchFamily="2" charset="2"/>
              </a:rPr>
              <a:t>(contrast)</a:t>
            </a:r>
            <a:r>
              <a:rPr lang="ko-KR" altLang="en-US" sz="1400" dirty="0">
                <a:latin typeface="+mn-ea"/>
                <a:ea typeface="+mn-ea"/>
                <a:sym typeface="Wingdings" panose="05000000000000000000" pitchFamily="2" charset="2"/>
              </a:rPr>
              <a:t>가 적어 경계의 구분이 어려운 경우</a:t>
            </a: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2"/>
            <a:r>
              <a:rPr lang="ko-KR" altLang="en-US" sz="1600" dirty="0">
                <a:latin typeface="+mn-ea"/>
                <a:ea typeface="+mn-ea"/>
                <a:sym typeface="Wingdings" panose="05000000000000000000" pitchFamily="2" charset="2"/>
              </a:rPr>
              <a:t>정규화</a:t>
            </a:r>
            <a:endParaRPr lang="en-US" altLang="ko-KR" sz="16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2"/>
            <a:r>
              <a:rPr lang="ko-KR" altLang="en-US" sz="1600" dirty="0">
                <a:latin typeface="+mn-ea"/>
                <a:ea typeface="+mn-ea"/>
                <a:sym typeface="Wingdings" panose="05000000000000000000" pitchFamily="2" charset="2"/>
              </a:rPr>
              <a:t>일괄적 영상 크기 조정</a:t>
            </a:r>
            <a:endParaRPr lang="en-US" altLang="ko-KR" sz="1600" dirty="0">
              <a:latin typeface="+mn-ea"/>
              <a:ea typeface="+mn-ea"/>
              <a:sym typeface="Wingdings" panose="05000000000000000000" pitchFamily="2" charset="2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EB77CA9-B2B0-1D64-BB76-DCB6DF4ED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548" y="4273522"/>
            <a:ext cx="4800471" cy="2521972"/>
          </a:xfrm>
          <a:prstGeom prst="rect">
            <a:avLst/>
          </a:prstGeom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B4FF450C-CAC0-163A-4097-CE2E8D081880}"/>
              </a:ext>
            </a:extLst>
          </p:cNvPr>
          <p:cNvSpPr txBox="1">
            <a:spLocks/>
          </p:cNvSpPr>
          <p:nvPr/>
        </p:nvSpPr>
        <p:spPr>
          <a:xfrm>
            <a:off x="585936" y="195947"/>
            <a:ext cx="9926683" cy="718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j-cs"/>
              </a:defRPr>
            </a:lvl1pPr>
          </a:lstStyle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Data</a:t>
            </a:r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 </a:t>
            </a:r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Preprocessing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0038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11</a:t>
            </a:fld>
            <a:endParaRPr lang="ko-KR" altLang="en-US" dirty="0"/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8C99DCE2-1216-EFD2-E5F6-BEF70B30BF53}"/>
              </a:ext>
            </a:extLst>
          </p:cNvPr>
          <p:cNvSpPr txBox="1">
            <a:spLocks/>
          </p:cNvSpPr>
          <p:nvPr/>
        </p:nvSpPr>
        <p:spPr>
          <a:xfrm>
            <a:off x="1846220" y="1170444"/>
            <a:ext cx="8499565" cy="5687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Wingdings 2" panose="05020102010507070707" pitchFamily="18" charset="2"/>
              <a:buChar char=""/>
              <a:defRPr sz="24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18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맑은 고딕" panose="020B0503020000020004" pitchFamily="50" charset="-127"/>
              <a:buChar char="〮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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altLang="ko-KR" sz="1800" dirty="0">
              <a:latin typeface="+mn-ea"/>
              <a:ea typeface="+mn-ea"/>
            </a:endParaRPr>
          </a:p>
          <a:p>
            <a:r>
              <a:rPr lang="en-US" altLang="ko-KR" b="1" dirty="0">
                <a:latin typeface="+mn-ea"/>
                <a:ea typeface="+mn-ea"/>
                <a:sym typeface="Wingdings" panose="05000000000000000000" pitchFamily="2" charset="2"/>
              </a:rPr>
              <a:t>Deep Learning Model</a:t>
            </a:r>
          </a:p>
          <a:p>
            <a:pPr lvl="1"/>
            <a:r>
              <a:rPr lang="ko-KR" altLang="en-US" sz="1800" dirty="0" err="1">
                <a:latin typeface="+mn-ea"/>
                <a:ea typeface="+mn-ea"/>
                <a:sym typeface="Wingdings" panose="05000000000000000000" pitchFamily="2" charset="2"/>
              </a:rPr>
              <a:t>하이퍼</a:t>
            </a:r>
            <a:r>
              <a:rPr lang="ko-KR" altLang="en-US" sz="1800" dirty="0">
                <a:latin typeface="+mn-ea"/>
                <a:ea typeface="+mn-ea"/>
                <a:sym typeface="Wingdings" panose="05000000000000000000" pitchFamily="2" charset="2"/>
              </a:rPr>
              <a:t> 파라미터</a:t>
            </a:r>
            <a:r>
              <a:rPr lang="en-US" altLang="ko-KR" sz="1800" dirty="0">
                <a:latin typeface="+mn-ea"/>
                <a:ea typeface="+mn-ea"/>
                <a:sym typeface="Wingdings" panose="05000000000000000000" pitchFamily="2" charset="2"/>
              </a:rPr>
              <a:t>(hyper parameter) : </a:t>
            </a:r>
            <a:r>
              <a:rPr lang="ko-KR" altLang="en-US" sz="1800" dirty="0">
                <a:latin typeface="+mn-ea"/>
                <a:ea typeface="+mn-ea"/>
                <a:sym typeface="Wingdings" panose="05000000000000000000" pitchFamily="2" charset="2"/>
              </a:rPr>
              <a:t>사람이 직접 설정해주는 매개변수</a:t>
            </a:r>
            <a:endParaRPr lang="en-US" altLang="ko-KR" sz="18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2"/>
            <a:r>
              <a:rPr lang="ko-KR" altLang="en-US" sz="1600" dirty="0">
                <a:latin typeface="+mn-ea"/>
                <a:ea typeface="+mn-ea"/>
                <a:sym typeface="Wingdings" panose="05000000000000000000" pitchFamily="2" charset="2"/>
              </a:rPr>
              <a:t>배치</a:t>
            </a:r>
            <a:r>
              <a:rPr lang="en-US" altLang="ko-KR" sz="1600" dirty="0">
                <a:latin typeface="+mn-ea"/>
                <a:ea typeface="+mn-ea"/>
                <a:sym typeface="Wingdings" panose="05000000000000000000" pitchFamily="2" charset="2"/>
              </a:rPr>
              <a:t>(batch)</a:t>
            </a:r>
            <a:r>
              <a:rPr lang="ko-KR" altLang="en-US" sz="1600" dirty="0">
                <a:latin typeface="+mn-ea"/>
                <a:ea typeface="+mn-ea"/>
                <a:sym typeface="Wingdings" panose="05000000000000000000" pitchFamily="2" charset="2"/>
              </a:rPr>
              <a:t>의 크기</a:t>
            </a:r>
            <a:endParaRPr lang="en-US" altLang="ko-KR" sz="16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2"/>
            <a:r>
              <a:rPr lang="ko-KR" altLang="en-US" sz="1600" dirty="0" err="1">
                <a:latin typeface="+mn-ea"/>
                <a:ea typeface="+mn-ea"/>
                <a:sym typeface="Wingdings" panose="05000000000000000000" pitchFamily="2" charset="2"/>
              </a:rPr>
              <a:t>에폭</a:t>
            </a:r>
            <a:r>
              <a:rPr lang="en-US" altLang="ko-KR" sz="1600" dirty="0">
                <a:latin typeface="+mn-ea"/>
                <a:ea typeface="+mn-ea"/>
                <a:sym typeface="Wingdings" panose="05000000000000000000" pitchFamily="2" charset="2"/>
              </a:rPr>
              <a:t>(epochs)</a:t>
            </a:r>
          </a:p>
          <a:p>
            <a:pPr lvl="2"/>
            <a:r>
              <a:rPr lang="ko-KR" altLang="en-US" sz="1600" dirty="0" err="1">
                <a:latin typeface="+mn-ea"/>
                <a:ea typeface="+mn-ea"/>
                <a:sym typeface="Wingdings" panose="05000000000000000000" pitchFamily="2" charset="2"/>
              </a:rPr>
              <a:t>학습률</a:t>
            </a:r>
            <a:r>
              <a:rPr lang="en-US" altLang="ko-KR" sz="1600" dirty="0">
                <a:latin typeface="+mn-ea"/>
                <a:ea typeface="+mn-ea"/>
                <a:sym typeface="Wingdings" panose="05000000000000000000" pitchFamily="2" charset="2"/>
              </a:rPr>
              <a:t>(learning rate)</a:t>
            </a:r>
          </a:p>
          <a:p>
            <a:pPr marL="914400" lvl="2" indent="0">
              <a:buNone/>
            </a:pPr>
            <a:endParaRPr lang="en-US" altLang="ko-KR" sz="16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r>
              <a:rPr lang="ko-KR" altLang="en-US" sz="1800" dirty="0">
                <a:latin typeface="+mn-ea"/>
                <a:ea typeface="+mn-ea"/>
                <a:sym typeface="Wingdings" panose="05000000000000000000" pitchFamily="2" charset="2"/>
              </a:rPr>
              <a:t>전이 학습</a:t>
            </a:r>
            <a:r>
              <a:rPr lang="en-US" altLang="ko-KR" sz="1800" dirty="0">
                <a:latin typeface="+mn-ea"/>
                <a:ea typeface="+mn-ea"/>
                <a:sym typeface="Wingdings" panose="05000000000000000000" pitchFamily="2" charset="2"/>
              </a:rPr>
              <a:t>(transfer learning)</a:t>
            </a:r>
            <a:r>
              <a:rPr lang="en-US" altLang="ko-KR" sz="1600" dirty="0">
                <a:latin typeface="+mn-ea"/>
                <a:ea typeface="+mn-ea"/>
                <a:sym typeface="Wingdings" panose="05000000000000000000" pitchFamily="2" charset="2"/>
              </a:rPr>
              <a:t> : </a:t>
            </a:r>
            <a:r>
              <a:rPr lang="ko-KR" altLang="en-US" sz="1600" dirty="0">
                <a:latin typeface="+mn-ea"/>
                <a:ea typeface="+mn-ea"/>
                <a:sym typeface="Wingdings" panose="05000000000000000000" pitchFamily="2" charset="2"/>
              </a:rPr>
              <a:t>데이터가 풍부한 타 분야에서 모델을 사전 훈련</a:t>
            </a:r>
            <a:endParaRPr lang="en-US" altLang="ko-KR" sz="16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2"/>
            <a:r>
              <a:rPr lang="ko-KR" altLang="en-US" sz="1600" dirty="0">
                <a:latin typeface="+mn-ea"/>
                <a:ea typeface="+mn-ea"/>
                <a:sym typeface="Wingdings" panose="05000000000000000000" pitchFamily="2" charset="2"/>
              </a:rPr>
              <a:t>학습 데이터가 부족한 경우</a:t>
            </a:r>
            <a:endParaRPr lang="en-US" altLang="ko-KR" sz="16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2"/>
            <a:r>
              <a:rPr lang="ko-KR" altLang="en-US" sz="1600" dirty="0">
                <a:latin typeface="+mn-ea"/>
                <a:ea typeface="+mn-ea"/>
                <a:sym typeface="Wingdings" panose="05000000000000000000" pitchFamily="2" charset="2"/>
              </a:rPr>
              <a:t>학습 속도</a:t>
            </a:r>
            <a:r>
              <a:rPr lang="en-US" altLang="ko-KR" sz="1600" dirty="0">
                <a:latin typeface="+mn-ea"/>
                <a:ea typeface="+mn-ea"/>
                <a:sym typeface="Wingdings" panose="05000000000000000000" pitchFamily="2" charset="2"/>
              </a:rPr>
              <a:t>, </a:t>
            </a:r>
            <a:r>
              <a:rPr lang="ko-KR" altLang="en-US" sz="1600" dirty="0">
                <a:latin typeface="+mn-ea"/>
                <a:ea typeface="+mn-ea"/>
                <a:sym typeface="Wingdings" panose="05000000000000000000" pitchFamily="2" charset="2"/>
              </a:rPr>
              <a:t>정확도 증가</a:t>
            </a:r>
            <a:endParaRPr lang="en-US" altLang="ko-KR" sz="1600" dirty="0">
              <a:latin typeface="+mn-ea"/>
              <a:ea typeface="+mn-ea"/>
              <a:sym typeface="Wingdings" panose="05000000000000000000" pitchFamily="2" charset="2"/>
            </a:endParaRPr>
          </a:p>
        </p:txBody>
      </p:sp>
      <p:pic>
        <p:nvPicPr>
          <p:cNvPr id="4098" name="Picture 2" descr="전이 학습 - IT위키">
            <a:extLst>
              <a:ext uri="{FF2B5EF4-FFF2-40B4-BE49-F238E27FC236}">
                <a16:creationId xmlns:a16="http://schemas.microsoft.com/office/drawing/2014/main" id="{7E65B584-E317-EAB5-626D-7D7824B48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9" y="4539063"/>
            <a:ext cx="5715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7E266AAC-792F-AB0F-7B65-FB3B905A7DA6}"/>
              </a:ext>
            </a:extLst>
          </p:cNvPr>
          <p:cNvSpPr txBox="1">
            <a:spLocks/>
          </p:cNvSpPr>
          <p:nvPr/>
        </p:nvSpPr>
        <p:spPr>
          <a:xfrm>
            <a:off x="585936" y="195947"/>
            <a:ext cx="9926683" cy="718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j-cs"/>
              </a:defRPr>
            </a:lvl1pPr>
          </a:lstStyle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Model Train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3594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12</a:t>
            </a:fld>
            <a:endParaRPr lang="ko-KR" altLang="en-US" dirty="0"/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8C99DCE2-1216-EFD2-E5F6-BEF70B30BF53}"/>
              </a:ext>
            </a:extLst>
          </p:cNvPr>
          <p:cNvSpPr txBox="1">
            <a:spLocks/>
          </p:cNvSpPr>
          <p:nvPr/>
        </p:nvSpPr>
        <p:spPr>
          <a:xfrm>
            <a:off x="1846220" y="1170444"/>
            <a:ext cx="8499565" cy="5687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Wingdings 2" panose="05020102010507070707" pitchFamily="18" charset="2"/>
              <a:buChar char=""/>
              <a:defRPr sz="24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18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맑은 고딕" panose="020B0503020000020004" pitchFamily="50" charset="-127"/>
              <a:buChar char="〮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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altLang="ko-KR" sz="1800" dirty="0">
              <a:latin typeface="+mn-ea"/>
              <a:ea typeface="+mn-ea"/>
            </a:endParaRPr>
          </a:p>
          <a:p>
            <a:r>
              <a:rPr lang="ko-KR" altLang="en-US" b="1" dirty="0">
                <a:latin typeface="+mn-ea"/>
                <a:ea typeface="+mn-ea"/>
                <a:sym typeface="Wingdings" panose="05000000000000000000" pitchFamily="2" charset="2"/>
              </a:rPr>
              <a:t>학습 모델의 검증</a:t>
            </a:r>
            <a:endParaRPr lang="en-US" altLang="ko-KR" b="1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r>
              <a:rPr lang="en-US" altLang="ko-KR" sz="1800" dirty="0">
                <a:latin typeface="+mn-ea"/>
                <a:ea typeface="+mn-ea"/>
                <a:sym typeface="Wingdings" panose="05000000000000000000" pitchFamily="2" charset="2"/>
              </a:rPr>
              <a:t>by </a:t>
            </a:r>
            <a:r>
              <a:rPr lang="ko-KR" altLang="en-US" sz="1800" dirty="0">
                <a:latin typeface="+mn-ea"/>
                <a:ea typeface="+mn-ea"/>
                <a:sym typeface="Wingdings" panose="05000000000000000000" pitchFamily="2" charset="2"/>
              </a:rPr>
              <a:t>테스트 데이터</a:t>
            </a:r>
            <a:r>
              <a:rPr lang="en-US" altLang="ko-KR" sz="1800" dirty="0">
                <a:latin typeface="+mn-ea"/>
                <a:ea typeface="+mn-ea"/>
                <a:sym typeface="Wingdings" panose="05000000000000000000" pitchFamily="2" charset="2"/>
              </a:rPr>
              <a:t>(Test Data)</a:t>
            </a:r>
          </a:p>
          <a:p>
            <a:pPr lvl="1"/>
            <a:r>
              <a:rPr lang="en-US" altLang="ko-KR" sz="1800" dirty="0">
                <a:latin typeface="+mn-ea"/>
                <a:ea typeface="+mn-ea"/>
                <a:sym typeface="Wingdings" panose="05000000000000000000" pitchFamily="2" charset="2"/>
              </a:rPr>
              <a:t>K-fold </a:t>
            </a:r>
            <a:r>
              <a:rPr lang="ko-KR" altLang="en-US" sz="1800" dirty="0">
                <a:latin typeface="+mn-ea"/>
                <a:ea typeface="+mn-ea"/>
                <a:sym typeface="Wingdings" panose="05000000000000000000" pitchFamily="2" charset="2"/>
              </a:rPr>
              <a:t>교차검증</a:t>
            </a:r>
            <a:endParaRPr lang="en-US" altLang="ko-KR" sz="18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2"/>
            <a:r>
              <a:rPr lang="ko-KR" altLang="en-US" sz="1600" dirty="0">
                <a:latin typeface="+mn-ea"/>
                <a:ea typeface="+mn-ea"/>
                <a:sym typeface="Wingdings" panose="05000000000000000000" pitchFamily="2" charset="2"/>
              </a:rPr>
              <a:t>의료 데이터와 같이 충분한 데이터를 구축하는 것이 어려운 경우</a:t>
            </a:r>
            <a:endParaRPr lang="en-US" altLang="ko-KR" sz="16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endParaRPr lang="en-US" altLang="ko-KR" sz="18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endParaRPr lang="en-US" altLang="ko-KR" sz="18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endParaRPr lang="en-US" altLang="ko-KR" sz="18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endParaRPr lang="en-US" altLang="ko-KR" sz="18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endParaRPr lang="en-US" altLang="ko-KR" sz="18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endParaRPr lang="en-US" altLang="ko-KR" sz="18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endParaRPr lang="en-US" altLang="ko-KR" sz="18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endParaRPr lang="en-US" altLang="ko-KR" sz="18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altLang="ko-KR" sz="18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endParaRPr lang="en-US" altLang="ko-KR" sz="18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r>
              <a:rPr lang="ko-KR" altLang="en-US" sz="1800" dirty="0">
                <a:latin typeface="+mn-ea"/>
                <a:ea typeface="+mn-ea"/>
                <a:sym typeface="Wingdings" panose="05000000000000000000" pitchFamily="2" charset="2"/>
              </a:rPr>
              <a:t>최적 </a:t>
            </a:r>
            <a:r>
              <a:rPr lang="en-US" altLang="ko-KR" sz="1800" dirty="0">
                <a:latin typeface="+mn-ea"/>
                <a:ea typeface="+mn-ea"/>
                <a:sym typeface="Wingdings" panose="05000000000000000000" pitchFamily="2" charset="2"/>
              </a:rPr>
              <a:t>: </a:t>
            </a:r>
            <a:r>
              <a:rPr lang="ko-KR" altLang="en-US" sz="1800" dirty="0">
                <a:latin typeface="+mn-ea"/>
                <a:ea typeface="+mn-ea"/>
                <a:sym typeface="Wingdings" panose="05000000000000000000" pitchFamily="2" charset="2"/>
              </a:rPr>
              <a:t>학습 데이터와 테스트 데이터에서의 결과가 유사</a:t>
            </a:r>
            <a:endParaRPr lang="en-US" altLang="ko-KR" sz="18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endParaRPr lang="en-US" altLang="ko-KR" sz="18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2"/>
            <a:endParaRPr lang="en-US" altLang="ko-KR" sz="1600" dirty="0">
              <a:latin typeface="+mn-ea"/>
              <a:ea typeface="+mn-ea"/>
              <a:sym typeface="Wingdings" panose="05000000000000000000" pitchFamily="2" charset="2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85EF65D-07A7-0B5F-6AE4-2D0F83391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890" y="3031093"/>
            <a:ext cx="5506218" cy="2572109"/>
          </a:xfrm>
          <a:prstGeom prst="rect">
            <a:avLst/>
          </a:prstGeom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D063306D-85F8-A17F-C9C8-65986F6D77C8}"/>
              </a:ext>
            </a:extLst>
          </p:cNvPr>
          <p:cNvSpPr txBox="1">
            <a:spLocks/>
          </p:cNvSpPr>
          <p:nvPr/>
        </p:nvSpPr>
        <p:spPr>
          <a:xfrm>
            <a:off x="585936" y="195947"/>
            <a:ext cx="9926683" cy="718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j-cs"/>
              </a:defRPr>
            </a:lvl1pPr>
          </a:lstStyle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Model Evaluation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778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2" y="6438337"/>
            <a:ext cx="2363833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13</a:t>
            </a:fld>
            <a:endParaRPr lang="ko-KR" altLang="en-US" dirty="0"/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8C99DCE2-1216-EFD2-E5F6-BEF70B30BF53}"/>
              </a:ext>
            </a:extLst>
          </p:cNvPr>
          <p:cNvSpPr txBox="1">
            <a:spLocks/>
          </p:cNvSpPr>
          <p:nvPr/>
        </p:nvSpPr>
        <p:spPr>
          <a:xfrm>
            <a:off x="1846220" y="1170444"/>
            <a:ext cx="8499565" cy="5687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Wingdings 2" panose="05020102010507070707" pitchFamily="18" charset="2"/>
              <a:buChar char=""/>
              <a:defRPr sz="24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18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맑은 고딕" panose="020B0503020000020004" pitchFamily="50" charset="-127"/>
              <a:buChar char="〮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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altLang="ko-KR" sz="1800" dirty="0">
              <a:latin typeface="+mn-ea"/>
              <a:ea typeface="+mn-ea"/>
            </a:endParaRPr>
          </a:p>
          <a:p>
            <a:r>
              <a:rPr lang="ko-KR" altLang="en-US" b="1" dirty="0">
                <a:latin typeface="+mn-ea"/>
                <a:ea typeface="+mn-ea"/>
                <a:sym typeface="Wingdings" panose="05000000000000000000" pitchFamily="2" charset="2"/>
              </a:rPr>
              <a:t>딥러닝 모델의 경량화</a:t>
            </a:r>
            <a:endParaRPr lang="en-US" altLang="ko-KR" b="1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r>
              <a:rPr lang="ko-KR" altLang="en-US" sz="1800" dirty="0">
                <a:latin typeface="+mn-ea"/>
                <a:ea typeface="+mn-ea"/>
                <a:sym typeface="Wingdings" panose="05000000000000000000" pitchFamily="2" charset="2"/>
              </a:rPr>
              <a:t>네트워크 구조 및 </a:t>
            </a:r>
            <a:r>
              <a:rPr lang="ko-KR" altLang="en-US" sz="1800" dirty="0" err="1">
                <a:latin typeface="+mn-ea"/>
                <a:ea typeface="+mn-ea"/>
                <a:sym typeface="Wingdings" panose="05000000000000000000" pitchFamily="2" charset="2"/>
              </a:rPr>
              <a:t>합성곱</a:t>
            </a:r>
            <a:r>
              <a:rPr lang="ko-KR" altLang="en-US" sz="1800" dirty="0">
                <a:latin typeface="+mn-ea"/>
                <a:ea typeface="+mn-ea"/>
                <a:sym typeface="Wingdings" panose="05000000000000000000" pitchFamily="2" charset="2"/>
              </a:rPr>
              <a:t> 설계의 효율적 설계</a:t>
            </a:r>
            <a:endParaRPr lang="en-US" altLang="ko-KR" sz="18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r>
              <a:rPr lang="ko-KR" altLang="en-US" sz="1800" dirty="0">
                <a:latin typeface="+mn-ea"/>
                <a:ea typeface="+mn-ea"/>
                <a:sym typeface="Wingdings" panose="05000000000000000000" pitchFamily="2" charset="2"/>
              </a:rPr>
              <a:t>모델 압축</a:t>
            </a:r>
            <a:endParaRPr lang="en-US" altLang="ko-KR" sz="18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2"/>
            <a:r>
              <a:rPr lang="ko-KR" altLang="en-US" sz="1600" dirty="0">
                <a:latin typeface="+mn-ea"/>
                <a:ea typeface="+mn-ea"/>
                <a:sym typeface="Wingdings" panose="05000000000000000000" pitchFamily="2" charset="2"/>
              </a:rPr>
              <a:t>드롭 아웃</a:t>
            </a:r>
            <a:r>
              <a:rPr lang="en-US" altLang="ko-KR" sz="1600" dirty="0">
                <a:latin typeface="+mn-ea"/>
                <a:ea typeface="+mn-ea"/>
                <a:sym typeface="Wingdings" panose="05000000000000000000" pitchFamily="2" charset="2"/>
              </a:rPr>
              <a:t>(dropout)</a:t>
            </a:r>
          </a:p>
          <a:p>
            <a:pPr lvl="2"/>
            <a:r>
              <a:rPr lang="ko-KR" altLang="en-US" sz="1600" dirty="0">
                <a:latin typeface="+mn-ea"/>
                <a:ea typeface="+mn-ea"/>
                <a:sym typeface="Wingdings" panose="05000000000000000000" pitchFamily="2" charset="2"/>
              </a:rPr>
              <a:t>가중치 가지치기</a:t>
            </a:r>
            <a:r>
              <a:rPr lang="en-US" altLang="ko-KR" sz="1600" dirty="0">
                <a:latin typeface="+mn-ea"/>
                <a:ea typeface="+mn-ea"/>
                <a:sym typeface="Wingdings" panose="05000000000000000000" pitchFamily="2" charset="2"/>
              </a:rPr>
              <a:t>(weight pruning)</a:t>
            </a:r>
          </a:p>
          <a:p>
            <a:pPr lvl="2"/>
            <a:endParaRPr lang="en-US" altLang="ko-KR" sz="16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2"/>
            <a:endParaRPr lang="en-US" altLang="ko-KR" sz="16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2"/>
            <a:endParaRPr lang="en-US" altLang="ko-KR" sz="16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ko-KR" sz="16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2"/>
            <a:r>
              <a:rPr lang="ko-KR" altLang="en-US" sz="1600" dirty="0">
                <a:latin typeface="+mn-ea"/>
                <a:ea typeface="+mn-ea"/>
                <a:sym typeface="Wingdings" panose="05000000000000000000" pitchFamily="2" charset="2"/>
              </a:rPr>
              <a:t>양자화 기법</a:t>
            </a:r>
            <a:endParaRPr lang="en-US" altLang="ko-KR" sz="16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2"/>
            <a:endParaRPr lang="en-US" altLang="ko-KR" sz="16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2"/>
            <a:endParaRPr lang="en-US" altLang="ko-KR" sz="16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2"/>
            <a:endParaRPr lang="en-US" altLang="ko-KR" sz="16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2"/>
            <a:endParaRPr lang="en-US" altLang="ko-KR" sz="16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2"/>
            <a:endParaRPr lang="en-US" altLang="ko-KR" sz="16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2"/>
            <a:r>
              <a:rPr lang="ko-KR" altLang="en-US" sz="1600" dirty="0">
                <a:latin typeface="+mn-ea"/>
                <a:ea typeface="+mn-ea"/>
                <a:sym typeface="Wingdings" panose="05000000000000000000" pitchFamily="2" charset="2"/>
              </a:rPr>
              <a:t>지식 증류 방법</a:t>
            </a:r>
            <a:endParaRPr lang="en-US" altLang="ko-KR" sz="16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2"/>
            <a:r>
              <a:rPr lang="ko-KR" altLang="en-US" sz="1600" dirty="0">
                <a:latin typeface="+mn-ea"/>
                <a:ea typeface="+mn-ea"/>
                <a:sym typeface="Wingdings" panose="05000000000000000000" pitchFamily="2" charset="2"/>
              </a:rPr>
              <a:t>전이 학습</a:t>
            </a:r>
            <a:endParaRPr lang="en-US" altLang="ko-KR" sz="16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endParaRPr lang="en-US" altLang="ko-KR" sz="1800" dirty="0">
              <a:latin typeface="+mn-ea"/>
              <a:ea typeface="+mn-ea"/>
              <a:sym typeface="Wingdings" panose="05000000000000000000" pitchFamily="2" charset="2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24023BE-90B0-CE0C-0679-C27ACF407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449" y="3138102"/>
            <a:ext cx="4806986" cy="110736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0D4DC3AB-9476-FEF3-FFB2-A838D4C71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4449" y="4544411"/>
            <a:ext cx="4806986" cy="1335274"/>
          </a:xfrm>
          <a:prstGeom prst="rect">
            <a:avLst/>
          </a:prstGeom>
        </p:spPr>
      </p:pic>
      <p:sp>
        <p:nvSpPr>
          <p:cNvPr id="8" name="제목 1">
            <a:extLst>
              <a:ext uri="{FF2B5EF4-FFF2-40B4-BE49-F238E27FC236}">
                <a16:creationId xmlns:a16="http://schemas.microsoft.com/office/drawing/2014/main" id="{A0914D18-28D0-80FF-D337-7CFB2F2B80F2}"/>
              </a:ext>
            </a:extLst>
          </p:cNvPr>
          <p:cNvSpPr txBox="1">
            <a:spLocks/>
          </p:cNvSpPr>
          <p:nvPr/>
        </p:nvSpPr>
        <p:spPr>
          <a:xfrm>
            <a:off x="585936" y="195947"/>
            <a:ext cx="9926683" cy="718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j-cs"/>
              </a:defRPr>
            </a:lvl1pPr>
          </a:lstStyle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Deep Learning Model Compression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57584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14</a:t>
            </a:fld>
            <a:endParaRPr lang="ko-KR" altLang="en-US" dirty="0"/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8C99DCE2-1216-EFD2-E5F6-BEF70B30BF53}"/>
              </a:ext>
            </a:extLst>
          </p:cNvPr>
          <p:cNvSpPr txBox="1">
            <a:spLocks/>
          </p:cNvSpPr>
          <p:nvPr/>
        </p:nvSpPr>
        <p:spPr>
          <a:xfrm>
            <a:off x="1846220" y="1170444"/>
            <a:ext cx="8499565" cy="5687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Wingdings 2" panose="05020102010507070707" pitchFamily="18" charset="2"/>
              <a:buChar char=""/>
              <a:defRPr sz="24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18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맑은 고딕" panose="020B0503020000020004" pitchFamily="50" charset="-127"/>
              <a:buChar char="〮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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altLang="ko-KR" sz="1800" dirty="0">
              <a:latin typeface="+mn-ea"/>
              <a:ea typeface="+mn-ea"/>
            </a:endParaRPr>
          </a:p>
          <a:p>
            <a:r>
              <a:rPr lang="ko-KR" altLang="en-US" b="1" dirty="0">
                <a:latin typeface="+mn-ea"/>
                <a:ea typeface="+mn-ea"/>
                <a:sym typeface="Wingdings" panose="05000000000000000000" pitchFamily="2" charset="2"/>
              </a:rPr>
              <a:t>딥러닝 모델 개발</a:t>
            </a:r>
            <a:endParaRPr lang="en-US" altLang="ko-KR" b="1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r>
              <a:rPr lang="ko-KR" altLang="en-US" sz="1800" dirty="0">
                <a:latin typeface="+mn-ea"/>
                <a:ea typeface="+mn-ea"/>
                <a:sym typeface="Wingdings" panose="05000000000000000000" pitchFamily="2" charset="2"/>
              </a:rPr>
              <a:t>데이터</a:t>
            </a:r>
            <a:endParaRPr lang="en-US" altLang="ko-KR" sz="18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2"/>
            <a:r>
              <a:rPr lang="ko-KR" altLang="en-US" sz="1600" dirty="0">
                <a:latin typeface="+mn-ea"/>
                <a:ea typeface="+mn-ea"/>
                <a:sym typeface="Wingdings" panose="05000000000000000000" pitchFamily="2" charset="2"/>
              </a:rPr>
              <a:t>수집</a:t>
            </a:r>
            <a:endParaRPr lang="en-US" altLang="ko-KR" sz="16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2"/>
            <a:r>
              <a:rPr lang="ko-KR" altLang="en-US" sz="1600" dirty="0">
                <a:latin typeface="+mn-ea"/>
                <a:ea typeface="+mn-ea"/>
                <a:sym typeface="Wingdings" panose="05000000000000000000" pitchFamily="2" charset="2"/>
              </a:rPr>
              <a:t>증강</a:t>
            </a:r>
            <a:endParaRPr lang="en-US" altLang="ko-KR" sz="16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2"/>
            <a:r>
              <a:rPr lang="ko-KR" altLang="en-US" sz="1600" dirty="0" err="1">
                <a:latin typeface="+mn-ea"/>
                <a:ea typeface="+mn-ea"/>
                <a:sym typeface="Wingdings" panose="05000000000000000000" pitchFamily="2" charset="2"/>
              </a:rPr>
              <a:t>전처리</a:t>
            </a:r>
            <a:endParaRPr lang="en-US" altLang="ko-KR" sz="16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r>
              <a:rPr lang="ko-KR" altLang="en-US" sz="1800" dirty="0">
                <a:latin typeface="+mn-ea"/>
                <a:ea typeface="+mn-ea"/>
                <a:sym typeface="Wingdings" panose="05000000000000000000" pitchFamily="2" charset="2"/>
              </a:rPr>
              <a:t>모델</a:t>
            </a:r>
            <a:endParaRPr lang="en-US" altLang="ko-KR" sz="18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2"/>
            <a:r>
              <a:rPr lang="ko-KR" altLang="en-US" sz="1600" dirty="0">
                <a:latin typeface="+mn-ea"/>
                <a:ea typeface="+mn-ea"/>
                <a:sym typeface="Wingdings" panose="05000000000000000000" pitchFamily="2" charset="2"/>
              </a:rPr>
              <a:t>학습</a:t>
            </a:r>
            <a:endParaRPr lang="en-US" altLang="ko-KR" sz="16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2"/>
            <a:r>
              <a:rPr lang="ko-KR" altLang="en-US" sz="1600" dirty="0">
                <a:latin typeface="+mn-ea"/>
                <a:ea typeface="+mn-ea"/>
                <a:sym typeface="Wingdings" panose="05000000000000000000" pitchFamily="2" charset="2"/>
              </a:rPr>
              <a:t>검증</a:t>
            </a:r>
            <a:endParaRPr lang="en-US" altLang="ko-KR" sz="16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2"/>
            <a:r>
              <a:rPr lang="ko-KR" altLang="en-US" sz="1600" dirty="0">
                <a:latin typeface="+mn-ea"/>
                <a:ea typeface="+mn-ea"/>
                <a:sym typeface="Wingdings" panose="05000000000000000000" pitchFamily="2" charset="2"/>
              </a:rPr>
              <a:t>경량화</a:t>
            </a:r>
            <a:endParaRPr lang="en-US" altLang="ko-KR" sz="16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2"/>
            <a:endParaRPr lang="en-US" altLang="ko-KR" sz="16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ko-KR" sz="1600" dirty="0">
              <a:latin typeface="+mn-ea"/>
              <a:ea typeface="+mn-ea"/>
              <a:sym typeface="Wingdings" panose="05000000000000000000" pitchFamily="2" charset="2"/>
            </a:endParaRPr>
          </a:p>
          <a:p>
            <a:r>
              <a:rPr lang="ko-KR" altLang="en-US" b="1" dirty="0">
                <a:latin typeface="+mn-ea"/>
                <a:ea typeface="+mn-ea"/>
                <a:sym typeface="Wingdings" panose="05000000000000000000" pitchFamily="2" charset="2"/>
              </a:rPr>
              <a:t>딥러닝 모델 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 </a:t>
            </a:r>
            <a:r>
              <a:rPr lang="ko-KR" altLang="en-US" b="1" dirty="0">
                <a:latin typeface="+mn-ea"/>
                <a:ea typeface="+mn-ea"/>
                <a:sym typeface="Wingdings" panose="05000000000000000000" pitchFamily="2" charset="2"/>
              </a:rPr>
              <a:t>정확한 예측과 일관된 성능</a:t>
            </a:r>
            <a:endParaRPr lang="en-US" altLang="ko-KR" b="1" dirty="0">
              <a:latin typeface="+mn-ea"/>
              <a:ea typeface="+mn-ea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altLang="ko-KR" sz="1800" dirty="0">
              <a:latin typeface="+mn-ea"/>
              <a:ea typeface="+mn-ea"/>
              <a:sym typeface="Wingdings" panose="05000000000000000000" pitchFamily="2" charset="2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5C7BCEE-6165-46CF-1E6B-DB1D93E4FCFE}"/>
              </a:ext>
            </a:extLst>
          </p:cNvPr>
          <p:cNvSpPr/>
          <p:nvPr/>
        </p:nvSpPr>
        <p:spPr>
          <a:xfrm>
            <a:off x="6619782" y="2121763"/>
            <a:ext cx="3124940" cy="192645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/>
              <a:t>최적화</a:t>
            </a:r>
          </a:p>
        </p:txBody>
      </p:sp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CB2C9C08-88F6-DE8D-3929-9B7FF1877E1B}"/>
              </a:ext>
            </a:extLst>
          </p:cNvPr>
          <p:cNvSpPr/>
          <p:nvPr/>
        </p:nvSpPr>
        <p:spPr>
          <a:xfrm>
            <a:off x="4604547" y="2778714"/>
            <a:ext cx="1447060" cy="650289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4188A8C1-99C7-CBEC-9F20-F2090184418F}"/>
              </a:ext>
            </a:extLst>
          </p:cNvPr>
          <p:cNvSpPr txBox="1">
            <a:spLocks/>
          </p:cNvSpPr>
          <p:nvPr/>
        </p:nvSpPr>
        <p:spPr>
          <a:xfrm>
            <a:off x="585936" y="195947"/>
            <a:ext cx="9926683" cy="718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j-cs"/>
              </a:defRPr>
            </a:lvl1pPr>
          </a:lstStyle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Conclusion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81305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1D205DDC-A57D-4E05-8DD3-51C693407E81}"/>
              </a:ext>
            </a:extLst>
          </p:cNvPr>
          <p:cNvSpPr txBox="1">
            <a:spLocks/>
          </p:cNvSpPr>
          <p:nvPr/>
        </p:nvSpPr>
        <p:spPr>
          <a:xfrm>
            <a:off x="585936" y="195947"/>
            <a:ext cx="9926683" cy="718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j-cs"/>
              </a:defRPr>
            </a:lvl1pPr>
          </a:lstStyle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Introduction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8C99DCE2-1216-EFD2-E5F6-BEF70B30BF53}"/>
              </a:ext>
            </a:extLst>
          </p:cNvPr>
          <p:cNvSpPr txBox="1">
            <a:spLocks/>
          </p:cNvSpPr>
          <p:nvPr/>
        </p:nvSpPr>
        <p:spPr>
          <a:xfrm>
            <a:off x="1846220" y="1170444"/>
            <a:ext cx="8499565" cy="549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Wingdings 2" panose="05020102010507070707" pitchFamily="18" charset="2"/>
              <a:buChar char=""/>
              <a:defRPr sz="24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18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맑은 고딕" panose="020B0503020000020004" pitchFamily="50" charset="-127"/>
              <a:buChar char="〮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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b="1" dirty="0">
                <a:latin typeface="+mn-ea"/>
                <a:ea typeface="+mn-ea"/>
              </a:rPr>
              <a:t>과거</a:t>
            </a:r>
            <a:endParaRPr lang="en-US" altLang="ko-KR" b="1" dirty="0">
              <a:latin typeface="+mn-ea"/>
              <a:ea typeface="+mn-ea"/>
            </a:endParaRPr>
          </a:p>
          <a:p>
            <a:pPr lvl="1"/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기계학습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(</a:t>
            </a:r>
            <a:r>
              <a:rPr lang="ko-KR" altLang="en-US" dirty="0" err="1">
                <a:latin typeface="+mn-ea"/>
                <a:ea typeface="+mn-ea"/>
                <a:sym typeface="Wingdings" panose="05000000000000000000" pitchFamily="2" charset="2"/>
              </a:rPr>
              <a:t>머신러닝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)  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의료 영상 적용</a:t>
            </a: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해부학적 지식 및 임상적 경험에 근거하여 의료 영상으로부터 정형적 특징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(feature)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을 추출</a:t>
            </a: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Artificial Neural Network(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인공신경망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),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 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Support Vector Machine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과 같은 기계학습 모델 이용</a:t>
            </a: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marL="1257300" lvl="2" indent="-342900">
              <a:buFont typeface="+mj-lt"/>
              <a:buAutoNum type="arabicPeriod"/>
            </a:pP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marL="1257300" lvl="2" indent="-342900">
              <a:buFont typeface="+mj-lt"/>
              <a:buAutoNum type="arabicPeriod"/>
            </a:pP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marL="1257300" lvl="2" indent="-342900">
              <a:buFont typeface="+mj-lt"/>
              <a:buAutoNum type="arabicPeriod"/>
            </a:pP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ko-KR" b="1" dirty="0">
              <a:latin typeface="+mn-ea"/>
              <a:ea typeface="+mn-ea"/>
            </a:endParaRPr>
          </a:p>
          <a:p>
            <a:r>
              <a:rPr lang="ko-KR" altLang="en-US" b="1" dirty="0">
                <a:latin typeface="+mn-ea"/>
                <a:ea typeface="+mn-ea"/>
              </a:rPr>
              <a:t>현재</a:t>
            </a:r>
            <a:endParaRPr lang="en-US" altLang="ko-KR" b="1" dirty="0">
              <a:latin typeface="+mn-ea"/>
              <a:ea typeface="+mn-ea"/>
            </a:endParaRPr>
          </a:p>
          <a:p>
            <a:pPr lvl="1"/>
            <a:r>
              <a:rPr lang="en-US" altLang="ko-KR" dirty="0">
                <a:latin typeface="+mn-ea"/>
                <a:ea typeface="+mn-ea"/>
              </a:rPr>
              <a:t>CNN</a:t>
            </a:r>
            <a:r>
              <a:rPr lang="ko-KR" altLang="en-US" dirty="0">
                <a:latin typeface="+mn-ea"/>
                <a:ea typeface="+mn-ea"/>
              </a:rPr>
              <a:t>기반 딥러닝</a:t>
            </a:r>
            <a:r>
              <a:rPr lang="en-US" altLang="ko-KR" dirty="0">
                <a:latin typeface="+mn-ea"/>
                <a:ea typeface="+mn-ea"/>
              </a:rPr>
              <a:t> 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 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의료 영상 분야 및 다양한 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Vision 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분야에 적용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	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 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			</a:t>
            </a:r>
            <a:endParaRPr lang="en-US" altLang="ko-KR" dirty="0">
              <a:latin typeface="+mn-ea"/>
              <a:ea typeface="+mn-ea"/>
            </a:endParaRPr>
          </a:p>
          <a:p>
            <a:pPr marL="1257300" lvl="2" indent="-342900">
              <a:buFont typeface="+mj-lt"/>
              <a:buAutoNum type="arabicPeriod"/>
            </a:pPr>
            <a:endParaRPr lang="en-US" altLang="ko-KR" b="1" dirty="0">
              <a:latin typeface="+mn-ea"/>
              <a:ea typeface="+mn-ea"/>
            </a:endParaRPr>
          </a:p>
        </p:txBody>
      </p:sp>
      <p:pic>
        <p:nvPicPr>
          <p:cNvPr id="2050" name="Picture 2" descr="인공신경망(ANN, Artificial Neural Network) : 네이버 블로그">
            <a:extLst>
              <a:ext uri="{FF2B5EF4-FFF2-40B4-BE49-F238E27FC236}">
                <a16:creationId xmlns:a16="http://schemas.microsoft.com/office/drawing/2014/main" id="{1751E4A1-1157-A8BA-1714-AB580B161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728" y="3162669"/>
            <a:ext cx="2372550" cy="211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nderstanding of Support Vector Machine (SVM)">
            <a:extLst>
              <a:ext uri="{FF2B5EF4-FFF2-40B4-BE49-F238E27FC236}">
                <a16:creationId xmlns:a16="http://schemas.microsoft.com/office/drawing/2014/main" id="{C62802FE-3A98-CDCC-2513-667F9AFD0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2" y="3033428"/>
            <a:ext cx="3342771" cy="247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810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3</a:t>
            </a:fld>
            <a:endParaRPr lang="ko-KR" altLang="en-US" dirty="0"/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8C99DCE2-1216-EFD2-E5F6-BEF70B30BF53}"/>
              </a:ext>
            </a:extLst>
          </p:cNvPr>
          <p:cNvSpPr txBox="1">
            <a:spLocks/>
          </p:cNvSpPr>
          <p:nvPr/>
        </p:nvSpPr>
        <p:spPr>
          <a:xfrm>
            <a:off x="1846220" y="1170447"/>
            <a:ext cx="8499565" cy="5033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Wingdings 2" panose="05020102010507070707" pitchFamily="18" charset="2"/>
              <a:buChar char=""/>
              <a:defRPr sz="24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18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맑은 고딕" panose="020B0503020000020004" pitchFamily="50" charset="-127"/>
              <a:buChar char="〮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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r>
              <a:rPr lang="ko-KR" altLang="en-US" b="1" dirty="0">
                <a:latin typeface="+mn-ea"/>
                <a:ea typeface="+mn-ea"/>
              </a:rPr>
              <a:t>현재</a:t>
            </a:r>
            <a:endParaRPr lang="en-US" altLang="ko-KR" b="1" dirty="0">
              <a:latin typeface="+mn-ea"/>
              <a:ea typeface="+mn-ea"/>
            </a:endParaRPr>
          </a:p>
          <a:p>
            <a:pPr lvl="1"/>
            <a:r>
              <a:rPr lang="ko-KR" altLang="en-US" dirty="0">
                <a:latin typeface="+mn-ea"/>
                <a:ea typeface="+mn-ea"/>
              </a:rPr>
              <a:t>딥러닝 학습이 데이터로부터 어떠한 과정을 통해 결과를 유추하는지 명확한 원리를 알 수 없음 </a:t>
            </a: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ko-KR" altLang="en-US" dirty="0">
                <a:latin typeface="+mn-ea"/>
                <a:ea typeface="+mn-ea"/>
              </a:rPr>
              <a:t>블랙박스</a:t>
            </a:r>
            <a:r>
              <a:rPr lang="en-US" altLang="ko-KR" dirty="0">
                <a:latin typeface="+mn-ea"/>
                <a:ea typeface="+mn-ea"/>
              </a:rPr>
              <a:t>)</a:t>
            </a:r>
          </a:p>
          <a:p>
            <a:pPr lvl="2"/>
            <a:r>
              <a:rPr lang="ko-KR" altLang="en-US" dirty="0" err="1">
                <a:latin typeface="+mn-ea"/>
                <a:ea typeface="+mn-ea"/>
                <a:sym typeface="Wingdings" panose="05000000000000000000" pitchFamily="2" charset="2"/>
              </a:rPr>
              <a:t>딥러닝이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 내린 결정에 대한 신뢰성 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 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의료 분야에서 특히 문제</a:t>
            </a: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2"/>
            <a:r>
              <a:rPr lang="ko-KR" altLang="en-US" dirty="0" err="1">
                <a:latin typeface="+mn-ea"/>
                <a:ea typeface="+mn-ea"/>
                <a:sym typeface="Wingdings" panose="05000000000000000000" pitchFamily="2" charset="2"/>
              </a:rPr>
              <a:t>딥러닝의</a:t>
            </a:r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 학습 과정을 시각화 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(Class Activation Map, CAM)			</a:t>
            </a:r>
            <a:endParaRPr lang="en-US" altLang="ko-KR" dirty="0">
              <a:latin typeface="+mn-ea"/>
              <a:ea typeface="+mn-ea"/>
            </a:endParaRPr>
          </a:p>
          <a:p>
            <a:pPr marL="1257300" lvl="2" indent="-342900">
              <a:buFont typeface="+mj-lt"/>
              <a:buAutoNum type="arabicPeriod"/>
            </a:pPr>
            <a:endParaRPr lang="en-US" altLang="ko-KR" b="1" dirty="0">
              <a:latin typeface="+mn-ea"/>
              <a:ea typeface="+mn-ea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791AE47-B1E1-1D81-3100-4BD892ED7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074" y="3327051"/>
            <a:ext cx="5553850" cy="2876951"/>
          </a:xfrm>
          <a:prstGeom prst="rect">
            <a:avLst/>
          </a:prstGeom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64DBF7DD-8275-33A1-7809-03F658A7714C}"/>
              </a:ext>
            </a:extLst>
          </p:cNvPr>
          <p:cNvSpPr txBox="1">
            <a:spLocks/>
          </p:cNvSpPr>
          <p:nvPr/>
        </p:nvSpPr>
        <p:spPr>
          <a:xfrm>
            <a:off x="585936" y="195947"/>
            <a:ext cx="9926683" cy="718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j-cs"/>
              </a:defRPr>
            </a:lvl1pPr>
          </a:lstStyle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Introduction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2422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4</a:t>
            </a:fld>
            <a:endParaRPr lang="ko-KR" altLang="en-US" dirty="0"/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8C99DCE2-1216-EFD2-E5F6-BEF70B30BF53}"/>
              </a:ext>
            </a:extLst>
          </p:cNvPr>
          <p:cNvSpPr txBox="1">
            <a:spLocks/>
          </p:cNvSpPr>
          <p:nvPr/>
        </p:nvSpPr>
        <p:spPr>
          <a:xfrm>
            <a:off x="1846220" y="1170444"/>
            <a:ext cx="8499565" cy="5687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Wingdings 2" panose="05020102010507070707" pitchFamily="18" charset="2"/>
              <a:buChar char=""/>
              <a:defRPr sz="24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18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맑은 고딕" panose="020B0503020000020004" pitchFamily="50" charset="-127"/>
              <a:buChar char="〮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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r>
              <a:rPr lang="en-US" altLang="ko-KR" b="1" dirty="0">
                <a:latin typeface="+mn-ea"/>
                <a:ea typeface="+mn-ea"/>
                <a:sym typeface="Wingdings" panose="05000000000000000000" pitchFamily="2" charset="2"/>
              </a:rPr>
              <a:t>supervised learning</a:t>
            </a:r>
            <a:r>
              <a:rPr lang="en-US" altLang="ko-KR" b="1" dirty="0">
                <a:latin typeface="+mn-ea"/>
                <a:ea typeface="+mn-ea"/>
              </a:rPr>
              <a:t> </a:t>
            </a:r>
            <a:r>
              <a:rPr lang="en-US" altLang="ko-KR" b="1" dirty="0">
                <a:latin typeface="+mn-ea"/>
                <a:ea typeface="+mn-ea"/>
                <a:sym typeface="Wingdings" panose="05000000000000000000" pitchFamily="2" charset="2"/>
              </a:rPr>
              <a:t> Data</a:t>
            </a:r>
          </a:p>
          <a:p>
            <a:pPr lvl="1"/>
            <a:r>
              <a:rPr lang="en-US" altLang="ko-KR" sz="1800" dirty="0">
                <a:latin typeface="+mn-ea"/>
                <a:ea typeface="+mn-ea"/>
                <a:sym typeface="Wingdings" panose="05000000000000000000" pitchFamily="2" charset="2"/>
              </a:rPr>
              <a:t>input data : </a:t>
            </a:r>
            <a:r>
              <a:rPr lang="ko-KR" altLang="en-US" sz="1800" dirty="0">
                <a:latin typeface="+mn-ea"/>
                <a:ea typeface="+mn-ea"/>
                <a:sym typeface="Wingdings" panose="05000000000000000000" pitchFamily="2" charset="2"/>
              </a:rPr>
              <a:t>원시 데이터</a:t>
            </a:r>
            <a:r>
              <a:rPr lang="en-US" altLang="ko-KR" sz="1800" dirty="0">
                <a:latin typeface="+mn-ea"/>
                <a:ea typeface="+mn-ea"/>
                <a:sym typeface="Wingdings" panose="05000000000000000000" pitchFamily="2" charset="2"/>
              </a:rPr>
              <a:t>(raw data)</a:t>
            </a:r>
          </a:p>
          <a:p>
            <a:pPr lvl="1"/>
            <a:r>
              <a:rPr lang="en-US" altLang="ko-KR" sz="1800" dirty="0">
                <a:latin typeface="+mn-ea"/>
                <a:ea typeface="+mn-ea"/>
                <a:sym typeface="Wingdings" panose="05000000000000000000" pitchFamily="2" charset="2"/>
              </a:rPr>
              <a:t>output data : </a:t>
            </a:r>
            <a:r>
              <a:rPr lang="ko-KR" altLang="en-US" sz="1800" dirty="0" err="1">
                <a:latin typeface="+mn-ea"/>
                <a:ea typeface="+mn-ea"/>
                <a:sym typeface="Wingdings" panose="05000000000000000000" pitchFamily="2" charset="2"/>
              </a:rPr>
              <a:t>라벨링</a:t>
            </a:r>
            <a:r>
              <a:rPr lang="ko-KR" altLang="en-US" sz="1800" dirty="0">
                <a:latin typeface="+mn-ea"/>
                <a:ea typeface="+mn-ea"/>
                <a:sym typeface="Wingdings" panose="05000000000000000000" pitchFamily="2" charset="2"/>
              </a:rPr>
              <a:t> 데이터</a:t>
            </a:r>
            <a:r>
              <a:rPr lang="en-US" altLang="ko-KR" sz="1800" dirty="0">
                <a:latin typeface="+mn-ea"/>
                <a:ea typeface="+mn-ea"/>
                <a:sym typeface="Wingdings" panose="05000000000000000000" pitchFamily="2" charset="2"/>
              </a:rPr>
              <a:t>(labeling data)</a:t>
            </a:r>
          </a:p>
          <a:p>
            <a:pPr lvl="1"/>
            <a:endParaRPr lang="en-US" altLang="ko-KR" sz="1800" dirty="0">
              <a:latin typeface="+mn-ea"/>
              <a:ea typeface="+mn-ea"/>
            </a:endParaRPr>
          </a:p>
          <a:p>
            <a:r>
              <a:rPr lang="ko-KR" altLang="en-US" b="1" dirty="0">
                <a:latin typeface="+mn-ea"/>
                <a:ea typeface="+mn-ea"/>
                <a:sym typeface="Wingdings" panose="05000000000000000000" pitchFamily="2" charset="2"/>
              </a:rPr>
              <a:t>의료 데이터</a:t>
            </a:r>
            <a:endParaRPr lang="en-US" altLang="ko-KR" b="1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r>
              <a:rPr lang="ko-KR" altLang="en-US" sz="1800" dirty="0">
                <a:latin typeface="+mn-ea"/>
                <a:ea typeface="+mn-ea"/>
                <a:sym typeface="Wingdings" panose="05000000000000000000" pitchFamily="2" charset="2"/>
              </a:rPr>
              <a:t>까다로운 수집절차</a:t>
            </a:r>
            <a:r>
              <a:rPr lang="en-US" altLang="ko-KR" sz="1800" dirty="0">
                <a:latin typeface="+mn-ea"/>
                <a:ea typeface="+mn-ea"/>
                <a:sym typeface="Wingdings" panose="05000000000000000000" pitchFamily="2" charset="2"/>
              </a:rPr>
              <a:t>, </a:t>
            </a:r>
            <a:r>
              <a:rPr lang="ko-KR" altLang="en-US" sz="1800" dirty="0">
                <a:latin typeface="+mn-ea"/>
                <a:ea typeface="+mn-ea"/>
                <a:sym typeface="Wingdings" panose="05000000000000000000" pitchFamily="2" charset="2"/>
              </a:rPr>
              <a:t>개인정보보호 문제</a:t>
            </a:r>
            <a:r>
              <a:rPr lang="en-US" altLang="ko-KR" sz="1800" dirty="0">
                <a:latin typeface="+mn-ea"/>
                <a:ea typeface="+mn-ea"/>
                <a:sym typeface="Wingdings" panose="05000000000000000000" pitchFamily="2" charset="2"/>
              </a:rPr>
              <a:t>, </a:t>
            </a:r>
            <a:r>
              <a:rPr lang="ko-KR" altLang="en-US" sz="1800" dirty="0">
                <a:latin typeface="+mn-ea"/>
                <a:ea typeface="+mn-ea"/>
                <a:sym typeface="Wingdings" panose="05000000000000000000" pitchFamily="2" charset="2"/>
              </a:rPr>
              <a:t>전문적 지식 필요</a:t>
            </a:r>
            <a:r>
              <a:rPr lang="en-US" altLang="ko-KR" sz="1800" dirty="0">
                <a:latin typeface="+mn-ea"/>
                <a:ea typeface="+mn-ea"/>
                <a:sym typeface="Wingdings" panose="05000000000000000000" pitchFamily="2" charset="2"/>
              </a:rPr>
              <a:t>, </a:t>
            </a:r>
            <a:r>
              <a:rPr lang="ko-KR" altLang="en-US" sz="1800" dirty="0">
                <a:latin typeface="+mn-ea"/>
                <a:ea typeface="+mn-ea"/>
                <a:sym typeface="Wingdings" panose="05000000000000000000" pitchFamily="2" charset="2"/>
              </a:rPr>
              <a:t>병원 외에서의 접근이 어려움 </a:t>
            </a:r>
            <a:r>
              <a:rPr lang="en-US" altLang="ko-KR" sz="1800" b="1" dirty="0">
                <a:latin typeface="+mn-ea"/>
                <a:ea typeface="+mn-ea"/>
                <a:sym typeface="Wingdings" panose="05000000000000000000" pitchFamily="2" charset="2"/>
              </a:rPr>
              <a:t> </a:t>
            </a:r>
            <a:r>
              <a:rPr lang="ko-KR" altLang="en-US" sz="1800" dirty="0">
                <a:latin typeface="+mn-ea"/>
                <a:ea typeface="+mn-ea"/>
                <a:sym typeface="Wingdings" panose="05000000000000000000" pitchFamily="2" charset="2"/>
              </a:rPr>
              <a:t>대량의 의료 데이터 확보를 위해 오픈 데이터셋 활용</a:t>
            </a:r>
            <a:endParaRPr lang="en-US" altLang="ko-KR" sz="18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r>
              <a:rPr lang="ko-KR" altLang="en-US" sz="1800" dirty="0">
                <a:latin typeface="+mn-ea"/>
                <a:ea typeface="+mn-ea"/>
                <a:sym typeface="Wingdings" panose="05000000000000000000" pitchFamily="2" charset="2"/>
              </a:rPr>
              <a:t>원시 데이터 수집</a:t>
            </a:r>
            <a:endParaRPr lang="en-US" altLang="ko-KR" sz="18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2"/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다양한 대표성을 띠는 데이터</a:t>
            </a: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2"/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데이터의 개수 간의 균형</a:t>
            </a: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3"/>
            <a:r>
              <a:rPr lang="ko-KR" altLang="en-US" dirty="0">
                <a:latin typeface="+mn-ea"/>
                <a:ea typeface="+mn-ea"/>
                <a:sym typeface="Wingdings" panose="05000000000000000000" pitchFamily="2" charset="2"/>
              </a:rPr>
              <a:t>불균형 발생 시 데이터 증강을 통해 보완</a:t>
            </a:r>
            <a:endParaRPr lang="en-US" altLang="ko-KR" sz="1800" dirty="0">
              <a:latin typeface="+mn-ea"/>
              <a:ea typeface="+mn-ea"/>
            </a:endParaRPr>
          </a:p>
          <a:p>
            <a:pPr lvl="1"/>
            <a:r>
              <a:rPr lang="ko-KR" altLang="en-US" sz="1800" dirty="0" err="1">
                <a:latin typeface="+mn-ea"/>
                <a:ea typeface="+mn-ea"/>
                <a:sym typeface="Wingdings" panose="05000000000000000000" pitchFamily="2" charset="2"/>
              </a:rPr>
              <a:t>라벨링</a:t>
            </a:r>
            <a:r>
              <a:rPr lang="ko-KR" altLang="en-US" sz="1800" dirty="0">
                <a:latin typeface="+mn-ea"/>
                <a:ea typeface="+mn-ea"/>
                <a:sym typeface="Wingdings" panose="05000000000000000000" pitchFamily="2" charset="2"/>
              </a:rPr>
              <a:t> 데이터</a:t>
            </a:r>
            <a:r>
              <a:rPr lang="en-US" altLang="ko-KR" sz="1800" dirty="0">
                <a:latin typeface="+mn-ea"/>
                <a:ea typeface="+mn-ea"/>
                <a:sym typeface="Wingdings" panose="05000000000000000000" pitchFamily="2" charset="2"/>
              </a:rPr>
              <a:t>(Labeling Data)</a:t>
            </a:r>
          </a:p>
          <a:p>
            <a:pPr lvl="2"/>
            <a:r>
              <a:rPr lang="ko-KR" altLang="en-US" sz="1600" dirty="0">
                <a:latin typeface="+mn-ea"/>
                <a:ea typeface="+mn-ea"/>
                <a:sym typeface="Wingdings" panose="05000000000000000000" pitchFamily="2" charset="2"/>
              </a:rPr>
              <a:t>분류</a:t>
            </a:r>
            <a:r>
              <a:rPr lang="en-US" altLang="ko-KR" sz="1600" dirty="0">
                <a:latin typeface="+mn-ea"/>
                <a:ea typeface="+mn-ea"/>
                <a:sym typeface="Wingdings" panose="05000000000000000000" pitchFamily="2" charset="2"/>
              </a:rPr>
              <a:t>(classification)</a:t>
            </a:r>
          </a:p>
          <a:p>
            <a:pPr lvl="2"/>
            <a:r>
              <a:rPr lang="ko-KR" altLang="en-US" sz="1600" dirty="0">
                <a:latin typeface="+mn-ea"/>
                <a:ea typeface="+mn-ea"/>
                <a:sym typeface="Wingdings" panose="05000000000000000000" pitchFamily="2" charset="2"/>
              </a:rPr>
              <a:t>검출</a:t>
            </a:r>
            <a:r>
              <a:rPr lang="en-US" altLang="ko-KR" sz="1600" dirty="0">
                <a:latin typeface="+mn-ea"/>
                <a:ea typeface="+mn-ea"/>
                <a:sym typeface="Wingdings" panose="05000000000000000000" pitchFamily="2" charset="2"/>
              </a:rPr>
              <a:t>(detection)</a:t>
            </a:r>
          </a:p>
          <a:p>
            <a:pPr lvl="2"/>
            <a:r>
              <a:rPr lang="ko-KR" altLang="en-US" sz="1600" dirty="0">
                <a:latin typeface="+mn-ea"/>
                <a:ea typeface="+mn-ea"/>
                <a:sym typeface="Wingdings" panose="05000000000000000000" pitchFamily="2" charset="2"/>
              </a:rPr>
              <a:t>분할</a:t>
            </a:r>
            <a:r>
              <a:rPr lang="en-US" altLang="ko-KR" sz="1600" dirty="0">
                <a:latin typeface="+mn-ea"/>
                <a:ea typeface="+mn-ea"/>
                <a:sym typeface="Wingdings" panose="05000000000000000000" pitchFamily="2" charset="2"/>
              </a:rPr>
              <a:t>(segmentation)</a:t>
            </a:r>
          </a:p>
          <a:p>
            <a:pPr marL="1257300" lvl="2" indent="-342900">
              <a:buFont typeface="+mj-lt"/>
              <a:buAutoNum type="arabicPeriod"/>
            </a:pPr>
            <a:endParaRPr lang="en-US" altLang="ko-KR" b="1" dirty="0">
              <a:latin typeface="+mn-ea"/>
              <a:ea typeface="+mn-ea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513F3C04-A2F1-B578-1A6E-09C51A55C2EA}"/>
              </a:ext>
            </a:extLst>
          </p:cNvPr>
          <p:cNvSpPr txBox="1">
            <a:spLocks/>
          </p:cNvSpPr>
          <p:nvPr/>
        </p:nvSpPr>
        <p:spPr>
          <a:xfrm>
            <a:off x="585936" y="195947"/>
            <a:ext cx="9926683" cy="718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j-cs"/>
              </a:defRPr>
            </a:lvl1pPr>
          </a:lstStyle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Data</a:t>
            </a:r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 </a:t>
            </a:r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Collecting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2306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5</a:t>
            </a:fld>
            <a:endParaRPr lang="ko-KR" altLang="en-US" dirty="0"/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8C99DCE2-1216-EFD2-E5F6-BEF70B30BF53}"/>
              </a:ext>
            </a:extLst>
          </p:cNvPr>
          <p:cNvSpPr txBox="1">
            <a:spLocks/>
          </p:cNvSpPr>
          <p:nvPr/>
        </p:nvSpPr>
        <p:spPr>
          <a:xfrm>
            <a:off x="1846220" y="1170447"/>
            <a:ext cx="8499565" cy="5033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Wingdings 2" panose="05020102010507070707" pitchFamily="18" charset="2"/>
              <a:buChar char=""/>
              <a:defRPr sz="24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18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맑은 고딕" panose="020B0503020000020004" pitchFamily="50" charset="-127"/>
              <a:buChar char="〮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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altLang="ko-KR" sz="1800" dirty="0">
              <a:latin typeface="+mn-ea"/>
              <a:ea typeface="+mn-ea"/>
            </a:endParaRPr>
          </a:p>
          <a:p>
            <a:r>
              <a:rPr lang="ko-KR" altLang="en-US" b="1" dirty="0">
                <a:latin typeface="+mn-ea"/>
                <a:ea typeface="+mn-ea"/>
                <a:sym typeface="Wingdings" panose="05000000000000000000" pitchFamily="2" charset="2"/>
              </a:rPr>
              <a:t>분류</a:t>
            </a:r>
            <a:r>
              <a:rPr lang="en-US" altLang="ko-KR" b="1" dirty="0">
                <a:latin typeface="+mn-ea"/>
                <a:ea typeface="+mn-ea"/>
                <a:sym typeface="Wingdings" panose="05000000000000000000" pitchFamily="2" charset="2"/>
              </a:rPr>
              <a:t>(classification)</a:t>
            </a: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marL="1257300" lvl="2" indent="-342900">
              <a:buFont typeface="+mj-lt"/>
              <a:buAutoNum type="arabicPeriod"/>
            </a:pPr>
            <a:endParaRPr lang="en-US" altLang="ko-KR" b="1" dirty="0">
              <a:latin typeface="+mn-ea"/>
              <a:ea typeface="+mn-ea"/>
            </a:endParaRPr>
          </a:p>
        </p:txBody>
      </p:sp>
      <p:pic>
        <p:nvPicPr>
          <p:cNvPr id="3" name="그림 2" descr="흐림이(가) 표시된 사진&#10;&#10;자동 생성된 설명">
            <a:extLst>
              <a:ext uri="{FF2B5EF4-FFF2-40B4-BE49-F238E27FC236}">
                <a16:creationId xmlns:a16="http://schemas.microsoft.com/office/drawing/2014/main" id="{85208D27-9615-FC81-C963-CF965DD0A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002" y="2350337"/>
            <a:ext cx="1656483" cy="1656483"/>
          </a:xfrm>
          <a:prstGeom prst="rect">
            <a:avLst/>
          </a:prstGeom>
        </p:spPr>
      </p:pic>
      <p:pic>
        <p:nvPicPr>
          <p:cNvPr id="11" name="그림 10" descr="꽃, 흰독말풀속, 헤드커버, 식물이(가) 표시된 사진&#10;&#10;자동 생성된 설명">
            <a:extLst>
              <a:ext uri="{FF2B5EF4-FFF2-40B4-BE49-F238E27FC236}">
                <a16:creationId xmlns:a16="http://schemas.microsoft.com/office/drawing/2014/main" id="{A52FE06A-3876-376F-F178-71F359FEAE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002" y="2355544"/>
            <a:ext cx="1656483" cy="1656483"/>
          </a:xfrm>
          <a:prstGeom prst="rect">
            <a:avLst/>
          </a:prstGeom>
        </p:spPr>
      </p:pic>
      <p:pic>
        <p:nvPicPr>
          <p:cNvPr id="14" name="그림 13" descr="흐림, 헤드커버이(가) 표시된 사진&#10;&#10;자동 생성된 설명">
            <a:extLst>
              <a:ext uri="{FF2B5EF4-FFF2-40B4-BE49-F238E27FC236}">
                <a16:creationId xmlns:a16="http://schemas.microsoft.com/office/drawing/2014/main" id="{42C446B9-36AC-D0EA-21A9-251C79705F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02" y="2364421"/>
            <a:ext cx="1656483" cy="1656483"/>
          </a:xfrm>
          <a:prstGeom prst="rect">
            <a:avLst/>
          </a:prstGeom>
        </p:spPr>
      </p:pic>
      <p:pic>
        <p:nvPicPr>
          <p:cNvPr id="16" name="그림 15" descr="헤드커버, 흐림이(가) 표시된 사진&#10;&#10;자동 생성된 설명">
            <a:extLst>
              <a:ext uri="{FF2B5EF4-FFF2-40B4-BE49-F238E27FC236}">
                <a16:creationId xmlns:a16="http://schemas.microsoft.com/office/drawing/2014/main" id="{28ED39A9-3906-1E78-7508-A9951FEDCF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002" y="2355544"/>
            <a:ext cx="1656483" cy="1656483"/>
          </a:xfrm>
          <a:prstGeom prst="rect">
            <a:avLst/>
          </a:prstGeom>
        </p:spPr>
      </p:pic>
      <p:pic>
        <p:nvPicPr>
          <p:cNvPr id="18" name="그림 17" descr="헤드커버, 흐림이(가) 표시된 사진&#10;&#10;자동 생성된 설명">
            <a:extLst>
              <a:ext uri="{FF2B5EF4-FFF2-40B4-BE49-F238E27FC236}">
                <a16:creationId xmlns:a16="http://schemas.microsoft.com/office/drawing/2014/main" id="{D2A894CC-47B6-F5AC-A4D5-AE8CFF3EB0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002" y="2355543"/>
            <a:ext cx="1656483" cy="165648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837E2B0-C74A-8707-01D0-6867F4AAAD0C}"/>
              </a:ext>
            </a:extLst>
          </p:cNvPr>
          <p:cNvSpPr txBox="1"/>
          <p:nvPr/>
        </p:nvSpPr>
        <p:spPr>
          <a:xfrm>
            <a:off x="2253113" y="1963246"/>
            <a:ext cx="932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&lt; 0 &gt;</a:t>
            </a:r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422F0E-A7BB-47C9-D092-A9EB77432478}"/>
              </a:ext>
            </a:extLst>
          </p:cNvPr>
          <p:cNvSpPr txBox="1"/>
          <p:nvPr/>
        </p:nvSpPr>
        <p:spPr>
          <a:xfrm>
            <a:off x="4045123" y="1967971"/>
            <a:ext cx="932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&lt; 1 &gt;</a:t>
            </a:r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493EC2-71CC-C94F-A99F-BC8023714C47}"/>
              </a:ext>
            </a:extLst>
          </p:cNvPr>
          <p:cNvSpPr txBox="1"/>
          <p:nvPr/>
        </p:nvSpPr>
        <p:spPr>
          <a:xfrm>
            <a:off x="5822171" y="1976849"/>
            <a:ext cx="932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&lt; 2 &gt;</a:t>
            </a:r>
            <a:endParaRPr lang="ko-KR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EB748D-55F2-4F88-9B80-DC055A42D02D}"/>
              </a:ext>
            </a:extLst>
          </p:cNvPr>
          <p:cNvSpPr txBox="1"/>
          <p:nvPr/>
        </p:nvSpPr>
        <p:spPr>
          <a:xfrm>
            <a:off x="7541881" y="1976849"/>
            <a:ext cx="932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&lt; 3 &gt;</a:t>
            </a:r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CEEC60-4B0D-AE8F-30E3-A14BAD9FEAD8}"/>
              </a:ext>
            </a:extLst>
          </p:cNvPr>
          <p:cNvSpPr txBox="1"/>
          <p:nvPr/>
        </p:nvSpPr>
        <p:spPr>
          <a:xfrm>
            <a:off x="9318929" y="1976849"/>
            <a:ext cx="932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&lt; 4 &gt;</a:t>
            </a:r>
            <a:endParaRPr lang="ko-KR" altLang="en-US" dirty="0"/>
          </a:p>
        </p:txBody>
      </p:sp>
      <p:pic>
        <p:nvPicPr>
          <p:cNvPr id="39" name="그림 38" descr="헤드커버, 흐림이(가) 표시된 사진&#10;&#10;자동 생성된 설명">
            <a:extLst>
              <a:ext uri="{FF2B5EF4-FFF2-40B4-BE49-F238E27FC236}">
                <a16:creationId xmlns:a16="http://schemas.microsoft.com/office/drawing/2014/main" id="{65078517-7145-5534-F31B-E25FD92347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274" y="4495800"/>
            <a:ext cx="2133600" cy="21336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0667E26-C42A-80B0-47AB-EAD6697E88FA}"/>
              </a:ext>
            </a:extLst>
          </p:cNvPr>
          <p:cNvSpPr txBox="1"/>
          <p:nvPr/>
        </p:nvSpPr>
        <p:spPr>
          <a:xfrm>
            <a:off x="6362136" y="5377934"/>
            <a:ext cx="932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&lt; ? &gt;</a:t>
            </a:r>
            <a:endParaRPr lang="ko-KR" altLang="en-US" dirty="0"/>
          </a:p>
        </p:txBody>
      </p:sp>
      <p:sp>
        <p:nvSpPr>
          <p:cNvPr id="17" name="제목 1">
            <a:extLst>
              <a:ext uri="{FF2B5EF4-FFF2-40B4-BE49-F238E27FC236}">
                <a16:creationId xmlns:a16="http://schemas.microsoft.com/office/drawing/2014/main" id="{891D9572-9CB5-C283-D33A-270A4AE6F55B}"/>
              </a:ext>
            </a:extLst>
          </p:cNvPr>
          <p:cNvSpPr txBox="1">
            <a:spLocks/>
          </p:cNvSpPr>
          <p:nvPr/>
        </p:nvSpPr>
        <p:spPr>
          <a:xfrm>
            <a:off x="585936" y="195947"/>
            <a:ext cx="9926683" cy="718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j-cs"/>
              </a:defRPr>
            </a:lvl1pPr>
          </a:lstStyle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Data</a:t>
            </a:r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 </a:t>
            </a:r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Collecting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44442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6</a:t>
            </a:fld>
            <a:endParaRPr lang="ko-KR" altLang="en-US" dirty="0"/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8C99DCE2-1216-EFD2-E5F6-BEF70B30BF53}"/>
              </a:ext>
            </a:extLst>
          </p:cNvPr>
          <p:cNvSpPr txBox="1">
            <a:spLocks/>
          </p:cNvSpPr>
          <p:nvPr/>
        </p:nvSpPr>
        <p:spPr>
          <a:xfrm>
            <a:off x="1846220" y="1170447"/>
            <a:ext cx="8499565" cy="5033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Wingdings 2" panose="05020102010507070707" pitchFamily="18" charset="2"/>
              <a:buChar char=""/>
              <a:defRPr sz="24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18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맑은 고딕" panose="020B0503020000020004" pitchFamily="50" charset="-127"/>
              <a:buChar char="〮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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altLang="ko-KR" sz="1800" dirty="0">
              <a:latin typeface="+mn-ea"/>
              <a:ea typeface="+mn-ea"/>
            </a:endParaRPr>
          </a:p>
          <a:p>
            <a:r>
              <a:rPr lang="ko-KR" altLang="en-US" b="1" dirty="0">
                <a:latin typeface="+mn-ea"/>
                <a:ea typeface="+mn-ea"/>
                <a:sym typeface="Wingdings" panose="05000000000000000000" pitchFamily="2" charset="2"/>
              </a:rPr>
              <a:t>검출</a:t>
            </a:r>
            <a:r>
              <a:rPr lang="en-US" altLang="ko-KR" b="1" dirty="0">
                <a:latin typeface="+mn-ea"/>
                <a:ea typeface="+mn-ea"/>
                <a:sym typeface="Wingdings" panose="05000000000000000000" pitchFamily="2" charset="2"/>
              </a:rPr>
              <a:t>(detection) &amp; </a:t>
            </a:r>
            <a:r>
              <a:rPr lang="ko-KR" altLang="en-US" b="1" dirty="0">
                <a:latin typeface="+mn-ea"/>
                <a:ea typeface="+mn-ea"/>
                <a:sym typeface="Wingdings" panose="05000000000000000000" pitchFamily="2" charset="2"/>
              </a:rPr>
              <a:t>분할</a:t>
            </a:r>
            <a:r>
              <a:rPr lang="en-US" altLang="ko-KR" b="1" dirty="0">
                <a:latin typeface="+mn-ea"/>
                <a:ea typeface="+mn-ea"/>
                <a:sym typeface="Wingdings" panose="05000000000000000000" pitchFamily="2" charset="2"/>
              </a:rPr>
              <a:t>(segmentation)</a:t>
            </a:r>
            <a:endParaRPr lang="en-US" altLang="ko-KR" dirty="0">
              <a:latin typeface="+mn-ea"/>
              <a:ea typeface="+mn-ea"/>
              <a:sym typeface="Wingdings" panose="05000000000000000000" pitchFamily="2" charset="2"/>
            </a:endParaRPr>
          </a:p>
          <a:p>
            <a:pPr marL="1257300" lvl="2" indent="-342900">
              <a:buFont typeface="+mj-lt"/>
              <a:buAutoNum type="arabicPeriod"/>
            </a:pPr>
            <a:endParaRPr lang="en-US" altLang="ko-KR" b="1" dirty="0">
              <a:latin typeface="+mn-ea"/>
              <a:ea typeface="+mn-ea"/>
            </a:endParaRPr>
          </a:p>
        </p:txBody>
      </p:sp>
      <p:pic>
        <p:nvPicPr>
          <p:cNvPr id="2050" name="Picture 2" descr="Image Classification vs. Object Detection vs. Image Segmentation | by  Pulkit Sharma | Analytics Vidhya | Medium">
            <a:extLst>
              <a:ext uri="{FF2B5EF4-FFF2-40B4-BE49-F238E27FC236}">
                <a16:creationId xmlns:a16="http://schemas.microsoft.com/office/drawing/2014/main" id="{3FD3C854-9171-A18C-325B-03FA8261E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279" y="2361920"/>
            <a:ext cx="6417447" cy="387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E35BADE1-09F3-1C36-CB47-D0544BFAED7E}"/>
              </a:ext>
            </a:extLst>
          </p:cNvPr>
          <p:cNvSpPr txBox="1">
            <a:spLocks/>
          </p:cNvSpPr>
          <p:nvPr/>
        </p:nvSpPr>
        <p:spPr>
          <a:xfrm>
            <a:off x="585936" y="195947"/>
            <a:ext cx="9926683" cy="718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j-cs"/>
              </a:defRPr>
            </a:lvl1pPr>
          </a:lstStyle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Data</a:t>
            </a:r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 </a:t>
            </a:r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Collecting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66294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7</a:t>
            </a:fld>
            <a:endParaRPr lang="ko-KR" altLang="en-US" dirty="0"/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8C99DCE2-1216-EFD2-E5F6-BEF70B30BF53}"/>
              </a:ext>
            </a:extLst>
          </p:cNvPr>
          <p:cNvSpPr txBox="1">
            <a:spLocks/>
          </p:cNvSpPr>
          <p:nvPr/>
        </p:nvSpPr>
        <p:spPr>
          <a:xfrm>
            <a:off x="1846220" y="1170444"/>
            <a:ext cx="8499565" cy="5625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Wingdings 2" panose="05020102010507070707" pitchFamily="18" charset="2"/>
              <a:buChar char=""/>
              <a:defRPr sz="24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18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맑은 고딕" panose="020B0503020000020004" pitchFamily="50" charset="-127"/>
              <a:buChar char="〮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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altLang="ko-KR" sz="1800" dirty="0">
              <a:latin typeface="+mn-ea"/>
              <a:ea typeface="+mn-ea"/>
            </a:endParaRPr>
          </a:p>
          <a:p>
            <a:r>
              <a:rPr lang="ko-KR" altLang="en-US" b="1" dirty="0">
                <a:latin typeface="+mn-ea"/>
                <a:ea typeface="+mn-ea"/>
                <a:sym typeface="Wingdings" panose="05000000000000000000" pitchFamily="2" charset="2"/>
              </a:rPr>
              <a:t>데이터 증강</a:t>
            </a:r>
            <a:endParaRPr lang="en-US" altLang="ko-KR" b="1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r>
              <a:rPr lang="ko-KR" altLang="en-US" sz="1800" dirty="0">
                <a:latin typeface="+mn-ea"/>
                <a:ea typeface="+mn-ea"/>
                <a:sym typeface="Wingdings" panose="05000000000000000000" pitchFamily="2" charset="2"/>
              </a:rPr>
              <a:t>소량의 데이터를 바탕으로 컴퓨터 알고리즘을 통해 데이터의 양을 늘리는 기술</a:t>
            </a:r>
            <a:endParaRPr lang="en-US" altLang="ko-KR" sz="18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r>
              <a:rPr lang="ko-KR" altLang="en-US" sz="1800" dirty="0">
                <a:latin typeface="+mn-ea"/>
                <a:ea typeface="+mn-ea"/>
                <a:sym typeface="Wingdings" panose="05000000000000000000" pitchFamily="2" charset="2"/>
              </a:rPr>
              <a:t>데이터가 부족한 경우 과소적합</a:t>
            </a:r>
            <a:r>
              <a:rPr lang="en-US" altLang="ko-KR" sz="1800" dirty="0">
                <a:latin typeface="+mn-ea"/>
                <a:ea typeface="+mn-ea"/>
                <a:sym typeface="Wingdings" panose="05000000000000000000" pitchFamily="2" charset="2"/>
              </a:rPr>
              <a:t>(underfitting)</a:t>
            </a:r>
            <a:r>
              <a:rPr lang="ko-KR" altLang="en-US" sz="1800" dirty="0">
                <a:latin typeface="+mn-ea"/>
                <a:ea typeface="+mn-ea"/>
                <a:sym typeface="Wingdings" panose="05000000000000000000" pitchFamily="2" charset="2"/>
              </a:rPr>
              <a:t> 및 </a:t>
            </a:r>
            <a:r>
              <a:rPr lang="ko-KR" altLang="en-US" sz="1800" dirty="0" err="1">
                <a:latin typeface="+mn-ea"/>
                <a:ea typeface="+mn-ea"/>
                <a:sym typeface="Wingdings" panose="05000000000000000000" pitchFamily="2" charset="2"/>
              </a:rPr>
              <a:t>과적합</a:t>
            </a:r>
            <a:r>
              <a:rPr lang="en-US" altLang="ko-KR" sz="1800" dirty="0">
                <a:latin typeface="+mn-ea"/>
                <a:ea typeface="+mn-ea"/>
                <a:sym typeface="Wingdings" panose="05000000000000000000" pitchFamily="2" charset="2"/>
              </a:rPr>
              <a:t>(overfitting)</a:t>
            </a:r>
            <a:r>
              <a:rPr lang="ko-KR" altLang="en-US" sz="1800" dirty="0">
                <a:latin typeface="+mn-ea"/>
                <a:ea typeface="+mn-ea"/>
                <a:sym typeface="Wingdings" panose="05000000000000000000" pitchFamily="2" charset="2"/>
              </a:rPr>
              <a:t>에 빠질 위험 증가</a:t>
            </a:r>
            <a:endParaRPr lang="en-US" altLang="ko-KR" sz="18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endParaRPr lang="en-US" altLang="ko-KR" sz="18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endParaRPr lang="en-US" altLang="ko-KR" sz="18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endParaRPr lang="en-US" altLang="ko-KR" sz="18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endParaRPr lang="en-US" altLang="ko-KR" sz="18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endParaRPr lang="en-US" altLang="ko-KR" sz="18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endParaRPr lang="en-US" altLang="ko-KR" sz="18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altLang="ko-KR" sz="18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altLang="ko-KR" sz="18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r>
              <a:rPr lang="ko-KR" altLang="en-US" sz="1800" dirty="0">
                <a:latin typeface="+mn-ea"/>
                <a:ea typeface="+mn-ea"/>
                <a:sym typeface="Wingdings" panose="05000000000000000000" pitchFamily="2" charset="2"/>
              </a:rPr>
              <a:t>레이블 간 데이터의 양이 불균형한 상태에서는 딥러닝 모델의 학습이 데이터가 많은 레이블 쪽으로 편향될 위험 증가</a:t>
            </a:r>
            <a:endParaRPr lang="en-US" altLang="ko-KR" sz="1800" dirty="0">
              <a:latin typeface="+mn-ea"/>
              <a:ea typeface="+mn-ea"/>
              <a:sym typeface="Wingdings" panose="05000000000000000000" pitchFamily="2" charset="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8385FA4-65F3-0BED-805A-53AE88263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875323"/>
            <a:ext cx="5610224" cy="250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A6267F36-8F9F-DDBB-4D0F-73BA36E3BB0D}"/>
              </a:ext>
            </a:extLst>
          </p:cNvPr>
          <p:cNvSpPr txBox="1">
            <a:spLocks/>
          </p:cNvSpPr>
          <p:nvPr/>
        </p:nvSpPr>
        <p:spPr>
          <a:xfrm>
            <a:off x="585936" y="195947"/>
            <a:ext cx="9926683" cy="718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j-cs"/>
              </a:defRPr>
            </a:lvl1pPr>
          </a:lstStyle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Data</a:t>
            </a:r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 </a:t>
            </a:r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Augmentation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747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8</a:t>
            </a:fld>
            <a:endParaRPr lang="ko-KR" altLang="en-US" dirty="0"/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8C99DCE2-1216-EFD2-E5F6-BEF70B30BF53}"/>
              </a:ext>
            </a:extLst>
          </p:cNvPr>
          <p:cNvSpPr txBox="1">
            <a:spLocks/>
          </p:cNvSpPr>
          <p:nvPr/>
        </p:nvSpPr>
        <p:spPr>
          <a:xfrm>
            <a:off x="1846220" y="1170447"/>
            <a:ext cx="8821783" cy="5033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Wingdings 2" panose="05020102010507070707" pitchFamily="18" charset="2"/>
              <a:buChar char=""/>
              <a:defRPr sz="24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18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맑은 고딕" panose="020B0503020000020004" pitchFamily="50" charset="-127"/>
              <a:buChar char="〮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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altLang="ko-KR" sz="1800" dirty="0">
              <a:latin typeface="+mn-ea"/>
              <a:ea typeface="+mn-ea"/>
              <a:sym typeface="Wingdings" panose="05000000000000000000" pitchFamily="2" charset="2"/>
            </a:endParaRPr>
          </a:p>
          <a:p>
            <a:r>
              <a:rPr lang="ko-KR" altLang="en-US" b="1" dirty="0">
                <a:latin typeface="+mn-ea"/>
                <a:ea typeface="+mn-ea"/>
                <a:sym typeface="Wingdings" panose="05000000000000000000" pitchFamily="2" charset="2"/>
              </a:rPr>
              <a:t>데이터 증강 기법</a:t>
            </a:r>
            <a:endParaRPr lang="en-US" altLang="ko-KR" b="1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r>
              <a:rPr lang="ko-KR" altLang="en-US" sz="1800" dirty="0">
                <a:latin typeface="+mn-ea"/>
                <a:ea typeface="+mn-ea"/>
                <a:sym typeface="Wingdings" panose="05000000000000000000" pitchFamily="2" charset="2"/>
              </a:rPr>
              <a:t>기존 영상을 변환하여 증강</a:t>
            </a:r>
            <a:endParaRPr lang="en-US" altLang="ko-KR" sz="18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2"/>
            <a:r>
              <a:rPr lang="ko-KR" altLang="en-US" sz="1600" dirty="0">
                <a:latin typeface="+mn-ea"/>
                <a:ea typeface="+mn-ea"/>
                <a:sym typeface="Wingdings" panose="05000000000000000000" pitchFamily="2" charset="2"/>
              </a:rPr>
              <a:t>위치적 정보 변환</a:t>
            </a:r>
            <a:r>
              <a:rPr lang="en-US" altLang="ko-KR" sz="1600" dirty="0">
                <a:latin typeface="+mn-ea"/>
                <a:ea typeface="+mn-ea"/>
                <a:sym typeface="Wingdings" panose="05000000000000000000" pitchFamily="2" charset="2"/>
              </a:rPr>
              <a:t>, </a:t>
            </a:r>
            <a:r>
              <a:rPr lang="ko-KR" altLang="en-US" sz="1600" dirty="0">
                <a:latin typeface="+mn-ea"/>
                <a:ea typeface="+mn-ea"/>
                <a:sym typeface="Wingdings" panose="05000000000000000000" pitchFamily="2" charset="2"/>
              </a:rPr>
              <a:t>픽셀 강도 정보 변환</a:t>
            </a:r>
            <a:endParaRPr lang="en-US" altLang="ko-KR" sz="16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2"/>
            <a:r>
              <a:rPr lang="ko-KR" altLang="en-US" sz="1600" dirty="0">
                <a:latin typeface="+mn-ea"/>
                <a:ea typeface="+mn-ea"/>
                <a:sym typeface="Wingdings" panose="05000000000000000000" pitchFamily="2" charset="2"/>
              </a:rPr>
              <a:t>기하학적 구조의 유지</a:t>
            </a:r>
            <a:r>
              <a:rPr lang="en-US" altLang="ko-KR" sz="1600" dirty="0">
                <a:latin typeface="+mn-ea"/>
                <a:ea typeface="+mn-ea"/>
                <a:sym typeface="Wingdings" panose="05000000000000000000" pitchFamily="2" charset="2"/>
              </a:rPr>
              <a:t>, </a:t>
            </a:r>
            <a:r>
              <a:rPr lang="ko-KR" altLang="en-US" sz="1600" dirty="0">
                <a:latin typeface="+mn-ea"/>
                <a:ea typeface="+mn-ea"/>
                <a:sym typeface="Wingdings" panose="05000000000000000000" pitchFamily="2" charset="2"/>
              </a:rPr>
              <a:t>데이터 대표성 낮음</a:t>
            </a:r>
            <a:r>
              <a:rPr lang="en-US" altLang="ko-KR" sz="1600" dirty="0">
                <a:latin typeface="+mn-ea"/>
                <a:ea typeface="+mn-ea"/>
                <a:sym typeface="Wingdings" panose="05000000000000000000" pitchFamily="2" charset="2"/>
              </a:rPr>
              <a:t>  </a:t>
            </a:r>
            <a:r>
              <a:rPr lang="ko-KR" altLang="en-US" sz="1600" dirty="0">
                <a:latin typeface="+mn-ea"/>
                <a:ea typeface="+mn-ea"/>
                <a:sym typeface="Wingdings" panose="05000000000000000000" pitchFamily="2" charset="2"/>
              </a:rPr>
              <a:t>모델의 일반화 성능 저하 가능성</a:t>
            </a:r>
            <a:endParaRPr lang="en-US" altLang="ko-KR" sz="16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2"/>
            <a:endParaRPr lang="en-US" altLang="ko-KR" sz="1600" dirty="0">
              <a:latin typeface="+mn-ea"/>
              <a:ea typeface="+mn-ea"/>
              <a:sym typeface="Wingdings" panose="05000000000000000000" pitchFamily="2" charset="2"/>
            </a:endParaRPr>
          </a:p>
        </p:txBody>
      </p:sp>
      <p:pic>
        <p:nvPicPr>
          <p:cNvPr id="1032" name="Picture 8" descr="Data Augmentation in Deep Learning | by Valentina Alto | Analytics Vidhya |  Medium">
            <a:extLst>
              <a:ext uri="{FF2B5EF4-FFF2-40B4-BE49-F238E27FC236}">
                <a16:creationId xmlns:a16="http://schemas.microsoft.com/office/drawing/2014/main" id="{6961A5C1-D540-E611-2404-CBC918CF2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189" y="2789824"/>
            <a:ext cx="5492657" cy="352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Data Augmentation Overview">
            <a:extLst>
              <a:ext uri="{FF2B5EF4-FFF2-40B4-BE49-F238E27FC236}">
                <a16:creationId xmlns:a16="http://schemas.microsoft.com/office/drawing/2014/main" id="{556529D5-2530-D7A2-E740-32C17606A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444" y="2911437"/>
            <a:ext cx="3439341" cy="295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2BD0C8FE-1DBA-3191-B597-2AC4CF3A6D7D}"/>
              </a:ext>
            </a:extLst>
          </p:cNvPr>
          <p:cNvSpPr/>
          <p:nvPr/>
        </p:nvSpPr>
        <p:spPr>
          <a:xfrm>
            <a:off x="3364854" y="5898205"/>
            <a:ext cx="2219325" cy="3057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위치적 정보 변환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8CDFCDE-013C-9F32-5CA9-AA9576890EF1}"/>
              </a:ext>
            </a:extLst>
          </p:cNvPr>
          <p:cNvSpPr/>
          <p:nvPr/>
        </p:nvSpPr>
        <p:spPr>
          <a:xfrm>
            <a:off x="7344594" y="5898205"/>
            <a:ext cx="2563039" cy="3057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+mn-ea"/>
                <a:sym typeface="Wingdings" panose="05000000000000000000" pitchFamily="2" charset="2"/>
              </a:rPr>
              <a:t>픽셀 강도 정보 변환</a:t>
            </a:r>
            <a:endParaRPr lang="ko-KR" altLang="en-US" dirty="0"/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3B18FC23-55BD-97B4-643B-781F68AA4694}"/>
              </a:ext>
            </a:extLst>
          </p:cNvPr>
          <p:cNvSpPr txBox="1">
            <a:spLocks/>
          </p:cNvSpPr>
          <p:nvPr/>
        </p:nvSpPr>
        <p:spPr>
          <a:xfrm>
            <a:off x="585936" y="195947"/>
            <a:ext cx="9926683" cy="718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j-cs"/>
              </a:defRPr>
            </a:lvl1pPr>
          </a:lstStyle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Data</a:t>
            </a:r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 </a:t>
            </a:r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Augmentation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485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27699B-3135-43E6-BDC1-43A3026C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9</a:t>
            </a:fld>
            <a:endParaRPr lang="ko-KR" altLang="en-US" dirty="0"/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8C99DCE2-1216-EFD2-E5F6-BEF70B30BF53}"/>
              </a:ext>
            </a:extLst>
          </p:cNvPr>
          <p:cNvSpPr txBox="1">
            <a:spLocks/>
          </p:cNvSpPr>
          <p:nvPr/>
        </p:nvSpPr>
        <p:spPr>
          <a:xfrm>
            <a:off x="1846220" y="1170447"/>
            <a:ext cx="8499565" cy="5033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Wingdings 2" panose="05020102010507070707" pitchFamily="18" charset="2"/>
              <a:buChar char=""/>
              <a:defRPr sz="24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18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맑은 고딕" panose="020B0503020000020004" pitchFamily="50" charset="-127"/>
              <a:buChar char="〮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"/>
              <a:defRPr sz="1600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altLang="ko-KR" sz="1800" dirty="0">
              <a:latin typeface="+mn-ea"/>
              <a:ea typeface="+mn-ea"/>
              <a:sym typeface="Wingdings" panose="05000000000000000000" pitchFamily="2" charset="2"/>
            </a:endParaRPr>
          </a:p>
          <a:p>
            <a:r>
              <a:rPr lang="ko-KR" altLang="en-US" b="1" dirty="0">
                <a:latin typeface="+mn-ea"/>
                <a:ea typeface="+mn-ea"/>
                <a:sym typeface="Wingdings" panose="05000000000000000000" pitchFamily="2" charset="2"/>
              </a:rPr>
              <a:t>데이터 증강 기법</a:t>
            </a:r>
            <a:endParaRPr lang="en-US" altLang="ko-KR" b="1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1"/>
            <a:r>
              <a:rPr lang="ko-KR" altLang="en-US" sz="1800" dirty="0">
                <a:latin typeface="+mn-ea"/>
                <a:ea typeface="+mn-ea"/>
                <a:sym typeface="Wingdings" panose="05000000000000000000" pitchFamily="2" charset="2"/>
              </a:rPr>
              <a:t>새로운 데이터를 생성하여 증강</a:t>
            </a:r>
            <a:endParaRPr lang="en-US" altLang="ko-KR" sz="18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2"/>
            <a:r>
              <a:rPr lang="en-US" altLang="ko-KR" sz="1600" dirty="0">
                <a:latin typeface="+mn-ea"/>
                <a:ea typeface="+mn-ea"/>
                <a:sym typeface="Wingdings" panose="05000000000000000000" pitchFamily="2" charset="2"/>
              </a:rPr>
              <a:t>Generative Adversarial Network(GAN)</a:t>
            </a:r>
          </a:p>
          <a:p>
            <a:pPr lvl="2"/>
            <a:r>
              <a:rPr lang="ko-KR" altLang="en-US" sz="1600" dirty="0">
                <a:latin typeface="+mn-ea"/>
                <a:ea typeface="+mn-ea"/>
                <a:sym typeface="Wingdings" panose="05000000000000000000" pitchFamily="2" charset="2"/>
              </a:rPr>
              <a:t>임상적 검증이 결여된 가짜 데이터 </a:t>
            </a:r>
            <a:r>
              <a:rPr lang="en-US" altLang="ko-KR" sz="1600" dirty="0">
                <a:latin typeface="+mn-ea"/>
                <a:ea typeface="+mn-ea"/>
                <a:sym typeface="Wingdings" panose="05000000000000000000" pitchFamily="2" charset="2"/>
              </a:rPr>
              <a:t> </a:t>
            </a:r>
            <a:r>
              <a:rPr lang="ko-KR" altLang="en-US" sz="1600" dirty="0">
                <a:latin typeface="+mn-ea"/>
                <a:ea typeface="+mn-ea"/>
                <a:sym typeface="Wingdings" panose="05000000000000000000" pitchFamily="2" charset="2"/>
              </a:rPr>
              <a:t>임상적 신뢰성 저하</a:t>
            </a:r>
            <a:endParaRPr lang="en-US" altLang="ko-KR" sz="1600" dirty="0">
              <a:latin typeface="+mn-ea"/>
              <a:ea typeface="+mn-ea"/>
              <a:sym typeface="Wingdings" panose="05000000000000000000" pitchFamily="2" charset="2"/>
            </a:endParaRPr>
          </a:p>
          <a:p>
            <a:pPr lvl="2"/>
            <a:endParaRPr lang="en-US" altLang="ko-KR" sz="1600" dirty="0">
              <a:latin typeface="+mn-ea"/>
              <a:ea typeface="+mn-ea"/>
              <a:sym typeface="Wingdings" panose="05000000000000000000" pitchFamily="2" charset="2"/>
            </a:endParaRPr>
          </a:p>
        </p:txBody>
      </p:sp>
      <p:pic>
        <p:nvPicPr>
          <p:cNvPr id="1028" name="Picture 4" descr="GAN: Generative adversarial network | by Anushka Singh | Analytics Vidhya |  Medium">
            <a:extLst>
              <a:ext uri="{FF2B5EF4-FFF2-40B4-BE49-F238E27FC236}">
                <a16:creationId xmlns:a16="http://schemas.microsoft.com/office/drawing/2014/main" id="{81F0357B-9DE4-88AA-1D87-55B9F0F7F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744" y="3205593"/>
            <a:ext cx="3795157" cy="294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내 얼굴을 디즈니 애니메이션풍으로 바꿔준다? - 테크레시피">
            <a:extLst>
              <a:ext uri="{FF2B5EF4-FFF2-40B4-BE49-F238E27FC236}">
                <a16:creationId xmlns:a16="http://schemas.microsoft.com/office/drawing/2014/main" id="{047AD695-204C-C61D-BCBE-3D0CA3ADB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33" y="3160861"/>
            <a:ext cx="5200498" cy="304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151D7E43-C6A2-8105-BFCD-DC10B8FC1BDE}"/>
              </a:ext>
            </a:extLst>
          </p:cNvPr>
          <p:cNvSpPr txBox="1">
            <a:spLocks/>
          </p:cNvSpPr>
          <p:nvPr/>
        </p:nvSpPr>
        <p:spPr>
          <a:xfrm>
            <a:off x="585936" y="195947"/>
            <a:ext cx="9926683" cy="718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j-cs"/>
              </a:defRPr>
            </a:lvl1pPr>
          </a:lstStyle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Data</a:t>
            </a:r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 </a:t>
            </a:r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Augmentation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2871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2088</TotalTime>
  <Pages>3</Pages>
  <Words>1792</Words>
  <Characters>0</Characters>
  <Application>Microsoft Office PowerPoint</Application>
  <DocSecurity>0</DocSecurity>
  <PresentationFormat>와이드스크린</PresentationFormat>
  <Lines>0</Lines>
  <Paragraphs>197</Paragraphs>
  <Slides>14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2" baseType="lpstr">
      <vt:lpstr>KoPub돋움체 Bold</vt:lpstr>
      <vt:lpstr>NotoSerifCJKkr-Light</vt:lpstr>
      <vt:lpstr>맑은 고딕</vt:lpstr>
      <vt:lpstr>Arial</vt:lpstr>
      <vt:lpstr>Calibri</vt:lpstr>
      <vt:lpstr>Calibri Light</vt:lpstr>
      <vt:lpstr>Wingdings 2</vt:lpstr>
      <vt:lpstr>Office 테마</vt:lpstr>
      <vt:lpstr>Development of an Optimized  Deep Learning Model for Medical Imaging              의료 영상에 최적화된 딥러닝 모델의 개발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Ratio 측정 자동화 솔루션</dc:title>
  <dc:creator>Blee</dc:creator>
  <cp:lastModifiedBy>Pi SunWoo</cp:lastModifiedBy>
  <cp:revision>159</cp:revision>
  <dcterms:modified xsi:type="dcterms:W3CDTF">2022-06-24T02:44:45Z</dcterms:modified>
</cp:coreProperties>
</file>