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6"/>
  </p:notesMasterIdLst>
  <p:sldIdLst>
    <p:sldId id="258" r:id="rId2"/>
    <p:sldId id="262" r:id="rId3"/>
    <p:sldId id="292" r:id="rId4"/>
    <p:sldId id="279" r:id="rId5"/>
    <p:sldId id="293" r:id="rId6"/>
    <p:sldId id="294" r:id="rId7"/>
    <p:sldId id="296" r:id="rId8"/>
    <p:sldId id="298" r:id="rId9"/>
    <p:sldId id="299" r:id="rId10"/>
    <p:sldId id="285" r:id="rId11"/>
    <p:sldId id="300" r:id="rId12"/>
    <p:sldId id="301" r:id="rId13"/>
    <p:sldId id="302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8824" autoAdjust="0"/>
  </p:normalViewPr>
  <p:slideViewPr>
    <p:cSldViewPr snapToGrid="0" snapToObjects="1">
      <p:cViewPr varScale="1">
        <p:scale>
          <a:sx n="101" d="100"/>
          <a:sy n="101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이번에 제가 발표한 논문은 세 논문 중 두번째인 </a:t>
            </a:r>
            <a:r>
              <a:rPr lang="en-US" altLang="ko-KR" sz="1200" b="1" dirty="0">
                <a:latin typeface="+mn-ea"/>
                <a:ea typeface="+mn-ea"/>
              </a:rPr>
              <a:t>Data Augmentation Techniques for Deep Learning-Based Medical Image Analyses : </a:t>
            </a:r>
            <a:r>
              <a:rPr lang="ko-KR" altLang="en-US" sz="1200" b="1" dirty="0">
                <a:latin typeface="+mn-ea"/>
                <a:ea typeface="+mn-ea"/>
              </a:rPr>
              <a:t>딥러닝 기반 의료영상 분석을 위한 데이터 증강 기법입니다</a:t>
            </a:r>
            <a:r>
              <a:rPr lang="en-US" altLang="ko-KR" sz="1200" b="1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56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Generative Adversarial Network : GAN</a:t>
            </a:r>
            <a:r>
              <a:rPr lang="ko-KR" altLang="en-US" dirty="0"/>
              <a:t>은 비지도 학습 방식의 인공지능 알고리즘으로 입력 데이터의 특징을 스스로 학습하여 새로운 데이터를 생성해내는 기법입니다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GAN</a:t>
            </a:r>
            <a:r>
              <a:rPr lang="ko-KR" altLang="en-US" dirty="0"/>
              <a:t>의 학습 과정에는 영상을 생성해내는 </a:t>
            </a:r>
            <a:r>
              <a:rPr lang="ko-KR" altLang="en-US" dirty="0" err="1"/>
              <a:t>생성기</a:t>
            </a:r>
            <a:r>
              <a:rPr lang="en-US" altLang="ko-KR" dirty="0"/>
              <a:t>:generator</a:t>
            </a:r>
            <a:r>
              <a:rPr lang="ko-KR" altLang="en-US" dirty="0"/>
              <a:t>와 생성된 영상과 실제 영상을 판별하는 </a:t>
            </a:r>
            <a:r>
              <a:rPr lang="ko-KR" altLang="en-US" dirty="0" err="1"/>
              <a:t>판별기</a:t>
            </a:r>
            <a:r>
              <a:rPr lang="en-US" altLang="ko-KR" dirty="0"/>
              <a:t>:discriminator</a:t>
            </a:r>
            <a:r>
              <a:rPr lang="ko-KR" altLang="en-US" dirty="0"/>
              <a:t>가 사용됩니다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학습의 시작에 생성기는 무작위 노이즈를 초기값으로 </a:t>
            </a:r>
            <a:r>
              <a:rPr lang="ko-KR" altLang="en-US" dirty="0" err="1"/>
              <a:t>입력받아</a:t>
            </a:r>
            <a:r>
              <a:rPr lang="en-US" altLang="ko-KR" dirty="0"/>
              <a:t>, </a:t>
            </a:r>
            <a:r>
              <a:rPr lang="ko-KR" altLang="en-US" dirty="0"/>
              <a:t>생성기를 통과시켜 영상을 생성해 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판별기는 실제 영상과 생성기로부터 생성된 영상을 판별한 후</a:t>
            </a:r>
            <a:r>
              <a:rPr lang="en-US" altLang="ko-KR" dirty="0"/>
              <a:t>,</a:t>
            </a:r>
            <a:r>
              <a:rPr lang="ko-KR" altLang="en-US" dirty="0"/>
              <a:t> 판별기는 실제 영상과 새로운 영상을 더 잘 구별할 수 있는 방향으로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생성기는 실제 영상에 더 가까운 새로운 영상을 만드는 방향으로 하여 판별기와 생성기를 업데이트합니다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생성</a:t>
            </a:r>
            <a:r>
              <a:rPr lang="en-US" altLang="ko-KR" dirty="0"/>
              <a:t>, </a:t>
            </a:r>
            <a:r>
              <a:rPr lang="ko-KR" altLang="en-US" dirty="0"/>
              <a:t>판별</a:t>
            </a:r>
            <a:r>
              <a:rPr lang="en-US" altLang="ko-KR" dirty="0"/>
              <a:t> </a:t>
            </a:r>
            <a:r>
              <a:rPr lang="ko-KR" altLang="en-US" dirty="0"/>
              <a:t>및 피드백</a:t>
            </a:r>
            <a:r>
              <a:rPr lang="en-US" altLang="ko-KR" dirty="0"/>
              <a:t>, </a:t>
            </a:r>
            <a:r>
              <a:rPr lang="ko-KR" altLang="en-US" dirty="0"/>
              <a:t>모델 수정이라는 과정을 반복하여 학습이 완료되면 학습된 생성기만 따로 떼서 </a:t>
            </a:r>
            <a:r>
              <a:rPr lang="en-US" altLang="ko-KR" dirty="0"/>
              <a:t>latent space:</a:t>
            </a:r>
            <a:r>
              <a:rPr lang="ko-KR" altLang="en-US" dirty="0"/>
              <a:t>잠재공간에 있는 </a:t>
            </a:r>
            <a:r>
              <a:rPr lang="en-US" altLang="ko-KR" dirty="0"/>
              <a:t>latent vector:</a:t>
            </a:r>
            <a:r>
              <a:rPr lang="ko-KR" altLang="en-US" dirty="0"/>
              <a:t>임의의 벡터에 대해 새로운 합성 영상을 만들 수 있게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42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GAN </a:t>
            </a:r>
            <a:r>
              <a:rPr lang="ko-KR" altLang="en-US" dirty="0"/>
              <a:t>기반 영상 생성 기법은 의료영상 분석의 다양한 측면에서 이용됩니다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의료</a:t>
            </a:r>
            <a:r>
              <a:rPr lang="en-US" altLang="ko-KR" dirty="0"/>
              <a:t>Data</a:t>
            </a:r>
            <a:r>
              <a:rPr lang="ko-KR" altLang="en-US" dirty="0"/>
              <a:t>는 생체 정보를 담고 있는 환자의 개인정보로서 의료데이터를 활용하여 연구를 하는 것에 법적 윤리적 책임이 따릅니다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</a:t>
            </a:r>
            <a:r>
              <a:rPr lang="en-US" altLang="ko-KR" dirty="0"/>
              <a:t>GAN</a:t>
            </a:r>
            <a:r>
              <a:rPr lang="ko-KR" altLang="en-US" dirty="0"/>
              <a:t>의 학습이 완료된 후에는 </a:t>
            </a:r>
            <a:r>
              <a:rPr lang="en-US" altLang="ko-KR" dirty="0"/>
              <a:t>GAN</a:t>
            </a:r>
            <a:r>
              <a:rPr lang="ko-KR" altLang="en-US" dirty="0"/>
              <a:t>에서 생성기만 떼어내어 영상을 생성하고 생성기에는 가짜 영상을 생성하기 위한 가중치만 존재하므로 환자의 개인 정보를 역으로 유추해낼 수 있는 방법이 없습니다</a:t>
            </a:r>
            <a:r>
              <a:rPr lang="en-US" altLang="ko-KR" dirty="0"/>
              <a:t>. </a:t>
            </a:r>
            <a:r>
              <a:rPr lang="ko-KR" altLang="en-US" dirty="0"/>
              <a:t>따라서 </a:t>
            </a:r>
            <a:r>
              <a:rPr lang="en-US" altLang="ko-KR" dirty="0"/>
              <a:t>GAN</a:t>
            </a:r>
            <a:r>
              <a:rPr lang="ko-KR" altLang="en-US" dirty="0"/>
              <a:t>을 이용하여 생성한 </a:t>
            </a:r>
            <a:r>
              <a:rPr lang="en-US" altLang="ko-KR" dirty="0"/>
              <a:t>Data</a:t>
            </a:r>
            <a:r>
              <a:rPr lang="ko-KR" altLang="en-US" dirty="0"/>
              <a:t>를 연구에 사용함에 있어 법적 윤리적 책임을 피할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GAN</a:t>
            </a:r>
            <a:r>
              <a:rPr lang="ko-KR" altLang="en-US" dirty="0"/>
              <a:t>의 데이터 증강 기법을 이용하여 얻은 </a:t>
            </a:r>
            <a:r>
              <a:rPr lang="en-US" altLang="ko-KR" dirty="0"/>
              <a:t>Data</a:t>
            </a:r>
            <a:r>
              <a:rPr lang="ko-KR" altLang="en-US" dirty="0"/>
              <a:t>들로부터 학습에 필요한 영상의 다양한 속성</a:t>
            </a:r>
            <a:r>
              <a:rPr lang="en-US" altLang="ko-KR" dirty="0"/>
              <a:t>, </a:t>
            </a:r>
            <a:r>
              <a:rPr lang="ko-KR" altLang="en-US" dirty="0"/>
              <a:t>변이를 배울 수 있고 </a:t>
            </a:r>
            <a:r>
              <a:rPr lang="en-US" altLang="ko-KR" dirty="0"/>
              <a:t>Data </a:t>
            </a:r>
            <a:r>
              <a:rPr lang="ko-KR" altLang="en-US" dirty="0"/>
              <a:t>클래스별 영상 수의 균형을 맞춤으로써 모델의 편향을 방지하여 인공지능 학습의 결과를 향상시킬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장점이 있음에도 불구하고 </a:t>
            </a:r>
            <a:r>
              <a:rPr lang="en-US" altLang="ko-KR" dirty="0"/>
              <a:t>GAN</a:t>
            </a:r>
            <a:r>
              <a:rPr lang="ko-KR" altLang="en-US" dirty="0"/>
              <a:t>으로부터 증강된 </a:t>
            </a:r>
            <a:r>
              <a:rPr lang="en-US" altLang="ko-KR" dirty="0"/>
              <a:t>Data</a:t>
            </a:r>
            <a:r>
              <a:rPr lang="ko-KR" altLang="en-US" dirty="0"/>
              <a:t>들은 실제 </a:t>
            </a:r>
            <a:r>
              <a:rPr lang="en-US" altLang="ko-KR" dirty="0"/>
              <a:t>Data</a:t>
            </a:r>
            <a:r>
              <a:rPr lang="ko-KR" altLang="en-US" dirty="0"/>
              <a:t>에 비해 품질이 떨어지는 경우가 많아 생성된 영상의 품질을 검증하는 과정이 필요하고 의료분야에서의 </a:t>
            </a:r>
            <a:r>
              <a:rPr lang="en-US" altLang="ko-KR" dirty="0"/>
              <a:t>GAN</a:t>
            </a:r>
            <a:r>
              <a:rPr lang="ko-KR" altLang="en-US" dirty="0"/>
              <a:t>기반 </a:t>
            </a:r>
            <a:r>
              <a:rPr lang="en-US" altLang="ko-KR" dirty="0"/>
              <a:t>Data</a:t>
            </a:r>
            <a:r>
              <a:rPr lang="ko-KR" altLang="en-US" dirty="0"/>
              <a:t>들은 임상적 검증이 결여된 가짜 데이터로 모델의 임상적 신뢰성을 저하시킨다는 문제가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52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기존의 데이터 증강 기법에 이은 새로운 데이터 증강 기법들 중 대표적인 기법 몇가지를 소개하고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중 첫번째는 </a:t>
            </a:r>
            <a:r>
              <a:rPr lang="en-US" altLang="ko-KR" dirty="0"/>
              <a:t>Cutout</a:t>
            </a:r>
            <a:r>
              <a:rPr lang="ko-KR" altLang="en-US" dirty="0"/>
              <a:t>입니다</a:t>
            </a:r>
            <a:r>
              <a:rPr lang="en-US" altLang="ko-KR" dirty="0"/>
              <a:t>. Cutout</a:t>
            </a:r>
            <a:r>
              <a:rPr lang="ko-KR" altLang="en-US" dirty="0"/>
              <a:t>은 최적의 </a:t>
            </a:r>
            <a:r>
              <a:rPr lang="en-US" altLang="ko-KR" dirty="0"/>
              <a:t>mask </a:t>
            </a:r>
            <a:r>
              <a:rPr lang="ko-KR" altLang="en-US" dirty="0"/>
              <a:t>크기로 학습 영상의 일부분을 무작위로 가리는 데이터 증강 기법입니다</a:t>
            </a:r>
            <a:endParaRPr lang="en-US" altLang="ko-KR" dirty="0"/>
          </a:p>
          <a:p>
            <a:r>
              <a:rPr lang="ko-KR" altLang="en-US" dirty="0"/>
              <a:t>다음으로 </a:t>
            </a:r>
            <a:r>
              <a:rPr lang="en-US" altLang="ko-KR" dirty="0" err="1"/>
              <a:t>Mixup</a:t>
            </a:r>
            <a:r>
              <a:rPr lang="ko-KR" altLang="en-US" dirty="0"/>
              <a:t>은 두 개의 서로 다른 클래스에 해당하는 </a:t>
            </a:r>
            <a:r>
              <a:rPr lang="en-US" altLang="ko-KR" dirty="0"/>
              <a:t>Data</a:t>
            </a:r>
            <a:r>
              <a:rPr lang="ko-KR" altLang="en-US" dirty="0"/>
              <a:t>를 하나로 섞는 방식으로 </a:t>
            </a:r>
            <a:r>
              <a:rPr lang="en-US" altLang="ko-KR" dirty="0"/>
              <a:t>Data</a:t>
            </a:r>
            <a:r>
              <a:rPr lang="ko-KR" altLang="en-US" dirty="0"/>
              <a:t>를 증강하는 기법입니다</a:t>
            </a:r>
            <a:r>
              <a:rPr lang="en-US" altLang="ko-KR" dirty="0"/>
              <a:t>. Hyperparameter</a:t>
            </a:r>
            <a:r>
              <a:rPr lang="ko-KR" altLang="en-US" dirty="0"/>
              <a:t>를 조절하여 두 영상 사이의 섞임 정도를 조절할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이후에 나온 </a:t>
            </a:r>
            <a:r>
              <a:rPr lang="en-US" altLang="ko-KR" dirty="0" err="1"/>
              <a:t>CutMix</a:t>
            </a:r>
            <a:r>
              <a:rPr lang="ko-KR" altLang="en-US" dirty="0"/>
              <a:t>는 </a:t>
            </a:r>
            <a:r>
              <a:rPr lang="en-US" altLang="ko-KR" dirty="0"/>
              <a:t>Cutout</a:t>
            </a:r>
            <a:r>
              <a:rPr lang="ko-KR" altLang="en-US" dirty="0"/>
              <a:t> 기법처럼 영상의 일부를 랜덤하게 잘라낸 뒤 해당 영역에 다른 클래스의 영상을 떼어 붙이는 방식을 통해 데이터를 증강합니다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영상을 자르거나 섞거나 붙이는 증강 기법들을 보완하며 제시된 새로운 증강 기법은 </a:t>
            </a:r>
            <a:r>
              <a:rPr lang="en-US" altLang="ko-KR" dirty="0" err="1"/>
              <a:t>AugMix</a:t>
            </a:r>
            <a:r>
              <a:rPr lang="en-US" altLang="ko-KR" dirty="0"/>
              <a:t> </a:t>
            </a:r>
            <a:r>
              <a:rPr lang="ko-KR" altLang="en-US" dirty="0"/>
              <a:t>기법입니다</a:t>
            </a:r>
            <a:r>
              <a:rPr lang="en-US" altLang="ko-KR" dirty="0"/>
              <a:t>. </a:t>
            </a:r>
            <a:r>
              <a:rPr lang="en-US" altLang="ko-KR" dirty="0" err="1"/>
              <a:t>Augmix</a:t>
            </a:r>
            <a:r>
              <a:rPr lang="ko-KR" altLang="en-US" dirty="0"/>
              <a:t>는 한 장의 </a:t>
            </a:r>
            <a:r>
              <a:rPr lang="en-US" altLang="ko-KR" dirty="0"/>
              <a:t>image</a:t>
            </a:r>
            <a:r>
              <a:rPr lang="ko-KR" altLang="en-US" dirty="0"/>
              <a:t>에 여러 영상 처리 기반 </a:t>
            </a:r>
            <a:r>
              <a:rPr lang="en-US" altLang="ko-KR" dirty="0"/>
              <a:t>augmentation</a:t>
            </a:r>
            <a:r>
              <a:rPr lang="ko-KR" altLang="en-US" dirty="0"/>
              <a:t>을 진행하여 얻은 </a:t>
            </a:r>
            <a:r>
              <a:rPr lang="en-US" altLang="ko-KR" dirty="0"/>
              <a:t>image</a:t>
            </a:r>
            <a:r>
              <a:rPr lang="ko-KR" altLang="en-US" dirty="0"/>
              <a:t>를 원래의 </a:t>
            </a:r>
            <a:r>
              <a:rPr lang="en-US" altLang="ko-KR" dirty="0"/>
              <a:t>image</a:t>
            </a:r>
            <a:r>
              <a:rPr lang="ko-KR" altLang="en-US" dirty="0"/>
              <a:t>와 합치는 방법입니다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903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 연구들에 따르면 클래스별 영상 수의 불균형을 균형 있게 </a:t>
            </a:r>
            <a:r>
              <a:rPr lang="ko-KR" altLang="en-US" dirty="0" err="1"/>
              <a:t>맞추어주고</a:t>
            </a:r>
            <a:r>
              <a:rPr lang="en-US" altLang="ko-KR" dirty="0"/>
              <a:t>, </a:t>
            </a:r>
            <a:r>
              <a:rPr lang="ko-KR" altLang="en-US" dirty="0"/>
              <a:t>학습 데이터 수를 늘리면 딥러닝 학습 성능이 올라간다는 사실을 알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</a:t>
            </a:r>
            <a:r>
              <a:rPr lang="en-US" altLang="ko-KR" dirty="0"/>
              <a:t>data</a:t>
            </a:r>
            <a:r>
              <a:rPr lang="ko-KR" altLang="en-US" dirty="0"/>
              <a:t>를 단순히 늘리는 방식으로 진행하게 된다면 </a:t>
            </a:r>
            <a:r>
              <a:rPr lang="ko-KR" altLang="en-US" dirty="0" err="1"/>
              <a:t>과적합</a:t>
            </a:r>
            <a:r>
              <a:rPr lang="en-US" altLang="ko-KR" dirty="0"/>
              <a:t>:overfitting</a:t>
            </a:r>
            <a:r>
              <a:rPr lang="ko-KR" altLang="en-US" dirty="0"/>
              <a:t>의 문제가 발생할 수도 있습니다</a:t>
            </a:r>
            <a:r>
              <a:rPr lang="en-US" altLang="ko-KR" dirty="0"/>
              <a:t>. </a:t>
            </a:r>
            <a:r>
              <a:rPr lang="ko-KR" altLang="en-US" dirty="0"/>
              <a:t>이러한 문제를 피하기 위해 문제의 성격과 보유하고 있는 </a:t>
            </a:r>
            <a:r>
              <a:rPr lang="en-US" altLang="ko-KR" dirty="0"/>
              <a:t>data</a:t>
            </a:r>
            <a:r>
              <a:rPr lang="ko-KR" altLang="en-US" dirty="0"/>
              <a:t>의 성격에 따라 최적의 증강 기법을 찾아야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특히 </a:t>
            </a:r>
            <a:r>
              <a:rPr lang="en-US" altLang="ko-KR" dirty="0"/>
              <a:t>GAN </a:t>
            </a:r>
            <a:r>
              <a:rPr lang="ko-KR" altLang="en-US" dirty="0"/>
              <a:t>기반의 증강 기법은 생성자와 </a:t>
            </a:r>
            <a:r>
              <a:rPr lang="ko-KR" altLang="en-US" dirty="0" err="1"/>
              <a:t>판별자</a:t>
            </a:r>
            <a:r>
              <a:rPr lang="ko-KR" altLang="en-US" dirty="0"/>
              <a:t> 중 한쪽의 능력이 크게 우세해져 더 이상 학습을 제대로 하지 못하는 상황이 올 수 있고 </a:t>
            </a:r>
            <a:endParaRPr lang="en-US" altLang="ko-KR" dirty="0"/>
          </a:p>
          <a:p>
            <a:r>
              <a:rPr lang="ko-KR" altLang="en-US" dirty="0"/>
              <a:t>학습 </a:t>
            </a:r>
            <a:r>
              <a:rPr lang="en-US" altLang="ko-KR" dirty="0"/>
              <a:t>Data</a:t>
            </a:r>
            <a:r>
              <a:rPr lang="ko-KR" altLang="en-US" dirty="0"/>
              <a:t>의 전체 분포를 배우지 못하고 쉬운 패턴만 익혀서 영상을 생성할 수 있다는 점에서 한계점이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이와 같은 문제를 해결하기 위해 </a:t>
            </a:r>
            <a:r>
              <a:rPr lang="en-US" altLang="ko-KR" dirty="0"/>
              <a:t>GAN</a:t>
            </a:r>
            <a:r>
              <a:rPr lang="ko-KR" altLang="en-US" dirty="0"/>
              <a:t>으로 생성한 영상의 품질을 평가하기 위한 연구가 필요합니다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406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대부분의 문제에서 </a:t>
            </a:r>
            <a:r>
              <a:rPr lang="en-US" altLang="ko-KR" dirty="0"/>
              <a:t>Data</a:t>
            </a:r>
            <a:r>
              <a:rPr lang="ko-KR" altLang="en-US" dirty="0"/>
              <a:t>의 부족이나</a:t>
            </a:r>
            <a:r>
              <a:rPr lang="en-US" altLang="ko-KR" dirty="0"/>
              <a:t>, class</a:t>
            </a:r>
            <a:r>
              <a:rPr lang="ko-KR" altLang="en-US" dirty="0"/>
              <a:t>별 </a:t>
            </a:r>
            <a:r>
              <a:rPr lang="en-US" altLang="ko-KR" dirty="0"/>
              <a:t>data</a:t>
            </a:r>
            <a:r>
              <a:rPr lang="ko-KR" altLang="en-US" dirty="0"/>
              <a:t>의 불균형으로 인한 문제를 해결하기 위해 데이터 증강 기법은 필수적이라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최근 연구들을 살펴보면 영상처리 기반의 </a:t>
            </a:r>
            <a:r>
              <a:rPr lang="en-US" altLang="ko-KR" dirty="0"/>
              <a:t>data </a:t>
            </a:r>
            <a:r>
              <a:rPr lang="ko-KR" altLang="en-US" dirty="0"/>
              <a:t>증강 기법에서 점차 </a:t>
            </a:r>
            <a:r>
              <a:rPr lang="en-US" altLang="ko-KR" dirty="0"/>
              <a:t>GAN</a:t>
            </a:r>
            <a:r>
              <a:rPr lang="ko-KR" altLang="en-US" dirty="0"/>
              <a:t>을 활용하는 </a:t>
            </a:r>
            <a:r>
              <a:rPr lang="en-US" altLang="ko-KR" dirty="0"/>
              <a:t>data </a:t>
            </a:r>
            <a:r>
              <a:rPr lang="ko-KR" altLang="en-US" dirty="0"/>
              <a:t>증강 기법으로 연구 동향이 옮겨가고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</a:t>
            </a:r>
            <a:r>
              <a:rPr lang="en-US" altLang="ko-KR" dirty="0"/>
              <a:t>GAN</a:t>
            </a:r>
            <a:r>
              <a:rPr lang="ko-KR" altLang="en-US" dirty="0"/>
              <a:t>을 활용하여 영상이 가질 수 있는 다양한 특징들을 만들어내어 </a:t>
            </a:r>
            <a:r>
              <a:rPr lang="en-US" altLang="ko-KR" dirty="0"/>
              <a:t>model</a:t>
            </a:r>
            <a:r>
              <a:rPr lang="ko-KR" altLang="en-US" dirty="0"/>
              <a:t>을 더욱 일반화할 수 있기 때문입니다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영상처리 기반 </a:t>
            </a:r>
            <a:r>
              <a:rPr lang="en-US" altLang="ko-KR" dirty="0"/>
              <a:t>data </a:t>
            </a:r>
            <a:r>
              <a:rPr lang="ko-KR" altLang="en-US" dirty="0"/>
              <a:t>증강 기법과 </a:t>
            </a:r>
            <a:r>
              <a:rPr lang="en-US" altLang="ko-KR" dirty="0"/>
              <a:t>GAN </a:t>
            </a:r>
            <a:r>
              <a:rPr lang="ko-KR" altLang="en-US" dirty="0"/>
              <a:t>기반 </a:t>
            </a:r>
            <a:r>
              <a:rPr lang="en-US" altLang="ko-KR" dirty="0"/>
              <a:t>data </a:t>
            </a:r>
            <a:r>
              <a:rPr lang="ko-KR" altLang="en-US" dirty="0"/>
              <a:t>증강 기법을 섞어 데이터의 다양성을 더욱 높여 </a:t>
            </a:r>
            <a:r>
              <a:rPr lang="en-US" altLang="ko-KR" dirty="0"/>
              <a:t>model</a:t>
            </a:r>
            <a:r>
              <a:rPr lang="ko-KR" altLang="en-US" dirty="0"/>
              <a:t>의 성능을 더 높일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결론적으로 학습 목적</a:t>
            </a:r>
            <a:r>
              <a:rPr lang="en-US" altLang="ko-KR" dirty="0"/>
              <a:t>, model </a:t>
            </a:r>
            <a:r>
              <a:rPr lang="ko-KR" altLang="en-US" dirty="0"/>
              <a:t>종류</a:t>
            </a:r>
            <a:r>
              <a:rPr lang="en-US" altLang="ko-KR" dirty="0"/>
              <a:t>, </a:t>
            </a:r>
            <a:r>
              <a:rPr lang="ko-KR" altLang="en-US" dirty="0"/>
              <a:t>보유한 </a:t>
            </a:r>
            <a:r>
              <a:rPr lang="en-US" altLang="ko-KR" dirty="0"/>
              <a:t>data</a:t>
            </a:r>
            <a:r>
              <a:rPr lang="ko-KR" altLang="en-US" dirty="0"/>
              <a:t>의 특성에 따라 적절한 </a:t>
            </a:r>
            <a:r>
              <a:rPr lang="en-US" altLang="ko-KR" dirty="0"/>
              <a:t>data </a:t>
            </a:r>
            <a:r>
              <a:rPr lang="ko-KR" altLang="en-US" dirty="0"/>
              <a:t>증강</a:t>
            </a:r>
            <a:r>
              <a:rPr lang="en-US" altLang="ko-KR" dirty="0"/>
              <a:t> </a:t>
            </a:r>
            <a:r>
              <a:rPr lang="ko-KR" altLang="en-US" dirty="0"/>
              <a:t>기법을 선택해야 하며 </a:t>
            </a:r>
            <a:r>
              <a:rPr lang="en-US" altLang="ko-KR" dirty="0"/>
              <a:t>data </a:t>
            </a:r>
            <a:r>
              <a:rPr lang="ko-KR" altLang="en-US" dirty="0"/>
              <a:t>증강 기법에 따른 </a:t>
            </a:r>
            <a:r>
              <a:rPr lang="en-US" altLang="ko-KR" dirty="0"/>
              <a:t>deep learning model</a:t>
            </a:r>
            <a:r>
              <a:rPr lang="ko-KR" altLang="en-US" dirty="0"/>
              <a:t>의 성능을 비교하는 정량적 연구가 필요합니다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26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딥러닝은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많은 양의 데이터와 이에 대한 정답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레이블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을 동시에 학습시키는 방식으로 학습이 이루어집니다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딥러닝 모델은 학습한 데이터셋에는 높은 성능을 보이게 되지만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새로 받는 데이터의 속성이 학습에 쓰인 데이터의 속성과 차이를 보이는 경우 일반적으로 낮은 성능을 보입니다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이러한 현상을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과적합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:overfitting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이라 부릅니다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오버피팅을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줄이기 위한 저번에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설명드렸던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정규화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, dropout,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모델 복잡도를 낮추는 등의 방법이 있지만 가장 좋은 방법은 학습과정에서 대량의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를 학습시키는 것입니다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76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dirty="0"/>
              <a:t>학습용 </a:t>
            </a:r>
            <a:r>
              <a:rPr lang="en-US" altLang="ko-KR" dirty="0"/>
              <a:t>data</a:t>
            </a:r>
            <a:r>
              <a:rPr lang="ko-KR" altLang="en-US" dirty="0"/>
              <a:t>는 </a:t>
            </a:r>
            <a:r>
              <a:rPr lang="en-US" altLang="ko-KR" dirty="0"/>
              <a:t>data</a:t>
            </a:r>
            <a:r>
              <a:rPr lang="ko-KR" altLang="en-US" dirty="0"/>
              <a:t>의 다양한 특징들이 대부분 포함되고 있어야합니다</a:t>
            </a:r>
            <a:r>
              <a:rPr lang="en-US" altLang="ko-KR" dirty="0"/>
              <a:t>.</a:t>
            </a:r>
          </a:p>
          <a:p>
            <a:pPr algn="l"/>
            <a:r>
              <a:rPr lang="ko-KR" altLang="en-US" dirty="0"/>
              <a:t>하지만 의료영상은 개인 정보 문제로 인해 데이터 수집이 힘들고 </a:t>
            </a:r>
            <a:r>
              <a:rPr lang="en-US" altLang="ko-KR" dirty="0"/>
              <a:t>label data</a:t>
            </a:r>
            <a:r>
              <a:rPr lang="ko-KR" altLang="en-US" dirty="0"/>
              <a:t>를 만드는데 많은 비용이 들며 </a:t>
            </a:r>
            <a:r>
              <a:rPr lang="en-US" altLang="ko-KR" dirty="0"/>
              <a:t>data</a:t>
            </a:r>
            <a:r>
              <a:rPr lang="ko-KR" altLang="en-US" dirty="0"/>
              <a:t> 수집 시 수집된 </a:t>
            </a:r>
            <a:r>
              <a:rPr lang="en-US" altLang="ko-KR" dirty="0"/>
              <a:t>data</a:t>
            </a:r>
            <a:r>
              <a:rPr lang="ko-KR" altLang="en-US" dirty="0"/>
              <a:t>가 불균형일 가능성이 큽니다</a:t>
            </a:r>
            <a:r>
              <a:rPr lang="en-US" altLang="ko-KR" dirty="0"/>
              <a:t>.</a:t>
            </a:r>
          </a:p>
          <a:p>
            <a:pPr algn="l"/>
            <a:r>
              <a:rPr lang="ko-KR" altLang="en-US" dirty="0"/>
              <a:t>이런 </a:t>
            </a:r>
            <a:r>
              <a:rPr lang="en-US" altLang="ko-KR" dirty="0"/>
              <a:t>data </a:t>
            </a:r>
            <a:r>
              <a:rPr lang="ko-KR" altLang="en-US" dirty="0"/>
              <a:t>수집이 어려운 상황에서 </a:t>
            </a:r>
            <a:r>
              <a:rPr lang="en-US" altLang="ko-KR" dirty="0"/>
              <a:t>data</a:t>
            </a:r>
            <a:r>
              <a:rPr lang="ko-KR" altLang="en-US" dirty="0"/>
              <a:t>의 다양성을 학습시켜 </a:t>
            </a:r>
            <a:r>
              <a:rPr lang="ko-KR" altLang="en-US" dirty="0" err="1"/>
              <a:t>딥러닝의</a:t>
            </a:r>
            <a:r>
              <a:rPr lang="ko-KR" altLang="en-US" dirty="0"/>
              <a:t> 성능을 높이고 </a:t>
            </a:r>
            <a:r>
              <a:rPr lang="ko-KR" altLang="en-US" dirty="0" err="1"/>
              <a:t>싶을때</a:t>
            </a:r>
            <a:r>
              <a:rPr lang="ko-KR" altLang="en-US" dirty="0"/>
              <a:t> 사용하는 기법이 </a:t>
            </a:r>
            <a:r>
              <a:rPr lang="en-US" altLang="ko-KR" dirty="0"/>
              <a:t>data augmentation:</a:t>
            </a:r>
            <a:r>
              <a:rPr lang="ko-KR" altLang="en-US" dirty="0"/>
              <a:t>데이터 증강입니다</a:t>
            </a:r>
            <a:r>
              <a:rPr lang="en-US" altLang="ko-KR" dirty="0"/>
              <a:t>.</a:t>
            </a:r>
          </a:p>
          <a:p>
            <a:pPr algn="l"/>
            <a:r>
              <a:rPr lang="ko-KR" altLang="en-US" dirty="0"/>
              <a:t>데이터 증강 기법은 </a:t>
            </a:r>
            <a:r>
              <a:rPr lang="en-US" altLang="ko-KR" dirty="0"/>
              <a:t>model </a:t>
            </a:r>
            <a:r>
              <a:rPr lang="ko-KR" altLang="en-US" dirty="0"/>
              <a:t>학습에 사용되는 데이터의 다양한 변이를 배우게 하여 </a:t>
            </a:r>
            <a:r>
              <a:rPr lang="en-US" altLang="ko-KR" dirty="0"/>
              <a:t>overfitting</a:t>
            </a:r>
            <a:r>
              <a:rPr lang="ko-KR" altLang="en-US" dirty="0"/>
              <a:t>을 방지할 수 있습니다</a:t>
            </a:r>
            <a:r>
              <a:rPr lang="en-US" altLang="ko-KR" dirty="0"/>
              <a:t>.</a:t>
            </a:r>
          </a:p>
          <a:p>
            <a:pPr algn="l"/>
            <a:r>
              <a:rPr lang="en-US" altLang="ko-KR" dirty="0"/>
              <a:t>Data augmentation </a:t>
            </a:r>
            <a:r>
              <a:rPr lang="ko-KR" altLang="en-US" dirty="0"/>
              <a:t>기법에는 크게 전통적 영상처리 기반</a:t>
            </a:r>
            <a:r>
              <a:rPr lang="en-US" altLang="ko-KR" dirty="0"/>
              <a:t>, </a:t>
            </a:r>
            <a:r>
              <a:rPr lang="ko-KR" altLang="en-US" dirty="0"/>
              <a:t>적대적 생성 네트워크 일명 </a:t>
            </a:r>
            <a:r>
              <a:rPr lang="en-US" altLang="ko-KR" dirty="0"/>
              <a:t>GAN </a:t>
            </a:r>
            <a:r>
              <a:rPr lang="ko-KR" altLang="en-US" dirty="0"/>
              <a:t>기반 두가지로 나눌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04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영상처리 기반 </a:t>
            </a:r>
            <a:r>
              <a:rPr lang="en-US" altLang="ko-KR" dirty="0"/>
              <a:t>data</a:t>
            </a:r>
            <a:r>
              <a:rPr lang="ko-KR" altLang="en-US" dirty="0"/>
              <a:t>증강은 가장 기본적인 </a:t>
            </a:r>
            <a:r>
              <a:rPr lang="en-US" altLang="ko-KR" dirty="0"/>
              <a:t>data</a:t>
            </a:r>
            <a:r>
              <a:rPr lang="ko-KR" altLang="en-US" dirty="0"/>
              <a:t>증강 기법입니다</a:t>
            </a:r>
            <a:r>
              <a:rPr lang="en-US" altLang="ko-KR" dirty="0"/>
              <a:t>. </a:t>
            </a:r>
            <a:r>
              <a:rPr lang="ko-KR" altLang="en-US" dirty="0"/>
              <a:t>이는 입력 영상에 대해 다양한 영상처리 기법을 적용하여 원본의 특성을 살리면서도 다양한 특성을 갖도록 만드는 방법입니다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최근 </a:t>
            </a:r>
            <a:r>
              <a:rPr lang="en-US" altLang="ko-KR" dirty="0" err="1"/>
              <a:t>albumentation</a:t>
            </a:r>
            <a:r>
              <a:rPr lang="ko-KR" altLang="en-US" dirty="0"/>
              <a:t>과 같은 파이썬 라이브러리 덕분에 영상처리 기반 </a:t>
            </a:r>
            <a:r>
              <a:rPr lang="en-US" altLang="ko-KR" dirty="0"/>
              <a:t>data</a:t>
            </a:r>
            <a:r>
              <a:rPr lang="ko-KR" altLang="en-US" dirty="0"/>
              <a:t>증강을 쉽게 구현할 수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영상이 가진 속성들의 다양한 변이를 배우지 못해 큰 성능 향상을 거두지 못하는 경우가 있는데 이 한계를 </a:t>
            </a:r>
            <a:r>
              <a:rPr lang="en-US" altLang="ko-KR" dirty="0"/>
              <a:t>GAN</a:t>
            </a:r>
            <a:r>
              <a:rPr lang="ko-KR" altLang="en-US" dirty="0"/>
              <a:t>을 이용하여 극복합니다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영상처리 기반 </a:t>
            </a:r>
            <a:r>
              <a:rPr lang="en-US" altLang="ko-KR" dirty="0"/>
              <a:t>data</a:t>
            </a:r>
            <a:r>
              <a:rPr lang="ko-KR" altLang="en-US" dirty="0"/>
              <a:t>증강은 물리적 형태 변환 기법</a:t>
            </a:r>
            <a:r>
              <a:rPr lang="en-US" altLang="ko-KR" dirty="0"/>
              <a:t>, </a:t>
            </a:r>
            <a:r>
              <a:rPr lang="ko-KR" altLang="en-US" dirty="0"/>
              <a:t>픽셀 강도 정보 변환 기법 두가지로 나눌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 연구에서 데이터 증강 기법을 사용하여 성능 증가를 확인하였고 이를 통해 데이터 증강이 </a:t>
            </a:r>
            <a:r>
              <a:rPr lang="en-US" altLang="ko-KR" dirty="0"/>
              <a:t>deep learning model</a:t>
            </a:r>
            <a:r>
              <a:rPr lang="ko-KR" altLang="en-US" dirty="0"/>
              <a:t>의 성능을 올리기 위한 필수적 과정임을 보입니다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43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물리적 형태 변환 기법의 대표적인 예시를 가져와보았습니다</a:t>
            </a:r>
            <a:r>
              <a:rPr lang="en-US" altLang="ko-KR" dirty="0"/>
              <a:t>. </a:t>
            </a:r>
            <a:r>
              <a:rPr lang="ko-KR" altLang="en-US" dirty="0"/>
              <a:t>제일 왼쪽에 있는 사진이 원본 사진입니다</a:t>
            </a:r>
            <a:r>
              <a:rPr lang="en-US" altLang="ko-KR" dirty="0"/>
              <a:t>. </a:t>
            </a:r>
            <a:r>
              <a:rPr lang="ko-KR" altLang="en-US" dirty="0"/>
              <a:t>윗줄 오른쪽으로 가면서 순서대로 </a:t>
            </a:r>
            <a:r>
              <a:rPr lang="en-US" altLang="ko-KR" dirty="0"/>
              <a:t>horizontal flip:</a:t>
            </a:r>
            <a:r>
              <a:rPr lang="ko-KR" altLang="en-US" dirty="0"/>
              <a:t>수평 뒤집기</a:t>
            </a:r>
            <a:r>
              <a:rPr lang="en-US" altLang="ko-KR" dirty="0"/>
              <a:t>, vertical flip:</a:t>
            </a:r>
            <a:r>
              <a:rPr lang="ko-KR" altLang="en-US" dirty="0"/>
              <a:t>수직 뒤집기</a:t>
            </a:r>
            <a:r>
              <a:rPr lang="en-US" altLang="ko-KR" dirty="0"/>
              <a:t>, scale:</a:t>
            </a:r>
            <a:r>
              <a:rPr lang="ko-KR" altLang="en-US" dirty="0"/>
              <a:t>사진의 일부분을 </a:t>
            </a:r>
            <a:r>
              <a:rPr lang="ko-KR" altLang="en-US" dirty="0" err="1"/>
              <a:t>확대하는것이고</a:t>
            </a:r>
            <a:endParaRPr lang="en-US" altLang="ko-KR" dirty="0"/>
          </a:p>
          <a:p>
            <a:r>
              <a:rPr lang="ko-KR" altLang="en-US" dirty="0"/>
              <a:t>아랫줄 오른쪽으로 가면서 순서대로 </a:t>
            </a:r>
            <a:r>
              <a:rPr lang="en-US" altLang="ko-KR" dirty="0"/>
              <a:t>rotate:</a:t>
            </a:r>
            <a:r>
              <a:rPr lang="ko-KR" altLang="en-US" dirty="0"/>
              <a:t>회전</a:t>
            </a:r>
            <a:r>
              <a:rPr lang="en-US" altLang="ko-KR" dirty="0"/>
              <a:t>, shift:</a:t>
            </a:r>
            <a:r>
              <a:rPr lang="ko-KR" altLang="en-US" dirty="0"/>
              <a:t>이동</a:t>
            </a:r>
            <a:r>
              <a:rPr lang="en-US" altLang="ko-KR" dirty="0"/>
              <a:t>:</a:t>
            </a:r>
            <a:r>
              <a:rPr lang="ko-KR" altLang="en-US" dirty="0"/>
              <a:t>이 사진의 경우 수직</a:t>
            </a:r>
            <a:r>
              <a:rPr lang="en-US" altLang="ko-KR" dirty="0"/>
              <a:t>shift, </a:t>
            </a:r>
            <a:r>
              <a:rPr lang="ko-KR" altLang="en-US" dirty="0"/>
              <a:t>수평</a:t>
            </a:r>
            <a:r>
              <a:rPr lang="en-US" altLang="ko-KR" dirty="0"/>
              <a:t>shift </a:t>
            </a:r>
            <a:r>
              <a:rPr lang="ko-KR" altLang="en-US" dirty="0"/>
              <a:t>모두를 거친 사진입니다</a:t>
            </a:r>
            <a:r>
              <a:rPr lang="en-US" altLang="ko-KR" dirty="0"/>
              <a:t>. crop:</a:t>
            </a:r>
            <a:r>
              <a:rPr lang="ko-KR" altLang="en-US" dirty="0"/>
              <a:t>사진의 일부분을 </a:t>
            </a:r>
            <a:r>
              <a:rPr lang="ko-KR" altLang="en-US" dirty="0" err="1"/>
              <a:t>잘라내는것입니다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마지막의 </a:t>
            </a:r>
            <a:r>
              <a:rPr lang="en-US" altLang="ko-KR" dirty="0" err="1"/>
              <a:t>crop_resize</a:t>
            </a:r>
            <a:r>
              <a:rPr lang="ko-KR" altLang="en-US" dirty="0"/>
              <a:t>는 왼쪽의 </a:t>
            </a:r>
            <a:r>
              <a:rPr lang="en-US" altLang="ko-KR" dirty="0"/>
              <a:t>crop</a:t>
            </a:r>
            <a:r>
              <a:rPr lang="ko-KR" altLang="en-US" dirty="0"/>
              <a:t>하여 작아진 사진을 원본 사이즈에 맞게 사이즈를 키워 </a:t>
            </a:r>
            <a:r>
              <a:rPr lang="en-US" altLang="ko-KR" dirty="0"/>
              <a:t>resize</a:t>
            </a:r>
            <a:r>
              <a:rPr lang="ko-KR" altLang="en-US" dirty="0"/>
              <a:t> 한 사진입니다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사용자는 사진에 </a:t>
            </a:r>
            <a:r>
              <a:rPr lang="en-US" altLang="ko-KR" dirty="0"/>
              <a:t>flip</a:t>
            </a:r>
            <a:r>
              <a:rPr lang="ko-KR" altLang="en-US" dirty="0"/>
              <a:t>을 적용할 확률인 </a:t>
            </a:r>
            <a:r>
              <a:rPr lang="en-US" altLang="ko-KR" dirty="0"/>
              <a:t>p</a:t>
            </a:r>
            <a:r>
              <a:rPr lang="ko-KR" altLang="en-US" dirty="0"/>
              <a:t>값</a:t>
            </a:r>
            <a:r>
              <a:rPr lang="en-US" altLang="ko-KR" dirty="0"/>
              <a:t>, </a:t>
            </a:r>
            <a:r>
              <a:rPr lang="ko-KR" altLang="en-US" dirty="0"/>
              <a:t>최대의 회전 각도 등을 임의로 설정하여 랜덤하게 데이터 증강이 이루어지게끔 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46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픽셀 강도 정보 변환 기법의 대표적 예시입니다</a:t>
            </a:r>
            <a:r>
              <a:rPr lang="en-US" altLang="ko-KR" dirty="0"/>
              <a:t>. </a:t>
            </a:r>
            <a:r>
              <a:rPr lang="ko-KR" altLang="en-US" dirty="0"/>
              <a:t>마찬가지로 맨 왼쪽의 사진은 원본 사진이고 오른쪽 윗줄은 </a:t>
            </a:r>
            <a:r>
              <a:rPr lang="en-US" altLang="ko-KR" dirty="0"/>
              <a:t>Bright:</a:t>
            </a:r>
            <a:r>
              <a:rPr lang="ko-KR" altLang="en-US" dirty="0"/>
              <a:t>밝기 낮춤 및 높이기</a:t>
            </a:r>
            <a:r>
              <a:rPr lang="en-US" altLang="ko-KR" dirty="0"/>
              <a:t>, </a:t>
            </a:r>
            <a:r>
              <a:rPr lang="ko-KR" altLang="en-US" dirty="0"/>
              <a:t>아랫줄은 </a:t>
            </a:r>
            <a:r>
              <a:rPr lang="en-US" altLang="ko-KR" dirty="0"/>
              <a:t>Contrast:</a:t>
            </a:r>
            <a:r>
              <a:rPr lang="ko-KR" altLang="en-US" dirty="0"/>
              <a:t>대비 높이기 및 낮춤입니다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66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Histogram Equalization:</a:t>
            </a:r>
            <a:r>
              <a:rPr lang="ko-KR" altLang="en-US" dirty="0"/>
              <a:t>히스토그램 균일화는 이미지 전체 픽셀의 분포를 고려하여 </a:t>
            </a:r>
            <a:r>
              <a:rPr lang="ko-KR" altLang="en-US" dirty="0" err="1"/>
              <a:t>픽셀값을</a:t>
            </a:r>
            <a:r>
              <a:rPr lang="ko-KR" altLang="en-US" dirty="0"/>
              <a:t> 골고루 분포하게 만들어 명암대비를 조정하는 </a:t>
            </a:r>
            <a:r>
              <a:rPr lang="ko-KR" altLang="en-US" dirty="0" err="1"/>
              <a:t>전처리</a:t>
            </a:r>
            <a:r>
              <a:rPr lang="ko-KR" altLang="en-US" dirty="0"/>
              <a:t> 기법입니다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이미지 전체를 고려하기 때문에</a:t>
            </a:r>
            <a:r>
              <a:rPr lang="en-US" altLang="ko-KR" dirty="0"/>
              <a:t> </a:t>
            </a:r>
            <a:r>
              <a:rPr lang="ko-KR" altLang="en-US" dirty="0"/>
              <a:t>중앙에 있는 </a:t>
            </a:r>
            <a:r>
              <a:rPr lang="en-US" altLang="ko-KR" dirty="0"/>
              <a:t>Histogram Equalization</a:t>
            </a:r>
            <a:r>
              <a:rPr lang="ko-KR" altLang="en-US" dirty="0"/>
              <a:t>이 적용된 사진을 보시면 뒷배경과 함께 석고상 얼굴도 함께 밝아진 모습을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한계를 극복한 </a:t>
            </a:r>
            <a:r>
              <a:rPr lang="ko-KR" altLang="en-US" dirty="0" err="1"/>
              <a:t>전처리</a:t>
            </a:r>
            <a:r>
              <a:rPr lang="ko-KR" altLang="en-US" dirty="0"/>
              <a:t> 기법이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40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Contrast Limited Adaptive Histogram Equalization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일반적 </a:t>
            </a:r>
            <a:r>
              <a:rPr lang="en-US" altLang="ko-KR" dirty="0"/>
              <a:t>Histogram Equalization</a:t>
            </a:r>
            <a:r>
              <a:rPr lang="ko-KR" altLang="en-US" dirty="0"/>
              <a:t>과는 다르게 </a:t>
            </a:r>
            <a:r>
              <a:rPr lang="en-US" altLang="ko-KR" dirty="0"/>
              <a:t>Contrast Limited Adaptive Histogram Equalization</a:t>
            </a:r>
            <a:r>
              <a:rPr lang="ko-KR" altLang="en-US" dirty="0"/>
              <a:t>에서는 히스토그램 높이에 제한을 걸고 </a:t>
            </a:r>
            <a:endParaRPr lang="en-US" altLang="ko-KR" dirty="0"/>
          </a:p>
          <a:p>
            <a:r>
              <a:rPr lang="ko-KR" altLang="en-US" dirty="0"/>
              <a:t>이미지를 동일한 크기의 직사각형 타일로 분할 후</a:t>
            </a:r>
            <a:r>
              <a:rPr lang="en-US" altLang="ko-KR" dirty="0"/>
              <a:t>, </a:t>
            </a:r>
            <a:r>
              <a:rPr lang="ko-KR" altLang="en-US" dirty="0"/>
              <a:t>각 타일 단위로 </a:t>
            </a:r>
            <a:r>
              <a:rPr lang="en-US" altLang="ko-KR" dirty="0"/>
              <a:t>histogram equalization</a:t>
            </a:r>
            <a:r>
              <a:rPr lang="ko-KR" altLang="en-US" dirty="0"/>
              <a:t>을 진행합니다</a:t>
            </a:r>
            <a:r>
              <a:rPr lang="en-US" altLang="ko-KR" dirty="0"/>
              <a:t>. </a:t>
            </a:r>
            <a:r>
              <a:rPr lang="ko-KR" altLang="en-US" dirty="0"/>
              <a:t>이러한 전처리를 진행한 오른쪽의 사진을 보시면 뒷배경은 밝아졌으며 석고상도 보다 </a:t>
            </a:r>
            <a:r>
              <a:rPr lang="ko-KR" altLang="en-US" dirty="0" err="1"/>
              <a:t>뚜렷해졌습니다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45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노이즈 제거 </a:t>
            </a:r>
            <a:r>
              <a:rPr lang="ko-KR" altLang="en-US" dirty="0" err="1"/>
              <a:t>전처리</a:t>
            </a:r>
            <a:r>
              <a:rPr lang="ko-KR" altLang="en-US" dirty="0"/>
              <a:t> 기법입니다</a:t>
            </a:r>
            <a:r>
              <a:rPr lang="en-US" altLang="ko-KR" dirty="0"/>
              <a:t>. </a:t>
            </a:r>
            <a:r>
              <a:rPr lang="ko-KR" altLang="en-US" dirty="0"/>
              <a:t>노이즈 제거를 가장 쉽게 하는 방법은 영상을 흐리게 </a:t>
            </a:r>
            <a:r>
              <a:rPr lang="ko-KR" altLang="en-US" dirty="0" err="1"/>
              <a:t>만드는것</a:t>
            </a:r>
            <a:r>
              <a:rPr lang="en-US" altLang="ko-KR" dirty="0"/>
              <a:t>, </a:t>
            </a:r>
            <a:r>
              <a:rPr lang="ko-KR" altLang="en-US" dirty="0" err="1"/>
              <a:t>블러링을</a:t>
            </a:r>
            <a:r>
              <a:rPr lang="ko-KR" altLang="en-US" dirty="0"/>
              <a:t> 하는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사진에서 보다시피 필터를 달리하여 각기 다른 방식으로 노이즈를 제거할 수 있지만 지역적</a:t>
            </a:r>
            <a:r>
              <a:rPr lang="en-US" altLang="ko-KR" dirty="0"/>
              <a:t>:locally</a:t>
            </a:r>
            <a:r>
              <a:rPr lang="ko-KR" altLang="en-US" dirty="0"/>
              <a:t>하게 주변 </a:t>
            </a:r>
            <a:r>
              <a:rPr lang="en-US" altLang="ko-KR" dirty="0"/>
              <a:t>pixel</a:t>
            </a:r>
            <a:r>
              <a:rPr lang="ko-KR" altLang="en-US" dirty="0"/>
              <a:t>들을 참고하는 </a:t>
            </a:r>
            <a:r>
              <a:rPr lang="en-US" altLang="ko-KR" dirty="0"/>
              <a:t>Gaussian, Median, Bilateral </a:t>
            </a:r>
            <a:r>
              <a:rPr lang="ko-KR" altLang="en-US" dirty="0"/>
              <a:t>필터와는 다르게</a:t>
            </a:r>
            <a:endParaRPr lang="en-US" altLang="ko-KR" dirty="0"/>
          </a:p>
          <a:p>
            <a:r>
              <a:rPr lang="en-US" altLang="ko-KR" dirty="0" err="1"/>
              <a:t>Nlmeans</a:t>
            </a:r>
            <a:r>
              <a:rPr lang="en-US" altLang="ko-KR" dirty="0"/>
              <a:t> : Non-local Means </a:t>
            </a:r>
            <a:r>
              <a:rPr lang="ko-KR" altLang="en-US" dirty="0"/>
              <a:t>필터는 </a:t>
            </a:r>
            <a:r>
              <a:rPr lang="en-US" altLang="ko-KR" dirty="0"/>
              <a:t>Non-local</a:t>
            </a:r>
            <a:r>
              <a:rPr lang="ko-KR" altLang="en-US" dirty="0"/>
              <a:t>하게 즉 전체를 고려하여 픽셀의 값을 수정하여 노이즈를 제거합니다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58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378EDE5-D0AB-44FC-D170-719F5128376A}"/>
              </a:ext>
            </a:extLst>
          </p:cNvPr>
          <p:cNvCxnSpPr/>
          <p:nvPr userDrawn="1"/>
        </p:nvCxnSpPr>
        <p:spPr>
          <a:xfrm flipV="1">
            <a:off x="831851" y="2447112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4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9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13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2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4" y="195946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4" y="1271453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430372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4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2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42A98AA-17F3-C191-FA0D-2E369DCC0E67}"/>
              </a:ext>
            </a:extLst>
          </p:cNvPr>
          <p:cNvCxnSpPr/>
          <p:nvPr userDrawn="1"/>
        </p:nvCxnSpPr>
        <p:spPr>
          <a:xfrm>
            <a:off x="429624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DBB3E21-08EF-3205-917A-9D47AF6E2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2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85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4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8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08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3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72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2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2022-07-07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16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816893" y="1413923"/>
            <a:ext cx="8558213" cy="955812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atin typeface="+mj-ea"/>
                <a:ea typeface="+mj-ea"/>
              </a:rPr>
              <a:t>Data Augmentation Techniques for </a:t>
            </a:r>
            <a:br>
              <a:rPr lang="en-US" altLang="ko-KR" sz="2800" b="1" dirty="0">
                <a:latin typeface="+mj-ea"/>
                <a:ea typeface="+mj-ea"/>
              </a:rPr>
            </a:br>
            <a:r>
              <a:rPr lang="en-US" altLang="ko-KR" sz="2800" b="1" dirty="0">
                <a:latin typeface="+mj-ea"/>
                <a:ea typeface="+mj-ea"/>
              </a:rPr>
              <a:t>Deep Learning-Based Medical Image Analyses</a:t>
            </a:r>
            <a:br>
              <a:rPr lang="en-US" altLang="ko-KR" sz="2800" b="1" dirty="0">
                <a:latin typeface="+mj-ea"/>
                <a:ea typeface="+mj-ea"/>
              </a:rPr>
            </a:br>
            <a:br>
              <a:rPr lang="en-US" altLang="ko-KR" sz="1600" b="1" dirty="0">
                <a:latin typeface="+mj-ea"/>
                <a:ea typeface="+mj-ea"/>
              </a:rPr>
            </a:br>
            <a:r>
              <a:rPr lang="en-US" altLang="ko-KR" sz="1600" b="1" dirty="0">
                <a:latin typeface="+mj-ea"/>
                <a:ea typeface="+mj-ea"/>
              </a:rPr>
              <a:t>	</a:t>
            </a:r>
            <a:r>
              <a:rPr lang="en-US" altLang="ko-KR" sz="1600" b="1" dirty="0">
                <a:latin typeface="+mj-ea"/>
              </a:rPr>
              <a:t>		</a:t>
            </a:r>
            <a:r>
              <a:rPr lang="ko-KR" altLang="en-US" sz="1800" dirty="0">
                <a:latin typeface="+mj-ea"/>
                <a:ea typeface="+mj-ea"/>
              </a:rPr>
              <a:t>딥러닝 기반 의료영상 분석을 위한 데이터 증강 기법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2417734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Sun Woo Pi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Kyonggi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10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Generative Adversarial Network : GAN</a:t>
            </a: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비지도 학습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(unsupervised learning)</a:t>
            </a: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입력 데이터의 특징을 스스로 학습하여 새로운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를 생성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151D7E43-C6A2-8105-BFCD-DC10B8FC1BDE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GAN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8B9799-D166-A5C2-5B9B-093003DC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8" y="2698239"/>
            <a:ext cx="7306848" cy="3658111"/>
          </a:xfrm>
          <a:prstGeom prst="rect">
            <a:avLst/>
          </a:prstGeom>
        </p:spPr>
      </p:pic>
      <p:sp>
        <p:nvSpPr>
          <p:cNvPr id="8" name="AutoShape 6" descr="Illustration of GAN inversion. Different from the conventional sampling and generation process using trained generator G, GAN inversion maps a given real image x to the latent space and obtains the latent code z * . The reconstructed image x * is then obtained by x * = G(z * ). By varying the latent code z * in different interpretable directions e.g., z * + n 1 and z * + n 2 where n 1 and n 2 model the age and smile in the latent space respectively, we can edit the corresponding attribute of the real image. The reconstructed results are from [22].">
            <a:extLst>
              <a:ext uri="{FF2B5EF4-FFF2-40B4-BE49-F238E27FC236}">
                <a16:creationId xmlns:a16="http://schemas.microsoft.com/office/drawing/2014/main" id="{8D1E828C-A8DC-ACEA-BB85-37A569F9DD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7AF882D-180C-3DA0-2C4A-61D4B1DB7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6" y="3167591"/>
            <a:ext cx="4497669" cy="271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7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의료영상 분야에서의 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GAN </a:t>
            </a:r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이용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의료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생체 정보를 담고 있는 환자의 개인 정보로부터의 자유로움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인공지능 학습의 결과 향상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학습에 필요한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무한한 생성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클래스별 영상 수의 균형 맞춤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검증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2000" dirty="0">
                <a:latin typeface="+mn-ea"/>
                <a:ea typeface="+mn-ea"/>
                <a:sym typeface="Wingdings" panose="05000000000000000000" pitchFamily="2" charset="2"/>
              </a:rPr>
              <a:t>임상적 검증이 결여된 가짜 데이터 </a:t>
            </a:r>
            <a:r>
              <a:rPr lang="en-US" altLang="ko-KR" sz="2000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latin typeface="+mn-ea"/>
                <a:ea typeface="+mn-ea"/>
                <a:sym typeface="Wingdings" panose="05000000000000000000" pitchFamily="2" charset="2"/>
              </a:rPr>
              <a:t>임상적 신뢰성 저하</a:t>
            </a:r>
            <a:endParaRPr lang="en-US" altLang="ko-KR" sz="20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151D7E43-C6A2-8105-BFCD-DC10B8FC1BDE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GAN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8" name="AutoShape 6" descr="Illustration of GAN inversion. Different from the conventional sampling and generation process using trained generator G, GAN inversion maps a given real image x to the latent space and obtains the latent code z * . The reconstructed image x * is then obtained by x * = G(z * ). By varying the latent code z * in different interpretable directions e.g., z * + n 1 and z * + n 2 where n 1 and n 2 model the age and smile in the latent space respectively, we can edit the corresponding attribute of the real image. The reconstructed results are from [22].">
            <a:extLst>
              <a:ext uri="{FF2B5EF4-FFF2-40B4-BE49-F238E27FC236}">
                <a16:creationId xmlns:a16="http://schemas.microsoft.com/office/drawing/2014/main" id="{8D1E828C-A8DC-ACEA-BB85-37A569F9DD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4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151D7E43-C6A2-8105-BFCD-DC10B8FC1BDE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최신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기법 동향</a:t>
            </a:r>
          </a:p>
        </p:txBody>
      </p:sp>
      <p:sp>
        <p:nvSpPr>
          <p:cNvPr id="8" name="AutoShape 6" descr="Illustration of GAN inversion. Different from the conventional sampling and generation process using trained generator G, GAN inversion maps a given real image x to the latent space and obtains the latent code z * . The reconstructed image x * is then obtained by x * = G(z * ). By varying the latent code z * in different interpretable directions e.g., z * + n 1 and z * + n 2 where n 1 and n 2 model the age and smile in the latent space respectively, we can edit the corresponding attribute of the real image. The reconstructed results are from [22].">
            <a:extLst>
              <a:ext uri="{FF2B5EF4-FFF2-40B4-BE49-F238E27FC236}">
                <a16:creationId xmlns:a16="http://schemas.microsoft.com/office/drawing/2014/main" id="{8D1E828C-A8DC-ACEA-BB85-37A569F9DD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E53D61E-5C19-FFA7-1988-40EA5DB49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31" y="3581400"/>
            <a:ext cx="9704138" cy="2400710"/>
          </a:xfrm>
          <a:prstGeom prst="rect">
            <a:avLst/>
          </a:prstGeom>
        </p:spPr>
      </p:pic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C30392A6-B1E1-F466-7C0F-AC7A1FB89C3B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새로운 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Data Augmentation </a:t>
            </a:r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기법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Cutout</a:t>
            </a:r>
          </a:p>
          <a:p>
            <a:pPr lvl="1"/>
            <a:r>
              <a:rPr lang="en-US" altLang="ko-KR" dirty="0" err="1">
                <a:latin typeface="+mn-ea"/>
                <a:ea typeface="+mn-ea"/>
                <a:sym typeface="Wingdings" panose="05000000000000000000" pitchFamily="2" charset="2"/>
              </a:rPr>
              <a:t>Mixup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 err="1">
                <a:latin typeface="+mn-ea"/>
                <a:ea typeface="+mn-ea"/>
                <a:sym typeface="Wingdings" panose="05000000000000000000" pitchFamily="2" charset="2"/>
              </a:rPr>
              <a:t>CutMix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 err="1">
                <a:latin typeface="+mn-ea"/>
                <a:ea typeface="+mn-ea"/>
                <a:sym typeface="Wingdings" panose="05000000000000000000" pitchFamily="2" charset="2"/>
              </a:rPr>
              <a:t>AugMix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011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en-US" altLang="ko-KR" b="1" dirty="0">
                <a:latin typeface="+mn-ea"/>
                <a:ea typeface="+mn-ea"/>
              </a:rPr>
              <a:t>Data Augmentation(</a:t>
            </a:r>
            <a:r>
              <a:rPr lang="ko-KR" altLang="en-US" b="1" dirty="0">
                <a:latin typeface="+mn-ea"/>
                <a:ea typeface="+mn-ea"/>
              </a:rPr>
              <a:t>데이터 증강</a:t>
            </a:r>
            <a:r>
              <a:rPr lang="en-US" altLang="ko-KR" b="1" dirty="0">
                <a:latin typeface="+mn-ea"/>
                <a:ea typeface="+mn-ea"/>
              </a:rPr>
              <a:t>)</a:t>
            </a: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Class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별 영상 수의 불균형 해소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&amp; 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수 증가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성능 증가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단순 증강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과적합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(overfitting)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문제 발생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영상처리 기법 및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GAN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등의 최적의 증강 기법 활용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en-US" altLang="ko-KR" b="1" dirty="0">
                <a:latin typeface="+mn-ea"/>
                <a:ea typeface="+mn-ea"/>
              </a:rPr>
              <a:t>GAN</a:t>
            </a:r>
            <a:r>
              <a:rPr lang="ko-KR" altLang="en-US" b="1" dirty="0">
                <a:latin typeface="+mn-ea"/>
                <a:ea typeface="+mn-ea"/>
              </a:rPr>
              <a:t>의 한계</a:t>
            </a:r>
            <a:endParaRPr lang="en-US" altLang="ko-KR" b="1" dirty="0">
              <a:latin typeface="+mn-ea"/>
              <a:ea typeface="+mn-ea"/>
            </a:endParaRPr>
          </a:p>
          <a:p>
            <a:pPr lvl="1"/>
            <a:r>
              <a:rPr lang="ko-KR" altLang="en-US" dirty="0">
                <a:latin typeface="+mn-ea"/>
                <a:ea typeface="+mn-ea"/>
              </a:rPr>
              <a:t>생성자와 </a:t>
            </a:r>
            <a:r>
              <a:rPr lang="ko-KR" altLang="en-US" dirty="0" err="1">
                <a:latin typeface="+mn-ea"/>
                <a:ea typeface="+mn-ea"/>
              </a:rPr>
              <a:t>판별자</a:t>
            </a:r>
            <a:r>
              <a:rPr lang="ko-KR" altLang="en-US" dirty="0">
                <a:latin typeface="+mn-ea"/>
                <a:ea typeface="+mn-ea"/>
              </a:rPr>
              <a:t> 중 한쪽의 능력이 크게 우세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학습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X</a:t>
            </a: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학습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전체 분포를 배우지 못하고 쉬운 패턴만 익혀 생성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GAN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으로 생성한 영상의 품질을 평가하기 위한 연구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</a:endParaRPr>
          </a:p>
          <a:p>
            <a:pPr lvl="1"/>
            <a:endParaRPr lang="en-US" altLang="ko-KR" b="1" dirty="0">
              <a:latin typeface="+mn-ea"/>
              <a:ea typeface="+mn-ea"/>
            </a:endParaRPr>
          </a:p>
          <a:p>
            <a:pPr lvl="1"/>
            <a:endParaRPr lang="en-US" altLang="ko-KR" b="1" dirty="0">
              <a:latin typeface="+mn-ea"/>
              <a:ea typeface="+mn-ea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188A8C1-99C7-CBEC-9F20-F2090184418F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Discussion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DA649F16-6593-F5F8-F85E-B9ED79142661}"/>
              </a:ext>
            </a:extLst>
          </p:cNvPr>
          <p:cNvSpPr/>
          <p:nvPr/>
        </p:nvSpPr>
        <p:spPr>
          <a:xfrm>
            <a:off x="5405932" y="2700337"/>
            <a:ext cx="28668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26723BE6-51DB-FDCC-1DDF-E3C8EC2BA55E}"/>
              </a:ext>
            </a:extLst>
          </p:cNvPr>
          <p:cNvSpPr/>
          <p:nvPr/>
        </p:nvSpPr>
        <p:spPr>
          <a:xfrm>
            <a:off x="5405932" y="5182731"/>
            <a:ext cx="28668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70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Data Augmentation </a:t>
            </a:r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기법은 필수적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영상처리 기반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증강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GAN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기반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증강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Model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일반화에서의 이점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영상처리 기반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증강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+ GAN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기반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증강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분포의 다양성 더욱 증가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Model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성능 상승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적절한 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Data Augmentation </a:t>
            </a:r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기법 선택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학습 목적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모델 종류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특성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Deep Learning Model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성능 비교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188A8C1-99C7-CBEC-9F20-F2090184418F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130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1D205DDC-A57D-4E05-8DD3-51C693407E81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17" y="1094244"/>
            <a:ext cx="8499565" cy="549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dirty="0">
              <a:latin typeface="+mn-ea"/>
              <a:ea typeface="+mn-ea"/>
            </a:endParaRPr>
          </a:p>
          <a:p>
            <a:r>
              <a:rPr lang="en-US" altLang="ko-KR" b="1" dirty="0">
                <a:latin typeface="+mn-ea"/>
                <a:ea typeface="+mn-ea"/>
              </a:rPr>
              <a:t>Deep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r>
              <a:rPr lang="en-US" altLang="ko-KR" b="1" dirty="0">
                <a:latin typeface="+mn-ea"/>
                <a:ea typeface="+mn-ea"/>
              </a:rPr>
              <a:t>Learning</a:t>
            </a: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많은 양의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&amp;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이에 대한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Label(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정답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을 동시에 학습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Overfitting(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과적합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학습한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Dataset 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높은 성능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학습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Dataset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과는 다른 속성의 새로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입력받는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Dataset 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낮은 성능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	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			</a:t>
            </a:r>
            <a:endParaRPr lang="en-US" altLang="ko-KR" dirty="0">
              <a:latin typeface="+mn-ea"/>
              <a:ea typeface="+mn-ea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b="1" dirty="0">
              <a:latin typeface="+mn-ea"/>
              <a:ea typeface="+mn-e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FBEBC4-ECDC-7F02-9BD0-7447BCC4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3849415"/>
            <a:ext cx="6086474" cy="25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1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en-US" altLang="ko-KR" b="1" dirty="0">
                <a:latin typeface="+mn-ea"/>
                <a:ea typeface="+mn-ea"/>
              </a:rPr>
              <a:t>Data Augmentation(</a:t>
            </a:r>
            <a:r>
              <a:rPr lang="ko-KR" altLang="en-US" b="1" dirty="0">
                <a:latin typeface="+mn-ea"/>
                <a:ea typeface="+mn-ea"/>
              </a:rPr>
              <a:t>데이터 증강</a:t>
            </a:r>
            <a:r>
              <a:rPr lang="en-US" altLang="ko-KR" b="1" dirty="0">
                <a:latin typeface="+mn-ea"/>
                <a:ea typeface="+mn-ea"/>
              </a:rPr>
              <a:t>)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	</a:t>
            </a:r>
            <a:endParaRPr lang="en-US" altLang="ko-KR" dirty="0">
              <a:latin typeface="+mn-ea"/>
              <a:ea typeface="+mn-ea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Augmentation(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데이터 증강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다양성을 학습시켜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딥러닝의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성능을 높이고 싶을 때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3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다양한 변이를 배우게 하고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Model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Overfitting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을 방지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Augmentation(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데이터 증강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기법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전통적 영상처리 기반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Generative Adversarial Network : GAN (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적대적 생성 네트워크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기반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b="1" dirty="0">
              <a:latin typeface="+mn-ea"/>
              <a:ea typeface="+mn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64DBF7DD-8275-33A1-7809-03F658A7714C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C3751E-7B65-EDBE-2ACF-B59B660A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9245"/>
            <a:ext cx="5943600" cy="23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입력 영상 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다양한 영상처리 기법 적용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원본의 특성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 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다양한 특성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여러 라이브러리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(ex : </a:t>
            </a:r>
            <a:r>
              <a:rPr lang="en-US" altLang="ko-KR" dirty="0" err="1">
                <a:latin typeface="+mn-ea"/>
                <a:ea typeface="+mn-ea"/>
                <a:sym typeface="Wingdings" panose="05000000000000000000" pitchFamily="2" charset="2"/>
              </a:rPr>
              <a:t>albumentaion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를 통한 쉬운 구현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다양한 변이에 대해서는 배우지 못함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GAN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이용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영상처리 기반 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Data Augmentation</a:t>
            </a: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물리적 형태 변환 기법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픽셀 강도 정보 변환 기법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성능 변화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영상처리 기반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Data Augmentation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적용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성능 증가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Deep Learning Model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성능을 올리기 위한 필수적 과정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F3C04-A2F1-B578-1A6E-09C51A55C2EA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영상처리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230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물리적 형태 변환 기법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F3C04-A2F1-B578-1A6E-09C51A55C2EA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영상처리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6DECAC-1E7E-0426-A099-BBB5E58D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2" y="3247516"/>
            <a:ext cx="1956329" cy="12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712079F-429A-74CE-F9E0-5F321425C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756" y="2333387"/>
            <a:ext cx="1999922" cy="148730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77EBD3F-60D3-4EBD-5660-4DDB5D96F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756" y="4305986"/>
            <a:ext cx="2007142" cy="144398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E0A3E89C-602C-7EF0-CBD6-C1EC08FE4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213" y="4229131"/>
            <a:ext cx="2007143" cy="149452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139F795-4106-5980-0006-DB1AA2643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890" y="2297286"/>
            <a:ext cx="2028802" cy="150174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8C1B8E6F-0818-6F3C-022B-26F731BD1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0521" y="4146120"/>
            <a:ext cx="1671826" cy="1648196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0C898844-0A56-222F-54E8-D6CD6353D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269" y="4229131"/>
            <a:ext cx="1910302" cy="1487307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3CB52A79-5ADD-8A88-02B8-E2D6979E8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2212" y="2304505"/>
            <a:ext cx="2007143" cy="148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픽셀 강도 정보 변환 기법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F3C04-A2F1-B578-1A6E-09C51A55C2EA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영상처리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6DECAC-1E7E-0426-A099-BBB5E58D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34" y="3143250"/>
            <a:ext cx="2644791" cy="174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535DD31-8EA0-586C-05E1-5F3937E67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832" y="2042972"/>
            <a:ext cx="5542968" cy="21572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5239A6F-980F-9939-6691-C8F27ECD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307" y="4212216"/>
            <a:ext cx="5552955" cy="22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픽셀 강도 정보 변환 기법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F3C04-A2F1-B578-1A6E-09C51A55C2EA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영상처리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0AD0280-AF39-F119-2CB3-9B4B6700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99" y="2301291"/>
            <a:ext cx="3646357" cy="29633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A99134-4FA7-8EEC-FC85-8A3B008F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446" y="2301291"/>
            <a:ext cx="3650344" cy="2963318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99C0DA30-5798-AE62-856A-89C6B6B52E86}"/>
              </a:ext>
            </a:extLst>
          </p:cNvPr>
          <p:cNvSpPr txBox="1">
            <a:spLocks/>
          </p:cNvSpPr>
          <p:nvPr/>
        </p:nvSpPr>
        <p:spPr>
          <a:xfrm>
            <a:off x="8734425" y="5526355"/>
            <a:ext cx="2495550" cy="63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pPr algn="ctr"/>
            <a:r>
              <a:rPr lang="en-US" altLang="ko-KR" sz="2000" b="0" dirty="0">
                <a:latin typeface="+mn-ea"/>
                <a:ea typeface="+mn-ea"/>
                <a:cs typeface="Malgun Gothic Semilight" panose="020B0502040204020203" pitchFamily="50" charset="-127"/>
              </a:rPr>
              <a:t>Histogram</a:t>
            </a:r>
          </a:p>
          <a:p>
            <a:pPr algn="ctr"/>
            <a:r>
              <a:rPr lang="en-US" altLang="ko-KR" sz="2000" b="0" dirty="0">
                <a:latin typeface="+mn-ea"/>
                <a:ea typeface="+mn-ea"/>
                <a:cs typeface="Malgun Gothic Semilight" panose="020B0502040204020203" pitchFamily="50" charset="-127"/>
              </a:rPr>
              <a:t>Equalization (HE)</a:t>
            </a:r>
            <a:endParaRPr lang="ko-KR" altLang="en-US" sz="2000" b="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C24F4330-C721-5775-890D-40E6FF5CB80D}"/>
              </a:ext>
            </a:extLst>
          </p:cNvPr>
          <p:cNvSpPr txBox="1">
            <a:spLocks/>
          </p:cNvSpPr>
          <p:nvPr/>
        </p:nvSpPr>
        <p:spPr>
          <a:xfrm>
            <a:off x="1639508" y="5526355"/>
            <a:ext cx="1385738" cy="63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pPr algn="ctr"/>
            <a:r>
              <a:rPr lang="en-US" altLang="ko-KR" sz="2000" b="0" dirty="0">
                <a:latin typeface="+mn-ea"/>
                <a:ea typeface="+mn-ea"/>
                <a:cs typeface="Malgun Gothic Semilight" panose="020B0502040204020203" pitchFamily="50" charset="-127"/>
              </a:rPr>
              <a:t>Original</a:t>
            </a:r>
            <a:endParaRPr lang="ko-KR" altLang="en-US" sz="2000" b="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F3A66B1E-7E18-904B-B67F-B8080BE07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88" y="3375935"/>
            <a:ext cx="3048425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픽셀 강도 정보 변환 기법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F3C04-A2F1-B578-1A6E-09C51A55C2EA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영상처리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0AD0280-AF39-F119-2CB3-9B4B6700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6" y="2240406"/>
            <a:ext cx="3646357" cy="296331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BC7D5C9-8D56-0183-7341-2D2D26509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861" y="2237106"/>
            <a:ext cx="3629237" cy="2969917"/>
          </a:xfrm>
          <a:prstGeom prst="rect">
            <a:avLst/>
          </a:prstGeom>
        </p:spPr>
      </p:pic>
      <p:sp>
        <p:nvSpPr>
          <p:cNvPr id="18" name="제목 1">
            <a:extLst>
              <a:ext uri="{FF2B5EF4-FFF2-40B4-BE49-F238E27FC236}">
                <a16:creationId xmlns:a16="http://schemas.microsoft.com/office/drawing/2014/main" id="{749259DE-933E-6500-97E7-C49EB0109DC6}"/>
              </a:ext>
            </a:extLst>
          </p:cNvPr>
          <p:cNvSpPr txBox="1">
            <a:spLocks/>
          </p:cNvSpPr>
          <p:nvPr/>
        </p:nvSpPr>
        <p:spPr>
          <a:xfrm>
            <a:off x="7696181" y="5465470"/>
            <a:ext cx="4118596" cy="63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pPr algn="ctr"/>
            <a:r>
              <a:rPr lang="en-US" altLang="ko-KR" sz="2000" b="0" dirty="0">
                <a:latin typeface="+mn-ea"/>
                <a:ea typeface="+mn-ea"/>
                <a:cs typeface="Malgun Gothic Semilight" panose="020B0502040204020203" pitchFamily="50" charset="-127"/>
              </a:rPr>
              <a:t>Contrast Limited Adaptive Histogram Equalization (CLAHE)</a:t>
            </a:r>
            <a:endParaRPr lang="ko-KR" altLang="en-US" sz="2000" b="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C24F4330-C721-5775-890D-40E6FF5CB80D}"/>
              </a:ext>
            </a:extLst>
          </p:cNvPr>
          <p:cNvSpPr txBox="1">
            <a:spLocks/>
          </p:cNvSpPr>
          <p:nvPr/>
        </p:nvSpPr>
        <p:spPr>
          <a:xfrm>
            <a:off x="1716245" y="5465470"/>
            <a:ext cx="1385738" cy="63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pPr algn="ctr"/>
            <a:r>
              <a:rPr lang="en-US" altLang="ko-KR" sz="2000" b="0" dirty="0">
                <a:latin typeface="+mn-ea"/>
                <a:ea typeface="+mn-ea"/>
                <a:cs typeface="Malgun Gothic Semilight" panose="020B0502040204020203" pitchFamily="50" charset="-127"/>
              </a:rPr>
              <a:t>Original</a:t>
            </a:r>
            <a:endParaRPr lang="ko-KR" altLang="en-US" sz="2000" b="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2D4BA97-639C-BF49-E7E8-EE16E86C0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25" y="3685038"/>
            <a:ext cx="3104350" cy="243863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6664468-8342-E12B-3E41-9DA4CEC2C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656" y="1991540"/>
            <a:ext cx="2600688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3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픽셀 강도 정보 변환 기법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F3C04-A2F1-B578-1A6E-09C51A55C2EA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영상처리 기반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 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26FB67-E4BF-AE0A-FC63-633BAF4B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33" y="2273441"/>
            <a:ext cx="10703133" cy="2979913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AFAC429B-87F2-438D-F496-E5BD3CEC2EBF}"/>
              </a:ext>
            </a:extLst>
          </p:cNvPr>
          <p:cNvSpPr txBox="1">
            <a:spLocks/>
          </p:cNvSpPr>
          <p:nvPr/>
        </p:nvSpPr>
        <p:spPr>
          <a:xfrm>
            <a:off x="5187589" y="5353342"/>
            <a:ext cx="1816820" cy="90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pPr algn="ctr"/>
            <a:r>
              <a:rPr lang="en-US" altLang="ko-KR" sz="5400" b="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Malgun Gothic Semilight" panose="020B0502040204020203" pitchFamily="50" charset="-127"/>
              </a:rPr>
              <a:t>Blur</a:t>
            </a:r>
            <a:endParaRPr lang="ko-KR" altLang="en-US" sz="5400" b="0" dirty="0">
              <a:solidFill>
                <a:schemeClr val="accent1">
                  <a:lumMod val="75000"/>
                </a:schemeClr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627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4324</TotalTime>
  <Pages>3</Pages>
  <Words>1731</Words>
  <Characters>0</Characters>
  <Application>Microsoft Office PowerPoint</Application>
  <DocSecurity>0</DocSecurity>
  <PresentationFormat>와이드스크린</PresentationFormat>
  <Lines>0</Lines>
  <Paragraphs>199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KoPub돋움체 Bold</vt:lpstr>
      <vt:lpstr>맑은 고딕</vt:lpstr>
      <vt:lpstr>Arial</vt:lpstr>
      <vt:lpstr>Calibri</vt:lpstr>
      <vt:lpstr>Calibri Light</vt:lpstr>
      <vt:lpstr>Wingdings 2</vt:lpstr>
      <vt:lpstr>Office 테마</vt:lpstr>
      <vt:lpstr>Data Augmentation Techniques for  Deep Learning-Based Medical Image Analyses     딥러닝 기반 의료영상 분석을 위한 데이터 증강 기법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Pi SunWoo</cp:lastModifiedBy>
  <cp:revision>252</cp:revision>
  <dcterms:modified xsi:type="dcterms:W3CDTF">2022-07-07T11:40:37Z</dcterms:modified>
</cp:coreProperties>
</file>