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0"/>
  </p:notesMasterIdLst>
  <p:sldIdLst>
    <p:sldId id="258" r:id="rId2"/>
    <p:sldId id="288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223" autoAdjust="0"/>
  </p:normalViewPr>
  <p:slideViewPr>
    <p:cSldViewPr snapToGrid="0" snapToObjects="1">
      <p:cViewPr varScale="1">
        <p:scale>
          <a:sx n="88" d="100"/>
          <a:sy n="88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 err="1"/>
              <a:t>OpenPose</a:t>
            </a:r>
            <a:r>
              <a:rPr lang="ko-KR" altLang="en-US" dirty="0"/>
              <a:t>에 대해 간단히 알아보겠습니다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오픈포즈는</a:t>
            </a:r>
            <a:r>
              <a:rPr lang="ko-KR" altLang="en-US" dirty="0"/>
              <a:t> 상향식 기반의 </a:t>
            </a:r>
            <a:r>
              <a:rPr lang="en-US" altLang="ko-KR" dirty="0"/>
              <a:t>2</a:t>
            </a:r>
            <a:r>
              <a:rPr lang="ko-KR" altLang="en-US" dirty="0"/>
              <a:t>차원 </a:t>
            </a:r>
            <a:r>
              <a:rPr lang="en-US" altLang="ko-KR" dirty="0"/>
              <a:t>multi person pose estimation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신체 부위를 </a:t>
            </a:r>
            <a:r>
              <a:rPr lang="en-US" altLang="ko-KR" dirty="0"/>
              <a:t>heatmap</a:t>
            </a:r>
            <a:r>
              <a:rPr lang="ko-KR" altLang="en-US" dirty="0"/>
              <a:t>으로 나타내는 </a:t>
            </a:r>
            <a:r>
              <a:rPr lang="en-US" altLang="ko-KR" dirty="0"/>
              <a:t>confidence map</a:t>
            </a:r>
            <a:r>
              <a:rPr lang="ko-KR" altLang="en-US" dirty="0"/>
              <a:t>과 신체 부위 사이의 연결을 벡터필드로 나타내는 </a:t>
            </a:r>
            <a:r>
              <a:rPr lang="en-US" altLang="ko-KR" dirty="0"/>
              <a:t>Part Affinity Field</a:t>
            </a:r>
            <a:r>
              <a:rPr lang="ko-KR" altLang="en-US" dirty="0"/>
              <a:t>를 이용하여 신체 부위의 연결을 찾아냅니다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 이미 공개된 </a:t>
            </a:r>
            <a:r>
              <a:rPr lang="en-US" altLang="ko-KR" dirty="0"/>
              <a:t>pose estimation dataset</a:t>
            </a:r>
            <a:r>
              <a:rPr lang="ko-KR" altLang="en-US" dirty="0"/>
              <a:t>에 발을 추가적으로 </a:t>
            </a:r>
            <a:r>
              <a:rPr lang="en-US" altLang="ko-KR" dirty="0"/>
              <a:t>annotation</a:t>
            </a:r>
            <a:r>
              <a:rPr lang="ko-KR" altLang="en-US" dirty="0"/>
              <a:t>하여 정확도를 향상시켰습니다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2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PAF</a:t>
            </a:r>
            <a:r>
              <a:rPr lang="ko-KR" altLang="en-US" dirty="0"/>
              <a:t>를 학습시키기 위한 </a:t>
            </a:r>
            <a:r>
              <a:rPr lang="en-US" altLang="ko-KR" dirty="0"/>
              <a:t>ground truth PAF </a:t>
            </a:r>
            <a:r>
              <a:rPr lang="ko-KR" altLang="en-US" dirty="0"/>
              <a:t>생성 방법에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Confidence map</a:t>
            </a:r>
            <a:r>
              <a:rPr lang="ko-KR" altLang="en-US" dirty="0"/>
              <a:t>과 마찬가지로 좌표로만 이루어져 있는 기존의 </a:t>
            </a:r>
            <a:r>
              <a:rPr lang="en-US" altLang="ko-KR" dirty="0"/>
              <a:t>ground truth</a:t>
            </a:r>
            <a:r>
              <a:rPr lang="ko-KR" altLang="en-US" dirty="0"/>
              <a:t>를 </a:t>
            </a:r>
            <a:r>
              <a:rPr lang="en-US" altLang="ko-KR" dirty="0"/>
              <a:t>ground truth PAF</a:t>
            </a:r>
            <a:r>
              <a:rPr lang="ko-KR" altLang="en-US" dirty="0"/>
              <a:t>로 변환시키는 과정입니다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사람 </a:t>
            </a:r>
            <a:r>
              <a:rPr lang="en-US" altLang="ko-KR" dirty="0"/>
              <a:t>k</a:t>
            </a:r>
            <a:r>
              <a:rPr lang="ko-KR" altLang="en-US" dirty="0"/>
              <a:t>마다 각 </a:t>
            </a:r>
            <a:r>
              <a:rPr lang="en-US" altLang="ko-KR" dirty="0"/>
              <a:t>limb type c</a:t>
            </a:r>
            <a:r>
              <a:rPr lang="ko-KR" altLang="en-US" dirty="0"/>
              <a:t>별 </a:t>
            </a:r>
            <a:r>
              <a:rPr lang="en-US" altLang="ko-KR" dirty="0"/>
              <a:t>GT</a:t>
            </a:r>
            <a:r>
              <a:rPr lang="ko-KR" altLang="en-US" dirty="0"/>
              <a:t> </a:t>
            </a:r>
            <a:r>
              <a:rPr lang="en-US" altLang="ko-KR" dirty="0"/>
              <a:t>PAF</a:t>
            </a:r>
            <a:r>
              <a:rPr lang="ko-KR" altLang="en-US" dirty="0"/>
              <a:t>를 생성해야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Limb</a:t>
            </a:r>
            <a:r>
              <a:rPr lang="ko-KR" altLang="en-US" dirty="0"/>
              <a:t>의 두께를 정한 뒤 </a:t>
            </a:r>
            <a:r>
              <a:rPr lang="en-US" altLang="ko-KR" dirty="0"/>
              <a:t>limb </a:t>
            </a:r>
            <a:r>
              <a:rPr lang="ko-KR" altLang="en-US" dirty="0"/>
              <a:t>사이의 임의의 좌표 </a:t>
            </a:r>
            <a:r>
              <a:rPr lang="en-US" altLang="ko-KR" dirty="0"/>
              <a:t>p</a:t>
            </a:r>
            <a:r>
              <a:rPr lang="ko-KR" altLang="en-US" dirty="0"/>
              <a:t>를 두 좌표 간의 단위벡터로 설정하여 벡터 필드를 생성합니다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사람마다의 </a:t>
            </a:r>
            <a:r>
              <a:rPr lang="en-US" altLang="ko-KR" dirty="0"/>
              <a:t>limb</a:t>
            </a:r>
            <a:r>
              <a:rPr lang="ko-KR" altLang="en-US" dirty="0"/>
              <a:t>별 </a:t>
            </a:r>
            <a:r>
              <a:rPr lang="en-US" altLang="ko-KR" dirty="0"/>
              <a:t>ground truth PAF</a:t>
            </a:r>
            <a:r>
              <a:rPr lang="ko-KR" altLang="en-US" dirty="0"/>
              <a:t>를 생성한 후 </a:t>
            </a:r>
            <a:r>
              <a:rPr lang="en-US" altLang="ko-KR" dirty="0"/>
              <a:t>GT CM </a:t>
            </a:r>
            <a:r>
              <a:rPr lang="ko-KR" altLang="en-US" dirty="0"/>
              <a:t>과 똑같이 각</a:t>
            </a:r>
            <a:r>
              <a:rPr lang="en-US" altLang="ko-KR" dirty="0"/>
              <a:t> limb</a:t>
            </a:r>
            <a:r>
              <a:rPr lang="ko-KR" altLang="en-US" dirty="0"/>
              <a:t>별 </a:t>
            </a:r>
            <a:r>
              <a:rPr lang="en-US" altLang="ko-KR" dirty="0"/>
              <a:t>ground truth PAF</a:t>
            </a:r>
            <a:r>
              <a:rPr lang="ko-KR" altLang="en-US" dirty="0"/>
              <a:t>를 합칩니다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57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예측한 </a:t>
            </a:r>
            <a:r>
              <a:rPr lang="en-US" altLang="ko-KR" dirty="0"/>
              <a:t>Part Affinity field</a:t>
            </a:r>
            <a:r>
              <a:rPr lang="ko-KR" altLang="en-US" dirty="0"/>
              <a:t>와 </a:t>
            </a:r>
            <a:r>
              <a:rPr lang="en-US" altLang="ko-KR" dirty="0"/>
              <a:t>confidence map </a:t>
            </a:r>
            <a:r>
              <a:rPr lang="ko-KR" altLang="en-US" dirty="0"/>
              <a:t>간의 연결성 점수를 계산하는 방법을 설명하겠습니다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첫번째 사진에서 보시는 것과 같이 </a:t>
            </a:r>
            <a:r>
              <a:rPr lang="en-US" altLang="ko-KR" dirty="0"/>
              <a:t>Confidence map</a:t>
            </a:r>
            <a:r>
              <a:rPr lang="ko-KR" altLang="en-US" dirty="0"/>
              <a:t>에서 탐지한 각 신체 후보인 </a:t>
            </a:r>
            <a:r>
              <a:rPr lang="en-US" altLang="ko-KR" dirty="0"/>
              <a:t>dj1, dj2</a:t>
            </a:r>
            <a:r>
              <a:rPr lang="ko-KR" altLang="en-US" dirty="0"/>
              <a:t>가 있고</a:t>
            </a:r>
            <a:r>
              <a:rPr lang="en-US" altLang="ko-KR" dirty="0"/>
              <a:t>, </a:t>
            </a:r>
            <a:r>
              <a:rPr lang="ko-KR" altLang="en-US" dirty="0"/>
              <a:t>이 두 점사이의 단위벡터를 계산합니다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Part Affinity Field</a:t>
            </a:r>
            <a:r>
              <a:rPr lang="ko-KR" altLang="en-US" dirty="0"/>
              <a:t>는 벡터 필드이므로 두 신체 부위 사이의 각 픽셀마다 벡터 즉 방향에 대한 정보를 담고 있어서 모든 픽셀과 </a:t>
            </a:r>
            <a:r>
              <a:rPr lang="en-US" altLang="ko-KR" dirty="0"/>
              <a:t>CM</a:t>
            </a:r>
            <a:r>
              <a:rPr lang="ko-KR" altLang="en-US" dirty="0"/>
              <a:t>의 단위벡터 간의 내적을 계산하고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이에 대한 적분을 시행하여 연결성 점수를 계산합니다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여기서 </a:t>
            </a:r>
            <a:r>
              <a:rPr lang="en-US" altLang="ko-KR" dirty="0"/>
              <a:t>P</a:t>
            </a:r>
            <a:r>
              <a:rPr lang="ko-KR" altLang="en-US" dirty="0"/>
              <a:t>는 앞서 말씀드린 것과 같이 두 신체 부위 사이의 포인트입니다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100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 앞서 구한 </a:t>
            </a:r>
            <a:r>
              <a:rPr lang="en-US" altLang="ko-KR" dirty="0"/>
              <a:t>confidence map</a:t>
            </a:r>
            <a:r>
              <a:rPr lang="ko-KR" altLang="en-US" dirty="0"/>
              <a:t>과 </a:t>
            </a:r>
            <a:r>
              <a:rPr lang="en-US" altLang="ko-KR" dirty="0"/>
              <a:t>part affinity field</a:t>
            </a:r>
            <a:r>
              <a:rPr lang="ko-KR" altLang="en-US" dirty="0"/>
              <a:t>의 내적 적분으로 구한 점수를 이용해서 연결하는 방법에 대해 설명하겠습니다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모든 신체 부위 간의 연결을 동시에 고려한다면 그림 </a:t>
            </a:r>
            <a:r>
              <a:rPr lang="en-US" altLang="ko-KR" dirty="0"/>
              <a:t>b</a:t>
            </a:r>
            <a:r>
              <a:rPr lang="ko-KR" altLang="en-US" dirty="0"/>
              <a:t>와 같이 막대한 양의 노드가 생성됩니다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그래프 연결 알고리즘을 </a:t>
            </a:r>
            <a:r>
              <a:rPr lang="en-US" altLang="ko-KR" dirty="0"/>
              <a:t>brute</a:t>
            </a:r>
            <a:r>
              <a:rPr lang="ko-KR" altLang="en-US" dirty="0"/>
              <a:t> </a:t>
            </a:r>
            <a:r>
              <a:rPr lang="en-US" altLang="ko-KR" dirty="0"/>
              <a:t>force</a:t>
            </a:r>
            <a:r>
              <a:rPr lang="ko-KR" altLang="en-US" dirty="0"/>
              <a:t>를 이용한다면 시간 복잡도는 </a:t>
            </a:r>
            <a:r>
              <a:rPr lang="en-US" altLang="ko-KR" dirty="0"/>
              <a:t>n! </a:t>
            </a:r>
            <a:r>
              <a:rPr lang="ko-KR" altLang="en-US" dirty="0"/>
              <a:t>로 많은 시간이 소요돼 </a:t>
            </a:r>
            <a:r>
              <a:rPr lang="en-US" altLang="ko-KR" dirty="0"/>
              <a:t>Hungarian Maximum matching algorithm </a:t>
            </a:r>
            <a:r>
              <a:rPr lang="ko-KR" altLang="en-US" dirty="0"/>
              <a:t>을 사용하여 세제곱 정도로 줄였습니다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또한 최소한의 후보 </a:t>
            </a:r>
            <a:r>
              <a:rPr lang="ko-KR" altLang="en-US" dirty="0" err="1"/>
              <a:t>엣지로</a:t>
            </a:r>
            <a:r>
              <a:rPr lang="ko-KR" altLang="en-US" dirty="0"/>
              <a:t> 연결 대상을 줄여 시간 복잡도를 감소시켰습니다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들어 왼쪽 팔꿈치에서의 연결은 왼쪽 손 혹은 왼쪽 어깨로만 연결이 가능하다는 것으로 연결 대상을 줄일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90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Bipartite</a:t>
            </a:r>
            <a:r>
              <a:rPr lang="ko-KR" altLang="en-US" dirty="0"/>
              <a:t> </a:t>
            </a:r>
            <a:r>
              <a:rPr lang="en-US" altLang="ko-KR" dirty="0"/>
              <a:t>matching</a:t>
            </a:r>
            <a:r>
              <a:rPr lang="ko-KR" altLang="en-US" dirty="0"/>
              <a:t> </a:t>
            </a:r>
            <a:r>
              <a:rPr lang="en-US" altLang="ko-KR" dirty="0"/>
              <a:t>graph</a:t>
            </a:r>
            <a:r>
              <a:rPr lang="ko-KR" altLang="en-US" dirty="0"/>
              <a:t>의 과정을 간단하게 설명하겠습니다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연결은 사람 </a:t>
            </a:r>
            <a:r>
              <a:rPr lang="en-US" altLang="ko-KR" dirty="0"/>
              <a:t>3</a:t>
            </a:r>
            <a:r>
              <a:rPr lang="ko-KR" altLang="en-US" dirty="0"/>
              <a:t>명의 왼쪽 팔꿈치와 왼쪽 손 간의 </a:t>
            </a:r>
            <a:r>
              <a:rPr lang="en-US" altLang="ko-KR" dirty="0"/>
              <a:t>association score e</a:t>
            </a:r>
            <a:r>
              <a:rPr lang="ko-KR" altLang="en-US" dirty="0"/>
              <a:t>를 계산하고</a:t>
            </a:r>
            <a:r>
              <a:rPr lang="en-US" altLang="ko-KR" dirty="0"/>
              <a:t>, </a:t>
            </a:r>
            <a:r>
              <a:rPr lang="ko-KR" altLang="en-US" dirty="0"/>
              <a:t>이분법으로 연결하는 과정입니다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헝가리안 알고리즘을 이용해서 그래프의 최적의 연결을 수행하여 사람마다 왼쪽 팔꿈치와 손의 연결을 수행합니다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방법으로 </a:t>
            </a:r>
            <a:r>
              <a:rPr lang="en-US" altLang="ko-KR" dirty="0"/>
              <a:t>full body pose estimation</a:t>
            </a:r>
            <a:r>
              <a:rPr lang="ko-KR" altLang="en-US" dirty="0"/>
              <a:t>을 수행합니다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12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 </a:t>
            </a:r>
            <a:r>
              <a:rPr lang="en-US" altLang="ko-KR" dirty="0"/>
              <a:t>redundant PAF connection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기존의 </a:t>
            </a:r>
            <a:r>
              <a:rPr lang="en-US" altLang="ko-KR" dirty="0"/>
              <a:t>PAF</a:t>
            </a:r>
            <a:r>
              <a:rPr lang="ko-KR" altLang="en-US" dirty="0"/>
              <a:t>는 인접한 </a:t>
            </a:r>
            <a:r>
              <a:rPr lang="en-US" altLang="ko-KR" dirty="0"/>
              <a:t>limb </a:t>
            </a:r>
            <a:r>
              <a:rPr lang="ko-KR" altLang="en-US" dirty="0"/>
              <a:t>끼리 연결하는 벡터 필드였다면</a:t>
            </a:r>
            <a:r>
              <a:rPr lang="en-US" altLang="ko-KR" dirty="0"/>
              <a:t>, redundant PAF</a:t>
            </a:r>
            <a:r>
              <a:rPr lang="ko-KR" altLang="en-US" dirty="0"/>
              <a:t>는 귀와 어깨</a:t>
            </a:r>
            <a:r>
              <a:rPr lang="en-US" altLang="ko-KR" dirty="0"/>
              <a:t>, </a:t>
            </a:r>
            <a:r>
              <a:rPr lang="ko-KR" altLang="en-US" dirty="0"/>
              <a:t>손목과 어깨 등 멀리 떨어진 연결에 대한 </a:t>
            </a:r>
            <a:r>
              <a:rPr lang="en-US" altLang="ko-KR" dirty="0"/>
              <a:t>PAF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사진과 같이 사람이 혼잡할 경우에 이와 같은 장거리 벡터 필드의 점수를 계산하여 만약 동일한 연결이 동시에 발생하면 </a:t>
            </a:r>
            <a:r>
              <a:rPr lang="en-US" altLang="ko-KR" dirty="0"/>
              <a:t>high confidence</a:t>
            </a:r>
            <a:r>
              <a:rPr lang="ko-KR" altLang="en-US" dirty="0"/>
              <a:t>를 갖고 있는 부분을 연결하여 오류를 줄입니다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72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기존 </a:t>
            </a:r>
            <a:r>
              <a:rPr lang="en-US" altLang="ko-KR" dirty="0"/>
              <a:t>human pose estimation</a:t>
            </a:r>
            <a:r>
              <a:rPr lang="ko-KR" altLang="en-US" dirty="0"/>
              <a:t> 데이터셋 개선에 대해 설명 드리겠습니다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기존의 데이터셋에는 발목 까지만 </a:t>
            </a:r>
            <a:r>
              <a:rPr lang="en-US" altLang="ko-KR" dirty="0"/>
              <a:t>annotation</a:t>
            </a:r>
            <a:r>
              <a:rPr lang="ko-KR" altLang="en-US" dirty="0"/>
              <a:t>이 되어있어 발에 대한 정확도가 떨어졌습니다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특히 </a:t>
            </a:r>
            <a:r>
              <a:rPr lang="en-US" altLang="ko-KR" dirty="0"/>
              <a:t>3d </a:t>
            </a:r>
            <a:r>
              <a:rPr lang="ko-KR" altLang="en-US" dirty="0"/>
              <a:t>모델을 만드는 과정에서 발이 땅을 뚫거나 미끄러지는 </a:t>
            </a:r>
            <a:r>
              <a:rPr lang="en-US" altLang="ko-KR" dirty="0"/>
              <a:t>candy wrapper effect</a:t>
            </a:r>
            <a:r>
              <a:rPr lang="ko-KR" altLang="en-US" dirty="0"/>
              <a:t>가 발생합니다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논문에서는 엄지발가락</a:t>
            </a:r>
            <a:r>
              <a:rPr lang="en-US" altLang="ko-KR" dirty="0"/>
              <a:t>, </a:t>
            </a:r>
            <a:r>
              <a:rPr lang="ko-KR" altLang="en-US" dirty="0"/>
              <a:t>새끼발가락</a:t>
            </a:r>
            <a:r>
              <a:rPr lang="en-US" altLang="ko-KR" dirty="0"/>
              <a:t>, </a:t>
            </a:r>
            <a:r>
              <a:rPr lang="ko-KR" altLang="en-US" dirty="0"/>
              <a:t>발뒤꿈치 </a:t>
            </a:r>
            <a:r>
              <a:rPr lang="en-US" altLang="ko-KR" dirty="0"/>
              <a:t>3</a:t>
            </a:r>
            <a:r>
              <a:rPr lang="ko-KR" altLang="en-US" dirty="0"/>
              <a:t>개씩 총 </a:t>
            </a:r>
            <a:r>
              <a:rPr lang="en-US" altLang="ko-KR" dirty="0"/>
              <a:t>6</a:t>
            </a:r>
            <a:r>
              <a:rPr lang="ko-KR" altLang="en-US" dirty="0"/>
              <a:t>개의 발 키포인트를 </a:t>
            </a:r>
            <a:r>
              <a:rPr lang="en-US" altLang="ko-KR" dirty="0"/>
              <a:t>annotation </a:t>
            </a:r>
            <a:r>
              <a:rPr lang="ko-KR" altLang="en-US" dirty="0"/>
              <a:t>하여 사진과 같이 발이 가려진 상태에서도 높은 정확도를 보여줍니다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79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OpenPose</a:t>
            </a:r>
            <a:r>
              <a:rPr lang="ko-KR" altLang="en-US" dirty="0"/>
              <a:t>가 잘못 탐지한 케이스들입니다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보기 드문 포즈들이나</a:t>
            </a:r>
            <a:r>
              <a:rPr lang="en-US" altLang="ko-KR" dirty="0"/>
              <a:t>, </a:t>
            </a:r>
            <a:r>
              <a:rPr lang="ko-KR" altLang="en-US" dirty="0"/>
              <a:t>신체 부위가 겹침</a:t>
            </a:r>
            <a:r>
              <a:rPr lang="en-US" altLang="ko-KR" dirty="0"/>
              <a:t>, </a:t>
            </a:r>
            <a:r>
              <a:rPr lang="ko-KR" altLang="en-US" dirty="0"/>
              <a:t>두 사람의 신체 부위의 잘못된 연결</a:t>
            </a:r>
            <a:r>
              <a:rPr lang="en-US" altLang="ko-KR" dirty="0"/>
              <a:t>, </a:t>
            </a:r>
            <a:r>
              <a:rPr lang="ko-KR" altLang="en-US" dirty="0"/>
              <a:t>동상이나 동물에 대한 잘못된 탐지 등이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발 오류 케이스에서는 발이나 다리가 신체나 다른 물체에 의해 가려지거나</a:t>
            </a:r>
            <a:r>
              <a:rPr lang="en-US" altLang="ko-KR" dirty="0"/>
              <a:t>, </a:t>
            </a:r>
            <a:r>
              <a:rPr lang="ko-KR" altLang="en-US" dirty="0"/>
              <a:t>발은 보이지만 다리가 가려져 있을 때</a:t>
            </a:r>
            <a:r>
              <a:rPr lang="en-US" altLang="ko-KR" dirty="0"/>
              <a:t>,</a:t>
            </a:r>
            <a:r>
              <a:rPr lang="ko-KR" altLang="en-US" dirty="0"/>
              <a:t> 발은 보이지만 신체의 나머지 부분이 가려져 있을 때 등이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훈련 시 드물게 발바닥이 일반적으로 감지되지 않거나</a:t>
            </a:r>
            <a:r>
              <a:rPr lang="en-US" altLang="ko-KR" dirty="0"/>
              <a:t>, </a:t>
            </a:r>
            <a:r>
              <a:rPr lang="ko-KR" altLang="en-US" dirty="0"/>
              <a:t>왼쪽발과 오른쪽이 서로 바뀌어서 인식되는 오류가 있었습니다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37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86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언급한 상향식 방법과 하향식 방법에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하향식은 사람을 먼저 탐지하고 각 </a:t>
            </a:r>
            <a:r>
              <a:rPr lang="ko-KR" altLang="en-US" dirty="0" err="1"/>
              <a:t>바운딩</a:t>
            </a:r>
            <a:r>
              <a:rPr lang="ko-KR" altLang="en-US" dirty="0"/>
              <a:t> 박스마다 </a:t>
            </a:r>
            <a:r>
              <a:rPr lang="en-US" altLang="ko-KR" dirty="0"/>
              <a:t>pose estimation </a:t>
            </a:r>
            <a:r>
              <a:rPr lang="ko-KR" altLang="en-US" dirty="0"/>
              <a:t>을 수행하는 방법입니다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상향식 방법보다 높은 정확도를 가지지만</a:t>
            </a:r>
            <a:r>
              <a:rPr lang="en-US" altLang="ko-KR" dirty="0"/>
              <a:t>, </a:t>
            </a:r>
            <a:r>
              <a:rPr lang="ko-KR" altLang="en-US" dirty="0"/>
              <a:t>사람을 탐지하지 못할 경우 </a:t>
            </a:r>
            <a:r>
              <a:rPr lang="en-US" altLang="ko-KR" dirty="0"/>
              <a:t>pose estimation</a:t>
            </a:r>
            <a:r>
              <a:rPr lang="ko-KR" altLang="en-US" dirty="0"/>
              <a:t>을 수행할 수 없고</a:t>
            </a:r>
            <a:r>
              <a:rPr lang="en-US" altLang="ko-KR" dirty="0"/>
              <a:t>, </a:t>
            </a:r>
            <a:r>
              <a:rPr lang="ko-KR" altLang="en-US" dirty="0"/>
              <a:t>각 사람마다 포즈를 추정해야 해서 많은 시간이 소요됩니다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상향식 방법은 사진에서 사람의 키포인트를 예측하고</a:t>
            </a:r>
            <a:r>
              <a:rPr lang="en-US" altLang="ko-KR" dirty="0"/>
              <a:t>, </a:t>
            </a:r>
            <a:r>
              <a:rPr lang="ko-KR" altLang="en-US" dirty="0"/>
              <a:t>그 키포인트 간의 관계를 예측하여 포즈를 추정하는 방법입니다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사람을 탐지하지 않기 때문에 계산 비용이 적어 속도가 빠르고 실시간에 적용이 가능하지만 하향식 방법에 비해 정확도가 떨어집니다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다음 그림은 각 방식에 따라 처리 순서를 보여줍니다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하향식 방법은 사람을 먼저 탐지한 후 포즈를 추정하고</a:t>
            </a:r>
            <a:r>
              <a:rPr lang="en-US" altLang="ko-KR" dirty="0"/>
              <a:t>, </a:t>
            </a:r>
            <a:r>
              <a:rPr lang="ko-KR" altLang="en-US" dirty="0"/>
              <a:t>상향식 방법은 신체 파트를 찾아 연결합니다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41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전반적인 파이프라인입니다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w*h</a:t>
            </a:r>
            <a:r>
              <a:rPr lang="ko-KR" altLang="en-US" dirty="0"/>
              <a:t>의 컬러 이미지를 입력하여</a:t>
            </a:r>
            <a:r>
              <a:rPr lang="en-US" altLang="ko-KR" dirty="0"/>
              <a:t> feature map f</a:t>
            </a:r>
            <a:r>
              <a:rPr lang="ko-KR" altLang="en-US" dirty="0"/>
              <a:t>를 생성합니다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Feature map f</a:t>
            </a:r>
            <a:r>
              <a:rPr lang="ko-KR" altLang="en-US" dirty="0"/>
              <a:t>를 이용하여 </a:t>
            </a:r>
            <a:r>
              <a:rPr lang="en-US" altLang="ko-KR" dirty="0"/>
              <a:t>Part Affinity field</a:t>
            </a:r>
            <a:r>
              <a:rPr lang="ko-KR" altLang="en-US" dirty="0"/>
              <a:t>를 예측한 후</a:t>
            </a:r>
            <a:r>
              <a:rPr lang="en-US" altLang="ko-KR" dirty="0"/>
              <a:t> f</a:t>
            </a:r>
            <a:r>
              <a:rPr lang="ko-KR" altLang="en-US" dirty="0"/>
              <a:t>와 </a:t>
            </a:r>
            <a:r>
              <a:rPr lang="en-US" altLang="ko-KR" dirty="0"/>
              <a:t>PAF</a:t>
            </a:r>
            <a:r>
              <a:rPr lang="ko-KR" altLang="en-US" dirty="0"/>
              <a:t>를 이용해 </a:t>
            </a:r>
            <a:r>
              <a:rPr lang="en-US" altLang="ko-KR" dirty="0"/>
              <a:t>confidence map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예측합니다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Part Affinity field</a:t>
            </a:r>
            <a:r>
              <a:rPr lang="ko-KR" altLang="en-US" dirty="0"/>
              <a:t>와 </a:t>
            </a:r>
            <a:r>
              <a:rPr lang="en-US" altLang="ko-KR" dirty="0"/>
              <a:t>confidence map</a:t>
            </a:r>
            <a:r>
              <a:rPr lang="ko-KR" altLang="en-US" dirty="0"/>
              <a:t>을 학습하기 전에 각 </a:t>
            </a:r>
            <a:r>
              <a:rPr lang="ko-KR" altLang="en-US" dirty="0" err="1"/>
              <a:t>맵에</a:t>
            </a:r>
            <a:r>
              <a:rPr lang="ko-KR" altLang="en-US" dirty="0"/>
              <a:t> 대한 </a:t>
            </a:r>
            <a:r>
              <a:rPr lang="en-US" altLang="ko-KR" dirty="0"/>
              <a:t>ground truth, </a:t>
            </a:r>
            <a:r>
              <a:rPr lang="ko-KR" altLang="en-US" dirty="0"/>
              <a:t>즉 정답 데이터를 먼저 생성합니다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학습한 </a:t>
            </a:r>
            <a:r>
              <a:rPr lang="en-US" altLang="ko-KR" dirty="0"/>
              <a:t>PAF</a:t>
            </a:r>
            <a:r>
              <a:rPr lang="ko-KR" altLang="en-US" dirty="0"/>
              <a:t>와 </a:t>
            </a:r>
            <a:r>
              <a:rPr lang="en-US" altLang="ko-KR" dirty="0"/>
              <a:t>CM</a:t>
            </a:r>
            <a:r>
              <a:rPr lang="ko-KR" altLang="en-US" dirty="0"/>
              <a:t>을 활용하여 </a:t>
            </a:r>
            <a:r>
              <a:rPr lang="en-US" altLang="ko-KR" dirty="0"/>
              <a:t>bipartite matching, </a:t>
            </a:r>
            <a:r>
              <a:rPr lang="ko-KR" altLang="en-US" dirty="0"/>
              <a:t>즉 신체 부위들을 연결하고</a:t>
            </a:r>
            <a:r>
              <a:rPr lang="en-US" altLang="ko-KR" dirty="0"/>
              <a:t>, </a:t>
            </a:r>
            <a:r>
              <a:rPr lang="ko-KR" altLang="en-US" dirty="0"/>
              <a:t>이 연결의 결과를 종합하여 전체 포즈를 계산하는 방식입니다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98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confidence map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Confidence map </a:t>
            </a:r>
            <a:r>
              <a:rPr lang="ko-KR" altLang="en-US" dirty="0"/>
              <a:t>이하 </a:t>
            </a:r>
            <a:r>
              <a:rPr lang="en-US" altLang="ko-KR" dirty="0"/>
              <a:t>CM</a:t>
            </a:r>
            <a:r>
              <a:rPr lang="ko-KR" altLang="en-US" dirty="0"/>
              <a:t>은 신체 부위를 </a:t>
            </a:r>
            <a:r>
              <a:rPr lang="en-US" altLang="ko-KR" dirty="0"/>
              <a:t>heatmap</a:t>
            </a:r>
            <a:r>
              <a:rPr lang="ko-KR" altLang="en-US" dirty="0"/>
              <a:t>으로 표현한 </a:t>
            </a:r>
            <a:r>
              <a:rPr lang="en-US" altLang="ko-KR" dirty="0"/>
              <a:t>map</a:t>
            </a:r>
            <a:r>
              <a:rPr lang="ko-KR" altLang="en-US" dirty="0"/>
              <a:t>으로 각 신체 부위당 한 장씩 존재하며</a:t>
            </a:r>
            <a:r>
              <a:rPr lang="en-US" altLang="ko-KR" dirty="0"/>
              <a:t>, </a:t>
            </a:r>
            <a:r>
              <a:rPr lang="ko-KR" altLang="en-US" dirty="0"/>
              <a:t>하나의 </a:t>
            </a:r>
            <a:r>
              <a:rPr lang="en-US" altLang="ko-KR" dirty="0"/>
              <a:t>CM</a:t>
            </a:r>
            <a:r>
              <a:rPr lang="ko-KR" altLang="en-US" dirty="0"/>
              <a:t>당 특정 신체 부위의 위치 정보를 포함합니다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좌표가 아닌 </a:t>
            </a:r>
            <a:r>
              <a:rPr lang="ko-KR" altLang="en-US" dirty="0" err="1"/>
              <a:t>히트맵</a:t>
            </a:r>
            <a:r>
              <a:rPr lang="ko-KR" altLang="en-US" dirty="0"/>
              <a:t> 즉 분포로 표현하고 있으며</a:t>
            </a:r>
            <a:r>
              <a:rPr lang="en-US" altLang="ko-KR" dirty="0"/>
              <a:t>, </a:t>
            </a:r>
            <a:r>
              <a:rPr lang="ko-KR" altLang="en-US" dirty="0"/>
              <a:t>여러 사람의 경우에는 여러 개의 </a:t>
            </a:r>
            <a:r>
              <a:rPr lang="en-US" altLang="ko-KR" dirty="0"/>
              <a:t>peak</a:t>
            </a:r>
            <a:r>
              <a:rPr lang="ko-KR" altLang="en-US" dirty="0"/>
              <a:t>값을 탐지합니다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사진을 보시면 왼쪽 사진에는 두 사람의 왼쪽 팔꿈치를</a:t>
            </a:r>
            <a:r>
              <a:rPr lang="en-US" altLang="ko-KR" dirty="0"/>
              <a:t>, </a:t>
            </a:r>
            <a:r>
              <a:rPr lang="ko-KR" altLang="en-US" dirty="0"/>
              <a:t>오른쪽 사진에는 왼쪽 어깨에 대한 </a:t>
            </a:r>
            <a:r>
              <a:rPr lang="en-US" altLang="ko-KR" dirty="0"/>
              <a:t>peak</a:t>
            </a:r>
            <a:r>
              <a:rPr lang="ko-KR" altLang="en-US" dirty="0"/>
              <a:t>값을 표현합니다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</a:t>
            </a:r>
            <a:r>
              <a:rPr lang="en-US" altLang="ko-KR" dirty="0"/>
              <a:t>confidence map</a:t>
            </a:r>
            <a:r>
              <a:rPr lang="ko-KR" altLang="en-US" dirty="0"/>
              <a:t>의 집합을 </a:t>
            </a:r>
            <a:r>
              <a:rPr lang="en-US" altLang="ko-KR" dirty="0"/>
              <a:t>S</a:t>
            </a:r>
            <a:r>
              <a:rPr lang="ko-KR" altLang="en-US" dirty="0"/>
              <a:t>로 표현할 수 있습니다</a:t>
            </a:r>
            <a:r>
              <a:rPr lang="en-US" altLang="ko-KR" dirty="0"/>
              <a:t>. </a:t>
            </a:r>
            <a:r>
              <a:rPr lang="ko-KR" altLang="en-US" dirty="0"/>
              <a:t>여기서 </a:t>
            </a:r>
            <a:r>
              <a:rPr lang="en-US" altLang="ko-KR" dirty="0"/>
              <a:t>J</a:t>
            </a:r>
            <a:r>
              <a:rPr lang="ko-KR" altLang="en-US" dirty="0"/>
              <a:t>는 신체 부위의 개수를 뜻합니다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65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Confidence</a:t>
            </a:r>
            <a:r>
              <a:rPr lang="ko-KR" altLang="en-US" dirty="0"/>
              <a:t> </a:t>
            </a:r>
            <a:r>
              <a:rPr lang="en-US" altLang="ko-KR" dirty="0"/>
              <a:t>map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학습하기 위한 </a:t>
            </a:r>
            <a:r>
              <a:rPr lang="en-US" altLang="ko-KR" dirty="0"/>
              <a:t>Ground truth confidence Map, </a:t>
            </a:r>
            <a:r>
              <a:rPr lang="ko-KR" altLang="en-US" dirty="0"/>
              <a:t>이하 </a:t>
            </a:r>
            <a:r>
              <a:rPr lang="en-US" altLang="ko-KR" dirty="0"/>
              <a:t>GT CM</a:t>
            </a:r>
            <a:r>
              <a:rPr lang="ko-KR" altLang="en-US" dirty="0"/>
              <a:t> 생성 방법에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이미지에 </a:t>
            </a:r>
            <a:r>
              <a:rPr lang="en-US" altLang="ko-KR" dirty="0"/>
              <a:t>K</a:t>
            </a:r>
            <a:r>
              <a:rPr lang="ko-KR" altLang="en-US" dirty="0"/>
              <a:t>명의 사람</a:t>
            </a:r>
            <a:r>
              <a:rPr lang="en-US" altLang="ko-KR" dirty="0"/>
              <a:t>, J</a:t>
            </a:r>
            <a:r>
              <a:rPr lang="ko-KR" altLang="en-US" dirty="0"/>
              <a:t>개의 신체 부위가 포함되어 있으므로 각 신체부위별 </a:t>
            </a:r>
            <a:r>
              <a:rPr lang="en-US" altLang="ko-KR" dirty="0"/>
              <a:t>confidence map</a:t>
            </a:r>
            <a:r>
              <a:rPr lang="ko-KR" altLang="en-US" dirty="0"/>
              <a:t>을 생성하기 위해 </a:t>
            </a:r>
            <a:r>
              <a:rPr lang="en-US" altLang="ko-KR" dirty="0"/>
              <a:t>J x K </a:t>
            </a:r>
            <a:r>
              <a:rPr lang="ko-KR" altLang="en-US" dirty="0"/>
              <a:t>개의 </a:t>
            </a:r>
            <a:r>
              <a:rPr lang="ko-KR" altLang="en-US" dirty="0" err="1"/>
              <a:t>맵을</a:t>
            </a:r>
            <a:r>
              <a:rPr lang="ko-KR" altLang="en-US" dirty="0"/>
              <a:t> 생성합니다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</a:t>
            </a:r>
            <a:r>
              <a:rPr lang="en-US" altLang="ko-KR" dirty="0"/>
              <a:t>confidence map </a:t>
            </a:r>
            <a:r>
              <a:rPr lang="ko-KR" altLang="en-US" dirty="0"/>
              <a:t>당 최대 </a:t>
            </a:r>
            <a:r>
              <a:rPr lang="en-US" altLang="ko-KR" dirty="0"/>
              <a:t>1</a:t>
            </a:r>
            <a:r>
              <a:rPr lang="ko-KR" altLang="en-US" dirty="0"/>
              <a:t>개의 피크 값을 보유하며 신체 부위를 찾지 못하면 </a:t>
            </a:r>
            <a:r>
              <a:rPr lang="en-US" altLang="ko-KR" dirty="0"/>
              <a:t>0</a:t>
            </a:r>
            <a:r>
              <a:rPr lang="ko-KR" altLang="en-US" dirty="0"/>
              <a:t>으로 처리합니다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다음</a:t>
            </a:r>
            <a:r>
              <a:rPr lang="en-US" altLang="ko-KR" dirty="0"/>
              <a:t> </a:t>
            </a:r>
            <a:r>
              <a:rPr lang="ko-KR" altLang="en-US" dirty="0"/>
              <a:t>식은 </a:t>
            </a:r>
            <a:r>
              <a:rPr lang="en-US" altLang="ko-KR" dirty="0"/>
              <a:t>GT CM</a:t>
            </a:r>
            <a:r>
              <a:rPr lang="ko-KR" altLang="en-US" dirty="0"/>
              <a:t>을 구하는 식으로 </a:t>
            </a:r>
            <a:r>
              <a:rPr lang="en-US" altLang="ko-KR" dirty="0"/>
              <a:t>x</a:t>
            </a:r>
            <a:r>
              <a:rPr lang="ko-KR" altLang="en-US" dirty="0"/>
              <a:t>는 </a:t>
            </a:r>
            <a:r>
              <a:rPr lang="en-US" altLang="ko-KR" dirty="0"/>
              <a:t>k</a:t>
            </a:r>
            <a:r>
              <a:rPr lang="ko-KR" altLang="en-US" dirty="0"/>
              <a:t>번째 사람의 </a:t>
            </a:r>
            <a:r>
              <a:rPr lang="en-US" altLang="ko-KR" dirty="0"/>
              <a:t>J</a:t>
            </a:r>
            <a:r>
              <a:rPr lang="ko-KR" altLang="en-US" dirty="0"/>
              <a:t>번째 신체 부위의 </a:t>
            </a:r>
            <a:r>
              <a:rPr lang="en-US" altLang="ko-KR" dirty="0"/>
              <a:t>ground truth, </a:t>
            </a:r>
            <a:r>
              <a:rPr lang="ko-KR" altLang="en-US" dirty="0"/>
              <a:t>정답 좌표</a:t>
            </a:r>
            <a:r>
              <a:rPr lang="en-US" altLang="ko-KR" dirty="0"/>
              <a:t> </a:t>
            </a:r>
            <a:r>
              <a:rPr lang="ko-KR" altLang="en-US" dirty="0"/>
              <a:t>값이고</a:t>
            </a:r>
            <a:r>
              <a:rPr lang="en-US" altLang="ko-KR" dirty="0"/>
              <a:t>, </a:t>
            </a:r>
            <a:r>
              <a:rPr lang="ko-KR" altLang="en-US" dirty="0"/>
              <a:t>시그마는 그</a:t>
            </a:r>
            <a:r>
              <a:rPr lang="en-US" altLang="ko-KR" dirty="0"/>
              <a:t> </a:t>
            </a:r>
            <a:r>
              <a:rPr lang="ko-KR" altLang="en-US" dirty="0"/>
              <a:t>좌표 값 에서 부터 어느 정도의 분포</a:t>
            </a:r>
            <a:r>
              <a:rPr lang="en-US" altLang="ko-KR" dirty="0"/>
              <a:t>, confidence map</a:t>
            </a:r>
            <a:r>
              <a:rPr lang="ko-KR" altLang="en-US" dirty="0"/>
              <a:t>의 퍼짐 정도를 만들 것인가를 나타냅니다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4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사람과 관절에 대해서 각각 </a:t>
            </a:r>
            <a:r>
              <a:rPr lang="en-US" altLang="ko-KR" dirty="0"/>
              <a:t>confidence map</a:t>
            </a:r>
            <a:r>
              <a:rPr lang="ko-KR" altLang="en-US" dirty="0"/>
              <a:t>을 생성하였으면</a:t>
            </a:r>
            <a:r>
              <a:rPr lang="en-US" altLang="ko-KR" dirty="0"/>
              <a:t>, </a:t>
            </a:r>
            <a:r>
              <a:rPr lang="ko-KR" altLang="en-US" dirty="0"/>
              <a:t>그 </a:t>
            </a:r>
            <a:r>
              <a:rPr lang="en-US" altLang="ko-KR" dirty="0"/>
              <a:t>map</a:t>
            </a:r>
            <a:r>
              <a:rPr lang="ko-KR" altLang="en-US" dirty="0"/>
              <a:t>을 이용하여 모든 사람의 각 관절에 대한 </a:t>
            </a:r>
            <a:r>
              <a:rPr lang="en-US" altLang="ko-KR" dirty="0"/>
              <a:t>confidence map</a:t>
            </a:r>
            <a:r>
              <a:rPr lang="ko-KR" altLang="en-US" dirty="0"/>
              <a:t>을 생성합니다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이미지에서 사람마다 동일한 관절의 위치가 다르기 때문에 </a:t>
            </a:r>
            <a:r>
              <a:rPr lang="en-US" altLang="ko-KR" dirty="0"/>
              <a:t>peak value</a:t>
            </a:r>
            <a:r>
              <a:rPr lang="ko-KR" altLang="en-US" dirty="0"/>
              <a:t>의 위치는 각기 다른 위치에서 만들어집니다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높은 값들을 모아서 하나의 </a:t>
            </a:r>
            <a:r>
              <a:rPr lang="en-US" altLang="ko-KR" dirty="0"/>
              <a:t>map</a:t>
            </a:r>
            <a:r>
              <a:rPr lang="ko-KR" altLang="en-US" dirty="0"/>
              <a:t>으로 통합하는 과정입니다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94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사진은 여러 사람의 왼쪽 어깨에 대한 </a:t>
            </a:r>
            <a:r>
              <a:rPr lang="en-US" altLang="ko-KR" dirty="0"/>
              <a:t>confidence map</a:t>
            </a:r>
            <a:r>
              <a:rPr lang="ko-KR" altLang="en-US" dirty="0"/>
              <a:t>을 나타냅니다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40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평균을 이용하는 대신 최대값을 이용하는 이유는 </a:t>
            </a:r>
            <a:r>
              <a:rPr lang="en-US" altLang="ko-KR" dirty="0"/>
              <a:t>max </a:t>
            </a:r>
            <a:r>
              <a:rPr lang="ko-KR" altLang="en-US" dirty="0"/>
              <a:t>가 </a:t>
            </a:r>
            <a:r>
              <a:rPr lang="en-US" altLang="ko-KR" dirty="0"/>
              <a:t>peak</a:t>
            </a:r>
            <a:r>
              <a:rPr lang="ko-KR" altLang="en-US" dirty="0"/>
              <a:t>값을 잘 표현하기 때문입니다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만약 두 사람의 신체 부위가 인접한 곳에 위치하는데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여기서 만약 평균을 구하게 된다면</a:t>
            </a:r>
            <a:r>
              <a:rPr lang="en-US" altLang="ko-KR" dirty="0"/>
              <a:t>, </a:t>
            </a:r>
            <a:r>
              <a:rPr lang="ko-KR" altLang="en-US" dirty="0"/>
              <a:t>두 신체 부위 히트 맵 사이 임의의 점에 만들어 져서 정확도가 낮아질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이런 현상을 방지하기 위해 </a:t>
            </a:r>
            <a:r>
              <a:rPr lang="en-US" altLang="ko-KR" dirty="0"/>
              <a:t>max</a:t>
            </a:r>
            <a:r>
              <a:rPr lang="ko-KR" altLang="en-US" dirty="0"/>
              <a:t>를 사용하였습니다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64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en-US" altLang="ko-KR" dirty="0"/>
              <a:t>Part Affinity Field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Part Affinity Field </a:t>
            </a:r>
            <a:r>
              <a:rPr lang="ko-KR" altLang="en-US" dirty="0"/>
              <a:t>이하 </a:t>
            </a:r>
            <a:r>
              <a:rPr lang="en-US" altLang="ko-KR" dirty="0"/>
              <a:t>PAF</a:t>
            </a:r>
            <a:r>
              <a:rPr lang="ko-KR" altLang="en-US" dirty="0"/>
              <a:t>는 두 신체 부위 간의 연결 방향과 위치를 동시에 포함하는 벡터 필드입니다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</a:t>
            </a:r>
            <a:r>
              <a:rPr lang="en-US" altLang="ko-KR" dirty="0"/>
              <a:t>limb type</a:t>
            </a:r>
            <a:r>
              <a:rPr lang="ko-KR" altLang="en-US" dirty="0"/>
              <a:t>별 한 장씩 있는데</a:t>
            </a:r>
            <a:r>
              <a:rPr lang="en-US" altLang="ko-KR" dirty="0"/>
              <a:t>, </a:t>
            </a:r>
            <a:r>
              <a:rPr lang="ko-KR" altLang="en-US" dirty="0"/>
              <a:t>여기서 </a:t>
            </a:r>
            <a:r>
              <a:rPr lang="en-US" altLang="ko-KR" dirty="0"/>
              <a:t>limb</a:t>
            </a:r>
            <a:r>
              <a:rPr lang="ko-KR" altLang="en-US" dirty="0"/>
              <a:t>는 두 신체 부위간 모든 연결</a:t>
            </a:r>
            <a:r>
              <a:rPr lang="en-US" altLang="ko-KR" dirty="0"/>
              <a:t>, </a:t>
            </a:r>
            <a:r>
              <a:rPr lang="ko-KR" altLang="en-US" dirty="0"/>
              <a:t>즉 두 관절을 연결한 뼈입니다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사진을 보시면 오른쪽 팔꿈치에서 오른쪽 손목까지의 방향과 위치를 나타낸 </a:t>
            </a:r>
            <a:r>
              <a:rPr lang="en-US" altLang="ko-KR" dirty="0"/>
              <a:t>PAF</a:t>
            </a:r>
            <a:r>
              <a:rPr lang="ko-KR" altLang="en-US" dirty="0"/>
              <a:t>를 보실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이러한 연결정보를 담고 있는 </a:t>
            </a:r>
            <a:r>
              <a:rPr lang="en-US" altLang="ko-KR" dirty="0"/>
              <a:t>PAF</a:t>
            </a:r>
            <a:r>
              <a:rPr lang="ko-KR" altLang="en-US" dirty="0"/>
              <a:t>를 집합 </a:t>
            </a:r>
            <a:r>
              <a:rPr lang="en-US" altLang="ko-KR" dirty="0"/>
              <a:t>L</a:t>
            </a:r>
            <a:r>
              <a:rPr lang="ko-KR" altLang="en-US" dirty="0"/>
              <a:t>이라고 정의한다면</a:t>
            </a:r>
            <a:r>
              <a:rPr lang="en-US" altLang="ko-KR" dirty="0"/>
              <a:t>, </a:t>
            </a:r>
            <a:r>
              <a:rPr lang="ko-KR" altLang="en-US" dirty="0"/>
              <a:t>다음 식으로 나타낼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L</a:t>
            </a:r>
            <a:r>
              <a:rPr lang="ko-KR" altLang="en-US" dirty="0"/>
              <a:t>은 </a:t>
            </a:r>
            <a:r>
              <a:rPr lang="en-US" altLang="ko-KR" dirty="0"/>
              <a:t>L1, L2 .. Lc</a:t>
            </a:r>
            <a:r>
              <a:rPr lang="ko-KR" altLang="en-US" dirty="0"/>
              <a:t>로 이루어져 있는데</a:t>
            </a:r>
            <a:r>
              <a:rPr lang="en-US" altLang="ko-KR" dirty="0"/>
              <a:t> c</a:t>
            </a:r>
            <a:r>
              <a:rPr lang="ko-KR" altLang="en-US" dirty="0"/>
              <a:t>는 </a:t>
            </a:r>
            <a:r>
              <a:rPr lang="en-US" altLang="ko-KR" dirty="0"/>
              <a:t>limb type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나타냅니다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79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42B1151-51A5-009F-77B6-DE8A1B7D84E1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C4952B-CDE7-EA81-5E5A-BBCC1A281817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AB9BEED-5947-08CE-6A39-E52C6FF6E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5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524000" y="1265379"/>
            <a:ext cx="9144000" cy="1117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dirty="0" err="1">
                <a:latin typeface="+mj-ea"/>
                <a:ea typeface="+mj-ea"/>
              </a:rPr>
              <a:t>OpenPose</a:t>
            </a:r>
            <a:r>
              <a:rPr lang="en-US" altLang="ko-KR" sz="2800" b="1" dirty="0">
                <a:latin typeface="+mj-ea"/>
                <a:ea typeface="+mj-ea"/>
              </a:rPr>
              <a:t>: Realtime Multi-Person 2D Pose Estimation using Part Affinity Fields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Won Jun Noh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Part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Affinity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Field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Introduction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두 신체 부위 간의 연결</a:t>
                </a:r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방향과 위치를 동시에 포함하는 </a:t>
                </a:r>
                <a:r>
                  <a:rPr lang="en-US" altLang="ko-KR" sz="2000" dirty="0">
                    <a:latin typeface="+mn-ea"/>
                  </a:rPr>
                  <a:t>2D </a:t>
                </a:r>
                <a:r>
                  <a:rPr lang="ko-KR" altLang="en-US" sz="2000" dirty="0">
                    <a:latin typeface="+mn-ea"/>
                  </a:rPr>
                  <a:t>벡터 필드 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각 </a:t>
                </a:r>
                <a:r>
                  <a:rPr lang="en-US" altLang="ko-KR" sz="2000" dirty="0">
                    <a:latin typeface="+mn-ea"/>
                  </a:rPr>
                  <a:t>limb type</a:t>
                </a:r>
                <a:r>
                  <a:rPr lang="ko-KR" altLang="en-US" sz="2000" dirty="0">
                    <a:latin typeface="+mn-ea"/>
                  </a:rPr>
                  <a:t>별 한 장씩 존재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특정 </a:t>
                </a:r>
                <a:r>
                  <a:rPr lang="en-US" altLang="ko-KR" sz="2000" dirty="0">
                    <a:latin typeface="+mn-ea"/>
                  </a:rPr>
                  <a:t>limb</a:t>
                </a:r>
                <a:r>
                  <a:rPr lang="ko-KR" altLang="en-US" sz="2000" dirty="0">
                    <a:latin typeface="+mn-ea"/>
                  </a:rPr>
                  <a:t>에 속한 각각의 </a:t>
                </a:r>
                <a:r>
                  <a:rPr lang="en-US" altLang="ko-KR" sz="2000" dirty="0">
                    <a:latin typeface="+mn-ea"/>
                  </a:rPr>
                  <a:t>pixel</a:t>
                </a:r>
                <a:r>
                  <a:rPr lang="ko-KR" altLang="en-US" sz="2000" dirty="0">
                    <a:latin typeface="+mn-ea"/>
                  </a:rPr>
                  <a:t>은 </a:t>
                </a:r>
                <a:r>
                  <a:rPr lang="en-US" altLang="ko-KR" sz="2000" dirty="0">
                    <a:latin typeface="+mn-ea"/>
                  </a:rPr>
                  <a:t>2D </a:t>
                </a:r>
                <a:r>
                  <a:rPr lang="ko-KR" altLang="en-US" sz="2000" dirty="0">
                    <a:latin typeface="+mn-ea"/>
                  </a:rPr>
                  <a:t>벡터로 표현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각 </a:t>
                </a:r>
                <a:r>
                  <a:rPr lang="en-US" altLang="ko-KR" sz="2000" dirty="0">
                    <a:latin typeface="+mn-ea"/>
                  </a:rPr>
                  <a:t>PAF</a:t>
                </a:r>
                <a:r>
                  <a:rPr lang="ko-KR" altLang="en-US" sz="2000" dirty="0">
                    <a:latin typeface="+mn-ea"/>
                  </a:rPr>
                  <a:t> 들의 집합 </a:t>
                </a:r>
                <a:r>
                  <a:rPr lang="en-US" altLang="ko-KR" sz="2000" dirty="0">
                    <a:latin typeface="+mn-ea"/>
                  </a:rPr>
                  <a:t>L : 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ko-KR" sz="20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US" altLang="ko-KR" sz="2000" dirty="0">
                    <a:latin typeface="+mn-ea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0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0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2,⋯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20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 </m:t>
                    </m:r>
                    <m:sSub>
                      <m:sSubPr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altLang="ko-KR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en-US" altLang="ko-KR" sz="2000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altLang="ko-KR" sz="2000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×2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+mn-ea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  <m:r>
                      <a:rPr lang="en-US" altLang="ko-KR" sz="2000" i="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2000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1…</m:t>
                        </m:r>
                        <m:r>
                          <a:rPr lang="en-US" altLang="ko-KR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</m:d>
                  </m:oMath>
                </a14:m>
                <a:endParaRPr lang="en-US" altLang="ko-KR" sz="2000" dirty="0">
                  <a:latin typeface="+mn-ea"/>
                  <a:sym typeface="Wingdings" panose="05000000000000000000" pitchFamily="2" charset="2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3" name="그림 12" descr="텍스트, 바닥이(가) 표시된 사진&#10;&#10;자동 생성된 설명">
            <a:extLst>
              <a:ext uri="{FF2B5EF4-FFF2-40B4-BE49-F238E27FC236}">
                <a16:creationId xmlns:a16="http://schemas.microsoft.com/office/drawing/2014/main" id="{E46D2841-4997-F088-9931-FA5D571C3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39" y="4324096"/>
            <a:ext cx="7207521" cy="19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Part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Affinity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Field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Ground truth for PAFs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Part Affinity Field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생성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k</a:t>
                </a:r>
                <a:r>
                  <a:rPr lang="ko-KR" altLang="en-US" sz="2000" dirty="0">
                    <a:latin typeface="+mn-ea"/>
                  </a:rPr>
                  <a:t>명의 사람</a:t>
                </a:r>
                <a:r>
                  <a:rPr lang="en-US" altLang="ko-KR" sz="2000" dirty="0">
                    <a:latin typeface="+mn-ea"/>
                  </a:rPr>
                  <a:t>,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limb c -&gt; k x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c </a:t>
                </a:r>
                <a:r>
                  <a:rPr lang="ko-KR" altLang="en-US" sz="2000" dirty="0">
                    <a:latin typeface="+mn-ea"/>
                  </a:rPr>
                  <a:t>개의 </a:t>
                </a:r>
                <a:r>
                  <a:rPr lang="en-US" altLang="ko-KR" sz="2000" dirty="0">
                    <a:latin typeface="+mn-ea"/>
                  </a:rPr>
                  <a:t>GT </a:t>
                </a:r>
                <a:r>
                  <a:rPr lang="ko-KR" altLang="en-US" sz="2000" dirty="0">
                    <a:latin typeface="+mn-ea"/>
                  </a:rPr>
                  <a:t>생성 </a:t>
                </a:r>
                <a:r>
                  <a:rPr lang="en-US" altLang="ko-KR" sz="2000" dirty="0">
                    <a:latin typeface="+mn-ea"/>
                  </a:rPr>
                  <a:t>-&gt; limb type</a:t>
                </a:r>
                <a:r>
                  <a:rPr lang="ko-KR" altLang="en-US" sz="2000" dirty="0">
                    <a:latin typeface="+mn-ea"/>
                  </a:rPr>
                  <a:t>별 통합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957A4C0-E9FE-AF74-193D-034C25722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81" y="4003646"/>
            <a:ext cx="3975092" cy="18154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DDA599-E57A-6D18-6353-BABBDE2E9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3139309"/>
            <a:ext cx="4067175" cy="428625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4E8E6743-AFE2-05F3-C835-7D8F3BB64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1" y="2912400"/>
            <a:ext cx="3616198" cy="10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sym typeface="Wingdings" panose="05000000000000000000" pitchFamily="2" charset="2"/>
              </a:rPr>
              <a:t>Multi-Person Parsing using PAFs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3588"/>
            <a:ext cx="731476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Pare wise association score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Confidence map</a:t>
            </a:r>
            <a:r>
              <a:rPr lang="ko-KR" altLang="en-US" sz="2000" dirty="0">
                <a:latin typeface="+mn-ea"/>
              </a:rPr>
              <a:t>에서 탐지한 각 신체 부위 후보 </a:t>
            </a:r>
            <a:r>
              <a:rPr lang="en-US" altLang="ko-KR" sz="2000" dirty="0">
                <a:latin typeface="+mn-ea"/>
              </a:rPr>
              <a:t>dj1, dj2</a:t>
            </a:r>
            <a:r>
              <a:rPr lang="ko-KR" altLang="en-US" sz="2000" dirty="0">
                <a:latin typeface="+mn-ea"/>
              </a:rPr>
              <a:t>의 단위벡터와 </a:t>
            </a:r>
            <a:r>
              <a:rPr lang="en-US" altLang="ko-KR" sz="2000" dirty="0">
                <a:latin typeface="+mn-ea"/>
              </a:rPr>
              <a:t>Part Affinity Field</a:t>
            </a:r>
            <a:r>
              <a:rPr lang="ko-KR" altLang="en-US" sz="2000" dirty="0">
                <a:latin typeface="+mn-ea"/>
              </a:rPr>
              <a:t>의 화살표를 내적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PAF</a:t>
            </a:r>
            <a:r>
              <a:rPr lang="ko-KR" altLang="en-US" sz="2000" dirty="0">
                <a:latin typeface="+mn-ea"/>
              </a:rPr>
              <a:t>는 벡터 필드 </a:t>
            </a:r>
            <a:r>
              <a:rPr lang="en-US" altLang="ko-KR" sz="2000" dirty="0">
                <a:latin typeface="+mn-ea"/>
              </a:rPr>
              <a:t>-&gt; </a:t>
            </a:r>
            <a:r>
              <a:rPr lang="ko-KR" altLang="en-US" sz="2000" dirty="0">
                <a:latin typeface="+mn-ea"/>
              </a:rPr>
              <a:t>두 신체 부위 사이의 각 픽셀마다 벡터가 존재하므로 모든 픽셀에 대해 적분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점수 </a:t>
            </a:r>
            <a:r>
              <a:rPr lang="en-US" altLang="ko-KR" sz="2000" dirty="0">
                <a:latin typeface="+mn-ea"/>
              </a:rPr>
              <a:t>E</a:t>
            </a:r>
            <a:r>
              <a:rPr lang="ko-KR" altLang="en-US" sz="2000" dirty="0">
                <a:latin typeface="+mn-ea"/>
              </a:rPr>
              <a:t> 계산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P(u) -&gt; </a:t>
            </a:r>
            <a:r>
              <a:rPr lang="ko-KR" altLang="en-US" sz="2000" dirty="0">
                <a:latin typeface="+mn-ea"/>
              </a:rPr>
              <a:t>두 신체 부위 사이의 픽셀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2880194-BA7D-D436-69C4-86088D4D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4" y="3833594"/>
            <a:ext cx="2613423" cy="18908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52C009D-12B3-5F9C-F883-025995FB9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61" y="1581725"/>
            <a:ext cx="2630176" cy="1890818"/>
          </a:xfrm>
          <a:prstGeom prst="rect">
            <a:avLst/>
          </a:prstGeom>
        </p:spPr>
      </p:pic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26862FA3-D999-2DE1-EBB1-1C044AE4A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29" y="4110912"/>
            <a:ext cx="3546021" cy="668091"/>
          </a:xfrm>
          <a:prstGeom prst="rect">
            <a:avLst/>
          </a:prstGeom>
        </p:spPr>
      </p:pic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647C6179-0742-718C-5AF5-93F298FFB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65" y="2616916"/>
            <a:ext cx="2548949" cy="7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sym typeface="Wingdings" panose="05000000000000000000" pitchFamily="2" charset="2"/>
              </a:rPr>
              <a:t>Multi-Person Parsing using PAFs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Maximum weight bipartite graph matching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모든 신체부위 간의 연결을 동시에 고려한다면 막대한 양의 </a:t>
            </a:r>
            <a:r>
              <a:rPr lang="en-US" altLang="ko-KR" sz="2000" dirty="0">
                <a:latin typeface="+mn-ea"/>
              </a:rPr>
              <a:t>limb </a:t>
            </a:r>
            <a:r>
              <a:rPr lang="ko-KR" altLang="en-US" sz="2000" dirty="0">
                <a:latin typeface="+mn-ea"/>
              </a:rPr>
              <a:t>생성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Hungarian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Maximum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Matching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Algorithm </a:t>
            </a:r>
            <a:r>
              <a:rPr lang="ko-KR" altLang="en-US" sz="2000" dirty="0">
                <a:latin typeface="+mn-ea"/>
              </a:rPr>
              <a:t>사용하여 </a:t>
            </a:r>
            <a:r>
              <a:rPr lang="en-US" altLang="ko-KR" sz="2000" dirty="0">
                <a:latin typeface="+mn-ea"/>
              </a:rPr>
              <a:t>O(n!) -&gt; O(|V|^3)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최소한의 후보 </a:t>
            </a:r>
            <a:r>
              <a:rPr lang="en-US" altLang="ko-KR" sz="2000" dirty="0">
                <a:latin typeface="+mn-ea"/>
              </a:rPr>
              <a:t>edges</a:t>
            </a:r>
            <a:r>
              <a:rPr lang="ko-KR" altLang="en-US" sz="2000" dirty="0">
                <a:latin typeface="+mn-ea"/>
              </a:rPr>
              <a:t>로 연결 대상을 줄임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E91A709-093A-E141-648F-E127FBED2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69" y="3620672"/>
            <a:ext cx="5948916" cy="20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sym typeface="Wingdings" panose="05000000000000000000" pitchFamily="2" charset="2"/>
              </a:rPr>
              <a:t>Multi-Person Parsing using PAFs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Maximum weight bipartite graph matching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Bipartite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matching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graph</a:t>
            </a:r>
            <a:r>
              <a:rPr lang="ko-KR" altLang="en-US" sz="2000" dirty="0">
                <a:latin typeface="+mn-ea"/>
              </a:rPr>
              <a:t> 과정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표의 값은 </a:t>
            </a:r>
            <a:r>
              <a:rPr lang="en-US" altLang="ko-KR" sz="2000" dirty="0">
                <a:latin typeface="+mn-ea"/>
              </a:rPr>
              <a:t>PAF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CM</a:t>
            </a:r>
            <a:r>
              <a:rPr lang="ko-KR" altLang="en-US" sz="2000" dirty="0">
                <a:latin typeface="+mn-ea"/>
              </a:rPr>
              <a:t>의 내적으로 구한 </a:t>
            </a:r>
            <a:r>
              <a:rPr lang="en-US" altLang="ko-KR" sz="2000" dirty="0">
                <a:latin typeface="+mn-ea"/>
              </a:rPr>
              <a:t>Association Score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D90DC591-D23A-FFB6-C598-AF4FB766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91113"/>
              </p:ext>
            </p:extLst>
          </p:nvPr>
        </p:nvGraphicFramePr>
        <p:xfrm>
          <a:off x="1367972" y="3310465"/>
          <a:ext cx="4259944" cy="19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86">
                  <a:extLst>
                    <a:ext uri="{9D8B030D-6E8A-4147-A177-3AD203B41FA5}">
                      <a16:colId xmlns:a16="http://schemas.microsoft.com/office/drawing/2014/main" val="3095188491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3999302696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44064901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3311514611"/>
                    </a:ext>
                  </a:extLst>
                </a:gridCol>
              </a:tblGrid>
              <a:tr h="49499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1 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2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3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539963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1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29067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2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23906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3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36539"/>
                  </a:ext>
                </a:extLst>
              </a:tr>
            </a:tbl>
          </a:graphicData>
        </a:graphic>
      </p:graphicFrame>
      <p:graphicFrame>
        <p:nvGraphicFramePr>
          <p:cNvPr id="8" name="표 5">
            <a:extLst>
              <a:ext uri="{FF2B5EF4-FFF2-40B4-BE49-F238E27FC236}">
                <a16:creationId xmlns:a16="http://schemas.microsoft.com/office/drawing/2014/main" id="{70AA9D47-0CF0-87C3-3B32-F8B0C0C03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43296"/>
              </p:ext>
            </p:extLst>
          </p:nvPr>
        </p:nvGraphicFramePr>
        <p:xfrm>
          <a:off x="6701972" y="3310465"/>
          <a:ext cx="4259944" cy="19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86">
                  <a:extLst>
                    <a:ext uri="{9D8B030D-6E8A-4147-A177-3AD203B41FA5}">
                      <a16:colId xmlns:a16="http://schemas.microsoft.com/office/drawing/2014/main" val="3095188491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3999302696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44064901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3311514611"/>
                    </a:ext>
                  </a:extLst>
                </a:gridCol>
              </a:tblGrid>
              <a:tr h="49499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1 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2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3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539963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1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29067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2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23906"/>
                  </a:ext>
                </a:extLst>
              </a:tr>
              <a:tr h="494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사람 </a:t>
                      </a:r>
                      <a:r>
                        <a:rPr lang="en-US" altLang="ko-KR" sz="1200" dirty="0"/>
                        <a:t>3</a:t>
                      </a:r>
                    </a:p>
                    <a:p>
                      <a:pPr algn="ctr" latinLnBrk="1"/>
                      <a:r>
                        <a:rPr lang="ko-KR" altLang="en-US" sz="1200" dirty="0"/>
                        <a:t>왼쪽 팔꿈치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36539"/>
                  </a:ext>
                </a:extLst>
              </a:tr>
            </a:tbl>
          </a:graphicData>
        </a:graphic>
      </p:graphicFrame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5BF39E92-3EDC-09B1-4C9B-B20F3448BEE5}"/>
              </a:ext>
            </a:extLst>
          </p:cNvPr>
          <p:cNvSpPr/>
          <p:nvPr/>
        </p:nvSpPr>
        <p:spPr>
          <a:xfrm rot="16200000">
            <a:off x="5939807" y="4054998"/>
            <a:ext cx="435761" cy="6709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06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sym typeface="Wingdings" panose="05000000000000000000" pitchFamily="2" charset="2"/>
              </a:rPr>
              <a:t>Multi-Person Parsing using PAFs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ea typeface="+mn-ea"/>
              </a:rPr>
              <a:t>Redundant PAF connection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귀와 어깨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손목과 어깨 등 멀리 떨어진 연결에 대한 </a:t>
            </a:r>
            <a:r>
              <a:rPr lang="en-US" altLang="ko-KR" sz="2000" dirty="0">
                <a:latin typeface="+mn-ea"/>
              </a:rPr>
              <a:t>PAF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7" name="그림 6" descr="텍스트, 실내, 바닥, 장난감이(가) 표시된 사진&#10;&#10;자동 생성된 설명">
            <a:extLst>
              <a:ext uri="{FF2B5EF4-FFF2-40B4-BE49-F238E27FC236}">
                <a16:creationId xmlns:a16="http://schemas.microsoft.com/office/drawing/2014/main" id="{CB3A63E7-6727-A2BD-601C-9081FA00E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36" y="2844184"/>
            <a:ext cx="5727927" cy="24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Refine Datasets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sym typeface="Wingdings" panose="05000000000000000000" pitchFamily="2" charset="2"/>
              </a:rPr>
              <a:t>Extended Foot </a:t>
            </a:r>
            <a:r>
              <a:rPr lang="en-US" altLang="ko-KR" sz="2400" b="1" dirty="0" err="1">
                <a:latin typeface="+mn-ea"/>
                <a:sym typeface="Wingdings" panose="05000000000000000000" pitchFamily="2" charset="2"/>
              </a:rPr>
              <a:t>Keypoint</a:t>
            </a:r>
            <a:r>
              <a:rPr lang="en-US" altLang="ko-KR" sz="2400" b="1" dirty="0">
                <a:latin typeface="+mn-ea"/>
                <a:sym typeface="Wingdings" panose="05000000000000000000" pitchFamily="2" charset="2"/>
              </a:rPr>
              <a:t> Detection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기존 </a:t>
            </a:r>
            <a:r>
              <a:rPr lang="en-US" altLang="ko-KR" sz="2000" dirty="0">
                <a:latin typeface="+mn-ea"/>
              </a:rPr>
              <a:t>human pose estimation dataset</a:t>
            </a:r>
            <a:r>
              <a:rPr lang="ko-KR" altLang="en-US" sz="2000" dirty="0">
                <a:latin typeface="+mn-ea"/>
              </a:rPr>
              <a:t>에서 발 키포인트 추가</a:t>
            </a:r>
            <a:r>
              <a:rPr lang="en-US" altLang="ko-KR" sz="2000" dirty="0">
                <a:latin typeface="+mn-ea"/>
              </a:rPr>
              <a:t>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6" name="그림 5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156DAEFE-1A58-1B01-7875-565FDC03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82" y="2764962"/>
            <a:ext cx="4648636" cy="2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Datasets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and</a:t>
            </a:r>
            <a:r>
              <a:rPr lang="ko-KR" altLang="en-US" sz="3600" b="1" dirty="0">
                <a:latin typeface="+mn-ea"/>
                <a:ea typeface="+mn-ea"/>
              </a:rPr>
              <a:t> </a:t>
            </a:r>
            <a:r>
              <a:rPr lang="en-US" altLang="ko-KR" sz="3600" b="1" dirty="0">
                <a:latin typeface="+mn-ea"/>
                <a:ea typeface="+mn-ea"/>
              </a:rPr>
              <a:t>Evaluations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sym typeface="Wingdings" panose="05000000000000000000" pitchFamily="2" charset="2"/>
              </a:rPr>
              <a:t>Failure Case Analysis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7" name="그림 6" descr="텍스트, 다른, 스크린샷, 여러개이(가) 표시된 사진&#10;&#10;자동 생성된 설명">
            <a:extLst>
              <a:ext uri="{FF2B5EF4-FFF2-40B4-BE49-F238E27FC236}">
                <a16:creationId xmlns:a16="http://schemas.microsoft.com/office/drawing/2014/main" id="{B1F22F34-0CE0-0285-A1E3-A4A4F68B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2" y="1823922"/>
            <a:ext cx="8401896" cy="44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Conclusion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sym typeface="Wingdings" panose="05000000000000000000" pitchFamily="2" charset="2"/>
              </a:rPr>
              <a:t>Suggestion</a:t>
            </a:r>
            <a:endParaRPr lang="en-US" altLang="ko-KR" sz="2000" dirty="0">
              <a:latin typeface="+mn-ea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신체 부위를 먼저 탐지하는 상향식 기법</a:t>
            </a:r>
            <a:endParaRPr lang="en-US" altLang="ko-KR" sz="2000" dirty="0">
              <a:latin typeface="+mn-ea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PAF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를 먼저 학습하고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CM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을 학습하는 직렬 방식을 사용</a:t>
            </a:r>
            <a:endParaRPr lang="en-US" altLang="ko-KR" sz="2000" dirty="0">
              <a:latin typeface="+mn-ea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Bipartite matching graph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를 이용한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full body pose 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추정</a:t>
            </a:r>
            <a:endParaRPr lang="en-US" altLang="ko-KR" sz="2000" dirty="0">
              <a:latin typeface="+mn-ea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발 키포인트를 할당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-&gt;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 정확도 상승</a:t>
            </a:r>
            <a:endParaRPr lang="en-US" altLang="ko-KR" sz="2000" dirty="0">
              <a:latin typeface="+mn-ea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349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>
                <a:latin typeface="+mn-ea"/>
              </a:rPr>
              <a:t>OpenPose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Bottom-up(</a:t>
            </a:r>
            <a:r>
              <a:rPr lang="ko-KR" altLang="en-US" sz="2000" dirty="0">
                <a:latin typeface="+mn-ea"/>
              </a:rPr>
              <a:t>상향식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기반의 </a:t>
            </a:r>
            <a:r>
              <a:rPr lang="en-US" altLang="ko-KR" sz="2000" dirty="0">
                <a:latin typeface="+mn-ea"/>
              </a:rPr>
              <a:t>2D Multi-person pose estimation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  <a:ea typeface="+mn-ea"/>
              </a:rPr>
              <a:t>신체 부위를 </a:t>
            </a:r>
            <a:r>
              <a:rPr lang="en-US" altLang="ko-KR" sz="2000" dirty="0">
                <a:latin typeface="+mn-ea"/>
                <a:ea typeface="+mn-ea"/>
              </a:rPr>
              <a:t>heatmap</a:t>
            </a:r>
            <a:r>
              <a:rPr lang="ko-KR" altLang="en-US" sz="2000" dirty="0">
                <a:latin typeface="+mn-ea"/>
                <a:ea typeface="+mn-ea"/>
              </a:rPr>
              <a:t>으로 나타내는 </a:t>
            </a:r>
            <a:r>
              <a:rPr lang="en-US" altLang="ko-KR" sz="2000" dirty="0">
                <a:latin typeface="+mn-ea"/>
              </a:rPr>
              <a:t>confidence map</a:t>
            </a:r>
            <a:r>
              <a:rPr lang="ko-KR" altLang="en-US" sz="2000" dirty="0">
                <a:latin typeface="+mn-ea"/>
              </a:rPr>
              <a:t>과 신체 부위 사이의 연결을 벡터 필드로 나타내는 </a:t>
            </a:r>
            <a:r>
              <a:rPr lang="en-US" altLang="ko-KR" sz="2000" dirty="0">
                <a:latin typeface="+mn-ea"/>
              </a:rPr>
              <a:t>Part Affinity Field</a:t>
            </a:r>
            <a:r>
              <a:rPr lang="ko-KR" altLang="en-US" sz="2000" dirty="0">
                <a:latin typeface="+mn-ea"/>
              </a:rPr>
              <a:t>를 이용하여 신체 부위의 연결 추정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이미 공개된 </a:t>
            </a:r>
            <a:r>
              <a:rPr lang="en-US" altLang="ko-KR" sz="2000" dirty="0">
                <a:latin typeface="+mn-ea"/>
              </a:rPr>
              <a:t>Pose Estimation Dataset</a:t>
            </a:r>
            <a:r>
              <a:rPr lang="ko-KR" altLang="en-US" sz="2000" dirty="0">
                <a:latin typeface="+mn-ea"/>
              </a:rPr>
              <a:t>에 발을 </a:t>
            </a:r>
            <a:r>
              <a:rPr lang="en-US" altLang="ko-KR" sz="2000" dirty="0">
                <a:latin typeface="+mn-ea"/>
              </a:rPr>
              <a:t>annotation</a:t>
            </a:r>
            <a:r>
              <a:rPr lang="ko-KR" altLang="en-US" sz="2000" dirty="0">
                <a:latin typeface="+mn-ea"/>
              </a:rPr>
              <a:t>하여 정확도 향상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730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ea typeface="+mn-ea"/>
              </a:rPr>
              <a:t>Top-down vs Bottom-up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  <a:sym typeface="Wingdings" panose="05000000000000000000" pitchFamily="2" charset="2"/>
              </a:rPr>
              <a:t>Top-down(a)</a:t>
            </a:r>
            <a:r>
              <a:rPr lang="ko-KR" altLang="en-US" sz="2000" dirty="0">
                <a:latin typeface="+mn-ea"/>
                <a:ea typeface="+mn-ea"/>
                <a:sym typeface="Wingdings" panose="05000000000000000000" pitchFamily="2" charset="2"/>
              </a:rPr>
              <a:t>과 </a:t>
            </a:r>
            <a:r>
              <a:rPr lang="en-US" altLang="ko-KR" sz="2000" dirty="0">
                <a:latin typeface="+mn-ea"/>
                <a:ea typeface="+mn-ea"/>
                <a:sym typeface="Wingdings" panose="05000000000000000000" pitchFamily="2" charset="2"/>
              </a:rPr>
              <a:t>Bottom-up(b)</a:t>
            </a:r>
            <a:r>
              <a:rPr lang="ko-KR" altLang="en-US" sz="2000" dirty="0">
                <a:latin typeface="+mn-ea"/>
                <a:ea typeface="+mn-ea"/>
                <a:sym typeface="Wingdings" panose="05000000000000000000" pitchFamily="2" charset="2"/>
              </a:rPr>
              <a:t>의 각 처리 순서</a:t>
            </a:r>
            <a:endParaRPr lang="en-US" altLang="ko-KR" sz="20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b="1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그림 4" descr="텍스트, 사람, 실외, 눈이(가) 표시된 사진&#10;&#10;자동 생성된 설명">
            <a:extLst>
              <a:ext uri="{FF2B5EF4-FFF2-40B4-BE49-F238E27FC236}">
                <a16:creationId xmlns:a16="http://schemas.microsoft.com/office/drawing/2014/main" id="{BB907B6A-75F9-8B71-B6BB-0899E9F21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27" y="2286687"/>
            <a:ext cx="5107746" cy="39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1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Overall pipeline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Sequence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altLang="ko-KR" sz="2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</m:oMath>
                </a14:m>
                <a:r>
                  <a:rPr lang="en-US" altLang="ko-KR" sz="2000" dirty="0">
                    <a:latin typeface="+mn-ea"/>
                    <a:ea typeface="+mn-ea"/>
                  </a:rPr>
                  <a:t> </a:t>
                </a:r>
                <a:r>
                  <a:rPr lang="ko-KR" altLang="en-US" sz="2000" dirty="0">
                    <a:latin typeface="+mn-ea"/>
                    <a:ea typeface="+mn-ea"/>
                  </a:rPr>
                  <a:t>의 컬러 이미지를 입력 </a:t>
                </a:r>
                <a:r>
                  <a:rPr lang="en-US" altLang="ko-KR" sz="2000" dirty="0">
                    <a:latin typeface="+mn-ea"/>
                    <a:ea typeface="+mn-ea"/>
                  </a:rPr>
                  <a:t>-&gt; feature map F </a:t>
                </a:r>
                <a:r>
                  <a:rPr lang="ko-KR" altLang="en-US" sz="2000" dirty="0">
                    <a:latin typeface="+mn-ea"/>
                    <a:ea typeface="+mn-ea"/>
                  </a:rPr>
                  <a:t>생성</a:t>
                </a:r>
                <a:endParaRPr lang="en-US" altLang="ko-KR" sz="2000" dirty="0">
                  <a:latin typeface="+mn-ea"/>
                  <a:ea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  <a:ea typeface="+mn-ea"/>
                  </a:rPr>
                  <a:t>Feature map</a:t>
                </a:r>
                <a:r>
                  <a:rPr lang="ko-KR" altLang="en-US" sz="2000" dirty="0">
                    <a:latin typeface="+mn-ea"/>
                    <a:ea typeface="+mn-ea"/>
                  </a:rPr>
                  <a:t>을 이용하여 </a:t>
                </a:r>
                <a:r>
                  <a:rPr lang="en-US" altLang="ko-KR" sz="2000" dirty="0">
                    <a:latin typeface="+mn-ea"/>
                    <a:ea typeface="+mn-ea"/>
                  </a:rPr>
                  <a:t>Part Affinity Field </a:t>
                </a:r>
                <a:r>
                  <a:rPr lang="ko-KR" altLang="en-US" sz="2000" dirty="0">
                    <a:latin typeface="+mn-ea"/>
                    <a:ea typeface="+mn-ea"/>
                  </a:rPr>
                  <a:t>예측</a:t>
                </a:r>
                <a:endParaRPr lang="en-US" altLang="ko-KR" sz="2000" dirty="0">
                  <a:latin typeface="+mn-ea"/>
                  <a:ea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예측한 </a:t>
                </a:r>
                <a:r>
                  <a:rPr lang="en-US" altLang="ko-KR" sz="2000" dirty="0">
                    <a:latin typeface="+mn-ea"/>
                  </a:rPr>
                  <a:t>Part Affinity Field(PAF)</a:t>
                </a:r>
                <a:r>
                  <a:rPr lang="ko-KR" altLang="en-US" sz="2000" dirty="0">
                    <a:latin typeface="+mn-ea"/>
                  </a:rPr>
                  <a:t>와 </a:t>
                </a:r>
                <a:r>
                  <a:rPr lang="en-US" altLang="ko-KR" sz="2000" dirty="0">
                    <a:latin typeface="+mn-ea"/>
                  </a:rPr>
                  <a:t>F</a:t>
                </a:r>
                <a:r>
                  <a:rPr lang="ko-KR" altLang="en-US" sz="2000" dirty="0">
                    <a:latin typeface="+mn-ea"/>
                  </a:rPr>
                  <a:t>를 이용 </a:t>
                </a:r>
                <a:r>
                  <a:rPr lang="en-US" altLang="ko-KR" sz="2000" dirty="0">
                    <a:latin typeface="+mn-ea"/>
                  </a:rPr>
                  <a:t>-&gt;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confidence map(CM)</a:t>
                </a:r>
                <a:r>
                  <a:rPr lang="ko-KR" altLang="en-US" sz="2000" dirty="0">
                    <a:latin typeface="+mn-ea"/>
                  </a:rPr>
                  <a:t> 예측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  <a:ea typeface="+mn-ea"/>
                  </a:rPr>
                  <a:t>PA</a:t>
                </a:r>
                <a:r>
                  <a:rPr lang="en-US" altLang="ko-KR" sz="2000" dirty="0">
                    <a:latin typeface="+mn-ea"/>
                  </a:rPr>
                  <a:t>F,</a:t>
                </a:r>
                <a:r>
                  <a:rPr lang="ko-KR" altLang="en-US" sz="2000" dirty="0">
                    <a:latin typeface="+mn-ea"/>
                  </a:rPr>
                  <a:t>  </a:t>
                </a:r>
                <a:r>
                  <a:rPr lang="en-US" altLang="ko-KR" sz="2000" dirty="0">
                    <a:latin typeface="+mn-ea"/>
                  </a:rPr>
                  <a:t>CM -&gt; bipartite matching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  <a:ea typeface="+mn-ea"/>
                  </a:rPr>
                  <a:t>Matching</a:t>
                </a:r>
                <a:r>
                  <a:rPr lang="ko-KR" altLang="en-US" sz="2000" dirty="0">
                    <a:latin typeface="+mn-ea"/>
                    <a:ea typeface="+mn-ea"/>
                  </a:rPr>
                  <a:t>의 결과를 종합하여 </a:t>
                </a:r>
                <a:r>
                  <a:rPr lang="en-US" altLang="ko-KR" sz="2000" dirty="0">
                    <a:latin typeface="+mn-ea"/>
                    <a:ea typeface="+mn-ea"/>
                  </a:rPr>
                  <a:t>full body pose </a:t>
                </a:r>
                <a:r>
                  <a:rPr lang="ko-KR" altLang="en-US" sz="2000" dirty="0">
                    <a:latin typeface="+mn-ea"/>
                    <a:ea typeface="+mn-ea"/>
                  </a:rPr>
                  <a:t>계산</a:t>
                </a:r>
                <a:endParaRPr lang="en-US" altLang="ko-KR" sz="2000" dirty="0">
                  <a:latin typeface="+mn-ea"/>
                  <a:ea typeface="+mn-ea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BE3688-8360-EF3D-7177-7DF47FAB6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6" y="4430017"/>
            <a:ext cx="7777844" cy="17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Confidence map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Introduction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ko-KR" altLang="en-US" sz="2000" b="1" i="1" dirty="0">
                        <a:latin typeface="Cambria Math" panose="02040503050406030204" pitchFamily="18" charset="0"/>
                        <a:ea typeface="+mn-ea"/>
                      </a:rPr>
                      <m:t>신</m:t>
                    </m:r>
                  </m:oMath>
                </a14:m>
                <a:r>
                  <a:rPr lang="ko-KR" altLang="en-US" sz="2000" dirty="0">
                    <a:latin typeface="+mn-ea"/>
                    <a:ea typeface="+mn-ea"/>
                  </a:rPr>
                  <a:t>체 부위별로 한 장씩 존재</a:t>
                </a:r>
                <a:endParaRPr lang="en-US" altLang="ko-KR" sz="2000" dirty="0">
                  <a:latin typeface="+mn-ea"/>
                  <a:ea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  <a:ea typeface="+mn-ea"/>
                  </a:rPr>
                  <a:t>하나의 </a:t>
                </a:r>
                <a:r>
                  <a:rPr lang="en-US" altLang="ko-KR" sz="2000" dirty="0">
                    <a:latin typeface="+mn-ea"/>
                    <a:ea typeface="+mn-ea"/>
                  </a:rPr>
                  <a:t>confidence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map -&gt; part </a:t>
                </a:r>
                <a:r>
                  <a:rPr lang="ko-KR" altLang="en-US" sz="2000" dirty="0">
                    <a:latin typeface="+mn-ea"/>
                  </a:rPr>
                  <a:t>위치 정보 포함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  <a:ea typeface="+mn-ea"/>
                  </a:rPr>
                  <a:t>좌표가 아닌 분포로 표현</a:t>
                </a:r>
                <a:endParaRPr lang="en-US" altLang="ko-KR" sz="2000" dirty="0">
                  <a:latin typeface="+mn-ea"/>
                  <a:ea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Multi-person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-&gt;</a:t>
                </a:r>
                <a:r>
                  <a:rPr lang="ko-KR" altLang="en-US" sz="2000" dirty="0">
                    <a:latin typeface="+mn-ea"/>
                  </a:rPr>
                  <a:t> 여러 개의 </a:t>
                </a:r>
                <a:r>
                  <a:rPr lang="en-US" altLang="ko-KR" sz="2000" dirty="0">
                    <a:latin typeface="+mn-ea"/>
                  </a:rPr>
                  <a:t>peak</a:t>
                </a:r>
                <a:r>
                  <a:rPr lang="ko-KR" altLang="en-US" sz="2000" dirty="0">
                    <a:latin typeface="+mn-ea"/>
                  </a:rPr>
                  <a:t>값 존재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각 </a:t>
                </a:r>
                <a:r>
                  <a:rPr lang="en-US" altLang="ko-KR" sz="2000" dirty="0">
                    <a:latin typeface="+mn-ea"/>
                  </a:rPr>
                  <a:t>confidence map</a:t>
                </a:r>
                <a:r>
                  <a:rPr lang="ko-KR" altLang="en-US" sz="2000" dirty="0">
                    <a:latin typeface="+mn-ea"/>
                  </a:rPr>
                  <a:t>의 집합을 </a:t>
                </a:r>
                <a:r>
                  <a:rPr lang="en-US" altLang="ko-KR" sz="2000" dirty="0">
                    <a:latin typeface="+mn-ea"/>
                  </a:rPr>
                  <a:t>S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𝑆</m:t>
                    </m:r>
                    <m:r>
                      <a:rPr lang="en-US" altLang="ko-KR" sz="2000" i="0" dirty="0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2000" i="0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2000" i="0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i="0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ko-KR" sz="2000" b="0" i="0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…</m:t>
                        </m:r>
                        <m:r>
                          <a:rPr lang="en-US" altLang="ko-KR" sz="2000" i="0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  <m:t>𝐽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dirty="0">
                  <a:latin typeface="+mn-ea"/>
                  <a:ea typeface="+mn-ea"/>
                  <a:sym typeface="Wingdings" panose="05000000000000000000" pitchFamily="2" charset="2"/>
                </a:endParaRP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en-US" altLang="ko-KR" sz="2000" i="0" dirty="0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∈</m:t>
                    </m:r>
                    <m:sSup>
                      <m:sSupPr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en-US" altLang="ko-KR" sz="2000" i="0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+mn-ea"/>
                    <a:ea typeface="+mn-ea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ko-KR" sz="2000" i="0" dirty="0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2000" i="0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1…</m:t>
                        </m:r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endParaRPr lang="en-US" altLang="ko-KR" sz="20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9" name="그림 8" descr="텍스트, 사람, 무용수, 가장이(가) 표시된 사진&#10;&#10;자동 생성된 설명">
            <a:extLst>
              <a:ext uri="{FF2B5EF4-FFF2-40B4-BE49-F238E27FC236}">
                <a16:creationId xmlns:a16="http://schemas.microsoft.com/office/drawing/2014/main" id="{5495352F-7C18-6285-71B5-B06F14854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8" y="2563945"/>
            <a:ext cx="4018189" cy="19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Confidence map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Ground truth Confidence Map (GT CM)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Confidence map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 생성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K</a:t>
                </a:r>
                <a:r>
                  <a:rPr lang="ko-KR" altLang="en-US" sz="2000" dirty="0">
                    <a:latin typeface="+mn-ea"/>
                  </a:rPr>
                  <a:t>명의 사람</a:t>
                </a:r>
                <a:r>
                  <a:rPr lang="en-US" altLang="ko-KR" sz="2000" dirty="0">
                    <a:latin typeface="+mn-ea"/>
                  </a:rPr>
                  <a:t>, J</a:t>
                </a:r>
                <a:r>
                  <a:rPr lang="ko-KR" altLang="en-US" sz="2000" dirty="0">
                    <a:latin typeface="+mn-ea"/>
                  </a:rPr>
                  <a:t>개의 신체 부위 </a:t>
                </a:r>
                <a:r>
                  <a:rPr lang="en-US" altLang="ko-KR" sz="2000" dirty="0">
                    <a:latin typeface="+mn-ea"/>
                  </a:rPr>
                  <a:t>-&gt; J x K </a:t>
                </a:r>
                <a:r>
                  <a:rPr lang="ko-KR" altLang="en-US" sz="2000" dirty="0">
                    <a:latin typeface="+mn-ea"/>
                  </a:rPr>
                  <a:t>개의 </a:t>
                </a:r>
                <a:r>
                  <a:rPr lang="en-US" altLang="ko-KR" sz="2000" dirty="0">
                    <a:latin typeface="+mn-ea"/>
                  </a:rPr>
                  <a:t>GT CM </a:t>
                </a:r>
                <a:r>
                  <a:rPr lang="ko-KR" altLang="en-US" sz="2000" dirty="0">
                    <a:latin typeface="+mn-ea"/>
                  </a:rPr>
                  <a:t>생성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각 </a:t>
                </a:r>
                <a:r>
                  <a:rPr lang="en-US" altLang="ko-KR" sz="2000" dirty="0">
                    <a:latin typeface="+mn-ea"/>
                  </a:rPr>
                  <a:t>CM</a:t>
                </a:r>
                <a:r>
                  <a:rPr lang="ko-KR" altLang="en-US" sz="2000" dirty="0">
                    <a:latin typeface="+mn-ea"/>
                  </a:rPr>
                  <a:t>당 최대 </a:t>
                </a:r>
                <a:r>
                  <a:rPr lang="en-US" altLang="ko-KR" sz="2000" dirty="0">
                    <a:latin typeface="+mn-ea"/>
                  </a:rPr>
                  <a:t>1</a:t>
                </a:r>
                <a:r>
                  <a:rPr lang="ko-KR" altLang="en-US" sz="2000" dirty="0">
                    <a:latin typeface="+mn-ea"/>
                  </a:rPr>
                  <a:t>개의 </a:t>
                </a:r>
                <a:r>
                  <a:rPr lang="en-US" altLang="ko-KR" sz="2000" dirty="0">
                    <a:latin typeface="+mn-ea"/>
                  </a:rPr>
                  <a:t>peak </a:t>
                </a:r>
                <a:r>
                  <a:rPr lang="ko-KR" altLang="en-US" sz="2000" dirty="0">
                    <a:latin typeface="+mn-ea"/>
                  </a:rPr>
                  <a:t>소유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신체 부위를 찾지 못하면 </a:t>
                </a:r>
                <a:r>
                  <a:rPr lang="en-US" altLang="ko-KR" sz="2000" dirty="0">
                    <a:latin typeface="+mn-ea"/>
                  </a:rPr>
                  <a:t>0</a:t>
                </a:r>
                <a:r>
                  <a:rPr lang="ko-KR" altLang="en-US" sz="2000" dirty="0">
                    <a:latin typeface="+mn-ea"/>
                  </a:rPr>
                  <a:t>으로 처리</a:t>
                </a: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9C48D7-3A4C-152A-A057-6E496BEDC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21" y="4226781"/>
            <a:ext cx="3828251" cy="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Confidence map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b="1" dirty="0">
                    <a:latin typeface="+mn-ea"/>
                  </a:rPr>
                  <a:t>Ground truth Confidence Map (GT CM)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각 사람 별 관절에 대한 </a:t>
                </a:r>
                <a:r>
                  <a:rPr lang="en-US" altLang="ko-KR" sz="2000" dirty="0">
                    <a:latin typeface="+mn-ea"/>
                  </a:rPr>
                  <a:t>confidence map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을 이용하여 각 관절에 대한 </a:t>
                </a:r>
                <a:r>
                  <a:rPr lang="en-US" altLang="ko-KR" sz="2000" dirty="0">
                    <a:latin typeface="+mn-ea"/>
                  </a:rPr>
                  <a:t>confidence </a:t>
                </a:r>
                <a:r>
                  <a:rPr lang="ko-KR" altLang="en-US" sz="2000" dirty="0">
                    <a:latin typeface="+mn-ea"/>
                  </a:rPr>
                  <a:t>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ko-KR" sz="20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ko-KR" altLang="en-US" sz="2000" dirty="0">
                    <a:latin typeface="+mn-ea"/>
                  </a:rPr>
                  <a:t> 생성</a:t>
                </a:r>
                <a:endParaRPr lang="en-US" altLang="ko-KR" sz="2000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동일한 관절의 위치가 다름 </a:t>
                </a:r>
                <a:r>
                  <a:rPr lang="en-US" altLang="ko-KR" sz="2000" dirty="0">
                    <a:latin typeface="+mn-ea"/>
                  </a:rPr>
                  <a:t>-&gt; </a:t>
                </a:r>
                <a:r>
                  <a:rPr lang="ko-KR" altLang="en-US" sz="2000" dirty="0">
                    <a:latin typeface="+mn-ea"/>
                  </a:rPr>
                  <a:t>높은 값들을 모아 하나의 </a:t>
                </a:r>
                <a:r>
                  <a:rPr lang="en-US" altLang="ko-KR" sz="2000" dirty="0">
                    <a:latin typeface="+mn-ea"/>
                  </a:rPr>
                  <a:t>map</a:t>
                </a:r>
                <a:r>
                  <a:rPr lang="ko-KR" altLang="en-US" sz="2000" dirty="0">
                    <a:latin typeface="+mn-ea"/>
                  </a:rPr>
                  <a:t>으로 통합</a:t>
                </a: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351338"/>
              </a:xfrm>
              <a:blipFill>
                <a:blip r:embed="rId3"/>
                <a:stretch>
                  <a:fillRect l="-812" r="-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40EE05B-7E6D-B524-EAFF-E63D2E2E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62" y="3790498"/>
            <a:ext cx="2360930" cy="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Confidence map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Ground truth Confidence Map (GT CM)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각 관절에 대한 </a:t>
            </a:r>
            <a:r>
              <a:rPr lang="en-US" altLang="ko-KR" sz="2000" dirty="0">
                <a:latin typeface="+mn-ea"/>
              </a:rPr>
              <a:t>confidence map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8BCCA3D-F0F6-1F43-4C85-B226880C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83" y="2482807"/>
            <a:ext cx="4788887" cy="35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Confidence map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Ground truth Confidence Map (GT CM)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Peak</a:t>
            </a:r>
            <a:r>
              <a:rPr lang="ko-KR" altLang="en-US" sz="2000" dirty="0">
                <a:latin typeface="+mn-ea"/>
              </a:rPr>
              <a:t>를 표현하기 위해 </a:t>
            </a:r>
            <a:r>
              <a:rPr lang="en-US" altLang="ko-KR" sz="2000" dirty="0">
                <a:latin typeface="+mn-ea"/>
              </a:rPr>
              <a:t>Max 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Confidence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map</a:t>
            </a:r>
            <a:r>
              <a:rPr lang="ko-KR" altLang="en-US" sz="2000" dirty="0">
                <a:latin typeface="+mn-ea"/>
              </a:rPr>
              <a:t> 예측 후 </a:t>
            </a:r>
            <a:r>
              <a:rPr lang="en-US" altLang="ko-KR" sz="2000" dirty="0">
                <a:latin typeface="+mn-ea"/>
              </a:rPr>
              <a:t>non-maximum suppression </a:t>
            </a:r>
            <a:r>
              <a:rPr lang="ko-KR" altLang="en-US" sz="2000" dirty="0">
                <a:latin typeface="+mn-ea"/>
              </a:rPr>
              <a:t>이용</a:t>
            </a:r>
            <a:r>
              <a:rPr lang="en-US" altLang="ko-KR" sz="2000" dirty="0">
                <a:latin typeface="+mn-ea"/>
              </a:rPr>
              <a:t>, body part candidate </a:t>
            </a:r>
            <a:r>
              <a:rPr lang="ko-KR" altLang="en-US" sz="2000" dirty="0">
                <a:latin typeface="+mn-ea"/>
              </a:rPr>
              <a:t>계산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A7047F-7B06-5387-F6A0-EB669F0B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54" y="3127315"/>
            <a:ext cx="4953691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Pages>3</Pages>
  <Words>1848</Words>
  <Characters>0</Characters>
  <Application>Microsoft Office PowerPoint</Application>
  <DocSecurity>0</DocSecurity>
  <PresentationFormat>와이드스크린</PresentationFormat>
  <Lines>0</Lines>
  <Paragraphs>288</Paragraphs>
  <Slides>18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KoPub돋움체 Bold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OpenPose: Realtime Multi-Person 2D Pose Estimation using Part Affinity Fields</vt:lpstr>
      <vt:lpstr>Introduction</vt:lpstr>
      <vt:lpstr>Introduction</vt:lpstr>
      <vt:lpstr>Overall pipeline</vt:lpstr>
      <vt:lpstr>Confidence map</vt:lpstr>
      <vt:lpstr>Confidence map</vt:lpstr>
      <vt:lpstr>Confidence map</vt:lpstr>
      <vt:lpstr>Confidence map</vt:lpstr>
      <vt:lpstr>Confidence map</vt:lpstr>
      <vt:lpstr>Part Affinity Field</vt:lpstr>
      <vt:lpstr>Part Affinity Field</vt:lpstr>
      <vt:lpstr>Multi-Person Parsing using PAFs</vt:lpstr>
      <vt:lpstr>Multi-Person Parsing using PAFs</vt:lpstr>
      <vt:lpstr>Multi-Person Parsing using PAFs</vt:lpstr>
      <vt:lpstr>Multi-Person Parsing using PAFs</vt:lpstr>
      <vt:lpstr>Refine Datasets</vt:lpstr>
      <vt:lpstr>Datasets and Evaluations</vt:lpstr>
      <vt:lpstr>Conclusion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A4033</cp:lastModifiedBy>
  <cp:revision>192</cp:revision>
  <dcterms:modified xsi:type="dcterms:W3CDTF">2022-07-14T05:18:11Z</dcterms:modified>
</cp:coreProperties>
</file>