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1"/>
  </p:notesMasterIdLst>
  <p:sldIdLst>
    <p:sldId id="25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7223" autoAdjust="0"/>
  </p:normalViewPr>
  <p:slideViewPr>
    <p:cSldViewPr snapToGrid="0" snapToObjects="1">
      <p:cViewPr>
        <p:scale>
          <a:sx n="100" d="100"/>
          <a:sy n="100" d="100"/>
        </p:scale>
        <p:origin x="-8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79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Pose Estimation Dataset</a:t>
            </a:r>
            <a:r>
              <a:rPr lang="ko-KR" altLang="en-US" dirty="0"/>
              <a:t>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사람의 자세를 추정하기 위해서는 관절을 먼저 탐색하고</a:t>
            </a:r>
            <a:r>
              <a:rPr lang="en-US" altLang="ko-KR" dirty="0"/>
              <a:t>, </a:t>
            </a:r>
            <a:r>
              <a:rPr lang="ko-KR" altLang="en-US" dirty="0"/>
              <a:t>그 관절들을 연결하여 자세를 추정하는 방식입니다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이러한 관절의 키포인트를 학습하기 위해 관절이 </a:t>
            </a:r>
            <a:r>
              <a:rPr lang="en-US" altLang="ko-KR" dirty="0"/>
              <a:t>annotation</a:t>
            </a:r>
            <a:r>
              <a:rPr lang="ko-KR" altLang="en-US" dirty="0"/>
              <a:t>된 </a:t>
            </a:r>
            <a:r>
              <a:rPr lang="en-US" altLang="ko-KR" dirty="0"/>
              <a:t>Human Pose Estimation Dataset</a:t>
            </a:r>
            <a:r>
              <a:rPr lang="ko-KR" altLang="en-US" dirty="0"/>
              <a:t>을 사용해야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주로 </a:t>
            </a:r>
            <a:r>
              <a:rPr lang="en-US" altLang="ko-KR" dirty="0"/>
              <a:t>MS COCO</a:t>
            </a:r>
            <a:r>
              <a:rPr lang="ko-KR" altLang="en-US" dirty="0"/>
              <a:t>와 </a:t>
            </a:r>
            <a:r>
              <a:rPr lang="en-US" altLang="ko-KR" dirty="0"/>
              <a:t>MPII Human Pose Dataset</a:t>
            </a:r>
            <a:r>
              <a:rPr lang="ko-KR" altLang="en-US" dirty="0"/>
              <a:t>을 이용하여 </a:t>
            </a:r>
            <a:r>
              <a:rPr lang="en-US" altLang="ko-KR" dirty="0"/>
              <a:t>SOTA</a:t>
            </a:r>
            <a:r>
              <a:rPr lang="ko-KR" altLang="en-US" dirty="0"/>
              <a:t>를 평가합니다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33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MPII</a:t>
            </a:r>
            <a:r>
              <a:rPr lang="ko-KR" altLang="en-US" dirty="0"/>
              <a:t> </a:t>
            </a:r>
            <a:r>
              <a:rPr lang="en-US" altLang="ko-KR" dirty="0"/>
              <a:t>Human</a:t>
            </a:r>
            <a:r>
              <a:rPr lang="ko-KR" altLang="en-US" dirty="0"/>
              <a:t> </a:t>
            </a:r>
            <a:r>
              <a:rPr lang="en-US" altLang="ko-KR" dirty="0"/>
              <a:t>Pose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  <a:r>
              <a:rPr lang="ko-KR" altLang="en-US" dirty="0"/>
              <a:t>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데이터셋은 유튜브 등 온라인 비디오에서 추출한 이미지로 구성되어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25000</a:t>
            </a:r>
            <a:r>
              <a:rPr lang="ko-KR" altLang="en-US" dirty="0"/>
              <a:t>개의 이미지와 </a:t>
            </a:r>
            <a:r>
              <a:rPr lang="en-US" altLang="ko-KR" dirty="0"/>
              <a:t>4</a:t>
            </a:r>
            <a:r>
              <a:rPr lang="ko-KR" altLang="en-US" dirty="0"/>
              <a:t>만명이 넘는 사람으로 구성되어 있으며</a:t>
            </a:r>
            <a:r>
              <a:rPr lang="en-US" altLang="ko-KR" dirty="0"/>
              <a:t>, </a:t>
            </a:r>
            <a:r>
              <a:rPr lang="ko-KR" altLang="en-US" dirty="0"/>
              <a:t>이중 </a:t>
            </a:r>
            <a:r>
              <a:rPr lang="en-US" altLang="ko-KR" dirty="0"/>
              <a:t>28000</a:t>
            </a:r>
            <a:r>
              <a:rPr lang="ko-KR" altLang="en-US" dirty="0"/>
              <a:t>명은 학습용으로</a:t>
            </a:r>
            <a:r>
              <a:rPr lang="en-US" altLang="ko-KR" dirty="0"/>
              <a:t>, </a:t>
            </a:r>
            <a:r>
              <a:rPr lang="ko-KR" altLang="en-US" dirty="0"/>
              <a:t>나머지는 테스트용으로 사용합니다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410</a:t>
            </a:r>
            <a:r>
              <a:rPr lang="ko-KR" altLang="en-US" dirty="0"/>
              <a:t>개의 </a:t>
            </a:r>
            <a:r>
              <a:rPr lang="en-US" altLang="ko-KR" dirty="0"/>
              <a:t>Human Activity, </a:t>
            </a:r>
            <a:r>
              <a:rPr lang="ko-KR" altLang="en-US" dirty="0"/>
              <a:t>즉 사람의 활동을 표현합니다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머리 윗부분과 가슴 부분의 키포인트를 단일 관절로 포함하였고</a:t>
            </a:r>
            <a:r>
              <a:rPr lang="en-US" altLang="ko-KR" dirty="0"/>
              <a:t>, background</a:t>
            </a:r>
            <a:r>
              <a:rPr lang="ko-KR" altLang="en-US" dirty="0"/>
              <a:t>를 제외한 </a:t>
            </a:r>
            <a:r>
              <a:rPr lang="en-US" altLang="ko-KR" dirty="0"/>
              <a:t>15</a:t>
            </a:r>
            <a:r>
              <a:rPr lang="ko-KR" altLang="en-US" dirty="0"/>
              <a:t>개의 관절로 이루어져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44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</a:t>
            </a:r>
            <a:r>
              <a:rPr lang="en-US" altLang="ko-KR" dirty="0"/>
              <a:t>MS COCO</a:t>
            </a:r>
            <a:r>
              <a:rPr lang="ko-KR" altLang="en-US" dirty="0"/>
              <a:t> 데이터셋에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데이터셋은 대규모 개체 감지</a:t>
            </a:r>
            <a:r>
              <a:rPr lang="en-US" altLang="ko-KR" dirty="0"/>
              <a:t>, Segmentation, </a:t>
            </a:r>
            <a:r>
              <a:rPr lang="ko-KR" altLang="en-US" dirty="0"/>
              <a:t>키포인트 감지</a:t>
            </a:r>
            <a:r>
              <a:rPr lang="en-US" altLang="ko-KR" dirty="0"/>
              <a:t>, </a:t>
            </a:r>
            <a:r>
              <a:rPr lang="ko-KR" altLang="en-US" dirty="0"/>
              <a:t>데이터셋 캡션화 등 여러 가지 데이터셋을 포함하고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20</a:t>
            </a:r>
            <a:r>
              <a:rPr lang="ko-KR" altLang="en-US" dirty="0"/>
              <a:t>만개의 이미지와 </a:t>
            </a:r>
            <a:r>
              <a:rPr lang="en-US" altLang="ko-KR" dirty="0"/>
              <a:t>25</a:t>
            </a:r>
            <a:r>
              <a:rPr lang="ko-KR" altLang="en-US" dirty="0"/>
              <a:t>만명의 </a:t>
            </a:r>
            <a:r>
              <a:rPr lang="ko-KR" altLang="en-US" dirty="0" err="1"/>
              <a:t>라벨링된</a:t>
            </a:r>
            <a:r>
              <a:rPr lang="ko-KR" altLang="en-US" dirty="0"/>
              <a:t> 사람을 포함하고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MPII</a:t>
            </a:r>
            <a:r>
              <a:rPr lang="ko-KR" altLang="en-US" dirty="0"/>
              <a:t>와 다르게 얼굴에서 눈 코</a:t>
            </a:r>
            <a:r>
              <a:rPr lang="en-US" altLang="ko-KR" dirty="0"/>
              <a:t> </a:t>
            </a:r>
            <a:r>
              <a:rPr lang="ko-KR" altLang="en-US" dirty="0"/>
              <a:t>귀 부분을 관절로 포함하고</a:t>
            </a:r>
            <a:r>
              <a:rPr lang="en-US" altLang="ko-KR" dirty="0"/>
              <a:t>, </a:t>
            </a:r>
            <a:r>
              <a:rPr lang="ko-KR" altLang="en-US" dirty="0"/>
              <a:t>가슴 부분은 관절로 포함하지 않으며</a:t>
            </a:r>
            <a:r>
              <a:rPr lang="en-US" altLang="ko-KR" dirty="0"/>
              <a:t>, 18</a:t>
            </a:r>
            <a:r>
              <a:rPr lang="ko-KR" altLang="en-US" dirty="0"/>
              <a:t>개의 관절로 이루어져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3D </a:t>
            </a:r>
            <a:r>
              <a:rPr lang="ko-KR" altLang="en-US" dirty="0"/>
              <a:t>포즈 추정 데이터셋 </a:t>
            </a:r>
            <a:r>
              <a:rPr lang="en-US" altLang="ko-KR" dirty="0" err="1"/>
              <a:t>DensePose</a:t>
            </a:r>
            <a:r>
              <a:rPr lang="en-US" altLang="ko-KR" dirty="0"/>
              <a:t> COCO </a:t>
            </a:r>
            <a:r>
              <a:rPr lang="ko-KR" altLang="en-US" dirty="0"/>
              <a:t>에서는 </a:t>
            </a:r>
            <a:r>
              <a:rPr lang="en-US" altLang="ko-KR" dirty="0"/>
              <a:t>39000</a:t>
            </a:r>
            <a:r>
              <a:rPr lang="ko-KR" altLang="en-US" dirty="0"/>
              <a:t>개의 이미지와 </a:t>
            </a:r>
            <a:r>
              <a:rPr lang="en-US" altLang="ko-KR" dirty="0"/>
              <a:t>56000</a:t>
            </a:r>
            <a:r>
              <a:rPr lang="ko-KR" altLang="en-US" dirty="0"/>
              <a:t>명의 사람으로 구성되어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1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MPII </a:t>
            </a:r>
            <a:r>
              <a:rPr lang="ko-KR" altLang="en-US" dirty="0"/>
              <a:t>데이터셋과 </a:t>
            </a:r>
            <a:r>
              <a:rPr lang="en-US" altLang="ko-KR" dirty="0"/>
              <a:t>COCO </a:t>
            </a:r>
            <a:r>
              <a:rPr lang="ko-KR" altLang="en-US" dirty="0"/>
              <a:t>데이터셋의 키 포인트를 비교한 사진입니다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MPII</a:t>
            </a:r>
            <a:r>
              <a:rPr lang="ko-KR" altLang="en-US" dirty="0"/>
              <a:t>는 머리부터 목까지 직선으로 이어져 있는 등 </a:t>
            </a:r>
            <a:r>
              <a:rPr lang="en-US" altLang="ko-KR" dirty="0"/>
              <a:t>15</a:t>
            </a:r>
            <a:r>
              <a:rPr lang="ko-KR" altLang="en-US" dirty="0"/>
              <a:t>개의 키포인트로 이루어져 있는 반면 </a:t>
            </a:r>
            <a:r>
              <a:rPr lang="en-US" altLang="ko-KR" dirty="0"/>
              <a:t>COCO</a:t>
            </a:r>
            <a:r>
              <a:rPr lang="ko-KR" altLang="en-US" dirty="0"/>
              <a:t>는 눈</a:t>
            </a:r>
            <a:r>
              <a:rPr lang="en-US" altLang="ko-KR" dirty="0"/>
              <a:t>, </a:t>
            </a:r>
            <a:r>
              <a:rPr lang="ko-KR" altLang="en-US" dirty="0"/>
              <a:t>코</a:t>
            </a:r>
            <a:r>
              <a:rPr lang="en-US" altLang="ko-KR" dirty="0"/>
              <a:t>, </a:t>
            </a:r>
            <a:r>
              <a:rPr lang="ko-KR" altLang="en-US" dirty="0"/>
              <a:t>귀 각각의 키포인트가 할당되어 총 </a:t>
            </a:r>
            <a:r>
              <a:rPr lang="en-US" altLang="ko-KR" dirty="0"/>
              <a:t>18</a:t>
            </a:r>
            <a:r>
              <a:rPr lang="ko-KR" altLang="en-US" dirty="0"/>
              <a:t>개의 키포인트가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98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데이터셋의 각 키포인트를 이은 사진입니다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MPII</a:t>
            </a:r>
            <a:r>
              <a:rPr lang="ko-KR" altLang="en-US" dirty="0"/>
              <a:t>는 배에서 다리로 이어질 때 두 개의 키포인트로 갈라지고</a:t>
            </a:r>
            <a:r>
              <a:rPr lang="en-US" altLang="ko-KR" dirty="0"/>
              <a:t>, COCO</a:t>
            </a:r>
            <a:r>
              <a:rPr lang="ko-KR" altLang="en-US" dirty="0"/>
              <a:t>는 목에서부터 다리로 두 갈래로 갈라집니다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오른쪽 사진은 앞서 발표한 </a:t>
            </a:r>
            <a:r>
              <a:rPr lang="en-US" altLang="ko-KR" dirty="0" err="1"/>
              <a:t>OpenPose</a:t>
            </a:r>
            <a:r>
              <a:rPr lang="ko-KR" altLang="en-US" dirty="0"/>
              <a:t>에서 </a:t>
            </a:r>
            <a:r>
              <a:rPr lang="en-US" altLang="ko-KR" dirty="0"/>
              <a:t>COCO </a:t>
            </a:r>
            <a:r>
              <a:rPr lang="ko-KR" altLang="en-US" dirty="0"/>
              <a:t>데이터셋에 발 키포인트를 추가로 할당한 사진입니다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07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Leeds Sports Pose Dataset</a:t>
            </a:r>
            <a:r>
              <a:rPr lang="ko-KR" altLang="en-US" dirty="0"/>
              <a:t>에 대해서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Flickr </a:t>
            </a:r>
            <a:r>
              <a:rPr lang="ko-KR" altLang="en-US" dirty="0"/>
              <a:t>이라는 미국의 사진 공유 사이트에서 수집한 여러 스포츠인</a:t>
            </a:r>
            <a:r>
              <a:rPr lang="en-US" altLang="ko-KR" dirty="0"/>
              <a:t> </a:t>
            </a:r>
            <a:r>
              <a:rPr lang="ko-KR" altLang="en-US" dirty="0"/>
              <a:t>육상</a:t>
            </a:r>
            <a:r>
              <a:rPr lang="en-US" altLang="ko-KR" dirty="0"/>
              <a:t>, </a:t>
            </a:r>
            <a:r>
              <a:rPr lang="ko-KR" altLang="en-US" dirty="0"/>
              <a:t>배드민턴</a:t>
            </a:r>
            <a:r>
              <a:rPr lang="en-US" altLang="ko-KR" dirty="0"/>
              <a:t>, </a:t>
            </a:r>
            <a:r>
              <a:rPr lang="ko-KR" altLang="en-US" dirty="0"/>
              <a:t>야구 등의 선수의 포즈로 구성되어 있으며</a:t>
            </a:r>
            <a:r>
              <a:rPr lang="en-US" altLang="ko-KR" dirty="0"/>
              <a:t> 2</a:t>
            </a:r>
            <a:r>
              <a:rPr lang="ko-KR" altLang="en-US" dirty="0"/>
              <a:t>천개의 데이터로 구성되어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관절의 개수는 </a:t>
            </a:r>
            <a:r>
              <a:rPr lang="en-US" altLang="ko-KR" dirty="0"/>
              <a:t>MPII</a:t>
            </a:r>
            <a:r>
              <a:rPr lang="ko-KR" altLang="en-US" dirty="0"/>
              <a:t>와 같이 </a:t>
            </a:r>
            <a:r>
              <a:rPr lang="en-US" altLang="ko-KR" dirty="0"/>
              <a:t>14</a:t>
            </a:r>
            <a:r>
              <a:rPr lang="ko-KR" altLang="en-US" dirty="0"/>
              <a:t>개로 이루어져 있으며 가장 눈에 잘 띄는 사람의 길이가 </a:t>
            </a:r>
            <a:r>
              <a:rPr lang="en-US" altLang="ko-KR" dirty="0"/>
              <a:t>150 </a:t>
            </a:r>
            <a:r>
              <a:rPr lang="ko-KR" altLang="en-US" dirty="0"/>
              <a:t>픽셀이 되도록 크기를 조정하였습니다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83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OCHuman</a:t>
            </a:r>
            <a:r>
              <a:rPr lang="en-US" altLang="ko-KR" dirty="0"/>
              <a:t> </a:t>
            </a:r>
            <a:r>
              <a:rPr lang="ko-KR" altLang="en-US" dirty="0"/>
              <a:t>데이터셋에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사람이나 물체가 겹쳐서 많이 가려진 사람들의 포즈를 추정하는 데이터셋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5000</a:t>
            </a:r>
            <a:r>
              <a:rPr lang="ko-KR" altLang="en-US" dirty="0"/>
              <a:t>개의 이미지와 </a:t>
            </a:r>
            <a:r>
              <a:rPr lang="en-US" altLang="ko-KR" dirty="0"/>
              <a:t>13000</a:t>
            </a:r>
            <a:r>
              <a:rPr lang="ko-KR" altLang="en-US" dirty="0"/>
              <a:t>명의 사람으로 구성되어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인당 평균 </a:t>
            </a:r>
            <a:r>
              <a:rPr lang="en-US" altLang="ko-KR" dirty="0"/>
              <a:t>0.5 </a:t>
            </a:r>
            <a:r>
              <a:rPr lang="ko-KR" altLang="en-US" dirty="0"/>
              <a:t>이상의 </a:t>
            </a:r>
            <a:r>
              <a:rPr lang="en-US" altLang="ko-KR" dirty="0"/>
              <a:t>Max </a:t>
            </a:r>
            <a:r>
              <a:rPr lang="en-US" altLang="ko-KR" dirty="0" err="1"/>
              <a:t>Iou</a:t>
            </a:r>
            <a:r>
              <a:rPr lang="ko-KR" altLang="en-US" dirty="0"/>
              <a:t>를 가지는데</a:t>
            </a:r>
            <a:r>
              <a:rPr lang="en-US" altLang="ko-KR" dirty="0"/>
              <a:t>, </a:t>
            </a:r>
            <a:r>
              <a:rPr lang="ko-KR" altLang="en-US" dirty="0"/>
              <a:t>여기서 </a:t>
            </a:r>
            <a:r>
              <a:rPr lang="en-US" altLang="ko-KR" dirty="0"/>
              <a:t>max </a:t>
            </a:r>
            <a:r>
              <a:rPr lang="en-US" altLang="ko-KR" dirty="0" err="1"/>
              <a:t>iou</a:t>
            </a:r>
            <a:r>
              <a:rPr lang="ko-KR" altLang="en-US" dirty="0"/>
              <a:t>는 가려지는 정도를 측정한 값입니다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바운딩</a:t>
            </a:r>
            <a:r>
              <a:rPr lang="ko-KR" altLang="en-US" dirty="0"/>
              <a:t> 박스와 키포인트</a:t>
            </a:r>
            <a:r>
              <a:rPr lang="en-US" altLang="ko-KR" dirty="0"/>
              <a:t>, </a:t>
            </a:r>
            <a:r>
              <a:rPr lang="ko-KR" altLang="en-US" dirty="0"/>
              <a:t>마스크로 </a:t>
            </a:r>
            <a:r>
              <a:rPr lang="en-US" altLang="ko-KR" dirty="0"/>
              <a:t>annotation </a:t>
            </a:r>
            <a:r>
              <a:rPr lang="ko-KR" altLang="en-US" dirty="0"/>
              <a:t>되었습니다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650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</a:t>
            </a:r>
            <a:r>
              <a:rPr lang="en-US" altLang="ko-KR" dirty="0" err="1"/>
              <a:t>crowdpose</a:t>
            </a:r>
            <a:r>
              <a:rPr lang="ko-KR" altLang="en-US" dirty="0"/>
              <a:t>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직역한대로 군중</a:t>
            </a:r>
            <a:r>
              <a:rPr lang="en-US" altLang="ko-KR" dirty="0"/>
              <a:t>, </a:t>
            </a:r>
            <a:r>
              <a:rPr lang="ko-KR" altLang="en-US" dirty="0"/>
              <a:t>즉 사람이 많이 붐비는 영상이나 사진에 대한 </a:t>
            </a:r>
            <a:r>
              <a:rPr lang="ko-KR" altLang="en-US" dirty="0" err="1"/>
              <a:t>데이터셋입니다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만개의 이미지와 </a:t>
            </a:r>
            <a:r>
              <a:rPr lang="en-US" altLang="ko-KR" dirty="0"/>
              <a:t>8</a:t>
            </a:r>
            <a:r>
              <a:rPr lang="ko-KR" altLang="en-US" dirty="0"/>
              <a:t>만개의 사람이 포함되어 있고</a:t>
            </a:r>
            <a:r>
              <a:rPr lang="en-US" altLang="ko-KR" dirty="0"/>
              <a:t>, 8</a:t>
            </a:r>
            <a:r>
              <a:rPr lang="ko-KR" altLang="en-US" dirty="0"/>
              <a:t>천개의 테스트 이미지가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관절의 개수는 </a:t>
            </a:r>
            <a:r>
              <a:rPr lang="en-US" altLang="ko-KR" dirty="0"/>
              <a:t>14</a:t>
            </a:r>
            <a:r>
              <a:rPr lang="ko-KR" altLang="en-US" dirty="0"/>
              <a:t>개이며</a:t>
            </a:r>
            <a:r>
              <a:rPr lang="en-US" altLang="ko-KR" dirty="0"/>
              <a:t>, coco</a:t>
            </a:r>
            <a:r>
              <a:rPr lang="ko-KR" altLang="en-US" dirty="0"/>
              <a:t>와 </a:t>
            </a:r>
            <a:r>
              <a:rPr lang="en-US" altLang="ko-KR" dirty="0" err="1"/>
              <a:t>mpii</a:t>
            </a:r>
            <a:r>
              <a:rPr lang="ko-KR" altLang="en-US" dirty="0"/>
              <a:t>에서 추출한 이미지가 포함되어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83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B42B1151-51A5-009F-77B6-DE8A1B7D84E1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2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6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E2C4952B-CDE7-EA81-5E5A-BBCC1A281817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FAB9BEED-5947-08CE-6A39-E52C6FF6E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0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55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2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1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524000" y="1265379"/>
            <a:ext cx="9144000" cy="1117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b="1" dirty="0">
                <a:latin typeface="+mj-ea"/>
                <a:ea typeface="+mj-ea"/>
              </a:rPr>
              <a:t>Human </a:t>
            </a:r>
            <a:r>
              <a:rPr lang="en-US" altLang="ko-KR" sz="2800" b="1" smtClean="0">
                <a:latin typeface="+mj-ea"/>
                <a:ea typeface="+mj-ea"/>
              </a:rPr>
              <a:t>Pose </a:t>
            </a:r>
            <a:r>
              <a:rPr lang="en-US" altLang="ko-KR" sz="2800" b="1" smtClean="0">
                <a:latin typeface="+mj-ea"/>
              </a:rPr>
              <a:t>Estimation</a:t>
            </a:r>
            <a:r>
              <a:rPr lang="en-US" altLang="ko-KR" sz="2800" b="1" smtClean="0">
                <a:latin typeface="+mj-ea"/>
                <a:ea typeface="+mj-ea"/>
              </a:rPr>
              <a:t> </a:t>
            </a:r>
            <a:r>
              <a:rPr lang="en-US" altLang="ko-KR" sz="2800" b="1" dirty="0">
                <a:latin typeface="+mj-ea"/>
                <a:ea typeface="+mj-ea"/>
              </a:rPr>
              <a:t>Datasets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2417734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Won Jun Noh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Kyonggi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Pose Estimation Datasets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사람의 자세를 추측하기 위해 관절을 탐색</a:t>
            </a:r>
            <a:endParaRPr lang="en-US" altLang="ko-KR" sz="2000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연관된 관절끼리 직선으로 표현하여 자세 추정 가능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관절이 </a:t>
            </a:r>
            <a:r>
              <a:rPr lang="en-US" altLang="ko-KR" sz="2000" dirty="0">
                <a:latin typeface="+mn-ea"/>
                <a:ea typeface="+mn-ea"/>
              </a:rPr>
              <a:t>annotation </a:t>
            </a:r>
            <a:r>
              <a:rPr lang="ko-KR" altLang="en-US" sz="2000" dirty="0">
                <a:latin typeface="+mn-ea"/>
                <a:ea typeface="+mn-ea"/>
              </a:rPr>
              <a:t>된 </a:t>
            </a:r>
            <a:r>
              <a:rPr lang="en-US" altLang="ko-KR" sz="2000" dirty="0">
                <a:latin typeface="+mn-ea"/>
                <a:ea typeface="+mn-ea"/>
              </a:rPr>
              <a:t>Human Pose Estimation Dataset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정형화된 </a:t>
            </a:r>
            <a:r>
              <a:rPr lang="en-US" altLang="ko-KR" sz="2000" dirty="0">
                <a:latin typeface="+mn-ea"/>
              </a:rPr>
              <a:t>Pose Estimation Dataset</a:t>
            </a:r>
            <a:r>
              <a:rPr lang="ko-KR" altLang="en-US" sz="2000" dirty="0">
                <a:latin typeface="+mn-ea"/>
              </a:rPr>
              <a:t>으로 </a:t>
            </a:r>
            <a:r>
              <a:rPr lang="en-US" altLang="ko-KR" sz="2000" dirty="0">
                <a:latin typeface="+mn-ea"/>
              </a:rPr>
              <a:t>SOTA </a:t>
            </a:r>
            <a:r>
              <a:rPr lang="ko-KR" altLang="en-US" sz="2000" dirty="0">
                <a:latin typeface="+mn-ea"/>
              </a:rPr>
              <a:t>평가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주로 </a:t>
            </a:r>
            <a:r>
              <a:rPr lang="en-US" altLang="ko-KR" sz="2000" dirty="0">
                <a:latin typeface="+mn-ea"/>
              </a:rPr>
              <a:t>COCO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MPII </a:t>
            </a:r>
            <a:r>
              <a:rPr lang="ko-KR" altLang="en-US" sz="2000" dirty="0">
                <a:latin typeface="+mn-ea"/>
              </a:rPr>
              <a:t>사용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27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MPII Human Pose Dataset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유튜브 등 온라인 비디오에서 추출한 이미지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25,000</a:t>
            </a:r>
            <a:r>
              <a:rPr lang="ko-KR" altLang="en-US" sz="2000" dirty="0">
                <a:latin typeface="+mn-ea"/>
              </a:rPr>
              <a:t>개의 이미지와 </a:t>
            </a:r>
            <a:r>
              <a:rPr lang="en-US" altLang="ko-KR" sz="2000" dirty="0">
                <a:latin typeface="+mn-ea"/>
              </a:rPr>
              <a:t>40,000</a:t>
            </a:r>
            <a:r>
              <a:rPr lang="ko-KR" altLang="en-US" sz="2000" dirty="0">
                <a:latin typeface="+mn-ea"/>
              </a:rPr>
              <a:t>명이 넘는 사람으로 구성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28,000 </a:t>
            </a:r>
            <a:r>
              <a:rPr lang="ko-KR" altLang="en-US" sz="2000" dirty="0">
                <a:latin typeface="+mn-ea"/>
                <a:ea typeface="+mn-ea"/>
              </a:rPr>
              <a:t>명은 학습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나머지는 테스트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410</a:t>
            </a:r>
            <a:r>
              <a:rPr lang="ko-KR" altLang="en-US" sz="2000" dirty="0">
                <a:latin typeface="+mn-ea"/>
              </a:rPr>
              <a:t>개의 </a:t>
            </a:r>
            <a:r>
              <a:rPr lang="en-US" altLang="ko-KR" sz="2000" dirty="0">
                <a:latin typeface="+mn-ea"/>
              </a:rPr>
              <a:t>Human Activity </a:t>
            </a:r>
            <a:r>
              <a:rPr lang="ko-KR" altLang="en-US" sz="2000" dirty="0">
                <a:latin typeface="+mn-ea"/>
              </a:rPr>
              <a:t>포함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머리 윗부분과 가슴 부분을 관절로 포함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15</a:t>
            </a:r>
            <a:r>
              <a:rPr lang="ko-KR" altLang="en-US" sz="2000" dirty="0">
                <a:latin typeface="+mn-ea"/>
                <a:ea typeface="+mn-ea"/>
              </a:rPr>
              <a:t>개의 관절 개수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1B9FA4F-2BD2-5FC3-0AD4-499C5BE5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95" y="1809312"/>
            <a:ext cx="3998132" cy="37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COCO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대규모 개체 감지</a:t>
            </a:r>
            <a:r>
              <a:rPr lang="en-US" altLang="ko-KR" sz="2000" dirty="0">
                <a:latin typeface="+mn-ea"/>
              </a:rPr>
              <a:t>, Segmentation, </a:t>
            </a:r>
            <a:r>
              <a:rPr lang="ko-KR" altLang="en-US" sz="2000" dirty="0">
                <a:latin typeface="+mn-ea"/>
              </a:rPr>
              <a:t>키포인트 감지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데이터셋 캡션화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200</a:t>
            </a:r>
            <a:r>
              <a:rPr lang="en-US" altLang="ko-KR" sz="2000" dirty="0">
                <a:latin typeface="+mn-ea"/>
                <a:ea typeface="+mn-ea"/>
              </a:rPr>
              <a:t>,000</a:t>
            </a:r>
            <a:r>
              <a:rPr lang="ko-KR" altLang="en-US" sz="2000" dirty="0">
                <a:latin typeface="+mn-ea"/>
                <a:ea typeface="+mn-ea"/>
              </a:rPr>
              <a:t>개의 이미지와 </a:t>
            </a:r>
            <a:r>
              <a:rPr lang="en-US" altLang="ko-KR" sz="2000" dirty="0">
                <a:latin typeface="+mn-ea"/>
                <a:ea typeface="+mn-ea"/>
              </a:rPr>
              <a:t>250,000</a:t>
            </a:r>
            <a:r>
              <a:rPr lang="ko-KR" altLang="en-US" sz="2000" dirty="0">
                <a:latin typeface="+mn-ea"/>
              </a:rPr>
              <a:t>명의 사람으로 구성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얼굴에서 눈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코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귀 부분을 관절로 포함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가슴 부분은 관절로 포함하지 않음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18</a:t>
            </a:r>
            <a:r>
              <a:rPr lang="ko-KR" altLang="en-US" sz="2000" dirty="0">
                <a:latin typeface="+mn-ea"/>
                <a:ea typeface="+mn-ea"/>
              </a:rPr>
              <a:t>개의 관절 개수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3D </a:t>
            </a:r>
            <a:r>
              <a:rPr lang="ko-KR" altLang="en-US" sz="2000" dirty="0">
                <a:latin typeface="+mn-ea"/>
                <a:ea typeface="+mn-ea"/>
              </a:rPr>
              <a:t>포즈 추정 </a:t>
            </a:r>
            <a:r>
              <a:rPr lang="en-US" altLang="ko-KR" sz="2000" dirty="0">
                <a:latin typeface="+mn-ea"/>
                <a:ea typeface="+mn-ea"/>
              </a:rPr>
              <a:t>Dataset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en-US" altLang="ko-KR" sz="2000" dirty="0" err="1">
                <a:latin typeface="+mn-ea"/>
                <a:ea typeface="+mn-ea"/>
              </a:rPr>
              <a:t>DensePose</a:t>
            </a:r>
            <a:r>
              <a:rPr lang="en-US" altLang="ko-KR" sz="2000" dirty="0">
                <a:latin typeface="+mn-ea"/>
                <a:ea typeface="+mn-ea"/>
              </a:rPr>
              <a:t>-COCO </a:t>
            </a:r>
            <a:r>
              <a:rPr lang="ko-KR" altLang="en-US" sz="2000" dirty="0">
                <a:latin typeface="+mn-ea"/>
                <a:ea typeface="+mn-ea"/>
              </a:rPr>
              <a:t>에서는 </a:t>
            </a:r>
            <a:r>
              <a:rPr lang="en-US" altLang="ko-KR" sz="2000" dirty="0">
                <a:latin typeface="+mn-ea"/>
                <a:ea typeface="+mn-ea"/>
              </a:rPr>
              <a:t>39,000</a:t>
            </a:r>
            <a:r>
              <a:rPr lang="ko-KR" altLang="en-US" sz="2000" dirty="0">
                <a:latin typeface="+mn-ea"/>
                <a:ea typeface="+mn-ea"/>
              </a:rPr>
              <a:t>개의 이미지와 </a:t>
            </a:r>
            <a:r>
              <a:rPr lang="en-US" altLang="ko-KR" sz="2000" dirty="0">
                <a:latin typeface="+mn-ea"/>
                <a:ea typeface="+mn-ea"/>
              </a:rPr>
              <a:t>56,000</a:t>
            </a:r>
            <a:r>
              <a:rPr lang="ko-KR" altLang="en-US" sz="2000" dirty="0">
                <a:latin typeface="+mn-ea"/>
                <a:ea typeface="+mn-ea"/>
              </a:rPr>
              <a:t>명의 사람으로 구성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339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MPII &amp; COCO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2" name="그림 11" descr="사람, 실외, 스포츠, 재생이(가) 표시된 사진&#10;&#10;자동 생성된 설명">
            <a:extLst>
              <a:ext uri="{FF2B5EF4-FFF2-40B4-BE49-F238E27FC236}">
                <a16:creationId xmlns:a16="http://schemas.microsoft.com/office/drawing/2014/main" xmlns="" id="{36CF30E3-DB41-9D8D-FDFE-26AC82931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43" y="1458686"/>
            <a:ext cx="8331513" cy="46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MPII &amp; COCO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그림 4" descr="텍스트, 플레이어이(가) 표시된 사진&#10;&#10;자동 생성된 설명">
            <a:extLst>
              <a:ext uri="{FF2B5EF4-FFF2-40B4-BE49-F238E27FC236}">
                <a16:creationId xmlns:a16="http://schemas.microsoft.com/office/drawing/2014/main" xmlns="" id="{277F58BE-085F-E539-1B66-095BE3FA8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9" y="1673065"/>
            <a:ext cx="7547481" cy="38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Leeds Sports Pose 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Flickr</a:t>
            </a:r>
            <a:r>
              <a:rPr lang="ko-KR" altLang="en-US" sz="2000" dirty="0">
                <a:latin typeface="+mn-ea"/>
                <a:ea typeface="+mn-ea"/>
              </a:rPr>
              <a:t>에서 수집한 여러 스포츠 선수의 포즈로 구성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2000</a:t>
            </a:r>
            <a:r>
              <a:rPr lang="ko-KR" altLang="en-US" sz="2000" dirty="0">
                <a:latin typeface="+mn-ea"/>
              </a:rPr>
              <a:t>여개의 데이터셋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관절의 개수 </a:t>
            </a:r>
            <a:r>
              <a:rPr lang="en-US" altLang="ko-KR" sz="2000" dirty="0">
                <a:latin typeface="+mn-ea"/>
                <a:ea typeface="+mn-ea"/>
              </a:rPr>
              <a:t>14</a:t>
            </a:r>
            <a:r>
              <a:rPr lang="ko-KR" altLang="en-US" sz="2000" dirty="0">
                <a:latin typeface="+mn-ea"/>
                <a:ea typeface="+mn-ea"/>
              </a:rPr>
              <a:t>개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가장 눈에 잘 띄는 사람의 길이가 </a:t>
            </a:r>
            <a:r>
              <a:rPr lang="en-US" altLang="ko-KR" sz="2000" dirty="0">
                <a:latin typeface="+mn-ea"/>
              </a:rPr>
              <a:t>150px</a:t>
            </a:r>
            <a:r>
              <a:rPr lang="ko-KR" altLang="en-US" sz="2000" dirty="0">
                <a:latin typeface="+mn-ea"/>
              </a:rPr>
              <a:t>가 되도록 크기를 조정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EAFE9CC7-ED24-978D-B7DF-58F776F45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65" y="3701143"/>
            <a:ext cx="9394469" cy="22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6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 err="1">
                <a:latin typeface="+mn-ea"/>
                <a:ea typeface="+mn-ea"/>
              </a:rPr>
              <a:t>OCHuman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사람이나 물체 등으로 많이 가려진 사람들의 포즈를 추정하는 데이터셋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5,000</a:t>
            </a:r>
            <a:r>
              <a:rPr lang="ko-KR" altLang="en-US" sz="2000" dirty="0">
                <a:latin typeface="+mn-ea"/>
              </a:rPr>
              <a:t>개의 이미지</a:t>
            </a:r>
            <a:r>
              <a:rPr lang="en-US" altLang="ko-KR" sz="2000" dirty="0">
                <a:latin typeface="+mn-ea"/>
              </a:rPr>
              <a:t>, 13,000</a:t>
            </a:r>
            <a:r>
              <a:rPr lang="ko-KR" altLang="en-US" sz="2000" dirty="0">
                <a:latin typeface="+mn-ea"/>
              </a:rPr>
              <a:t>명의 사람으로 구성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1</a:t>
            </a:r>
            <a:r>
              <a:rPr lang="ko-KR" altLang="en-US" sz="2000" dirty="0">
                <a:latin typeface="+mn-ea"/>
                <a:ea typeface="+mn-ea"/>
              </a:rPr>
              <a:t>인당 평균 </a:t>
            </a:r>
            <a:r>
              <a:rPr lang="en-US" altLang="ko-KR" sz="2000" dirty="0">
                <a:latin typeface="+mn-ea"/>
                <a:ea typeface="+mn-ea"/>
              </a:rPr>
              <a:t>0.573</a:t>
            </a:r>
            <a:r>
              <a:rPr lang="ko-KR" altLang="en-US" sz="2000" dirty="0">
                <a:latin typeface="+mn-ea"/>
                <a:ea typeface="+mn-ea"/>
              </a:rPr>
              <a:t>의 </a:t>
            </a:r>
            <a:r>
              <a:rPr lang="en-US" altLang="ko-KR" sz="2000" dirty="0">
                <a:latin typeface="+mn-ea"/>
                <a:ea typeface="+mn-ea"/>
              </a:rPr>
              <a:t>Max </a:t>
            </a:r>
            <a:r>
              <a:rPr lang="en-US" altLang="ko-KR" sz="2000" dirty="0" err="1">
                <a:latin typeface="+mn-ea"/>
                <a:ea typeface="+mn-ea"/>
              </a:rPr>
              <a:t>Iou</a:t>
            </a:r>
            <a:r>
              <a:rPr lang="ko-KR" altLang="en-US" sz="2000" dirty="0">
                <a:latin typeface="+mn-ea"/>
                <a:ea typeface="+mn-ea"/>
              </a:rPr>
              <a:t>를 가지는 복잡한 데이터셋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bounding box</a:t>
            </a:r>
            <a:r>
              <a:rPr lang="ko-KR" altLang="en-US" sz="2000" dirty="0">
                <a:latin typeface="+mn-ea"/>
              </a:rPr>
              <a:t>와 키포인트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마스크로 </a:t>
            </a:r>
            <a:r>
              <a:rPr lang="en-US" altLang="ko-KR" sz="2000" dirty="0">
                <a:latin typeface="+mn-ea"/>
              </a:rPr>
              <a:t>annotation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1B00352-6964-F510-E094-44A2B49A5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14" y="3446128"/>
            <a:ext cx="8022771" cy="24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1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 err="1">
                <a:latin typeface="+mn-ea"/>
                <a:ea typeface="+mn-ea"/>
              </a:rPr>
              <a:t>CrowdPose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사람이 </a:t>
            </a:r>
            <a:r>
              <a:rPr lang="ko-KR" altLang="en-US" sz="2000" dirty="0">
                <a:latin typeface="+mn-ea"/>
              </a:rPr>
              <a:t>많이 붐비는 영상에 대한 데이터셋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20,000</a:t>
            </a:r>
            <a:r>
              <a:rPr lang="ko-KR" altLang="en-US" sz="2000" dirty="0">
                <a:latin typeface="+mn-ea"/>
              </a:rPr>
              <a:t>개의 이미지와 </a:t>
            </a:r>
            <a:r>
              <a:rPr lang="en-US" altLang="ko-KR" sz="2000" dirty="0">
                <a:latin typeface="+mn-ea"/>
              </a:rPr>
              <a:t>80,000</a:t>
            </a:r>
            <a:r>
              <a:rPr lang="ko-KR" altLang="en-US" sz="2000" dirty="0">
                <a:latin typeface="+mn-ea"/>
              </a:rPr>
              <a:t>개의 인간 포즈 포함</a:t>
            </a:r>
            <a:r>
              <a:rPr lang="en-US" altLang="ko-KR" sz="2000" dirty="0">
                <a:latin typeface="+mn-ea"/>
              </a:rPr>
              <a:t>, 8,000</a:t>
            </a:r>
            <a:r>
              <a:rPr lang="ko-KR" altLang="en-US" sz="2000" dirty="0">
                <a:latin typeface="+mn-ea"/>
              </a:rPr>
              <a:t>개의 테스트 이미지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14</a:t>
            </a:r>
            <a:r>
              <a:rPr lang="ko-KR" altLang="en-US" sz="2000" dirty="0">
                <a:latin typeface="+mn-ea"/>
              </a:rPr>
              <a:t>개의 관절 개수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COCO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MPII</a:t>
            </a:r>
            <a:r>
              <a:rPr lang="ko-KR" altLang="en-US" sz="2000" dirty="0">
                <a:latin typeface="+mn-ea"/>
              </a:rPr>
              <a:t>에서 추출한 이미지 포함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6" name="그림 5" descr="텍스트, 그룹, 사람들이(가) 표시된 사진&#10;&#10;자동 생성된 설명">
            <a:extLst>
              <a:ext uri="{FF2B5EF4-FFF2-40B4-BE49-F238E27FC236}">
                <a16:creationId xmlns:a16="http://schemas.microsoft.com/office/drawing/2014/main" xmlns="" id="{A4E8AC76-9D2D-892D-95B8-5F2B2857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90" y="3655146"/>
            <a:ext cx="4260273" cy="23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2722</TotalTime>
  <Pages>3</Pages>
  <Words>691</Words>
  <Characters>0</Characters>
  <Application>Microsoft Office PowerPoint</Application>
  <DocSecurity>0</DocSecurity>
  <PresentationFormat>사용자 지정</PresentationFormat>
  <Lines>0</Lines>
  <Paragraphs>114</Paragraphs>
  <Slides>9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Human Pose Estimation Datasets</vt:lpstr>
      <vt:lpstr>Introduction</vt:lpstr>
      <vt:lpstr>MPII Human Pose Dataset</vt:lpstr>
      <vt:lpstr>COCO</vt:lpstr>
      <vt:lpstr>MPII &amp; COCO</vt:lpstr>
      <vt:lpstr>MPII &amp; COCO</vt:lpstr>
      <vt:lpstr>Leeds Sports Pose </vt:lpstr>
      <vt:lpstr>OCHuman</vt:lpstr>
      <vt:lpstr>CrowdPose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CS8512</cp:lastModifiedBy>
  <cp:revision>204</cp:revision>
  <dcterms:modified xsi:type="dcterms:W3CDTF">2022-07-28T01:43:18Z</dcterms:modified>
</cp:coreProperties>
</file>