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8" r:id="rId2"/>
    <p:sldId id="290" r:id="rId3"/>
    <p:sldId id="301" r:id="rId4"/>
    <p:sldId id="295" r:id="rId5"/>
    <p:sldId id="291" r:id="rId6"/>
    <p:sldId id="294" r:id="rId7"/>
    <p:sldId id="296" r:id="rId8"/>
    <p:sldId id="297" r:id="rId9"/>
    <p:sldId id="298" r:id="rId10"/>
    <p:sldId id="299" r:id="rId11"/>
    <p:sldId id="300" r:id="rId12"/>
    <p:sldId id="302" r:id="rId13"/>
    <p:sldId id="303" r:id="rId14"/>
    <p:sldId id="304" r:id="rId15"/>
    <p:sldId id="305" r:id="rId16"/>
    <p:sldId id="29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E266661B-B5D9-4969-941A-38895954B425}">
          <p14:sldIdLst>
            <p14:sldId id="258"/>
            <p14:sldId id="290"/>
            <p14:sldId id="301"/>
            <p14:sldId id="295"/>
            <p14:sldId id="291"/>
            <p14:sldId id="294"/>
            <p14:sldId id="296"/>
            <p14:sldId id="297"/>
            <p14:sldId id="298"/>
            <p14:sldId id="299"/>
            <p14:sldId id="300"/>
            <p14:sldId id="302"/>
            <p14:sldId id="303"/>
            <p14:sldId id="304"/>
            <p14:sldId id="305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6242" autoAdjust="0"/>
  </p:normalViewPr>
  <p:slideViewPr>
    <p:cSldViewPr snapToGrid="0">
      <p:cViewPr varScale="1">
        <p:scale>
          <a:sx n="110" d="100"/>
          <a:sy n="110" d="100"/>
        </p:scale>
        <p:origin x="6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 세미나는 </a:t>
            </a:r>
            <a:r>
              <a:rPr lang="en-US" altLang="ko-KR" dirty="0"/>
              <a:t>Multiple Instance Learning ( MIL )</a:t>
            </a:r>
            <a:r>
              <a:rPr lang="ko-KR" altLang="en-US" dirty="0"/>
              <a:t>에 대해 소개하려고 합니다</a:t>
            </a:r>
            <a:r>
              <a:rPr lang="en-US" altLang="ko-KR" dirty="0"/>
              <a:t>. </a:t>
            </a:r>
            <a:r>
              <a:rPr lang="ko-KR" altLang="en-US" dirty="0"/>
              <a:t>이번에는 기본적인 내용과 개념들을 설명하고 추후 있는 세미나에서 세부적인 내용을 소개하도록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단계로 </a:t>
            </a:r>
            <a:r>
              <a:rPr lang="en-US" altLang="ko-KR" dirty="0"/>
              <a:t>bag feature</a:t>
            </a:r>
            <a:r>
              <a:rPr lang="ko-KR" altLang="en-US" dirty="0"/>
              <a:t>와 </a:t>
            </a:r>
            <a:r>
              <a:rPr lang="en-US" altLang="ko-KR" dirty="0"/>
              <a:t>bag</a:t>
            </a:r>
            <a:r>
              <a:rPr lang="ko-KR" altLang="en-US" dirty="0"/>
              <a:t> 라벨에서 </a:t>
            </a:r>
            <a:r>
              <a:rPr lang="en-US" altLang="ko-KR" dirty="0"/>
              <a:t>Multiple Instance Learning</a:t>
            </a:r>
            <a:r>
              <a:rPr lang="ko-KR" altLang="en-US" dirty="0"/>
              <a:t>에 대한 모델을 훈련하고 테스트 셋에서 평가합니다</a:t>
            </a:r>
            <a:r>
              <a:rPr lang="en-US" altLang="ko-KR" dirty="0"/>
              <a:t>.</a:t>
            </a:r>
            <a:r>
              <a:rPr lang="ko-KR" altLang="en-US" dirty="0"/>
              <a:t> 추가적으로 </a:t>
            </a:r>
            <a:r>
              <a:rPr lang="en-US" altLang="ko-KR" dirty="0"/>
              <a:t>bag</a:t>
            </a:r>
            <a:r>
              <a:rPr lang="ko-KR" altLang="en-US" dirty="0"/>
              <a:t>마다 인스턴스 개수가 </a:t>
            </a:r>
            <a:r>
              <a:rPr lang="en-US" altLang="ko-KR" dirty="0"/>
              <a:t>3</a:t>
            </a:r>
            <a:r>
              <a:rPr lang="ko-KR" altLang="en-US" dirty="0"/>
              <a:t>부터 </a:t>
            </a:r>
            <a:r>
              <a:rPr lang="en-US" altLang="ko-KR" dirty="0"/>
              <a:t>7</a:t>
            </a:r>
            <a:r>
              <a:rPr lang="ko-KR" altLang="en-US" dirty="0"/>
              <a:t>까지 다르기 때문에 맞춰줘야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다중 인스턴스 학습을 위해 </a:t>
            </a:r>
            <a:r>
              <a:rPr lang="en-US" altLang="ko-KR" dirty="0"/>
              <a:t>3</a:t>
            </a:r>
            <a:r>
              <a:rPr lang="ko-KR" altLang="en-US" dirty="0"/>
              <a:t>단계 알고리즘을 수행합니다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첫번째로 인스턴스를 저차원의 </a:t>
            </a:r>
            <a:r>
              <a:rPr lang="ko-KR" altLang="en-US" dirty="0" err="1"/>
              <a:t>임베딩으로</a:t>
            </a:r>
            <a:r>
              <a:rPr lang="ko-KR" altLang="en-US" dirty="0"/>
              <a:t> 변환합니다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두번째로 순열 불변 집계 함수를 통해 </a:t>
            </a:r>
            <a:r>
              <a:rPr lang="ko-KR" altLang="en-US" dirty="0" err="1"/>
              <a:t>임베딩</a:t>
            </a:r>
            <a:r>
              <a:rPr lang="ko-KR" altLang="en-US" dirty="0"/>
              <a:t> 한 것을 전달합니다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세번째로 </a:t>
            </a:r>
            <a:r>
              <a:rPr lang="en-US" altLang="ko-KR" dirty="0"/>
              <a:t>bag</a:t>
            </a:r>
            <a:r>
              <a:rPr lang="ko-KR" altLang="en-US" dirty="0"/>
              <a:t>을 확률로 변환합니다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이렇게 </a:t>
            </a:r>
            <a:r>
              <a:rPr lang="en-US" altLang="ko-KR" dirty="0"/>
              <a:t>Multiple Instance Learning </a:t>
            </a:r>
            <a:r>
              <a:rPr lang="ko-KR" altLang="en-US" dirty="0"/>
              <a:t>방법으로</a:t>
            </a:r>
            <a:r>
              <a:rPr lang="en-US" altLang="ko-KR" dirty="0"/>
              <a:t> MNIST </a:t>
            </a:r>
            <a:r>
              <a:rPr lang="ko-KR" altLang="en-US" dirty="0"/>
              <a:t>데이터 세트에서 학습을 하였더니 </a:t>
            </a:r>
            <a:r>
              <a:rPr lang="en-US" altLang="ko-KR" dirty="0"/>
              <a:t>99</a:t>
            </a:r>
            <a:r>
              <a:rPr lang="ko-KR" altLang="en-US" dirty="0"/>
              <a:t>프로라는 높은 정확도를 얻었다고 설명하였습니다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133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ko-KR" altLang="en-US" dirty="0"/>
              <a:t>지금까지의 예시를 바탕으로 표준 </a:t>
            </a:r>
            <a:r>
              <a:rPr lang="en-US" altLang="ko-KR" dirty="0"/>
              <a:t>Multiple Instance Learning</a:t>
            </a:r>
            <a:r>
              <a:rPr lang="ko-KR" altLang="en-US" dirty="0"/>
              <a:t>의 정의를 하면 </a:t>
            </a:r>
            <a:endParaRPr lang="en-US" altLang="ko-KR" sz="12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n-ea"/>
              </a:rPr>
              <a:t>Training </a:t>
            </a:r>
            <a:r>
              <a:rPr lang="ko-KR" altLang="en-US" sz="1200" dirty="0">
                <a:latin typeface="+mn-ea"/>
              </a:rPr>
              <a:t>인스턴스는 일반적으로 </a:t>
            </a:r>
            <a:r>
              <a:rPr lang="en-US" altLang="ko-KR" sz="1200" dirty="0">
                <a:latin typeface="+mn-ea"/>
              </a:rPr>
              <a:t>Bag</a:t>
            </a:r>
            <a:r>
              <a:rPr lang="ko-KR" altLang="en-US" sz="1200" dirty="0">
                <a:latin typeface="+mn-ea"/>
              </a:rPr>
              <a:t>이라고 하는 세트로 배열됩니다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n-ea"/>
              </a:rPr>
              <a:t>라벨은 </a:t>
            </a:r>
            <a:r>
              <a:rPr lang="en-US" altLang="ko-KR" sz="1200" dirty="0">
                <a:latin typeface="+mn-ea"/>
              </a:rPr>
              <a:t>Bag</a:t>
            </a:r>
            <a:r>
              <a:rPr lang="ko-KR" altLang="en-US" sz="1200" dirty="0">
                <a:latin typeface="+mn-ea"/>
              </a:rPr>
              <a:t>에 부여되지만 </a:t>
            </a:r>
            <a:r>
              <a:rPr lang="en-US" altLang="ko-KR" sz="1200" dirty="0">
                <a:latin typeface="+mn-ea"/>
              </a:rPr>
              <a:t>Bag </a:t>
            </a:r>
            <a:r>
              <a:rPr lang="ko-KR" altLang="en-US" sz="1200" dirty="0">
                <a:latin typeface="+mn-ea"/>
              </a:rPr>
              <a:t>안의 개별 인스턴스에는 라벨이 부여되지 않습니다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n-ea"/>
              </a:rPr>
              <a:t>Negative Bag</a:t>
            </a:r>
            <a:r>
              <a:rPr lang="ko-KR" altLang="en-US" sz="1200" dirty="0">
                <a:latin typeface="+mn-ea"/>
              </a:rPr>
              <a:t>에는 </a:t>
            </a:r>
            <a:r>
              <a:rPr lang="en-US" altLang="ko-KR" sz="1200" dirty="0">
                <a:latin typeface="+mn-ea"/>
              </a:rPr>
              <a:t>positive </a:t>
            </a:r>
            <a:r>
              <a:rPr lang="ko-KR" altLang="en-US" sz="1200" dirty="0">
                <a:latin typeface="+mn-ea"/>
              </a:rPr>
              <a:t>인스턴스가 포함되지 않습니다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n-ea"/>
              </a:rPr>
              <a:t>하지만 </a:t>
            </a:r>
            <a:r>
              <a:rPr lang="en-US" altLang="ko-KR" sz="1200" dirty="0">
                <a:latin typeface="+mn-ea"/>
              </a:rPr>
              <a:t>Positive Bag</a:t>
            </a:r>
            <a:r>
              <a:rPr lang="ko-KR" altLang="en-US" sz="1200" dirty="0">
                <a:latin typeface="+mn-ea"/>
              </a:rPr>
              <a:t>에는 </a:t>
            </a:r>
            <a:r>
              <a:rPr lang="en-US" altLang="ko-KR" sz="1200" dirty="0">
                <a:latin typeface="+mn-ea"/>
              </a:rPr>
              <a:t>negative </a:t>
            </a:r>
            <a:r>
              <a:rPr lang="ko-KR" altLang="en-US" sz="1200" dirty="0">
                <a:latin typeface="+mn-ea"/>
              </a:rPr>
              <a:t>인스턴스와 </a:t>
            </a:r>
            <a:r>
              <a:rPr lang="en-US" altLang="ko-KR" sz="1200" dirty="0">
                <a:latin typeface="+mn-ea"/>
              </a:rPr>
              <a:t>positive </a:t>
            </a:r>
            <a:r>
              <a:rPr lang="ko-KR" altLang="en-US" sz="1200" dirty="0">
                <a:latin typeface="+mn-ea"/>
              </a:rPr>
              <a:t>인스턴스가 포함될 수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n-ea"/>
              </a:rPr>
              <a:t>또한 </a:t>
            </a:r>
            <a:r>
              <a:rPr lang="en-US" altLang="ko-KR" sz="1200" dirty="0">
                <a:latin typeface="+mn-ea"/>
              </a:rPr>
              <a:t>Positive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Bag</a:t>
            </a:r>
            <a:r>
              <a:rPr lang="ko-KR" altLang="en-US" sz="1200" dirty="0">
                <a:latin typeface="+mn-ea"/>
              </a:rPr>
              <a:t>에는 최소한 하나의 </a:t>
            </a:r>
            <a:r>
              <a:rPr lang="en-US" altLang="ko-KR" sz="1200" dirty="0">
                <a:latin typeface="+mn-ea"/>
              </a:rPr>
              <a:t>positive </a:t>
            </a:r>
            <a:r>
              <a:rPr lang="ko-KR" altLang="en-US" sz="1200" dirty="0">
                <a:latin typeface="+mn-ea"/>
              </a:rPr>
              <a:t>인스턴스가 포함되어야 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2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>
                <a:latin typeface="+mn-ea"/>
              </a:rPr>
              <a:t>이렇게 표준 </a:t>
            </a:r>
            <a:r>
              <a:rPr lang="en-US" altLang="ko-KR" sz="1200" dirty="0">
                <a:latin typeface="+mn-ea"/>
              </a:rPr>
              <a:t>Multiple Instance Learning</a:t>
            </a:r>
            <a:r>
              <a:rPr lang="ko-KR" altLang="en-US" sz="1200" dirty="0">
                <a:latin typeface="+mn-ea"/>
              </a:rPr>
              <a:t>에 대해 정의를 해보았습니다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28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</a:t>
            </a:r>
            <a:r>
              <a:rPr lang="en-US" altLang="ko-KR" dirty="0"/>
              <a:t>Multiple Instance Learning</a:t>
            </a:r>
            <a:r>
              <a:rPr lang="ko-KR" altLang="en-US" dirty="0"/>
              <a:t>이 수행할 수 </a:t>
            </a:r>
            <a:r>
              <a:rPr lang="en-US" altLang="ko-KR" dirty="0"/>
              <a:t>task</a:t>
            </a:r>
            <a:r>
              <a:rPr lang="ko-KR" altLang="en-US" dirty="0"/>
              <a:t>들을 소개해보겠습니다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</a:t>
            </a:r>
            <a:r>
              <a:rPr lang="en-US" altLang="ko-KR" dirty="0"/>
              <a:t>4</a:t>
            </a:r>
            <a:r>
              <a:rPr lang="ko-KR" altLang="en-US" dirty="0"/>
              <a:t>가지가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첫번째로 지도 학습을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두번째로는 </a:t>
            </a:r>
            <a:r>
              <a:rPr lang="en-US" altLang="ko-KR" dirty="0"/>
              <a:t>Bag</a:t>
            </a:r>
            <a:r>
              <a:rPr lang="ko-KR" altLang="en-US" dirty="0"/>
              <a:t>을 분류하는 </a:t>
            </a:r>
            <a:r>
              <a:rPr lang="en-US" altLang="ko-KR" dirty="0"/>
              <a:t>MIL</a:t>
            </a:r>
          </a:p>
          <a:p>
            <a:r>
              <a:rPr lang="ko-KR" altLang="en-US" dirty="0"/>
              <a:t>세번째로는 인스턴스를 분류하는 </a:t>
            </a:r>
            <a:r>
              <a:rPr lang="en-US" altLang="ko-KR" dirty="0"/>
              <a:t>MIL</a:t>
            </a:r>
          </a:p>
          <a:p>
            <a:r>
              <a:rPr lang="ko-KR" altLang="en-US" dirty="0"/>
              <a:t>네번째로는 그룹 기반 분류 및 </a:t>
            </a:r>
            <a:r>
              <a:rPr lang="en-US" altLang="ko-KR" dirty="0"/>
              <a:t>set </a:t>
            </a:r>
            <a:r>
              <a:rPr lang="ko-KR" altLang="en-US" dirty="0"/>
              <a:t>분류를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</a:t>
            </a:r>
            <a:r>
              <a:rPr lang="en-US" altLang="ko-KR" dirty="0"/>
              <a:t>Multiple Instance Learning</a:t>
            </a:r>
            <a:r>
              <a:rPr lang="ko-KR" altLang="en-US" dirty="0"/>
              <a:t>으로 할 수 있는 </a:t>
            </a:r>
            <a:r>
              <a:rPr lang="en-US" altLang="ko-KR" dirty="0"/>
              <a:t>task</a:t>
            </a:r>
            <a:r>
              <a:rPr lang="ko-KR" altLang="en-US" dirty="0"/>
              <a:t>들이 여러가지가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9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다음으로는 </a:t>
            </a:r>
            <a:r>
              <a:rPr lang="en-US" altLang="ko-KR" dirty="0"/>
              <a:t>MIL</a:t>
            </a:r>
            <a:r>
              <a:rPr lang="ko-KR" altLang="en-US" dirty="0"/>
              <a:t>로 무엇을 할 수 있는 지 알아보겠습니다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첫번째로는 분자 분류 입니다</a:t>
            </a:r>
            <a:r>
              <a:rPr lang="en-US" altLang="ko-KR" dirty="0"/>
              <a:t>. </a:t>
            </a:r>
            <a:r>
              <a:rPr lang="ko-KR" altLang="en-US" dirty="0"/>
              <a:t>목적으로는</a:t>
            </a:r>
            <a:r>
              <a:rPr lang="en-US" altLang="ko-KR" dirty="0"/>
              <a:t> </a:t>
            </a:r>
            <a:r>
              <a:rPr lang="ko-KR" altLang="en-US" dirty="0"/>
              <a:t>분자가 주어진 효과를 생성하는지 예측합니다</a:t>
            </a:r>
            <a:r>
              <a:rPr lang="en-US" altLang="ko-KR" dirty="0"/>
              <a:t>. bag</a:t>
            </a:r>
            <a:r>
              <a:rPr lang="ko-KR" altLang="en-US" dirty="0"/>
              <a:t>에는 동일한 분자의 모든 형태들을 모아 놓고 인스턴스들은 분자의 형태를 나타냅니다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두번째로는 콘텐츠 기반 이미지 검색입니다</a:t>
            </a:r>
            <a:r>
              <a:rPr lang="en-US" altLang="ko-KR" dirty="0"/>
              <a:t>. </a:t>
            </a:r>
            <a:r>
              <a:rPr lang="ko-KR" altLang="en-US" dirty="0"/>
              <a:t>목적으로는 주제에 따라 이미지를 분류합니다</a:t>
            </a:r>
            <a:r>
              <a:rPr lang="en-US" altLang="ko-KR" dirty="0"/>
              <a:t>. Bag</a:t>
            </a:r>
            <a:r>
              <a:rPr lang="ko-KR" altLang="en-US" dirty="0"/>
              <a:t>에는 이미지에서 추출한 컬렉션 세그먼트 또는 패치이고 인스턴스들은 이미지 세그먼트 또는 패치입니다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세번째로는 이미지 객체 위치 식별입니다</a:t>
            </a:r>
            <a:r>
              <a:rPr lang="en-US" altLang="ko-KR" dirty="0"/>
              <a:t>. </a:t>
            </a:r>
            <a:r>
              <a:rPr lang="ko-KR" altLang="en-US" dirty="0"/>
              <a:t>목적으로 이미지에서 개체를 찾기 </a:t>
            </a:r>
            <a:r>
              <a:rPr lang="ko-KR" altLang="en-US" dirty="0" err="1"/>
              <a:t>위함입니다</a:t>
            </a:r>
            <a:r>
              <a:rPr lang="en-US" altLang="ko-KR" dirty="0"/>
              <a:t>. Bag</a:t>
            </a:r>
            <a:r>
              <a:rPr lang="ko-KR" altLang="en-US" dirty="0"/>
              <a:t>에는 주석 상자들의 모음이고 인스턴스로는 후보 주석에 해당하는 하위 이미지입니다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네번째로는 병리학에서 많이 사용되는 컴퓨터 도움 진단입니다</a:t>
            </a:r>
            <a:r>
              <a:rPr lang="en-US" altLang="ko-KR" dirty="0"/>
              <a:t>. </a:t>
            </a:r>
            <a:r>
              <a:rPr lang="ko-KR" altLang="en-US" dirty="0"/>
              <a:t>대상이 질병에 걸렸는지 건강한지 예측하기 위해 많이 쓰입니다</a:t>
            </a:r>
            <a:r>
              <a:rPr lang="en-US" altLang="ko-KR" dirty="0"/>
              <a:t>. Bag</a:t>
            </a:r>
            <a:r>
              <a:rPr lang="ko-KR" altLang="en-US" dirty="0"/>
              <a:t>에는 의료 이미지에서 추출한 컬렉션 세그먼트 또는 패치들입니다</a:t>
            </a:r>
            <a:r>
              <a:rPr lang="en-US" altLang="ko-KR" dirty="0"/>
              <a:t>. </a:t>
            </a:r>
            <a:r>
              <a:rPr lang="ko-KR" altLang="en-US" dirty="0"/>
              <a:t>인스턴스로는 이미지 세그먼트 또는 패치들로 구성되어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마지막 </a:t>
            </a:r>
            <a:r>
              <a:rPr lang="ko-KR" altLang="en-US" dirty="0" err="1"/>
              <a:t>다섯번째로는</a:t>
            </a:r>
            <a:r>
              <a:rPr lang="ko-KR" altLang="en-US" dirty="0"/>
              <a:t> 텍스트의 감정 분석 입니다</a:t>
            </a:r>
            <a:r>
              <a:rPr lang="en-US" altLang="ko-KR" dirty="0"/>
              <a:t>. </a:t>
            </a:r>
            <a:r>
              <a:rPr lang="ko-KR" altLang="en-US" dirty="0"/>
              <a:t>텍스트 문장이 긍정인지 부정적인 감정을 표현하는지 예측합니다</a:t>
            </a:r>
            <a:r>
              <a:rPr lang="en-US" altLang="ko-KR" dirty="0"/>
              <a:t>. Bag</a:t>
            </a:r>
            <a:r>
              <a:rPr lang="ko-KR" altLang="en-US" dirty="0"/>
              <a:t>에는 텍스트 단락으로 구성되고 인스턴스는 문장들입니다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이렇게 </a:t>
            </a:r>
            <a:r>
              <a:rPr lang="en-US" altLang="ko-KR" dirty="0"/>
              <a:t>Multiple Instance Learning</a:t>
            </a:r>
            <a:r>
              <a:rPr lang="ko-KR" altLang="en-US" dirty="0"/>
              <a:t>으로 할 수 있는 </a:t>
            </a:r>
            <a:r>
              <a:rPr lang="en-US" altLang="ko-KR" dirty="0"/>
              <a:t>5</a:t>
            </a:r>
            <a:r>
              <a:rPr lang="ko-KR" altLang="en-US" dirty="0"/>
              <a:t>가지를 소개해 보았습니다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891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다음으로는 병리학에서 </a:t>
            </a:r>
            <a:r>
              <a:rPr lang="en-US" altLang="ko-KR" dirty="0"/>
              <a:t>Multiple Instance Learning</a:t>
            </a:r>
            <a:r>
              <a:rPr lang="ko-KR" altLang="en-US" dirty="0"/>
              <a:t>이 어떻게 이용되는지 알아보겠습니다</a:t>
            </a:r>
            <a:r>
              <a:rPr lang="en-US" altLang="ko-KR" dirty="0"/>
              <a:t>. </a:t>
            </a:r>
            <a:r>
              <a:rPr lang="ko-KR" altLang="en-US" dirty="0"/>
              <a:t>최근 심층 신경망은 디지털 병리학 분야의 다양한 과제에서 높은 잠재력을 보여줍니다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그러나 </a:t>
            </a:r>
            <a:r>
              <a:rPr lang="en-US" altLang="ko-KR" dirty="0"/>
              <a:t>Whole Slide Image </a:t>
            </a:r>
            <a:r>
              <a:rPr lang="ko-KR" altLang="en-US" dirty="0"/>
              <a:t>전체 슬라이드 이미지를 이용하여 직접적인 딥러닝 분류는 이미지 크기가 너무 크기 때문에 하드웨어적으로 제한됩니다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의사가 전체 슬라이드 이미지에 수동으로 주석을 다는 것은 많은 비용이 듭니다</a:t>
            </a:r>
            <a:r>
              <a:rPr lang="en-US" altLang="ko-KR" dirty="0"/>
              <a:t>. </a:t>
            </a:r>
            <a:r>
              <a:rPr lang="ko-KR" altLang="en-US" dirty="0"/>
              <a:t>따라서 </a:t>
            </a:r>
            <a:r>
              <a:rPr lang="en-US" altLang="ko-KR" dirty="0"/>
              <a:t>Multiple Instance Learning</a:t>
            </a:r>
            <a:r>
              <a:rPr lang="ko-KR" altLang="en-US" dirty="0"/>
              <a:t>이 완전히 주석 처리되지 않은 데이터들은 이용하는 </a:t>
            </a:r>
            <a:r>
              <a:rPr lang="en-US" altLang="ko-KR" dirty="0"/>
              <a:t>task</a:t>
            </a:r>
            <a:r>
              <a:rPr lang="ko-KR" altLang="en-US" dirty="0"/>
              <a:t>에서 심층 신경망을 학습하기 위한 강력한 도구입니다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전체 슬라이드 이미지에 대한 라벨은 있지만 패치 영역 또는 각각의 픽셀에 대한 라벨이 없기 때문에 병리학 영역에서 </a:t>
            </a:r>
            <a:r>
              <a:rPr lang="en-US" altLang="ko-KR" dirty="0"/>
              <a:t>Multiple Instance Learning</a:t>
            </a:r>
            <a:r>
              <a:rPr lang="ko-KR" altLang="en-US" dirty="0"/>
              <a:t>은 효과적입니다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149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 그림은 전체 슬라이드 이미지에 적용된 </a:t>
            </a:r>
            <a:r>
              <a:rPr lang="en-US" altLang="ko-KR" dirty="0"/>
              <a:t>MIL</a:t>
            </a:r>
            <a:r>
              <a:rPr lang="ko-KR" altLang="en-US" dirty="0"/>
              <a:t>에 대한 </a:t>
            </a:r>
            <a:r>
              <a:rPr lang="en-US" altLang="ko-KR" dirty="0"/>
              <a:t>high level</a:t>
            </a:r>
            <a:r>
              <a:rPr lang="ko-KR" altLang="en-US" dirty="0"/>
              <a:t>의 접근 방식입니다</a:t>
            </a:r>
            <a:r>
              <a:rPr lang="en-US" altLang="ko-KR" dirty="0"/>
              <a:t>. </a:t>
            </a:r>
            <a:r>
              <a:rPr lang="ko-KR" altLang="en-US" dirty="0"/>
              <a:t>먼저 입력 이미지 </a:t>
            </a:r>
            <a:r>
              <a:rPr lang="en-US" altLang="ko-KR" dirty="0"/>
              <a:t>a</a:t>
            </a:r>
            <a:r>
              <a:rPr lang="ko-KR" altLang="en-US" dirty="0"/>
              <a:t>에서 패치 </a:t>
            </a:r>
            <a:r>
              <a:rPr lang="en-US" altLang="ko-KR" dirty="0"/>
              <a:t>b</a:t>
            </a:r>
            <a:r>
              <a:rPr lang="ko-KR" altLang="en-US" dirty="0"/>
              <a:t>가 추출된 다음 각 패치는 먼저 개별적으로 </a:t>
            </a:r>
            <a:r>
              <a:rPr lang="en-US" altLang="ko-KR" dirty="0"/>
              <a:t>processing</a:t>
            </a:r>
            <a:r>
              <a:rPr lang="ko-KR" altLang="en-US" dirty="0"/>
              <a:t>하여 패치 레벨 결과</a:t>
            </a:r>
            <a:r>
              <a:rPr lang="en-US" altLang="ko-KR" dirty="0"/>
              <a:t> c</a:t>
            </a:r>
            <a:r>
              <a:rPr lang="ko-KR" altLang="en-US" dirty="0"/>
              <a:t>를 표현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 후 패치 레벨에서 추출한 </a:t>
            </a:r>
            <a:r>
              <a:rPr lang="en-US" altLang="ko-KR" dirty="0"/>
              <a:t>feature</a:t>
            </a:r>
            <a:r>
              <a:rPr lang="ko-KR" altLang="en-US" dirty="0"/>
              <a:t>들을 </a:t>
            </a:r>
            <a:r>
              <a:rPr lang="en-US" altLang="ko-KR" dirty="0"/>
              <a:t>aggregation</a:t>
            </a:r>
            <a:r>
              <a:rPr lang="ko-KR" altLang="en-US" dirty="0"/>
              <a:t>하여 </a:t>
            </a:r>
            <a:r>
              <a:rPr lang="en-US" altLang="ko-KR" dirty="0"/>
              <a:t>bag </a:t>
            </a:r>
            <a:r>
              <a:rPr lang="ko-KR" altLang="en-US" dirty="0"/>
              <a:t>레벨로 표현합니다</a:t>
            </a:r>
            <a:r>
              <a:rPr lang="en-US" altLang="ko-KR" dirty="0"/>
              <a:t>. </a:t>
            </a:r>
            <a:r>
              <a:rPr lang="ko-KR" altLang="en-US" dirty="0"/>
              <a:t>최종적으로 전체 슬라이드 이미지에 해당하는 패치의 </a:t>
            </a:r>
            <a:r>
              <a:rPr lang="en-US" altLang="ko-KR" dirty="0"/>
              <a:t>bag</a:t>
            </a:r>
            <a:r>
              <a:rPr lang="ko-KR" altLang="en-US" dirty="0"/>
              <a:t>에 해당하는 레이블을 출력하게 됩니다</a:t>
            </a:r>
            <a:r>
              <a:rPr lang="en-US" altLang="ko-KR" dirty="0"/>
              <a:t>. </a:t>
            </a:r>
            <a:r>
              <a:rPr lang="ko-KR" altLang="en-US" dirty="0"/>
              <a:t>이렇게 병리학에서 사용되는 </a:t>
            </a:r>
            <a:r>
              <a:rPr lang="en-US" altLang="ko-KR" dirty="0"/>
              <a:t>Multiple Instance Learning</a:t>
            </a:r>
            <a:r>
              <a:rPr lang="ko-KR" altLang="en-US" dirty="0"/>
              <a:t>에 대해 설명해 보았습니다</a:t>
            </a:r>
            <a:r>
              <a:rPr lang="en-US" altLang="ko-KR" dirty="0"/>
              <a:t>. </a:t>
            </a:r>
            <a:r>
              <a:rPr lang="ko-KR" altLang="en-US" dirty="0"/>
              <a:t>더 자세한 내용은 병리학 관련 </a:t>
            </a:r>
            <a:r>
              <a:rPr lang="en-US" altLang="ko-KR" dirty="0"/>
              <a:t>MIL </a:t>
            </a:r>
            <a:r>
              <a:rPr lang="ko-KR" altLang="en-US" dirty="0"/>
              <a:t>세미나를 하면서 설명 드리겠습니다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307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ko-KR" altLang="en-US" dirty="0"/>
              <a:t>마지막 </a:t>
            </a:r>
            <a:r>
              <a:rPr lang="en-US" altLang="ko-KR" dirty="0"/>
              <a:t>Multiple Instance Learning</a:t>
            </a:r>
            <a:r>
              <a:rPr lang="ko-KR" altLang="en-US" dirty="0"/>
              <a:t>에 대한 결론입니다</a:t>
            </a:r>
            <a:r>
              <a:rPr lang="en-US" altLang="ko-KR" dirty="0"/>
              <a:t>.</a:t>
            </a:r>
          </a:p>
          <a:p>
            <a:pPr marL="0" indent="0">
              <a:buFontTx/>
              <a:buNone/>
            </a:pPr>
            <a:endParaRPr lang="en-US" altLang="ko-KR" sz="1200" dirty="0">
              <a:latin typeface="+mn-lt"/>
            </a:endParaRPr>
          </a:p>
          <a:p>
            <a:pPr marL="0" indent="0">
              <a:buFontTx/>
              <a:buNone/>
            </a:pPr>
            <a:r>
              <a:rPr lang="en-US" altLang="ko-KR" sz="1200" dirty="0">
                <a:latin typeface="+mn-ea"/>
              </a:rPr>
              <a:t>MIL</a:t>
            </a:r>
            <a:r>
              <a:rPr lang="ko-KR" altLang="en-US" sz="1200" dirty="0">
                <a:latin typeface="+mn-ea"/>
              </a:rPr>
              <a:t>은 학습 인스턴스가 백이라는 하는 세트로 배열되고 전체 </a:t>
            </a:r>
            <a:r>
              <a:rPr lang="en-US" altLang="ko-KR" sz="1200" dirty="0">
                <a:latin typeface="+mn-ea"/>
              </a:rPr>
              <a:t>Bag</a:t>
            </a:r>
            <a:r>
              <a:rPr lang="ko-KR" altLang="en-US" sz="1200" dirty="0">
                <a:latin typeface="+mn-ea"/>
              </a:rPr>
              <a:t>에 대해 라벨이 제공되는 지도 학습의 한 형태입니다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sz="1200" dirty="0">
              <a:latin typeface="+mn-ea"/>
            </a:endParaRPr>
          </a:p>
          <a:p>
            <a:pPr marL="0" indent="0">
              <a:buFontTx/>
              <a:buNone/>
            </a:pPr>
            <a:r>
              <a:rPr lang="ko-KR" altLang="en-US" sz="1200" dirty="0">
                <a:latin typeface="+mn-ea"/>
              </a:rPr>
              <a:t>하지만 전체 세트에 대해서만 감독이 제공되고</a:t>
            </a:r>
            <a:r>
              <a:rPr lang="en-US" altLang="ko-KR" sz="1200" dirty="0">
                <a:latin typeface="+mn-ea"/>
              </a:rPr>
              <a:t>, Bag</a:t>
            </a:r>
            <a:r>
              <a:rPr lang="ko-KR" altLang="en-US" sz="1200" dirty="0">
                <a:latin typeface="+mn-ea"/>
              </a:rPr>
              <a:t>에 포함된 인스턴스의 개별 라벨은 제공되지 않습니다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sz="1200" dirty="0">
              <a:latin typeface="+mn-ea"/>
            </a:endParaRPr>
          </a:p>
          <a:p>
            <a:pPr marL="0" indent="0">
              <a:buFontTx/>
              <a:buNone/>
            </a:pPr>
            <a:r>
              <a:rPr lang="ko-KR" altLang="en-US" sz="1200" dirty="0">
                <a:latin typeface="+mn-ea"/>
              </a:rPr>
              <a:t>표준 </a:t>
            </a:r>
            <a:r>
              <a:rPr lang="en-US" altLang="ko-KR" sz="1200" dirty="0">
                <a:latin typeface="+mn-ea"/>
              </a:rPr>
              <a:t>MIL </a:t>
            </a:r>
            <a:r>
              <a:rPr lang="ko-KR" altLang="en-US" sz="1200" dirty="0">
                <a:latin typeface="+mn-ea"/>
              </a:rPr>
              <a:t>가정에서는 모든 음수 </a:t>
            </a:r>
            <a:r>
              <a:rPr lang="en-US" altLang="ko-KR" sz="1200" dirty="0">
                <a:latin typeface="+mn-ea"/>
              </a:rPr>
              <a:t>Bag</a:t>
            </a:r>
            <a:r>
              <a:rPr lang="ko-KR" altLang="en-US" sz="1200" dirty="0">
                <a:latin typeface="+mn-ea"/>
              </a:rPr>
              <a:t>에는 음수 인스턴스만 포함되어 있고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양수 </a:t>
            </a:r>
            <a:r>
              <a:rPr lang="en-US" altLang="ko-KR" sz="1200" dirty="0">
                <a:latin typeface="+mn-ea"/>
              </a:rPr>
              <a:t>Bag</a:t>
            </a:r>
            <a:r>
              <a:rPr lang="ko-KR" altLang="en-US" sz="1200" dirty="0">
                <a:latin typeface="+mn-ea"/>
              </a:rPr>
              <a:t>에는 최소한 하나의 양수 인스턴스가 포함되어야 있어야 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0" indent="0">
              <a:buFontTx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buFontTx/>
              <a:buNone/>
            </a:pPr>
            <a:r>
              <a:rPr lang="ko-KR" altLang="en-US" sz="1200" dirty="0">
                <a:latin typeface="+mn-ea"/>
              </a:rPr>
              <a:t>이렇게 </a:t>
            </a:r>
            <a:r>
              <a:rPr lang="en-US" altLang="ko-KR" sz="1200" dirty="0">
                <a:latin typeface="+mn-ea"/>
              </a:rPr>
              <a:t>Multiple Instance Learning</a:t>
            </a:r>
            <a:r>
              <a:rPr lang="ko-KR" altLang="en-US" sz="1200" dirty="0">
                <a:latin typeface="+mn-ea"/>
              </a:rPr>
              <a:t>에 대한 기본 개념 세미나를 마치도록 하겠습니다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이상입니다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07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목차입니다</a:t>
            </a:r>
            <a:r>
              <a:rPr lang="en-US" altLang="ko-KR" dirty="0"/>
              <a:t>. </a:t>
            </a:r>
            <a:r>
              <a:rPr lang="ko-KR" altLang="en-US" dirty="0"/>
              <a:t>처음으로 </a:t>
            </a:r>
            <a:r>
              <a:rPr lang="en-US" altLang="ko-KR" dirty="0"/>
              <a:t>MIL</a:t>
            </a:r>
            <a:r>
              <a:rPr lang="ko-KR" altLang="en-US" dirty="0"/>
              <a:t>의 등장 및 개념에 대해 소개하고</a:t>
            </a:r>
            <a:endParaRPr lang="en-US" altLang="ko-KR" dirty="0"/>
          </a:p>
          <a:p>
            <a:r>
              <a:rPr lang="ko-KR" altLang="en-US" dirty="0"/>
              <a:t>두번째로 이해를 돕기 위한 두가지 </a:t>
            </a:r>
            <a:r>
              <a:rPr lang="en-US" altLang="ko-KR" dirty="0"/>
              <a:t>MIL </a:t>
            </a:r>
            <a:r>
              <a:rPr lang="ko-KR" altLang="en-US" dirty="0"/>
              <a:t>예시에 대해 소개하려고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세번째로는 표준 </a:t>
            </a:r>
            <a:r>
              <a:rPr lang="en-US" altLang="ko-KR" dirty="0"/>
              <a:t>MIL</a:t>
            </a:r>
            <a:r>
              <a:rPr lang="ko-KR" altLang="en-US" dirty="0"/>
              <a:t>을 정의하고</a:t>
            </a:r>
            <a:endParaRPr lang="en-US" altLang="ko-KR" dirty="0"/>
          </a:p>
          <a:p>
            <a:r>
              <a:rPr lang="ko-KR" altLang="en-US" dirty="0"/>
              <a:t>네번째로는 </a:t>
            </a:r>
            <a:r>
              <a:rPr lang="en-US" altLang="ko-KR" dirty="0"/>
              <a:t>MIL</a:t>
            </a:r>
            <a:r>
              <a:rPr lang="ko-KR" altLang="en-US" dirty="0"/>
              <a:t>로 할 수 있는 </a:t>
            </a:r>
            <a:r>
              <a:rPr lang="en-US" altLang="ko-KR" dirty="0"/>
              <a:t>task</a:t>
            </a:r>
            <a:r>
              <a:rPr lang="ko-KR" altLang="en-US" dirty="0"/>
              <a:t>들을 설명하겠습니다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마지막으로 병리학 관점에서의 </a:t>
            </a:r>
            <a:r>
              <a:rPr lang="en-US" altLang="ko-KR" dirty="0"/>
              <a:t>Multiple Instance Learning</a:t>
            </a:r>
            <a:r>
              <a:rPr lang="ko-KR" altLang="en-US" dirty="0"/>
              <a:t>에 대해 소개하고자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05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감독학습</a:t>
            </a:r>
            <a:r>
              <a:rPr lang="en-US" altLang="ko-KR" dirty="0"/>
              <a:t>, </a:t>
            </a:r>
            <a:r>
              <a:rPr lang="ko-KR" altLang="en-US" dirty="0"/>
              <a:t>비지도학습</a:t>
            </a:r>
            <a:r>
              <a:rPr lang="en-US" altLang="ko-KR" dirty="0"/>
              <a:t>, </a:t>
            </a:r>
            <a:r>
              <a:rPr lang="ko-KR" altLang="en-US" dirty="0" err="1"/>
              <a:t>강화학습등의</a:t>
            </a:r>
            <a:r>
              <a:rPr lang="ko-KR" altLang="en-US" dirty="0"/>
              <a:t> 학습 유형은 많은 정립된 알고리즘과 이것들을 분석할 이론적인 툴들을 가지고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그러나 이러한 틀로는 해결할 수 없는 많은 문제 들이 있습니다</a:t>
            </a:r>
            <a:r>
              <a:rPr lang="en-US" altLang="ko-KR" dirty="0"/>
              <a:t>. </a:t>
            </a:r>
            <a:r>
              <a:rPr lang="ko-KR" altLang="en-US" dirty="0"/>
              <a:t>특히 데이터들이 애매모호</a:t>
            </a:r>
            <a:r>
              <a:rPr lang="en-US" altLang="ko-KR" dirty="0"/>
              <a:t>(ambiguously)</a:t>
            </a:r>
            <a:r>
              <a:rPr lang="ko-KR" altLang="en-US" dirty="0"/>
              <a:t>하게 분류</a:t>
            </a:r>
            <a:r>
              <a:rPr lang="en-US" altLang="ko-KR" dirty="0"/>
              <a:t>(label)</a:t>
            </a:r>
            <a:r>
              <a:rPr lang="ko-KR" altLang="en-US" dirty="0"/>
              <a:t>되어 있거나</a:t>
            </a:r>
            <a:r>
              <a:rPr lang="en-US" altLang="ko-KR" dirty="0"/>
              <a:t>, </a:t>
            </a:r>
            <a:r>
              <a:rPr lang="ko-KR" altLang="en-US" dirty="0"/>
              <a:t>포함된 속성들만으로 간단하게 그 분류가 대변되는 것이 어려운 경우가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즉 개별적인 것 보다는 </a:t>
            </a:r>
            <a:r>
              <a:rPr lang="ko-KR" altLang="en-US" dirty="0" err="1"/>
              <a:t>그룹핑된</a:t>
            </a:r>
            <a:r>
              <a:rPr lang="ko-KR" altLang="en-US" dirty="0"/>
              <a:t> 전체의 인스턴스를 이용하여 문제를 해결하는 접근법이 있는데 이를 다중 인스턴스 문제라고 부릅니다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62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전형적인 감독학습은 각각의 자료마다 분류</a:t>
            </a:r>
            <a:r>
              <a:rPr lang="en-US" altLang="ko-KR" dirty="0"/>
              <a:t>(label)</a:t>
            </a:r>
            <a:r>
              <a:rPr lang="ko-KR" altLang="en-US" dirty="0"/>
              <a:t>가 되어있습니다</a:t>
            </a:r>
            <a:r>
              <a:rPr lang="en-US" altLang="ko-KR" dirty="0"/>
              <a:t>. </a:t>
            </a:r>
            <a:r>
              <a:rPr lang="ko-KR" altLang="en-US" dirty="0"/>
              <a:t>그러나 다중 인스턴스 문제는 각각의 인스턴스를 대상으로 분류가 되어 있는 것이 아니고</a:t>
            </a:r>
            <a:r>
              <a:rPr lang="en-US" altLang="ko-KR" dirty="0"/>
              <a:t>, </a:t>
            </a:r>
            <a:r>
              <a:rPr lang="ko-KR" altLang="en-US" dirty="0"/>
              <a:t>관련된 인스턴스들의 그룹에 대하여 분류가 되게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이렇게 관련된 인스턴스의 그룹을 </a:t>
            </a:r>
            <a:r>
              <a:rPr lang="en-US" altLang="ko-KR" dirty="0"/>
              <a:t>BAG </a:t>
            </a:r>
            <a:r>
              <a:rPr lang="ko-KR" altLang="en-US" dirty="0"/>
              <a:t>이라고 부릅니다</a:t>
            </a:r>
            <a:r>
              <a:rPr lang="en-US" altLang="ko-KR" dirty="0"/>
              <a:t>. </a:t>
            </a:r>
            <a:r>
              <a:rPr lang="ko-KR" altLang="en-US" dirty="0"/>
              <a:t>만약 </a:t>
            </a:r>
            <a:r>
              <a:rPr lang="en-US" altLang="ko-KR" dirty="0"/>
              <a:t>BAG </a:t>
            </a:r>
            <a:r>
              <a:rPr lang="ko-KR" altLang="en-US" dirty="0"/>
              <a:t>내부의 모든 인스턴스들이 네거티브</a:t>
            </a:r>
            <a:r>
              <a:rPr lang="en-US" altLang="ko-KR" dirty="0"/>
              <a:t>(negative)</a:t>
            </a:r>
            <a:r>
              <a:rPr lang="ko-KR" altLang="en-US" dirty="0"/>
              <a:t>이면 그 </a:t>
            </a:r>
            <a:r>
              <a:rPr lang="en-US" altLang="ko-KR" dirty="0"/>
              <a:t>BAG </a:t>
            </a:r>
            <a:r>
              <a:rPr lang="ko-KR" altLang="en-US" dirty="0"/>
              <a:t>은 네거티브로 분류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또 </a:t>
            </a:r>
            <a:r>
              <a:rPr lang="en-US" altLang="ko-KR" dirty="0"/>
              <a:t>BAG </a:t>
            </a:r>
            <a:r>
              <a:rPr lang="ko-KR" altLang="en-US" dirty="0"/>
              <a:t>내부에 한 개의</a:t>
            </a:r>
            <a:r>
              <a:rPr lang="en-US" altLang="ko-KR" dirty="0"/>
              <a:t> Positive </a:t>
            </a:r>
            <a:r>
              <a:rPr lang="ko-KR" altLang="en-US" dirty="0"/>
              <a:t>인스턴스가 존재하면 그 </a:t>
            </a:r>
            <a:r>
              <a:rPr lang="en-US" altLang="ko-KR" dirty="0"/>
              <a:t>BAG</a:t>
            </a:r>
            <a:r>
              <a:rPr lang="ko-KR" altLang="en-US" dirty="0"/>
              <a:t>은 </a:t>
            </a:r>
            <a:r>
              <a:rPr lang="en-US" altLang="ko-KR" dirty="0"/>
              <a:t>positive</a:t>
            </a:r>
            <a:r>
              <a:rPr lang="ko-KR" altLang="en-US" dirty="0"/>
              <a:t>로 분류되게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각각의 개별적인 인스턴스들에게는 클래스가 주어지지 않습니다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각각의 </a:t>
            </a:r>
            <a:r>
              <a:rPr lang="en-US" altLang="ko-KR" dirty="0"/>
              <a:t>BAG</a:t>
            </a:r>
            <a:r>
              <a:rPr lang="ko-KR" altLang="en-US" dirty="0"/>
              <a:t>들은 다양한 크기의 인스턴스들을 포함하고 있고</a:t>
            </a:r>
            <a:r>
              <a:rPr lang="en-US" altLang="ko-KR" dirty="0"/>
              <a:t> </a:t>
            </a:r>
            <a:r>
              <a:rPr lang="ko-KR" altLang="en-US" dirty="0"/>
              <a:t>다중 인스턴스 학습 엔진은 클래스가 알려지지 않은 </a:t>
            </a:r>
            <a:r>
              <a:rPr lang="en-US" altLang="ko-KR" dirty="0"/>
              <a:t>BAG </a:t>
            </a:r>
            <a:r>
              <a:rPr lang="ko-KR" altLang="en-US" dirty="0"/>
              <a:t>을 바르게 분류하는 일을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아래 오른쪽 그림은 기존 전통적인 학습과 다중 인스턴스 학습의 차이를 보여줍니다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257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기본 개념을 소개 했으니 </a:t>
            </a:r>
            <a:r>
              <a:rPr lang="ko-KR" altLang="en-US" dirty="0" err="1"/>
              <a:t>멀티플</a:t>
            </a:r>
            <a:r>
              <a:rPr lang="ko-KR" altLang="en-US" dirty="0"/>
              <a:t> 인스턴스 러닝 </a:t>
            </a:r>
            <a:r>
              <a:rPr lang="en-US" altLang="ko-KR" dirty="0"/>
              <a:t>MIL</a:t>
            </a:r>
            <a:r>
              <a:rPr lang="ko-KR" altLang="en-US" dirty="0"/>
              <a:t>의 기본 예시를 들어보겠습니다</a:t>
            </a:r>
            <a:r>
              <a:rPr lang="en-US" altLang="ko-KR" dirty="0"/>
              <a:t>. </a:t>
            </a:r>
            <a:r>
              <a:rPr lang="ko-KR" altLang="en-US" dirty="0"/>
              <a:t>이렇게 열쇠 꾸러미가 있다고 가정을 해봅니다</a:t>
            </a:r>
            <a:r>
              <a:rPr lang="en-US" altLang="ko-KR" dirty="0"/>
              <a:t>. </a:t>
            </a:r>
            <a:r>
              <a:rPr lang="ko-KR" altLang="en-US" dirty="0"/>
              <a:t>위에 두 세트 열쇠는 문이 열리는 열쇠 세트이고 아래 두 세트의 열쇠는 문이 안 열리는 열쇠입니다</a:t>
            </a:r>
            <a:r>
              <a:rPr lang="en-US" altLang="ko-KR" dirty="0"/>
              <a:t>. </a:t>
            </a:r>
            <a:r>
              <a:rPr lang="ko-KR" altLang="en-US" dirty="0"/>
              <a:t>위에 있는 열쇠 세트는 </a:t>
            </a:r>
            <a:r>
              <a:rPr lang="en-US" altLang="ko-KR" dirty="0"/>
              <a:t>positive</a:t>
            </a:r>
            <a:r>
              <a:rPr lang="ko-KR" altLang="en-US" dirty="0"/>
              <a:t>의 </a:t>
            </a:r>
            <a:r>
              <a:rPr lang="en-US" altLang="ko-KR" dirty="0"/>
              <a:t>training </a:t>
            </a:r>
            <a:r>
              <a:rPr lang="ko-KR" altLang="en-US" dirty="0"/>
              <a:t>샘플이고 아래 열쇠는 </a:t>
            </a:r>
            <a:r>
              <a:rPr lang="en-US" altLang="ko-KR" dirty="0"/>
              <a:t>negative</a:t>
            </a:r>
            <a:r>
              <a:rPr lang="ko-KR" altLang="en-US" dirty="0"/>
              <a:t>의 </a:t>
            </a:r>
            <a:r>
              <a:rPr lang="en-US" altLang="ko-KR" dirty="0"/>
              <a:t>training </a:t>
            </a:r>
            <a:r>
              <a:rPr lang="ko-KR" altLang="en-US" dirty="0"/>
              <a:t>샘플이라고 합니다</a:t>
            </a:r>
            <a:r>
              <a:rPr lang="en-US" altLang="ko-KR" dirty="0"/>
              <a:t>. </a:t>
            </a:r>
            <a:r>
              <a:rPr lang="ko-KR" altLang="en-US" dirty="0"/>
              <a:t>맨 오른쪽 새로운 열쇠 세트가 새로 들어 왔을 때 이 세트가 문을 열 수 있을지 없을지 맞추는 문제가 </a:t>
            </a:r>
            <a:r>
              <a:rPr lang="en-US" altLang="ko-KR" dirty="0"/>
              <a:t>Multiple Instance Learning</a:t>
            </a:r>
            <a:r>
              <a:rPr lang="ko-KR" altLang="en-US" dirty="0"/>
              <a:t>에서 풀고자 하는 문제입니다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 그림을 보면 위쪽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문을 열 수 있는 가능성이 있는 열쇠는 빨강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파랑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보라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회색입니다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하지만 문을 확실하게 못 여는 경우에도 파랑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보라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회색이 있으므로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문을 열 수 있는 열쇠는 빨간색 열쇠가 포함되어야지 문을 열수 있겠다 라는 추론을 할 수 있습니다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.</a:t>
            </a:r>
          </a:p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따라서 오른쪽 주어진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test case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인 열쇠 세트는 빨간 열쇠가 포함 되어있지 않으므로 문을 열 수 없을 것입니다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ontserrat" panose="020B0604020202020204" pitchFamily="2" charset="0"/>
              </a:rPr>
              <a:t>.</a:t>
            </a:r>
          </a:p>
          <a:p>
            <a:endParaRPr lang="en-US" altLang="ko-KR" b="0" i="0" dirty="0">
              <a:solidFill>
                <a:srgbClr val="000000"/>
              </a:solidFill>
              <a:effectLst/>
              <a:latin typeface="Montserrat" panose="020B0604020202020204" pitchFamily="2" charset="0"/>
            </a:endParaRPr>
          </a:p>
          <a:p>
            <a:r>
              <a:rPr lang="en-US" altLang="ko-KR" dirty="0"/>
              <a:t>Multiple</a:t>
            </a:r>
            <a:r>
              <a:rPr lang="ko-KR" altLang="en-US" dirty="0"/>
              <a:t> </a:t>
            </a:r>
            <a:r>
              <a:rPr lang="en-US" altLang="ko-KR" dirty="0"/>
              <a:t>Instance</a:t>
            </a:r>
            <a:r>
              <a:rPr lang="ko-KR" altLang="en-US" dirty="0"/>
              <a:t> </a:t>
            </a:r>
            <a:r>
              <a:rPr lang="en-US" altLang="ko-KR" dirty="0"/>
              <a:t>Learning</a:t>
            </a:r>
            <a:r>
              <a:rPr lang="ko-KR" altLang="en-US" dirty="0"/>
              <a:t> 학습은 </a:t>
            </a:r>
            <a:r>
              <a:rPr lang="en-US" altLang="ko-KR" dirty="0"/>
              <a:t>BAG </a:t>
            </a:r>
            <a:r>
              <a:rPr lang="ko-KR" altLang="en-US" dirty="0"/>
              <a:t>이라고 불리는 인스턴스들의 집합에 클래스를 부여하게 됩니다</a:t>
            </a:r>
            <a:r>
              <a:rPr lang="en-US" altLang="ko-KR" dirty="0"/>
              <a:t>. </a:t>
            </a:r>
            <a:r>
              <a:rPr lang="ko-KR" altLang="en-US" dirty="0"/>
              <a:t>이 예제에서는 각각의 열쇠가 인스턴스가 될 것이고</a:t>
            </a:r>
            <a:r>
              <a:rPr lang="en-US" altLang="ko-KR" dirty="0"/>
              <a:t>, 3</a:t>
            </a:r>
            <a:r>
              <a:rPr lang="ko-KR" altLang="en-US" dirty="0"/>
              <a:t>개의 열쇠 묶음이 </a:t>
            </a:r>
            <a:r>
              <a:rPr lang="en-US" altLang="ko-KR" dirty="0"/>
              <a:t>bag</a:t>
            </a:r>
            <a:r>
              <a:rPr lang="ko-KR" altLang="en-US" dirty="0"/>
              <a:t>이 될 것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</a:t>
            </a:r>
            <a:r>
              <a:rPr lang="en-US" altLang="ko-KR" dirty="0"/>
              <a:t>BAG </a:t>
            </a:r>
            <a:r>
              <a:rPr lang="ko-KR" altLang="en-US" dirty="0"/>
              <a:t>을 구성하는 개별적 인스턴스가 네거티브인지 </a:t>
            </a:r>
            <a:r>
              <a:rPr lang="ko-KR" altLang="en-US" dirty="0" err="1"/>
              <a:t>파지티브인지를</a:t>
            </a:r>
            <a:r>
              <a:rPr lang="ko-KR" altLang="en-US" dirty="0"/>
              <a:t> 구별하지 않고</a:t>
            </a:r>
            <a:r>
              <a:rPr lang="en-US" altLang="ko-KR" dirty="0"/>
              <a:t>, BAG </a:t>
            </a:r>
            <a:r>
              <a:rPr lang="ko-KR" altLang="en-US" dirty="0"/>
              <a:t>전체에 대한 클래스만 부여 하게 됩니다</a:t>
            </a:r>
            <a:r>
              <a:rPr lang="en-US" altLang="ko-KR" dirty="0"/>
              <a:t>. </a:t>
            </a:r>
            <a:r>
              <a:rPr lang="ko-KR" altLang="en-US" dirty="0"/>
              <a:t>그리고 학습 알고리즘은 클래스가 구별되어 있지 않은 </a:t>
            </a:r>
            <a:r>
              <a:rPr lang="en-US" altLang="ko-KR" dirty="0"/>
              <a:t>BAG</a:t>
            </a:r>
            <a:r>
              <a:rPr lang="ko-KR" altLang="en-US" dirty="0"/>
              <a:t>의 클래스 학습을 이용하여 구별하게 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53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두번째 예시로 </a:t>
            </a:r>
            <a:r>
              <a:rPr lang="en-US" altLang="ko-KR" dirty="0"/>
              <a:t>MNIST</a:t>
            </a:r>
            <a:r>
              <a:rPr lang="ko-KR" altLang="en-US" dirty="0"/>
              <a:t> 데이터 세트로 예시를 들어보겠습니다</a:t>
            </a:r>
            <a:r>
              <a:rPr lang="en-US" altLang="ko-KR" dirty="0"/>
              <a:t>. </a:t>
            </a:r>
            <a:r>
              <a:rPr lang="ko-KR" altLang="en-US" dirty="0"/>
              <a:t>왼쪽과 같이 </a:t>
            </a:r>
            <a:r>
              <a:rPr lang="en-US" altLang="ko-KR" dirty="0"/>
              <a:t>0</a:t>
            </a:r>
            <a:r>
              <a:rPr lang="ko-KR" altLang="en-US" dirty="0"/>
              <a:t>에서 </a:t>
            </a:r>
            <a:r>
              <a:rPr lang="en-US" altLang="ko-KR" dirty="0"/>
              <a:t>9</a:t>
            </a:r>
            <a:r>
              <a:rPr lang="ko-KR" altLang="en-US" dirty="0"/>
              <a:t>까지 레이블이 하나씩 있습니다</a:t>
            </a:r>
            <a:r>
              <a:rPr lang="en-US" altLang="ko-KR" dirty="0"/>
              <a:t>. 6</a:t>
            </a:r>
            <a:r>
              <a:rPr lang="ko-KR" altLang="en-US" dirty="0"/>
              <a:t>만개의 이미지로 구성된 훈련 데이터와 </a:t>
            </a:r>
            <a:r>
              <a:rPr lang="en-US" altLang="ko-KR" dirty="0"/>
              <a:t>1</a:t>
            </a:r>
            <a:r>
              <a:rPr lang="ko-KR" altLang="en-US" dirty="0"/>
              <a:t>만개의 이미지로 구성된 테스트 데이터 셋이 있습니다</a:t>
            </a:r>
            <a:r>
              <a:rPr lang="en-US" altLang="ko-KR" dirty="0"/>
              <a:t>. 1</a:t>
            </a:r>
            <a:r>
              <a:rPr lang="ko-KR" altLang="en-US" dirty="0"/>
              <a:t>단계로 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적절한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MIL training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을 위해 원래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MNIST 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데이터 셋을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bag 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라벨이 지정된 세트와 인스턴스 라벨이 지정된 세트로 분할합니다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. 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여기서 인스턴스와 백이란 숫자 데이터 각각이 인스턴스가 되고 숫자 데이터 인스턴스가 묶여 가방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,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 곧 백을 이루게 됩니다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.</a:t>
            </a:r>
          </a:p>
          <a:p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여기서는 백안에 있는 인스턴스 중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1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이라는 라벨이 있는 인스턴스가 있으면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bag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 라벨도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1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로 할당하고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, 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모든 인스턴스 라벨 값이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1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이 아닌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0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에서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9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까지 다른 숫자이면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bag 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라벨 값을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0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으로 할당합니다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. 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오른쪽 그림과 같이 빨간색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bag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은 인스턴스 라벨 값이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1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인 인스턴스가 있기 때문에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bag 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라벨이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1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이고 파란색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bag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은 인스턴스에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1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을 포함하고 있지 않기 때문에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bag 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라벨은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0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입니다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.</a:t>
            </a:r>
          </a:p>
          <a:p>
            <a:endParaRPr lang="en-US" altLang="ko-KR" b="0" i="0" dirty="0">
              <a:solidFill>
                <a:srgbClr val="292929"/>
              </a:solidFill>
              <a:effectLst/>
              <a:latin typeface="source-serif-pro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55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이러한 방법으로 각 이미지를 무작위로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bag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에 넣었습니다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. 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각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bag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에는 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3~7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개의 인스턴스가 들어 있습니다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. </a:t>
            </a:r>
            <a:r>
              <a:rPr lang="ko-KR" altLang="en-US" b="0" i="0" dirty="0">
                <a:solidFill>
                  <a:srgbClr val="292929"/>
                </a:solidFill>
                <a:effectLst/>
                <a:latin typeface="source-serif-pro"/>
              </a:rPr>
              <a:t>메모리를 절약하기 위해 인덱스를 사용하여 이미지를 나타냅니다</a:t>
            </a:r>
            <a:r>
              <a:rPr lang="en-US" altLang="ko-KR" b="0" i="0" dirty="0">
                <a:solidFill>
                  <a:srgbClr val="292929"/>
                </a:solidFill>
                <a:effectLst/>
                <a:latin typeface="source-serif-pro"/>
              </a:rPr>
              <a:t>.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089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 후 </a:t>
            </a:r>
            <a:r>
              <a:rPr lang="en-US" altLang="ko-KR" dirty="0"/>
              <a:t>bag</a:t>
            </a:r>
            <a:r>
              <a:rPr lang="ko-KR" altLang="en-US" dirty="0"/>
              <a:t>안에 </a:t>
            </a:r>
            <a:r>
              <a:rPr lang="en-US" altLang="ko-KR" dirty="0"/>
              <a:t>1</a:t>
            </a:r>
            <a:r>
              <a:rPr lang="ko-KR" altLang="en-US" dirty="0"/>
              <a:t>이라는 인스턴스가 있는지 없는지에 따라 </a:t>
            </a:r>
            <a:r>
              <a:rPr lang="en-US" altLang="ko-KR" dirty="0"/>
              <a:t>bag</a:t>
            </a:r>
            <a:r>
              <a:rPr lang="ko-KR" altLang="en-US" dirty="0"/>
              <a:t>의 라벨 값을 생성해 줍니다</a:t>
            </a:r>
            <a:r>
              <a:rPr lang="en-US" altLang="ko-KR" dirty="0"/>
              <a:t>. 1</a:t>
            </a:r>
            <a:r>
              <a:rPr lang="ko-KR" altLang="en-US" dirty="0"/>
              <a:t>이라는 인스턴스가 존재하면 </a:t>
            </a:r>
            <a:r>
              <a:rPr lang="en-US" altLang="ko-KR" dirty="0"/>
              <a:t>bag</a:t>
            </a:r>
            <a:r>
              <a:rPr lang="ko-KR" altLang="en-US" dirty="0"/>
              <a:t>의 라벨은 </a:t>
            </a:r>
            <a:r>
              <a:rPr lang="en-US" altLang="ko-KR" dirty="0"/>
              <a:t>1</a:t>
            </a:r>
            <a:r>
              <a:rPr lang="ko-KR" altLang="en-US" dirty="0"/>
              <a:t>이고 </a:t>
            </a:r>
            <a:r>
              <a:rPr lang="en-US" altLang="ko-KR" dirty="0"/>
              <a:t>1</a:t>
            </a:r>
            <a:r>
              <a:rPr lang="ko-KR" altLang="en-US" dirty="0"/>
              <a:t>이라는 인스턴스가 존재하지 않으면 </a:t>
            </a:r>
            <a:r>
              <a:rPr lang="en-US" altLang="ko-KR" dirty="0"/>
              <a:t>bag</a:t>
            </a:r>
            <a:r>
              <a:rPr lang="ko-KR" altLang="en-US" dirty="0"/>
              <a:t>라벨은 </a:t>
            </a:r>
            <a:r>
              <a:rPr lang="en-US" altLang="ko-KR" dirty="0"/>
              <a:t>0</a:t>
            </a:r>
            <a:r>
              <a:rPr lang="ko-KR" altLang="en-US" dirty="0"/>
              <a:t>이 될 것 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5778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단계로 두개의 </a:t>
            </a:r>
            <a:r>
              <a:rPr lang="en-US" altLang="ko-KR" dirty="0"/>
              <a:t>MNIST </a:t>
            </a:r>
            <a:r>
              <a:rPr lang="ko-KR" altLang="en-US" dirty="0"/>
              <a:t>데이터 세트를 </a:t>
            </a:r>
            <a:r>
              <a:rPr lang="en-US" altLang="ko-KR" dirty="0"/>
              <a:t>2D convolution neural network</a:t>
            </a:r>
            <a:r>
              <a:rPr lang="ko-KR" altLang="en-US" dirty="0"/>
              <a:t>로 </a:t>
            </a:r>
            <a:r>
              <a:rPr lang="en-US" altLang="ko-KR" dirty="0"/>
              <a:t>pre-train</a:t>
            </a:r>
            <a:r>
              <a:rPr lang="ko-KR" altLang="en-US" dirty="0"/>
              <a:t>합니다</a:t>
            </a:r>
            <a:r>
              <a:rPr lang="en-US" altLang="ko-KR" dirty="0"/>
              <a:t>. </a:t>
            </a:r>
            <a:r>
              <a:rPr lang="ko-KR" altLang="en-US" dirty="0"/>
              <a:t>학습 한 모델을 저장한 후</a:t>
            </a:r>
            <a:endParaRPr lang="en-US" altLang="ko-KR" dirty="0"/>
          </a:p>
          <a:p>
            <a:r>
              <a:rPr lang="en-US" altLang="ko-KR" dirty="0"/>
              <a:t>3</a:t>
            </a:r>
            <a:r>
              <a:rPr lang="ko-KR" altLang="en-US" dirty="0"/>
              <a:t>단계로 사전 훈련된 모델을 로드 후 마지막 레이어에서 </a:t>
            </a:r>
            <a:r>
              <a:rPr lang="en-US" altLang="ko-KR" dirty="0"/>
              <a:t>feature </a:t>
            </a:r>
            <a:r>
              <a:rPr lang="ko-KR" altLang="en-US" dirty="0"/>
              <a:t>추출합니다</a:t>
            </a:r>
            <a:r>
              <a:rPr lang="en-US" altLang="ko-KR" dirty="0"/>
              <a:t>. </a:t>
            </a:r>
            <a:r>
              <a:rPr lang="ko-KR" altLang="en-US" dirty="0"/>
              <a:t>다음과 같은 </a:t>
            </a:r>
            <a:r>
              <a:rPr lang="en-US" altLang="ko-KR" dirty="0"/>
              <a:t>bag feature</a:t>
            </a:r>
            <a:r>
              <a:rPr lang="ko-KR" altLang="en-US" dirty="0"/>
              <a:t>를 뽑아냈습니다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9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777478" y="1505583"/>
            <a:ext cx="10637044" cy="955812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+mj-ea"/>
                <a:ea typeface="+mj-ea"/>
              </a:rPr>
              <a:t>An Introduction to Multiple Instance Learning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1045369" y="3679553"/>
            <a:ext cx="10101261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+mj-ea"/>
              <a:ea typeface="+mj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j-ea"/>
                <a:ea typeface="+mj-ea"/>
                <a:cs typeface="Calibri" panose="020F0502020204030204" pitchFamily="34" charset="0"/>
              </a:rPr>
              <a:t>Chan Ui Hong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j-ea"/>
                <a:ea typeface="+mj-ea"/>
                <a:cs typeface="Malgun Gothic Semilight" panose="020B0502040204020203" pitchFamily="50" charset="-127"/>
              </a:rPr>
              <a:t>Division of 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j-ea"/>
                <a:ea typeface="+mj-ea"/>
                <a:cs typeface="Malgun Gothic Semilight" panose="020B0502040204020203" pitchFamily="50" charset="-127"/>
              </a:rPr>
              <a:t>Kyonggi University</a:t>
            </a:r>
            <a:endParaRPr lang="ko-KR" altLang="en-US" sz="1800" dirty="0">
              <a:latin typeface="+mj-ea"/>
              <a:ea typeface="+mj-ea"/>
              <a:cs typeface="Malgun Gothic Semilight" panose="020B0502040204020203" pitchFamily="50" charset="-127"/>
            </a:endParaRPr>
          </a:p>
          <a:p>
            <a:endParaRPr lang="ko-KR" altLang="en-US" sz="1800" dirty="0"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Example2 (MNIST)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8E5B3-EE28-104A-23F7-C862A7EF2580}"/>
              </a:ext>
            </a:extLst>
          </p:cNvPr>
          <p:cNvSpPr txBox="1"/>
          <p:nvPr/>
        </p:nvSpPr>
        <p:spPr>
          <a:xfrm>
            <a:off x="378204" y="1339955"/>
            <a:ext cx="118137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n-ea"/>
              </a:rPr>
              <a:t>4</a:t>
            </a:r>
            <a:r>
              <a:rPr lang="ko-KR" altLang="en-US" sz="2000" dirty="0">
                <a:latin typeface="+mn-ea"/>
              </a:rPr>
              <a:t>단계</a:t>
            </a:r>
            <a:r>
              <a:rPr lang="en-US" altLang="ko-KR" sz="2000" dirty="0">
                <a:latin typeface="+mn-ea"/>
              </a:rPr>
              <a:t>. </a:t>
            </a:r>
            <a:r>
              <a:rPr lang="en-US" altLang="ko-KR" sz="2000" dirty="0" err="1">
                <a:latin typeface="+mn-ea"/>
              </a:rPr>
              <a:t>bag_features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및 </a:t>
            </a:r>
            <a:r>
              <a:rPr lang="en-US" altLang="ko-KR" sz="2000" dirty="0" err="1">
                <a:latin typeface="+mn-ea"/>
              </a:rPr>
              <a:t>bag_labels</a:t>
            </a:r>
            <a:r>
              <a:rPr lang="ko-KR" altLang="en-US" sz="2000" dirty="0">
                <a:latin typeface="+mn-ea"/>
              </a:rPr>
              <a:t>에서 </a:t>
            </a:r>
            <a:r>
              <a:rPr lang="en-US" altLang="ko-KR" sz="2000" dirty="0">
                <a:latin typeface="+mn-ea"/>
              </a:rPr>
              <a:t>MIL</a:t>
            </a:r>
            <a:r>
              <a:rPr lang="ko-KR" altLang="en-US" sz="2000" dirty="0">
                <a:latin typeface="+mn-ea"/>
              </a:rPr>
              <a:t>에 대한 모델을 훈련하고 테스트 셋에서 평가</a:t>
            </a:r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pPr lvl="5"/>
            <a:r>
              <a:rPr lang="ko-KR" altLang="en-US" sz="2000" b="1" dirty="0">
                <a:latin typeface="+mn-ea"/>
              </a:rPr>
              <a:t>     다중 인스턴스 학습을 위한 </a:t>
            </a:r>
            <a:r>
              <a:rPr lang="en-US" altLang="ko-KR" sz="2000" b="1" dirty="0">
                <a:latin typeface="+mn-ea"/>
              </a:rPr>
              <a:t>3</a:t>
            </a:r>
            <a:r>
              <a:rPr lang="ko-KR" altLang="en-US" sz="2000" b="1" dirty="0">
                <a:latin typeface="+mn-ea"/>
              </a:rPr>
              <a:t>단계 알고리즘</a:t>
            </a:r>
            <a:endParaRPr lang="en-US" altLang="ko-KR" sz="2000" b="1" dirty="0">
              <a:latin typeface="+mn-ea"/>
            </a:endParaRPr>
          </a:p>
          <a:p>
            <a:pPr lvl="5"/>
            <a:r>
              <a:rPr lang="en-US" altLang="ko-KR" dirty="0">
                <a:latin typeface="+mn-ea"/>
              </a:rPr>
              <a:t>	</a:t>
            </a:r>
          </a:p>
          <a:p>
            <a:pPr lvl="6"/>
            <a:r>
              <a:rPr lang="en-US" altLang="ko-KR" sz="1600" dirty="0">
                <a:latin typeface="+mn-ea"/>
              </a:rPr>
              <a:t>	1. </a:t>
            </a:r>
            <a:r>
              <a:rPr lang="ko-KR" altLang="en-US" sz="1600" dirty="0">
                <a:latin typeface="+mn-ea"/>
              </a:rPr>
              <a:t>인스턴스를 저차원의 </a:t>
            </a:r>
            <a:r>
              <a:rPr lang="ko-KR" altLang="en-US" sz="1600" dirty="0" err="1">
                <a:latin typeface="+mn-ea"/>
              </a:rPr>
              <a:t>임베딩으로</a:t>
            </a:r>
            <a:r>
              <a:rPr lang="ko-KR" altLang="en-US" sz="1600" dirty="0">
                <a:latin typeface="+mn-ea"/>
              </a:rPr>
              <a:t> 변환</a:t>
            </a:r>
            <a:endParaRPr lang="en-US" altLang="ko-KR" sz="1600" dirty="0">
              <a:latin typeface="+mn-ea"/>
            </a:endParaRPr>
          </a:p>
          <a:p>
            <a:pPr lvl="6"/>
            <a:r>
              <a:rPr lang="en-US" altLang="ko-KR" sz="1600" dirty="0">
                <a:latin typeface="+mn-ea"/>
              </a:rPr>
              <a:t>	2. </a:t>
            </a:r>
            <a:r>
              <a:rPr lang="ko-KR" altLang="en-US" sz="1600" dirty="0">
                <a:latin typeface="+mn-ea"/>
              </a:rPr>
              <a:t>순열 불변 집계 함수를 통해 </a:t>
            </a:r>
            <a:r>
              <a:rPr lang="ko-KR" altLang="en-US" sz="1600" dirty="0" err="1">
                <a:latin typeface="+mn-ea"/>
              </a:rPr>
              <a:t>임베딩을</a:t>
            </a:r>
            <a:r>
              <a:rPr lang="ko-KR" altLang="en-US" sz="1600" dirty="0">
                <a:latin typeface="+mn-ea"/>
              </a:rPr>
              <a:t> 전달</a:t>
            </a:r>
            <a:endParaRPr lang="en-US" altLang="ko-KR" sz="1600" dirty="0">
              <a:latin typeface="+mn-ea"/>
            </a:endParaRPr>
          </a:p>
          <a:p>
            <a:pPr lvl="6"/>
            <a:r>
              <a:rPr lang="en-US" altLang="ko-KR" sz="1600" dirty="0">
                <a:latin typeface="+mn-ea"/>
              </a:rPr>
              <a:t>	3. Bag </a:t>
            </a:r>
            <a:r>
              <a:rPr lang="ko-KR" altLang="en-US" sz="1600" dirty="0">
                <a:latin typeface="+mn-ea"/>
              </a:rPr>
              <a:t>확률로 변환</a:t>
            </a:r>
            <a:endParaRPr lang="en-US" altLang="ko-KR" sz="1600" dirty="0">
              <a:latin typeface="+mn-ea"/>
            </a:endParaRPr>
          </a:p>
          <a:p>
            <a:endParaRPr lang="en-US" altLang="ko-KR" sz="1600" dirty="0">
              <a:latin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364B0B3-4D93-4B0B-3266-3741DC8A2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966" y="3818799"/>
            <a:ext cx="7024068" cy="2338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707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ko-KR" altLang="en-US" sz="3600" b="1" dirty="0">
                <a:latin typeface="+mn-ea"/>
                <a:ea typeface="+mn-ea"/>
                <a:cs typeface="Malgun Gothic Semilight" panose="020B0502040204020203" pitchFamily="50" charset="-127"/>
              </a:rPr>
              <a:t>표준 </a:t>
            </a:r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</a:t>
            </a:r>
            <a:r>
              <a:rPr lang="ko-KR" altLang="en-US" sz="3600" b="1" dirty="0">
                <a:latin typeface="+mn-ea"/>
                <a:ea typeface="+mn-ea"/>
                <a:cs typeface="Malgun Gothic Semilight" panose="020B0502040204020203" pitchFamily="50" charset="-127"/>
              </a:rPr>
              <a:t>정의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8E5B3-EE28-104A-23F7-C862A7EF2580}"/>
              </a:ext>
            </a:extLst>
          </p:cNvPr>
          <p:cNvSpPr txBox="1"/>
          <p:nvPr/>
        </p:nvSpPr>
        <p:spPr>
          <a:xfrm>
            <a:off x="378204" y="2057314"/>
            <a:ext cx="11813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n-ea"/>
              </a:rPr>
              <a:t>Training </a:t>
            </a:r>
            <a:r>
              <a:rPr lang="ko-KR" altLang="en-US" sz="1600" dirty="0">
                <a:latin typeface="+mn-ea"/>
              </a:rPr>
              <a:t>인스턴스는 일반적으로 </a:t>
            </a:r>
            <a:r>
              <a:rPr lang="en-US" altLang="ko-KR" sz="1600" dirty="0">
                <a:latin typeface="+mn-ea"/>
              </a:rPr>
              <a:t>Bag</a:t>
            </a:r>
            <a:r>
              <a:rPr lang="ko-KR" altLang="en-US" sz="1600" dirty="0">
                <a:latin typeface="+mn-ea"/>
              </a:rPr>
              <a:t>이라고 하는 세트로 배열됨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n-ea"/>
              </a:rPr>
              <a:t>라벨은 </a:t>
            </a:r>
            <a:r>
              <a:rPr lang="en-US" altLang="ko-KR" sz="1600" dirty="0">
                <a:latin typeface="+mn-ea"/>
              </a:rPr>
              <a:t>Bag</a:t>
            </a:r>
            <a:r>
              <a:rPr lang="ko-KR" altLang="en-US" sz="1600" dirty="0">
                <a:latin typeface="+mn-ea"/>
              </a:rPr>
              <a:t>에 부여되지만 </a:t>
            </a:r>
            <a:r>
              <a:rPr lang="en-US" altLang="ko-KR" sz="1600" dirty="0">
                <a:latin typeface="+mn-ea"/>
              </a:rPr>
              <a:t>Bag </a:t>
            </a:r>
            <a:r>
              <a:rPr lang="ko-KR" altLang="en-US" sz="1600" dirty="0">
                <a:latin typeface="+mn-ea"/>
              </a:rPr>
              <a:t>안의 개별 인스턴스에는 부여되지 않음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n-ea"/>
              </a:rPr>
              <a:t>Negative Bag</a:t>
            </a:r>
            <a:r>
              <a:rPr lang="ko-KR" altLang="en-US" sz="1600" dirty="0">
                <a:latin typeface="+mn-ea"/>
              </a:rPr>
              <a:t>에는 </a:t>
            </a:r>
            <a:r>
              <a:rPr lang="en-US" altLang="ko-KR" sz="1600" dirty="0">
                <a:latin typeface="+mn-ea"/>
              </a:rPr>
              <a:t>positive </a:t>
            </a:r>
            <a:r>
              <a:rPr lang="ko-KR" altLang="en-US" sz="1600" dirty="0">
                <a:latin typeface="+mn-ea"/>
              </a:rPr>
              <a:t>인스턴스가 포함되지 않음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n-ea"/>
              </a:rPr>
              <a:t>Positive Bag</a:t>
            </a:r>
            <a:r>
              <a:rPr lang="ko-KR" altLang="en-US" sz="1600" dirty="0">
                <a:latin typeface="+mn-ea"/>
              </a:rPr>
              <a:t>에는 </a:t>
            </a:r>
            <a:r>
              <a:rPr lang="en-US" altLang="ko-KR" sz="1600" dirty="0">
                <a:latin typeface="+mn-ea"/>
              </a:rPr>
              <a:t>negative </a:t>
            </a:r>
            <a:r>
              <a:rPr lang="ko-KR" altLang="en-US" sz="1600" dirty="0">
                <a:latin typeface="+mn-ea"/>
              </a:rPr>
              <a:t>인스턴스와 </a:t>
            </a:r>
            <a:r>
              <a:rPr lang="en-US" altLang="ko-KR" sz="1600" dirty="0">
                <a:latin typeface="+mn-ea"/>
              </a:rPr>
              <a:t>positive </a:t>
            </a:r>
            <a:r>
              <a:rPr lang="ko-KR" altLang="en-US" sz="1600" dirty="0">
                <a:latin typeface="+mn-ea"/>
              </a:rPr>
              <a:t>인스턴스가 포함될 수 있음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n-ea"/>
              </a:rPr>
              <a:t>Positive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Bag</a:t>
            </a:r>
            <a:r>
              <a:rPr lang="ko-KR" altLang="en-US" sz="1600" dirty="0">
                <a:latin typeface="+mn-ea"/>
              </a:rPr>
              <a:t>에는 최소한 하나의 </a:t>
            </a:r>
            <a:r>
              <a:rPr lang="en-US" altLang="ko-KR" sz="1600" dirty="0">
                <a:latin typeface="+mn-ea"/>
              </a:rPr>
              <a:t>positive </a:t>
            </a:r>
            <a:r>
              <a:rPr lang="ko-KR" altLang="en-US" sz="1600" dirty="0">
                <a:latin typeface="+mn-ea"/>
              </a:rPr>
              <a:t>인스턴스가 포함되어야 함</a:t>
            </a:r>
            <a:r>
              <a:rPr lang="en-US" altLang="ko-KR" sz="1600" dirty="0">
                <a:latin typeface="+mn-ea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569A6F7-D4DF-5B9E-D4A0-49ECB8400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608" y="1591822"/>
            <a:ext cx="3893157" cy="36743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866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MIL</a:t>
            </a:r>
            <a:r>
              <a:rPr lang="ko-KR" altLang="en-US" sz="3600" b="1" dirty="0">
                <a:latin typeface="+mn-ea"/>
                <a:ea typeface="+mn-ea"/>
                <a:cs typeface="Malgun Gothic Semilight" panose="020B0502040204020203" pitchFamily="50" charset="-127"/>
              </a:rPr>
              <a:t>에서 수행할 수 있는 </a:t>
            </a:r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Task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435E78B-F876-0F66-E2A1-879424FF2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88" y="2329010"/>
            <a:ext cx="10586224" cy="3886527"/>
          </a:xfrm>
          <a:prstGeom prst="rect">
            <a:avLst/>
          </a:prstGeom>
          <a:ln>
            <a:noFill/>
          </a:ln>
        </p:spPr>
      </p:pic>
      <p:sp>
        <p:nvSpPr>
          <p:cNvPr id="10" name="말풍선: 사각형 9">
            <a:extLst>
              <a:ext uri="{FF2B5EF4-FFF2-40B4-BE49-F238E27FC236}">
                <a16:creationId xmlns:a16="http://schemas.microsoft.com/office/drawing/2014/main" id="{DAED69DC-9B05-DCC8-A11D-89B3D5580C72}"/>
              </a:ext>
            </a:extLst>
          </p:cNvPr>
          <p:cNvSpPr/>
          <p:nvPr/>
        </p:nvSpPr>
        <p:spPr>
          <a:xfrm>
            <a:off x="1034334" y="1669495"/>
            <a:ext cx="1661532" cy="718457"/>
          </a:xfrm>
          <a:prstGeom prst="wedgeRectCallout">
            <a:avLst>
              <a:gd name="adj1" fmla="val 7354"/>
              <a:gd name="adj2" fmla="val 842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Supervised Learning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말풍선: 사각형 10">
            <a:extLst>
              <a:ext uri="{FF2B5EF4-FFF2-40B4-BE49-F238E27FC236}">
                <a16:creationId xmlns:a16="http://schemas.microsoft.com/office/drawing/2014/main" id="{03782D5C-64D9-9B6E-BBF8-291AB0806BBD}"/>
              </a:ext>
            </a:extLst>
          </p:cNvPr>
          <p:cNvSpPr/>
          <p:nvPr/>
        </p:nvSpPr>
        <p:spPr>
          <a:xfrm>
            <a:off x="3583496" y="1669494"/>
            <a:ext cx="1798945" cy="718457"/>
          </a:xfrm>
          <a:prstGeom prst="wedgeRectCallout">
            <a:avLst>
              <a:gd name="adj1" fmla="val 955"/>
              <a:gd name="adj2" fmla="val 780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Bag classification in MIL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말풍선: 사각형 11">
            <a:extLst>
              <a:ext uri="{FF2B5EF4-FFF2-40B4-BE49-F238E27FC236}">
                <a16:creationId xmlns:a16="http://schemas.microsoft.com/office/drawing/2014/main" id="{F1B6E829-6392-B91D-620E-E8519CC5274D}"/>
              </a:ext>
            </a:extLst>
          </p:cNvPr>
          <p:cNvSpPr/>
          <p:nvPr/>
        </p:nvSpPr>
        <p:spPr>
          <a:xfrm>
            <a:off x="6181669" y="1669494"/>
            <a:ext cx="2204107" cy="718457"/>
          </a:xfrm>
          <a:prstGeom prst="wedgeRectCallout">
            <a:avLst>
              <a:gd name="adj1" fmla="val -8657"/>
              <a:gd name="adj2" fmla="val 826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Instance classification in MIL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말풍선: 사각형 12">
            <a:extLst>
              <a:ext uri="{FF2B5EF4-FFF2-40B4-BE49-F238E27FC236}">
                <a16:creationId xmlns:a16="http://schemas.microsoft.com/office/drawing/2014/main" id="{CEE21B2B-9ACF-33EE-FE40-CDC4D21D1315}"/>
              </a:ext>
            </a:extLst>
          </p:cNvPr>
          <p:cNvSpPr/>
          <p:nvPr/>
        </p:nvSpPr>
        <p:spPr>
          <a:xfrm>
            <a:off x="8942326" y="1651969"/>
            <a:ext cx="2787686" cy="718457"/>
          </a:xfrm>
          <a:prstGeom prst="wedgeRectCallout">
            <a:avLst>
              <a:gd name="adj1" fmla="val 1287"/>
              <a:gd name="adj2" fmla="val 811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Group-based classification and set classification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8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970012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</a:t>
            </a:r>
            <a:r>
              <a:rPr lang="ko-KR" altLang="en-US" sz="3600" b="1" dirty="0">
                <a:latin typeface="+mn-ea"/>
                <a:ea typeface="+mn-ea"/>
                <a:cs typeface="Malgun Gothic Semilight" panose="020B0502040204020203" pitchFamily="50" charset="-127"/>
              </a:rPr>
              <a:t>으로 무엇을 할 수 있는가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4FBD34C-569A-2FD2-7273-C66715F01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135574"/>
            <a:ext cx="3439222" cy="10818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B9C696-FF9F-8ED5-F6B9-7C04F503A303}"/>
              </a:ext>
            </a:extLst>
          </p:cNvPr>
          <p:cNvSpPr txBox="1"/>
          <p:nvPr/>
        </p:nvSpPr>
        <p:spPr>
          <a:xfrm>
            <a:off x="1585565" y="2272666"/>
            <a:ext cx="110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분자 분류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15F701A-2B6C-A3BE-80A3-A2E50FBD18D6}"/>
              </a:ext>
            </a:extLst>
          </p:cNvPr>
          <p:cNvGrpSpPr/>
          <p:nvPr/>
        </p:nvGrpSpPr>
        <p:grpSpPr>
          <a:xfrm>
            <a:off x="4283358" y="1135574"/>
            <a:ext cx="3625283" cy="2438218"/>
            <a:chOff x="5295692" y="1047077"/>
            <a:chExt cx="5296447" cy="3675944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3F8CD916-23F7-C29F-2EB9-46F64273A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5692" y="1047077"/>
              <a:ext cx="2315265" cy="36759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8AC44C91-8059-DB10-376F-25C43F986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4676" y="1049434"/>
              <a:ext cx="2897463" cy="34803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28CE13E-66B5-9147-C28A-0FE5EFC1C0D4}"/>
              </a:ext>
            </a:extLst>
          </p:cNvPr>
          <p:cNvSpPr txBox="1"/>
          <p:nvPr/>
        </p:nvSpPr>
        <p:spPr>
          <a:xfrm>
            <a:off x="4894461" y="3573792"/>
            <a:ext cx="2743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content </a:t>
            </a:r>
            <a:r>
              <a:rPr lang="ko-KR" altLang="en-US" sz="1600" dirty="0"/>
              <a:t>기반 이미지 검색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C03AC439-F316-15A8-54AB-4E900A2F9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263" y="1135574"/>
            <a:ext cx="2077261" cy="3181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8D48DD4-8779-703F-DFB1-1082836E615E}"/>
              </a:ext>
            </a:extLst>
          </p:cNvPr>
          <p:cNvSpPr txBox="1"/>
          <p:nvPr/>
        </p:nvSpPr>
        <p:spPr>
          <a:xfrm>
            <a:off x="8862431" y="4316694"/>
            <a:ext cx="2239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이미지 객체 위치 식별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6F9F8D07-E483-5540-F5BC-7422B0616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1" y="4040540"/>
            <a:ext cx="5709795" cy="15182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C867F14-EEEB-3BAB-8939-47A68D983E3D}"/>
              </a:ext>
            </a:extLst>
          </p:cNvPr>
          <p:cNvSpPr txBox="1"/>
          <p:nvPr/>
        </p:nvSpPr>
        <p:spPr>
          <a:xfrm>
            <a:off x="2027199" y="5568082"/>
            <a:ext cx="1831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컴퓨터 도움 진단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9EB9D62A-F068-BA5F-5285-296D7FDA6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2625" y="4778697"/>
            <a:ext cx="4415949" cy="1433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19A0EF3-8D63-9CC0-49B7-9323F531A7AB}"/>
              </a:ext>
            </a:extLst>
          </p:cNvPr>
          <p:cNvSpPr txBox="1"/>
          <p:nvPr/>
        </p:nvSpPr>
        <p:spPr>
          <a:xfrm>
            <a:off x="7724425" y="6366766"/>
            <a:ext cx="201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/>
              <a:t>텍스트의 감정 분석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4022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4" grpId="0"/>
      <p:bldP spid="27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970012" cy="718457"/>
          </a:xfrm>
        </p:spPr>
        <p:txBody>
          <a:bodyPr>
            <a:normAutofit/>
          </a:bodyPr>
          <a:lstStyle/>
          <a:p>
            <a:r>
              <a:rPr lang="ko-KR" altLang="en-US" sz="3600" b="1" dirty="0">
                <a:latin typeface="+mn-ea"/>
                <a:ea typeface="+mn-ea"/>
                <a:cs typeface="Malgun Gothic Semilight" panose="020B0502040204020203" pitchFamily="50" charset="-127"/>
              </a:rPr>
              <a:t>병리학에서 </a:t>
            </a:r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C294B14-E6BC-C7B6-EB61-AD6E26EE1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16" y="3703565"/>
            <a:ext cx="6716519" cy="24070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36FC00-FB43-840F-CAF8-A3D0EA0039BD}"/>
              </a:ext>
            </a:extLst>
          </p:cNvPr>
          <p:cNvSpPr txBox="1"/>
          <p:nvPr/>
        </p:nvSpPr>
        <p:spPr>
          <a:xfrm>
            <a:off x="378204" y="1250741"/>
            <a:ext cx="113732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000" dirty="0">
                <a:latin typeface="+mn-ea"/>
              </a:rPr>
              <a:t>전체 슬라이드 이미지</a:t>
            </a:r>
            <a:r>
              <a:rPr lang="en-US" altLang="ko-KR" sz="2000" dirty="0">
                <a:latin typeface="+mn-ea"/>
              </a:rPr>
              <a:t>(Whole Slide Image, WSI)</a:t>
            </a:r>
            <a:r>
              <a:rPr lang="ko-KR" altLang="en-US" sz="2000" dirty="0">
                <a:latin typeface="+mn-ea"/>
              </a:rPr>
              <a:t>의 크기가 매우 크기 때문에 직접적인 딥러닝 분류는 하드웨어 제한으로 불가능함</a:t>
            </a: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altLang="ko-KR" sz="2000" dirty="0">
                <a:latin typeface="+mn-ea"/>
              </a:rPr>
              <a:t>WSI(Whole Slide Image)</a:t>
            </a:r>
            <a:r>
              <a:rPr lang="ko-KR" altLang="en-US" sz="2000" dirty="0">
                <a:latin typeface="+mn-ea"/>
              </a:rPr>
              <a:t>에 수동 주석을 다는 것은 비용이 많이 듦</a:t>
            </a: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altLang="ko-KR" sz="2000" dirty="0">
                <a:latin typeface="+mn-ea"/>
              </a:rPr>
              <a:t>Multiple Instance Learning</a:t>
            </a:r>
            <a:r>
              <a:rPr lang="ko-KR" altLang="en-US" sz="2000" dirty="0">
                <a:latin typeface="+mn-ea"/>
              </a:rPr>
              <a:t>은 완전히 주석 처리된 데이터가 없는 </a:t>
            </a:r>
            <a:r>
              <a:rPr lang="en-US" altLang="ko-KR" sz="2000" dirty="0">
                <a:latin typeface="+mn-ea"/>
              </a:rPr>
              <a:t>task</a:t>
            </a:r>
            <a:r>
              <a:rPr lang="ko-KR" altLang="en-US" sz="2000" dirty="0">
                <a:latin typeface="+mn-ea"/>
              </a:rPr>
              <a:t>에서 심층 신경망을 학습하기 위한 강력한 도구임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ko-KR" altLang="en-US" sz="2000" dirty="0">
                <a:latin typeface="+mn-ea"/>
              </a:rPr>
              <a:t>전체 슬라이드 이미지에 대한 라벨은 있지만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패치 영역 또는 픽셀에 대한 라벨은 없기 때문에 병리학 영역에서 효과적임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1427A74-6C28-D765-8F3B-7E9FFCED3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115" y="3601844"/>
            <a:ext cx="3410997" cy="27545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9348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970012" cy="718457"/>
          </a:xfrm>
        </p:spPr>
        <p:txBody>
          <a:bodyPr>
            <a:normAutofit/>
          </a:bodyPr>
          <a:lstStyle/>
          <a:p>
            <a:r>
              <a:rPr lang="ko-KR" altLang="en-US" sz="3600" b="1" dirty="0">
                <a:latin typeface="+mn-ea"/>
                <a:ea typeface="+mn-ea"/>
                <a:cs typeface="Malgun Gothic Semilight" panose="020B0502040204020203" pitchFamily="50" charset="-127"/>
              </a:rPr>
              <a:t>병리학에서 </a:t>
            </a:r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4FB880-3779-6056-5729-5EF2BDF80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70" y="1582269"/>
            <a:ext cx="10068659" cy="41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2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Conclusion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78204" y="1250741"/>
            <a:ext cx="113732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altLang="ko-KR" sz="2000" dirty="0">
                <a:latin typeface="+mn-ea"/>
              </a:rPr>
              <a:t>MIL</a:t>
            </a:r>
            <a:r>
              <a:rPr lang="ko-KR" altLang="en-US" sz="2000" dirty="0">
                <a:latin typeface="+mn-ea"/>
              </a:rPr>
              <a:t>은 학습 인스턴스가 백이라는 하는 세트로 배열되고 전체 </a:t>
            </a:r>
            <a:r>
              <a:rPr lang="en-US" altLang="ko-KR" sz="2000" dirty="0">
                <a:latin typeface="+mn-ea"/>
              </a:rPr>
              <a:t>Bag</a:t>
            </a:r>
            <a:r>
              <a:rPr lang="ko-KR" altLang="en-US" sz="2000" dirty="0">
                <a:latin typeface="+mn-ea"/>
              </a:rPr>
              <a:t>에 대해 라벨이 제공되는 지도 학습의 한 형태임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dirty="0">
                <a:latin typeface="+mn-ea"/>
              </a:rPr>
              <a:t>하지만 전체 세트에 대해서만 감독이 제공되고</a:t>
            </a:r>
            <a:r>
              <a:rPr lang="en-US" altLang="ko-KR" sz="2000" dirty="0">
                <a:latin typeface="+mn-ea"/>
              </a:rPr>
              <a:t>, Bag</a:t>
            </a:r>
            <a:r>
              <a:rPr lang="ko-KR" altLang="en-US" sz="2000" dirty="0">
                <a:latin typeface="+mn-ea"/>
              </a:rPr>
              <a:t>에 포함된 인스턴스의 개별 라벨은 제공되지 않음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dirty="0">
                <a:latin typeface="+mn-ea"/>
              </a:rPr>
              <a:t>표준 </a:t>
            </a:r>
            <a:r>
              <a:rPr lang="en-US" altLang="ko-KR" sz="2000" dirty="0">
                <a:latin typeface="+mn-ea"/>
              </a:rPr>
              <a:t>MIL </a:t>
            </a:r>
            <a:r>
              <a:rPr lang="ko-KR" altLang="en-US" sz="2000" dirty="0">
                <a:latin typeface="+mn-ea"/>
              </a:rPr>
              <a:t>가정에서는 모든 음수 </a:t>
            </a:r>
            <a:r>
              <a:rPr lang="en-US" altLang="ko-KR" sz="2000" dirty="0">
                <a:latin typeface="+mn-ea"/>
              </a:rPr>
              <a:t>Bag</a:t>
            </a:r>
            <a:r>
              <a:rPr lang="ko-KR" altLang="en-US" sz="2000" dirty="0">
                <a:latin typeface="+mn-ea"/>
              </a:rPr>
              <a:t>에는 음수 인스턴스만 포함되어 있고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양수 </a:t>
            </a:r>
            <a:r>
              <a:rPr lang="en-US" altLang="ko-KR" sz="2000" dirty="0">
                <a:latin typeface="+mn-ea"/>
              </a:rPr>
              <a:t>Bag</a:t>
            </a:r>
            <a:r>
              <a:rPr lang="ko-KR" altLang="en-US" sz="2000" dirty="0">
                <a:latin typeface="+mn-ea"/>
              </a:rPr>
              <a:t>에는 최소한 하나의 양수 인스턴스가 포함되어야 있어야 함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7D68E35-CA5E-8CAA-5C82-4EE0E75D4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330" y="4663905"/>
            <a:ext cx="3559339" cy="9456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828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Outline of the Seminar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419100" y="1418009"/>
            <a:ext cx="113732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400" dirty="0">
                <a:latin typeface="+mn-ea"/>
              </a:rPr>
              <a:t>Multiple Instance Learning</a:t>
            </a:r>
            <a:r>
              <a:rPr lang="ko-KR" altLang="en-US" sz="2400" dirty="0">
                <a:latin typeface="+mn-ea"/>
              </a:rPr>
              <a:t>의 등장 및 개념</a:t>
            </a:r>
            <a:endParaRPr lang="en-US" altLang="ko-KR" sz="2400" dirty="0">
              <a:latin typeface="+mn-ea"/>
            </a:endParaRPr>
          </a:p>
          <a:p>
            <a:pPr marL="457200" indent="-457200">
              <a:buAutoNum type="arabicPeriod"/>
            </a:pPr>
            <a:endParaRPr lang="en-US" altLang="ko-KR" sz="2400" dirty="0">
              <a:latin typeface="+mn-ea"/>
            </a:endParaRPr>
          </a:p>
          <a:p>
            <a:pPr marL="457200" indent="-457200">
              <a:buAutoNum type="arabicPeriod"/>
            </a:pPr>
            <a:r>
              <a:rPr lang="en-US" altLang="ko-KR" sz="2400" dirty="0">
                <a:latin typeface="+mn-ea"/>
              </a:rPr>
              <a:t>Multiple Instance Learning</a:t>
            </a:r>
            <a:r>
              <a:rPr lang="ko-KR" altLang="en-US" sz="2400" dirty="0">
                <a:latin typeface="+mn-ea"/>
              </a:rPr>
              <a:t>의 </a:t>
            </a:r>
            <a:r>
              <a:rPr lang="en-US" altLang="ko-KR" sz="2400" dirty="0">
                <a:latin typeface="+mn-ea"/>
              </a:rPr>
              <a:t>2</a:t>
            </a:r>
            <a:r>
              <a:rPr lang="ko-KR" altLang="en-US" sz="2400" dirty="0">
                <a:latin typeface="+mn-ea"/>
              </a:rPr>
              <a:t>개의 </a:t>
            </a:r>
            <a:r>
              <a:rPr lang="en-US" altLang="ko-KR" sz="2400" dirty="0">
                <a:latin typeface="+mn-ea"/>
              </a:rPr>
              <a:t>example</a:t>
            </a:r>
            <a:r>
              <a:rPr lang="ko-KR" altLang="en-US" sz="2400" dirty="0">
                <a:latin typeface="+mn-ea"/>
              </a:rPr>
              <a:t> </a:t>
            </a:r>
            <a:endParaRPr lang="en-US" altLang="ko-KR" sz="2400" dirty="0">
              <a:latin typeface="+mn-ea"/>
            </a:endParaRPr>
          </a:p>
          <a:p>
            <a:pPr marL="457200" indent="-457200">
              <a:buAutoNum type="arabicPeriod"/>
            </a:pPr>
            <a:endParaRPr lang="en-US" altLang="ko-KR" sz="2400" dirty="0">
              <a:latin typeface="+mn-ea"/>
            </a:endParaRPr>
          </a:p>
          <a:p>
            <a:pPr marL="457200" indent="-457200">
              <a:buAutoNum type="arabicPeriod"/>
            </a:pPr>
            <a:r>
              <a:rPr lang="ko-KR" altLang="en-US" sz="2400" dirty="0">
                <a:latin typeface="+mn-ea"/>
              </a:rPr>
              <a:t>표준 </a:t>
            </a:r>
            <a:r>
              <a:rPr lang="en-US" altLang="ko-KR" sz="2400" dirty="0">
                <a:latin typeface="+mn-ea"/>
              </a:rPr>
              <a:t>Multiple</a:t>
            </a:r>
            <a:r>
              <a:rPr lang="ko-KR" altLang="en-US" sz="2400" dirty="0">
                <a:latin typeface="+mn-ea"/>
              </a:rPr>
              <a:t> </a:t>
            </a:r>
            <a:r>
              <a:rPr lang="en-US" altLang="ko-KR" sz="2400" dirty="0">
                <a:latin typeface="+mn-ea"/>
              </a:rPr>
              <a:t>Instance</a:t>
            </a:r>
            <a:r>
              <a:rPr lang="ko-KR" altLang="en-US" sz="2400" dirty="0">
                <a:latin typeface="+mn-ea"/>
              </a:rPr>
              <a:t> </a:t>
            </a:r>
            <a:r>
              <a:rPr lang="en-US" altLang="ko-KR" sz="2400" dirty="0">
                <a:latin typeface="+mn-ea"/>
              </a:rPr>
              <a:t>Learning </a:t>
            </a:r>
            <a:r>
              <a:rPr lang="ko-KR" altLang="en-US" sz="2400" dirty="0">
                <a:latin typeface="+mn-ea"/>
              </a:rPr>
              <a:t>정의</a:t>
            </a:r>
            <a:endParaRPr lang="en-US" altLang="ko-KR" sz="2400" dirty="0">
              <a:latin typeface="+mn-ea"/>
            </a:endParaRPr>
          </a:p>
          <a:p>
            <a:pPr marL="457200" indent="-457200">
              <a:buAutoNum type="arabicPeriod"/>
            </a:pPr>
            <a:endParaRPr lang="en-US" altLang="ko-KR" sz="2400" dirty="0">
              <a:latin typeface="+mn-ea"/>
            </a:endParaRPr>
          </a:p>
          <a:p>
            <a:pPr marL="457200" indent="-457200">
              <a:buAutoNum type="arabicPeriod"/>
            </a:pPr>
            <a:r>
              <a:rPr lang="en-US" altLang="ko-KR" sz="2400" dirty="0">
                <a:latin typeface="+mn-ea"/>
              </a:rPr>
              <a:t>MIL(Multiple Instance Learning)</a:t>
            </a:r>
            <a:r>
              <a:rPr lang="ko-KR" altLang="en-US" sz="2400" dirty="0">
                <a:latin typeface="+mn-ea"/>
              </a:rPr>
              <a:t>으로 할 수 있는 </a:t>
            </a:r>
            <a:r>
              <a:rPr lang="en-US" altLang="ko-KR" sz="2400" dirty="0">
                <a:latin typeface="+mn-ea"/>
              </a:rPr>
              <a:t>task</a:t>
            </a:r>
            <a:r>
              <a:rPr lang="ko-KR" altLang="en-US" sz="2400" dirty="0">
                <a:latin typeface="+mn-ea"/>
              </a:rPr>
              <a:t> </a:t>
            </a:r>
            <a:endParaRPr lang="en-US" altLang="ko-KR" sz="2400" dirty="0">
              <a:latin typeface="+mn-ea"/>
            </a:endParaRPr>
          </a:p>
          <a:p>
            <a:pPr marL="457200" indent="-457200">
              <a:buAutoNum type="arabicPeriod"/>
            </a:pPr>
            <a:endParaRPr lang="en-US" altLang="ko-KR" sz="2400" dirty="0">
              <a:latin typeface="+mn-ea"/>
            </a:endParaRPr>
          </a:p>
          <a:p>
            <a:pPr marL="457200" indent="-457200">
              <a:buAutoNum type="arabicPeriod"/>
            </a:pPr>
            <a:r>
              <a:rPr lang="ko-KR" altLang="en-US" sz="2400" dirty="0">
                <a:latin typeface="+mn-ea"/>
              </a:rPr>
              <a:t>병리학 관점에서의 </a:t>
            </a:r>
            <a:r>
              <a:rPr lang="en-US" altLang="ko-KR" sz="2400" dirty="0">
                <a:latin typeface="+mn-ea"/>
              </a:rPr>
              <a:t>Multiple Instance Learning</a:t>
            </a:r>
          </a:p>
        </p:txBody>
      </p:sp>
    </p:spTree>
    <p:extLst>
      <p:ext uri="{BB962C8B-B14F-4D97-AF65-F5344CB8AC3E}">
        <p14:creationId xmlns:p14="http://schemas.microsoft.com/office/powerpoint/2010/main" val="335581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</a:t>
            </a:r>
            <a:r>
              <a:rPr lang="ko-KR" altLang="en-US" sz="3600" b="1" dirty="0">
                <a:latin typeface="+mn-ea"/>
                <a:ea typeface="+mn-ea"/>
                <a:cs typeface="Malgun Gothic Semilight" panose="020B0502040204020203" pitchFamily="50" charset="-127"/>
              </a:rPr>
              <a:t>등장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50741"/>
            <a:ext cx="116709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n-ea"/>
              </a:rPr>
              <a:t>감독학습</a:t>
            </a:r>
            <a:r>
              <a:rPr lang="en-US" altLang="ko-KR" dirty="0">
                <a:latin typeface="+mn-ea"/>
              </a:rPr>
              <a:t>(supervised learning), </a:t>
            </a:r>
            <a:r>
              <a:rPr lang="ko-KR" altLang="en-US" dirty="0">
                <a:latin typeface="+mn-ea"/>
              </a:rPr>
              <a:t>비감독학습</a:t>
            </a:r>
            <a:r>
              <a:rPr lang="en-US" altLang="ko-KR" dirty="0">
                <a:latin typeface="+mn-ea"/>
              </a:rPr>
              <a:t>(unsupervised learning), </a:t>
            </a:r>
            <a:r>
              <a:rPr lang="ko-KR" altLang="en-US" dirty="0">
                <a:latin typeface="+mn-ea"/>
              </a:rPr>
              <a:t>강화학습</a:t>
            </a:r>
            <a:r>
              <a:rPr lang="en-US" altLang="ko-KR" dirty="0">
                <a:latin typeface="+mn-ea"/>
              </a:rPr>
              <a:t>(reinforcement learning)</a:t>
            </a:r>
            <a:r>
              <a:rPr lang="ko-KR" altLang="en-US" dirty="0">
                <a:latin typeface="+mn-ea"/>
              </a:rPr>
              <a:t>등의 학습 유형은 많은 정립된 알고리즘과 이것들을 분석할 이론적인 툴들을 가지고 있음</a:t>
            </a:r>
            <a:r>
              <a:rPr lang="en-US" altLang="ko-KR" dirty="0">
                <a:latin typeface="+mn-ea"/>
              </a:rPr>
              <a:t>.</a:t>
            </a:r>
          </a:p>
          <a:p>
            <a:endParaRPr lang="en-US" altLang="ko-KR" dirty="0">
              <a:latin typeface="+mn-ea"/>
            </a:endParaRPr>
          </a:p>
          <a:p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Multiple Instance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Learning </a:t>
            </a:r>
            <a:r>
              <a:rPr lang="ko-KR" altLang="en-US" dirty="0">
                <a:latin typeface="+mn-ea"/>
              </a:rPr>
              <a:t>문제</a:t>
            </a:r>
            <a:endParaRPr lang="en-US" altLang="ko-KR" dirty="0">
              <a:latin typeface="+mn-ea"/>
            </a:endParaRPr>
          </a:p>
          <a:p>
            <a:endParaRPr lang="en-US" altLang="ko-KR" dirty="0">
              <a:latin typeface="+mn-ea"/>
            </a:endParaRPr>
          </a:p>
          <a:p>
            <a:r>
              <a:rPr lang="en-US" altLang="ko-KR" sz="1600" dirty="0">
                <a:latin typeface="+mn-ea"/>
              </a:rPr>
              <a:t>	- </a:t>
            </a:r>
            <a:r>
              <a:rPr lang="ko-KR" altLang="en-US" sz="1600" dirty="0">
                <a:latin typeface="+mn-ea"/>
              </a:rPr>
              <a:t>데이터들이 애매모호하게 분류</a:t>
            </a:r>
            <a:r>
              <a:rPr lang="en-US" altLang="ko-KR" sz="1600" dirty="0">
                <a:latin typeface="+mn-ea"/>
              </a:rPr>
              <a:t>(labeling)</a:t>
            </a:r>
            <a:r>
              <a:rPr lang="ko-KR" altLang="en-US" sz="1600" dirty="0">
                <a:latin typeface="+mn-ea"/>
              </a:rPr>
              <a:t>되거나 포함된 속성들만으로 간단하게 그 분류가 대변되는 </a:t>
            </a:r>
            <a:br>
              <a:rPr lang="en-US" altLang="ko-KR" sz="1600" dirty="0">
                <a:latin typeface="+mn-ea"/>
              </a:rPr>
            </a:br>
            <a:r>
              <a:rPr lang="en-US" altLang="ko-KR" sz="1600" dirty="0">
                <a:latin typeface="+mn-ea"/>
              </a:rPr>
              <a:t>        </a:t>
            </a:r>
            <a:r>
              <a:rPr lang="ko-KR" altLang="en-US" sz="1600" dirty="0">
                <a:latin typeface="+mn-ea"/>
              </a:rPr>
              <a:t>것이 어려운 경우가 있음</a:t>
            </a:r>
            <a:r>
              <a:rPr lang="en-US" altLang="ko-KR" sz="1600" dirty="0">
                <a:latin typeface="+mn-ea"/>
              </a:rPr>
              <a:t>.</a:t>
            </a:r>
          </a:p>
          <a:p>
            <a:endParaRPr lang="en-US" altLang="ko-KR" sz="1600" dirty="0">
              <a:latin typeface="+mn-ea"/>
            </a:endParaRPr>
          </a:p>
          <a:p>
            <a:r>
              <a:rPr lang="en-US" altLang="ko-KR" sz="1600" dirty="0">
                <a:latin typeface="+mn-ea"/>
              </a:rPr>
              <a:t>	- </a:t>
            </a:r>
            <a:r>
              <a:rPr lang="ko-KR" altLang="en-US" sz="1600" dirty="0">
                <a:latin typeface="+mn-ea"/>
              </a:rPr>
              <a:t>개별적인 것 보다는 </a:t>
            </a:r>
            <a:r>
              <a:rPr lang="ko-KR" altLang="en-US" sz="1600" dirty="0" err="1">
                <a:latin typeface="+mn-ea"/>
              </a:rPr>
              <a:t>그룹핑된</a:t>
            </a:r>
            <a:r>
              <a:rPr lang="ko-KR" altLang="en-US" sz="1600" dirty="0">
                <a:latin typeface="+mn-ea"/>
              </a:rPr>
              <a:t> 전체의 인스턴스를 이용하여 문제를 해결하는 접근법이 다중 인스턴스 문제임</a:t>
            </a:r>
            <a:r>
              <a:rPr lang="en-US" altLang="ko-KR" sz="16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58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</a:t>
            </a:r>
            <a:r>
              <a:rPr lang="ko-KR" altLang="en-US" sz="3600" b="1" dirty="0">
                <a:latin typeface="+mn-ea"/>
                <a:ea typeface="+mn-ea"/>
                <a:cs typeface="Malgun Gothic Semilight" panose="020B0502040204020203" pitchFamily="50" charset="-127"/>
              </a:rPr>
              <a:t>개념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40108"/>
            <a:ext cx="11670921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다중 인스턴스 문제는 각각의 인스턴스를 대상으로 분류가 되어 있는 것이 아니고</a:t>
            </a:r>
            <a:r>
              <a:rPr lang="en-US" altLang="ko-KR" sz="1900" dirty="0">
                <a:latin typeface="+mn-ea"/>
              </a:rPr>
              <a:t>, </a:t>
            </a:r>
            <a:r>
              <a:rPr lang="ko-KR" altLang="en-US" sz="1900" dirty="0">
                <a:latin typeface="+mn-ea"/>
              </a:rPr>
              <a:t>관련된 인스턴스들의 그룹에 대하여 분류됨</a:t>
            </a:r>
            <a:r>
              <a:rPr lang="en-US" altLang="ko-KR" sz="1900" dirty="0">
                <a:latin typeface="+mn-ea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관련된 인스턴스의 그룹을 </a:t>
            </a:r>
            <a:r>
              <a:rPr lang="en-US" altLang="ko-KR" sz="1900" dirty="0">
                <a:latin typeface="+mn-ea"/>
              </a:rPr>
              <a:t>Bag </a:t>
            </a:r>
            <a:r>
              <a:rPr lang="ko-KR" altLang="en-US" sz="1900" dirty="0">
                <a:latin typeface="+mn-ea"/>
              </a:rPr>
              <a:t>이라고 부름</a:t>
            </a:r>
            <a:r>
              <a:rPr lang="en-US" altLang="ko-KR" sz="1900" dirty="0">
                <a:latin typeface="+mn-ea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900" dirty="0">
                <a:latin typeface="+mn-ea"/>
              </a:rPr>
              <a:t>Bag </a:t>
            </a:r>
            <a:r>
              <a:rPr lang="ko-KR" altLang="en-US" sz="1900" dirty="0">
                <a:latin typeface="+mn-ea"/>
              </a:rPr>
              <a:t>내부의 모든 인스턴스들이 </a:t>
            </a:r>
            <a:r>
              <a:rPr lang="en-US" altLang="ko-KR" sz="1900" dirty="0">
                <a:latin typeface="+mn-ea"/>
              </a:rPr>
              <a:t>Negative</a:t>
            </a:r>
            <a:r>
              <a:rPr lang="ko-KR" altLang="en-US" sz="1900" dirty="0">
                <a:latin typeface="+mn-ea"/>
              </a:rPr>
              <a:t>면 그 </a:t>
            </a:r>
            <a:r>
              <a:rPr lang="en-US" altLang="ko-KR" sz="1900" dirty="0">
                <a:latin typeface="+mn-ea"/>
              </a:rPr>
              <a:t>Bag</a:t>
            </a:r>
            <a:r>
              <a:rPr lang="ko-KR" altLang="en-US" sz="1900" dirty="0">
                <a:latin typeface="+mn-ea"/>
              </a:rPr>
              <a:t>은</a:t>
            </a:r>
            <a:r>
              <a:rPr lang="en-US" altLang="ko-KR" sz="1900" dirty="0">
                <a:latin typeface="+mn-ea"/>
              </a:rPr>
              <a:t> Negative</a:t>
            </a:r>
            <a:r>
              <a:rPr lang="ko-KR" altLang="en-US" sz="1900" dirty="0">
                <a:latin typeface="+mn-ea"/>
              </a:rPr>
              <a:t>로 분류 됨</a:t>
            </a:r>
            <a:r>
              <a:rPr lang="en-US" altLang="ko-KR" sz="1900" dirty="0">
                <a:latin typeface="+mn-ea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900" dirty="0">
                <a:latin typeface="+mn-ea"/>
              </a:rPr>
              <a:t>Bag </a:t>
            </a:r>
            <a:r>
              <a:rPr lang="ko-KR" altLang="en-US" sz="1900" dirty="0">
                <a:latin typeface="+mn-ea"/>
              </a:rPr>
              <a:t>내부에 한 개의 </a:t>
            </a:r>
            <a:r>
              <a:rPr lang="en-US" altLang="ko-KR" sz="1900" dirty="0">
                <a:latin typeface="+mn-ea"/>
              </a:rPr>
              <a:t>Positive </a:t>
            </a:r>
            <a:r>
              <a:rPr lang="ko-KR" altLang="en-US" sz="1900" dirty="0">
                <a:latin typeface="+mn-ea"/>
              </a:rPr>
              <a:t>인스턴스가 존재하면 그 </a:t>
            </a:r>
            <a:r>
              <a:rPr lang="en-US" altLang="ko-KR" sz="1900" dirty="0">
                <a:latin typeface="+mn-ea"/>
              </a:rPr>
              <a:t>Bag</a:t>
            </a:r>
            <a:r>
              <a:rPr lang="ko-KR" altLang="en-US" sz="1900" dirty="0">
                <a:latin typeface="+mn-ea"/>
              </a:rPr>
              <a:t>은 </a:t>
            </a:r>
            <a:r>
              <a:rPr lang="en-US" altLang="ko-KR" sz="1900" dirty="0">
                <a:latin typeface="+mn-ea"/>
              </a:rPr>
              <a:t>Positive</a:t>
            </a:r>
            <a:r>
              <a:rPr lang="ko-KR" altLang="en-US" sz="1900" dirty="0">
                <a:latin typeface="+mn-ea"/>
              </a:rPr>
              <a:t>로 분류됨</a:t>
            </a:r>
            <a:r>
              <a:rPr lang="en-US" altLang="ko-KR" sz="1900" dirty="0">
                <a:latin typeface="+mn-ea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각 개별적인 인스턴스에는 클래스를 주지 않음</a:t>
            </a: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900" dirty="0">
                <a:latin typeface="+mn-ea"/>
              </a:rPr>
              <a:t>Bag</a:t>
            </a:r>
            <a:r>
              <a:rPr lang="ko-KR" altLang="en-US" sz="1900" dirty="0">
                <a:latin typeface="+mn-ea"/>
              </a:rPr>
              <a:t>에는 다양한 크기의 인스턴스들이 포함</a:t>
            </a: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88AC087-9722-4EEB-BDB8-FB8007D0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94" y="3858092"/>
            <a:ext cx="4339812" cy="2803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E10FE4C-892E-8D14-8EF1-1B2F16585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923" y="4950281"/>
            <a:ext cx="2941082" cy="1711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89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Example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FC45603-548B-AA36-946E-D76A6700B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59" y="1295184"/>
            <a:ext cx="11327882" cy="4680383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99402F2-5A8D-C1D9-A04E-CB81A157735C}"/>
              </a:ext>
            </a:extLst>
          </p:cNvPr>
          <p:cNvSpPr/>
          <p:nvPr/>
        </p:nvSpPr>
        <p:spPr>
          <a:xfrm>
            <a:off x="1084521" y="1998921"/>
            <a:ext cx="2796363" cy="165867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7E19ADE-B310-8EDA-391C-A38EA36FCA21}"/>
              </a:ext>
            </a:extLst>
          </p:cNvPr>
          <p:cNvSpPr/>
          <p:nvPr/>
        </p:nvSpPr>
        <p:spPr>
          <a:xfrm>
            <a:off x="4330996" y="2009554"/>
            <a:ext cx="2796363" cy="165867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69045283-0241-BEF7-6C99-B82019DCBE34}"/>
              </a:ext>
            </a:extLst>
          </p:cNvPr>
          <p:cNvSpPr/>
          <p:nvPr/>
        </p:nvSpPr>
        <p:spPr>
          <a:xfrm>
            <a:off x="1084521" y="4029740"/>
            <a:ext cx="3246475" cy="15330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77A22BA7-1610-4529-68D4-C6D384E6919C}"/>
              </a:ext>
            </a:extLst>
          </p:cNvPr>
          <p:cNvSpPr/>
          <p:nvPr/>
        </p:nvSpPr>
        <p:spPr>
          <a:xfrm>
            <a:off x="4625162" y="4008474"/>
            <a:ext cx="3129519" cy="1454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C75AAA-22C7-6498-8103-EF1B47E8ECED}"/>
              </a:ext>
            </a:extLst>
          </p:cNvPr>
          <p:cNvSpPr txBox="1"/>
          <p:nvPr/>
        </p:nvSpPr>
        <p:spPr>
          <a:xfrm>
            <a:off x="2951129" y="1163686"/>
            <a:ext cx="24313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positive training sample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17A3D5-F3FC-EFC9-6CE1-B9FBA381F9E7}"/>
              </a:ext>
            </a:extLst>
          </p:cNvPr>
          <p:cNvSpPr txBox="1"/>
          <p:nvPr/>
        </p:nvSpPr>
        <p:spPr>
          <a:xfrm>
            <a:off x="3221665" y="5934956"/>
            <a:ext cx="25075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negative training sample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2" name="연결선: 구부러짐 21">
            <a:extLst>
              <a:ext uri="{FF2B5EF4-FFF2-40B4-BE49-F238E27FC236}">
                <a16:creationId xmlns:a16="http://schemas.microsoft.com/office/drawing/2014/main" id="{055AAEFA-2D02-A078-CA4E-75CCE33897B4}"/>
              </a:ext>
            </a:extLst>
          </p:cNvPr>
          <p:cNvCxnSpPr>
            <a:stCxn id="10" idx="0"/>
            <a:endCxn id="16" idx="1"/>
          </p:cNvCxnSpPr>
          <p:nvPr/>
        </p:nvCxnSpPr>
        <p:spPr>
          <a:xfrm rot="5400000" flipH="1" flipV="1">
            <a:off x="2391632" y="1439424"/>
            <a:ext cx="650569" cy="468426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연결선: 구부러짐 23">
            <a:extLst>
              <a:ext uri="{FF2B5EF4-FFF2-40B4-BE49-F238E27FC236}">
                <a16:creationId xmlns:a16="http://schemas.microsoft.com/office/drawing/2014/main" id="{D712C321-34DA-C4F3-7107-C6ADDEB67C00}"/>
              </a:ext>
            </a:extLst>
          </p:cNvPr>
          <p:cNvCxnSpPr>
            <a:cxnSpLocks/>
            <a:stCxn id="11" idx="0"/>
            <a:endCxn id="16" idx="3"/>
          </p:cNvCxnSpPr>
          <p:nvPr/>
        </p:nvCxnSpPr>
        <p:spPr>
          <a:xfrm rot="16200000" flipV="1">
            <a:off x="5225209" y="1505584"/>
            <a:ext cx="661202" cy="346737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연결선: 구부러짐 26">
            <a:extLst>
              <a:ext uri="{FF2B5EF4-FFF2-40B4-BE49-F238E27FC236}">
                <a16:creationId xmlns:a16="http://schemas.microsoft.com/office/drawing/2014/main" id="{66E5A414-77D6-FA81-3670-8F6A594A5CCA}"/>
              </a:ext>
            </a:extLst>
          </p:cNvPr>
          <p:cNvCxnSpPr>
            <a:cxnSpLocks/>
            <a:stCxn id="14" idx="4"/>
            <a:endCxn id="17" idx="1"/>
          </p:cNvCxnSpPr>
          <p:nvPr/>
        </p:nvCxnSpPr>
        <p:spPr>
          <a:xfrm rot="16200000" flipH="1">
            <a:off x="2686309" y="5584266"/>
            <a:ext cx="556806" cy="513906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연결선: 구부러짐 28">
            <a:extLst>
              <a:ext uri="{FF2B5EF4-FFF2-40B4-BE49-F238E27FC236}">
                <a16:creationId xmlns:a16="http://schemas.microsoft.com/office/drawing/2014/main" id="{545420EA-42CB-6207-3AF3-4D8581E6EE86}"/>
              </a:ext>
            </a:extLst>
          </p:cNvPr>
          <p:cNvCxnSpPr>
            <a:cxnSpLocks/>
            <a:stCxn id="15" idx="4"/>
            <a:endCxn id="17" idx="3"/>
          </p:cNvCxnSpPr>
          <p:nvPr/>
        </p:nvCxnSpPr>
        <p:spPr>
          <a:xfrm rot="5400000">
            <a:off x="5631312" y="5561011"/>
            <a:ext cx="656477" cy="460745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Example2 (MNIST)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0F8EDA0-2E71-8C8F-0AF7-BE13E3B17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96" y="1191948"/>
            <a:ext cx="5145604" cy="5023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40F796E-BD78-9F38-C649-465EFE9C9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428" y="1640879"/>
            <a:ext cx="4163372" cy="4125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0D7C2F15-95F2-EC76-1006-11DFEC9E7F51}"/>
              </a:ext>
            </a:extLst>
          </p:cNvPr>
          <p:cNvSpPr/>
          <p:nvPr/>
        </p:nvSpPr>
        <p:spPr>
          <a:xfrm>
            <a:off x="6400800" y="3503061"/>
            <a:ext cx="434898" cy="40144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34AF9855-9C7D-5D9E-A8A5-E4793A009754}"/>
              </a:ext>
            </a:extLst>
          </p:cNvPr>
          <p:cNvCxnSpPr>
            <a:cxnSpLocks/>
            <a:endCxn id="26" idx="2"/>
          </p:cNvCxnSpPr>
          <p:nvPr/>
        </p:nvCxnSpPr>
        <p:spPr>
          <a:xfrm flipH="1" flipV="1">
            <a:off x="9339021" y="1459138"/>
            <a:ext cx="532131" cy="7495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E4FDDF88-683B-CD38-9AD3-A8B665725AFE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8530683" y="1459138"/>
            <a:ext cx="808338" cy="7495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2111254-8599-EA3F-49C0-5623CCFF8D73}"/>
              </a:ext>
            </a:extLst>
          </p:cNvPr>
          <p:cNvSpPr txBox="1"/>
          <p:nvPr/>
        </p:nvSpPr>
        <p:spPr>
          <a:xfrm>
            <a:off x="8846044" y="1089806"/>
            <a:ext cx="98595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/>
              <a:t>Instance</a:t>
            </a:r>
            <a:endParaRPr lang="ko-KR" alt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30CE55-3275-EA9E-2C5B-C6829D23F4CC}"/>
              </a:ext>
            </a:extLst>
          </p:cNvPr>
          <p:cNvSpPr txBox="1"/>
          <p:nvPr/>
        </p:nvSpPr>
        <p:spPr>
          <a:xfrm>
            <a:off x="8846044" y="6030952"/>
            <a:ext cx="55988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/>
              <a:t>Bag</a:t>
            </a:r>
            <a:endParaRPr lang="ko-KR" altLang="en-US" b="1" dirty="0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FE63D288-2DF0-1D02-62B9-352DBF588EA0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8530683" y="5217121"/>
            <a:ext cx="595303" cy="8138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BC66FB07-D0AC-CBFE-2869-DB6B8D16DF23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9125986" y="5296829"/>
            <a:ext cx="745166" cy="7341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D3D6FD4-0E1E-B2AE-70FE-DD2FA80032B2}"/>
              </a:ext>
            </a:extLst>
          </p:cNvPr>
          <p:cNvSpPr txBox="1"/>
          <p:nvPr/>
        </p:nvSpPr>
        <p:spPr>
          <a:xfrm>
            <a:off x="10571356" y="1728439"/>
            <a:ext cx="53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</a:rPr>
              <a:t>1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0A49D0-8C8A-67D1-F1C7-9EB82CC06350}"/>
              </a:ext>
            </a:extLst>
          </p:cNvPr>
          <p:cNvSpPr txBox="1"/>
          <p:nvPr/>
        </p:nvSpPr>
        <p:spPr>
          <a:xfrm>
            <a:off x="10534775" y="3612117"/>
            <a:ext cx="53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</a:rPr>
              <a:t>1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D2A6BF-71C9-6A18-0865-56ABB62CABBA}"/>
              </a:ext>
            </a:extLst>
          </p:cNvPr>
          <p:cNvSpPr txBox="1"/>
          <p:nvPr/>
        </p:nvSpPr>
        <p:spPr>
          <a:xfrm>
            <a:off x="7396387" y="3631943"/>
            <a:ext cx="53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0070C0"/>
                </a:solidFill>
              </a:rPr>
              <a:t>0</a:t>
            </a:r>
            <a:endParaRPr lang="ko-KR" altLang="en-US" sz="3200" b="1" dirty="0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249FBF-0855-E36C-84C2-385FABA5836F}"/>
              </a:ext>
            </a:extLst>
          </p:cNvPr>
          <p:cNvSpPr txBox="1"/>
          <p:nvPr/>
        </p:nvSpPr>
        <p:spPr>
          <a:xfrm>
            <a:off x="7361325" y="1759249"/>
            <a:ext cx="53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0070C0"/>
                </a:solidFill>
              </a:rPr>
              <a:t>0</a:t>
            </a:r>
            <a:endParaRPr lang="ko-KR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1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Example2 (MNIST)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807143-E417-2C25-41F3-A317673CD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049" y="1029986"/>
            <a:ext cx="7385902" cy="5467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569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Example2 (MNIST)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93F6249-70DB-F57C-D033-EC3CAA393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1" y="1153501"/>
            <a:ext cx="5041249" cy="55085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890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Example2 (MNIST)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D5F94-4A6F-7085-7B75-9B8D3EFAE454}"/>
              </a:ext>
            </a:extLst>
          </p:cNvPr>
          <p:cNvSpPr txBox="1"/>
          <p:nvPr/>
        </p:nvSpPr>
        <p:spPr>
          <a:xfrm>
            <a:off x="378204" y="1250741"/>
            <a:ext cx="118137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+mn-ea"/>
              </a:rPr>
              <a:t>2</a:t>
            </a:r>
            <a:r>
              <a:rPr lang="ko-KR" altLang="en-US" sz="2400" dirty="0">
                <a:latin typeface="+mn-ea"/>
              </a:rPr>
              <a:t>단계</a:t>
            </a:r>
            <a:r>
              <a:rPr lang="en-US" altLang="ko-KR" sz="2400" dirty="0">
                <a:latin typeface="+mn-ea"/>
              </a:rPr>
              <a:t>. MNIST </a:t>
            </a:r>
            <a:r>
              <a:rPr lang="ko-KR" altLang="en-US" sz="2400" dirty="0">
                <a:latin typeface="+mn-ea"/>
              </a:rPr>
              <a:t>데이터 세트의 </a:t>
            </a:r>
            <a:r>
              <a:rPr lang="en-US" altLang="ko-KR" sz="2400" dirty="0">
                <a:latin typeface="+mn-ea"/>
              </a:rPr>
              <a:t>2</a:t>
            </a:r>
            <a:r>
              <a:rPr lang="ko-KR" altLang="en-US" sz="2400" dirty="0">
                <a:latin typeface="+mn-ea"/>
              </a:rPr>
              <a:t>개를 </a:t>
            </a:r>
            <a:r>
              <a:rPr lang="en-US" altLang="ko-KR" sz="2400" dirty="0">
                <a:latin typeface="+mn-ea"/>
              </a:rPr>
              <a:t>pre-train</a:t>
            </a:r>
          </a:p>
          <a:p>
            <a:endParaRPr lang="en-US" altLang="ko-KR" sz="2000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      - </a:t>
            </a:r>
            <a:r>
              <a:rPr lang="en-US" altLang="ko-KR" dirty="0" err="1">
                <a:latin typeface="+mn-ea"/>
              </a:rPr>
              <a:t>kernel_size</a:t>
            </a:r>
            <a:r>
              <a:rPr lang="en-US" altLang="ko-KR" dirty="0">
                <a:latin typeface="+mn-ea"/>
              </a:rPr>
              <a:t> = (7,7) / stride = (2,2) / padding = (3,3)</a:t>
            </a:r>
            <a:r>
              <a:rPr lang="ko-KR" altLang="en-US" dirty="0">
                <a:latin typeface="+mn-ea"/>
              </a:rPr>
              <a:t>을 사용하여 </a:t>
            </a:r>
            <a:r>
              <a:rPr lang="en-US" altLang="ko-KR" dirty="0">
                <a:latin typeface="+mn-ea"/>
              </a:rPr>
              <a:t>2D convolutional neural network </a:t>
            </a:r>
            <a:r>
              <a:rPr lang="ko-KR" altLang="en-US" dirty="0">
                <a:latin typeface="+mn-ea"/>
              </a:rPr>
              <a:t>학습</a:t>
            </a:r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      - </a:t>
            </a:r>
            <a:r>
              <a:rPr lang="en-US" altLang="ko-KR" dirty="0" err="1">
                <a:latin typeface="+mn-ea"/>
              </a:rPr>
              <a:t>batch_size</a:t>
            </a:r>
            <a:r>
              <a:rPr lang="en-US" altLang="ko-KR" dirty="0">
                <a:latin typeface="+mn-ea"/>
              </a:rPr>
              <a:t> = 256  /  Epoch = 5</a:t>
            </a:r>
          </a:p>
          <a:p>
            <a:endParaRPr lang="en-US" altLang="ko-KR" dirty="0">
              <a:latin typeface="+mn-ea"/>
            </a:endParaRPr>
          </a:p>
          <a:p>
            <a:endParaRPr lang="en-US" altLang="ko-KR" dirty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3</a:t>
            </a:r>
            <a:r>
              <a:rPr lang="ko-KR" altLang="en-US" sz="2400" dirty="0">
                <a:latin typeface="+mn-ea"/>
              </a:rPr>
              <a:t>단계</a:t>
            </a:r>
            <a:r>
              <a:rPr lang="en-US" altLang="ko-KR" sz="2400" dirty="0">
                <a:latin typeface="+mn-ea"/>
              </a:rPr>
              <a:t>. </a:t>
            </a:r>
            <a:r>
              <a:rPr lang="ko-KR" altLang="en-US" sz="2400" dirty="0">
                <a:latin typeface="+mn-ea"/>
              </a:rPr>
              <a:t>사전 훈련된 모델을 </a:t>
            </a:r>
            <a:r>
              <a:rPr lang="ko-KR" altLang="en-US" sz="2400" dirty="0" err="1">
                <a:latin typeface="+mn-ea"/>
              </a:rPr>
              <a:t>로드하여</a:t>
            </a:r>
            <a:r>
              <a:rPr lang="ko-KR" altLang="en-US" sz="2400" dirty="0">
                <a:latin typeface="+mn-ea"/>
              </a:rPr>
              <a:t> 마지막 레이어에서 </a:t>
            </a:r>
            <a:r>
              <a:rPr lang="en-US" altLang="ko-KR" sz="2400" dirty="0">
                <a:latin typeface="+mn-ea"/>
              </a:rPr>
              <a:t>feature </a:t>
            </a:r>
            <a:r>
              <a:rPr lang="ko-KR" altLang="en-US" sz="2400" dirty="0">
                <a:latin typeface="+mn-ea"/>
              </a:rPr>
              <a:t>추출</a:t>
            </a:r>
            <a:endParaRPr lang="en-US" altLang="ko-KR" sz="24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ko-KR" altLang="en-US" dirty="0">
                <a:latin typeface="+mn-ea"/>
              </a:rPr>
              <a:t>나머지 데이터를 학습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검증 및 테스트 세트로 분할</a:t>
            </a:r>
          </a:p>
          <a:p>
            <a:pPr marL="914400" lvl="1" indent="-457200">
              <a:buFont typeface="+mj-lt"/>
              <a:buAutoNum type="arabicPeriod"/>
            </a:pPr>
            <a:r>
              <a:rPr lang="ko-KR" altLang="en-US" dirty="0">
                <a:latin typeface="+mn-ea"/>
              </a:rPr>
              <a:t>훈련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검증 및 테스트 세트를 위한 </a:t>
            </a:r>
            <a:r>
              <a:rPr lang="en-US" altLang="ko-KR" dirty="0">
                <a:latin typeface="+mn-ea"/>
              </a:rPr>
              <a:t>feature</a:t>
            </a:r>
            <a:r>
              <a:rPr lang="ko-KR" altLang="en-US" dirty="0">
                <a:latin typeface="+mn-ea"/>
              </a:rPr>
              <a:t> 가져오기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 err="1">
                <a:latin typeface="+mn-ea"/>
              </a:rPr>
              <a:t>bag_indices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및 </a:t>
            </a:r>
            <a:r>
              <a:rPr lang="en-US" altLang="ko-KR" dirty="0" err="1">
                <a:latin typeface="+mn-ea"/>
              </a:rPr>
              <a:t>bag_labels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가져오기</a:t>
            </a:r>
          </a:p>
          <a:p>
            <a:pPr marL="914400" lvl="1" indent="-457200">
              <a:buFont typeface="+mj-lt"/>
              <a:buAutoNum type="arabicPeriod"/>
            </a:pPr>
            <a:r>
              <a:rPr lang="ko-KR" altLang="en-US" dirty="0">
                <a:latin typeface="+mn-ea"/>
              </a:rPr>
              <a:t>인덱스 기반 </a:t>
            </a:r>
            <a:r>
              <a:rPr lang="en-US" altLang="ko-KR" dirty="0">
                <a:latin typeface="+mn-ea"/>
              </a:rPr>
              <a:t>feature</a:t>
            </a:r>
            <a:r>
              <a:rPr lang="ko-KR" altLang="en-US" dirty="0">
                <a:latin typeface="+mn-ea"/>
              </a:rPr>
              <a:t>로 </a:t>
            </a:r>
            <a:r>
              <a:rPr lang="en-US" altLang="ko-KR" dirty="0" err="1">
                <a:latin typeface="+mn-ea"/>
              </a:rPr>
              <a:t>bag_indices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매핑 및 </a:t>
            </a:r>
            <a:r>
              <a:rPr lang="en-US" altLang="ko-KR" dirty="0" err="1">
                <a:latin typeface="+mn-ea"/>
              </a:rPr>
              <a:t>bag_feature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생성</a:t>
            </a:r>
            <a:endParaRPr lang="en-US" altLang="ko-KR" dirty="0">
              <a:latin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9223F39-1637-686D-012D-6701D2150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807" y="1250741"/>
            <a:ext cx="7436386" cy="48682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22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6058</TotalTime>
  <Words>2017</Words>
  <Application>Microsoft Office PowerPoint</Application>
  <PresentationFormat>와이드스크린</PresentationFormat>
  <Paragraphs>210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6" baseType="lpstr">
      <vt:lpstr>KoPub돋움체 Bold</vt:lpstr>
      <vt:lpstr>source-serif-pro</vt:lpstr>
      <vt:lpstr>맑은 고딕</vt:lpstr>
      <vt:lpstr>Arial</vt:lpstr>
      <vt:lpstr>Calibri</vt:lpstr>
      <vt:lpstr>Calibri Light</vt:lpstr>
      <vt:lpstr>Montserrat</vt:lpstr>
      <vt:lpstr>Wingdings</vt:lpstr>
      <vt:lpstr>Wingdings 2</vt:lpstr>
      <vt:lpstr>Office 테마</vt:lpstr>
      <vt:lpstr>An Introduction to Multiple Instance Learning</vt:lpstr>
      <vt:lpstr>Outline of the Seminar</vt:lpstr>
      <vt:lpstr>Multiple Instance Learning 등장</vt:lpstr>
      <vt:lpstr>Multiple Instance Learning 개념</vt:lpstr>
      <vt:lpstr>Multiple Instance Learning Example</vt:lpstr>
      <vt:lpstr>Multiple Instance Learning Example2 (MNIST)</vt:lpstr>
      <vt:lpstr>Multiple Instance Learning Example2 (MNIST)</vt:lpstr>
      <vt:lpstr>Multiple Instance Learning Example2 (MNIST)</vt:lpstr>
      <vt:lpstr>Multiple Instance Learning Example2 (MNIST)</vt:lpstr>
      <vt:lpstr>Multiple Instance Learning Example2 (MNIST)</vt:lpstr>
      <vt:lpstr>표준 Multiple Instance Learning 정의</vt:lpstr>
      <vt:lpstr>MIL에서 수행할 수 있는 Task</vt:lpstr>
      <vt:lpstr>Multiple Instance Learning으로 무엇을 할 수 있는가</vt:lpstr>
      <vt:lpstr>병리학에서 Multiple Instance Learning</vt:lpstr>
      <vt:lpstr>병리학에서 Multiple Instance Learning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홍찬의</cp:lastModifiedBy>
  <cp:revision>314</cp:revision>
  <dcterms:created xsi:type="dcterms:W3CDTF">2020-01-31T06:40:47Z</dcterms:created>
  <dcterms:modified xsi:type="dcterms:W3CDTF">2022-10-13T11:36:04Z</dcterms:modified>
</cp:coreProperties>
</file>