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8"/>
  </p:notesMasterIdLst>
  <p:sldIdLst>
    <p:sldId id="258" r:id="rId2"/>
    <p:sldId id="290" r:id="rId3"/>
    <p:sldId id="301" r:id="rId4"/>
    <p:sldId id="295" r:id="rId5"/>
    <p:sldId id="455" r:id="rId6"/>
    <p:sldId id="306" r:id="rId7"/>
    <p:sldId id="456" r:id="rId8"/>
    <p:sldId id="457" r:id="rId9"/>
    <p:sldId id="482" r:id="rId10"/>
    <p:sldId id="483" r:id="rId11"/>
    <p:sldId id="484" r:id="rId12"/>
    <p:sldId id="458" r:id="rId13"/>
    <p:sldId id="459" r:id="rId14"/>
    <p:sldId id="460" r:id="rId15"/>
    <p:sldId id="462" r:id="rId16"/>
    <p:sldId id="461" r:id="rId17"/>
    <p:sldId id="463" r:id="rId18"/>
    <p:sldId id="464" r:id="rId19"/>
    <p:sldId id="465" r:id="rId20"/>
    <p:sldId id="466" r:id="rId21"/>
    <p:sldId id="470" r:id="rId22"/>
    <p:sldId id="467" r:id="rId23"/>
    <p:sldId id="468" r:id="rId24"/>
    <p:sldId id="469" r:id="rId25"/>
    <p:sldId id="471" r:id="rId26"/>
    <p:sldId id="472" r:id="rId27"/>
    <p:sldId id="473" r:id="rId28"/>
    <p:sldId id="474" r:id="rId29"/>
    <p:sldId id="476" r:id="rId30"/>
    <p:sldId id="475" r:id="rId31"/>
    <p:sldId id="477" r:id="rId32"/>
    <p:sldId id="478" r:id="rId33"/>
    <p:sldId id="480" r:id="rId34"/>
    <p:sldId id="481" r:id="rId35"/>
    <p:sldId id="479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290"/>
            <p14:sldId id="301"/>
            <p14:sldId id="295"/>
            <p14:sldId id="455"/>
            <p14:sldId id="306"/>
            <p14:sldId id="456"/>
            <p14:sldId id="457"/>
            <p14:sldId id="482"/>
            <p14:sldId id="483"/>
            <p14:sldId id="484"/>
            <p14:sldId id="458"/>
            <p14:sldId id="459"/>
            <p14:sldId id="460"/>
            <p14:sldId id="462"/>
            <p14:sldId id="461"/>
            <p14:sldId id="463"/>
            <p14:sldId id="464"/>
            <p14:sldId id="465"/>
            <p14:sldId id="466"/>
            <p14:sldId id="470"/>
            <p14:sldId id="467"/>
            <p14:sldId id="468"/>
            <p14:sldId id="469"/>
            <p14:sldId id="471"/>
            <p14:sldId id="472"/>
            <p14:sldId id="473"/>
            <p14:sldId id="474"/>
            <p14:sldId id="476"/>
            <p14:sldId id="475"/>
            <p14:sldId id="477"/>
            <p14:sldId id="478"/>
            <p14:sldId id="480"/>
            <p14:sldId id="481"/>
            <p14:sldId id="479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0413" autoAdjust="0"/>
  </p:normalViewPr>
  <p:slideViewPr>
    <p:cSldViewPr snapToGrid="0">
      <p:cViewPr varScale="1">
        <p:scale>
          <a:sx n="82" d="100"/>
          <a:sy n="82" d="100"/>
        </p:scale>
        <p:origin x="16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이번 세미나는 </a:t>
            </a:r>
            <a:r>
              <a:rPr lang="en-US" altLang="ko-KR" sz="1200" b="1" dirty="0">
                <a:latin typeface="+mj-ea"/>
                <a:ea typeface="+mj-ea"/>
              </a:rPr>
              <a:t>Attention-based Deep Multiple Instance Learning</a:t>
            </a:r>
            <a:r>
              <a:rPr lang="ko-KR" altLang="en-US" dirty="0"/>
              <a:t>에 대해 소개하려고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permutation invariant </a:t>
                </a:r>
                <a:r>
                  <a:rPr lang="ko-KR" altLang="en-US" dirty="0"/>
                  <a:t>문제에서 어떻게 풀었는지를 살펴보면 </a:t>
                </a:r>
                <a:endParaRPr lang="en-US" altLang="ko-KR" dirty="0"/>
              </a:p>
              <a:p>
                <a:r>
                  <a:rPr lang="ko-KR" altLang="en-US" dirty="0"/>
                  <a:t>먼저 집합의 크기가 유한하다고 가정하고 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무한한 경우에는 아직 증명은 하지 못하였다고 나와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집합의 크기가 유한하다고 한다면 함수 </a:t>
                </a:r>
                <a:r>
                  <a:rPr lang="en-US" altLang="ko-KR" dirty="0"/>
                  <a:t>f</a:t>
                </a:r>
                <a:r>
                  <a:rPr lang="ko-KR" altLang="en-US" dirty="0"/>
                  <a:t>는 다음과 같은 식의 형태를 가져야만 그 함수는 </a:t>
                </a:r>
                <a:r>
                  <a:rPr lang="en-US" altLang="ko-KR" dirty="0"/>
                  <a:t>permutation invariant</a:t>
                </a:r>
                <a:r>
                  <a:rPr lang="ko-KR" altLang="en-US" dirty="0"/>
                  <a:t>하다고 할 수 있고 </a:t>
                </a:r>
                <a:endParaRPr lang="en-US" altLang="ko-KR" dirty="0"/>
              </a:p>
              <a:p>
                <a:r>
                  <a:rPr lang="ko-KR" altLang="en-US" dirty="0"/>
                  <a:t>반대로 다음의 식의 형태를 가지면 그때 대문자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permutation invariant </a:t>
                </a:r>
                <a:r>
                  <a:rPr lang="ko-KR" altLang="en-US" dirty="0"/>
                  <a:t>순열불변 하다고 말할 수 있습니다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형태를 보면 함수 </a:t>
                </a:r>
                <a:r>
                  <a:rPr lang="en-US" altLang="ko-KR" dirty="0"/>
                  <a:t>f</a:t>
                </a:r>
                <a:r>
                  <a:rPr lang="ko-KR" altLang="en-US" dirty="0"/>
                  <a:t>가 어떤 적절한 변형함수 로</a:t>
                </a:r>
                <a:r>
                  <a:rPr lang="en-US" altLang="ko-KR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와 파이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12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로</a:t>
                </a:r>
                <a:r>
                  <a:rPr lang="en-US" altLang="ko-KR" baseline="0" dirty="0"/>
                  <a:t> </a:t>
                </a:r>
                <a:r>
                  <a:rPr lang="ko-KR" altLang="en-US" baseline="0" dirty="0"/>
                  <a:t>구성이 되어 있습니다</a:t>
                </a:r>
                <a:r>
                  <a:rPr lang="en-US" altLang="ko-KR" baseline="0" dirty="0"/>
                  <a:t>. </a:t>
                </a:r>
                <a:r>
                  <a:rPr lang="ko-KR" altLang="en-US" baseline="0" dirty="0"/>
                  <a:t>먼저 데이터 </a:t>
                </a:r>
                <a:r>
                  <a:rPr lang="en-US" altLang="ko-KR" baseline="0" dirty="0"/>
                  <a:t>X</a:t>
                </a:r>
                <a:r>
                  <a:rPr lang="ko-KR" altLang="en-US" baseline="0" dirty="0"/>
                  <a:t>를 파이로 변형들을 각각 해주고 그것들을 모두 더하게 됩니다</a:t>
                </a:r>
                <a:r>
                  <a:rPr lang="en-US" altLang="ko-KR" baseline="0" dirty="0"/>
                  <a:t>.</a:t>
                </a:r>
              </a:p>
              <a:p>
                <a:r>
                  <a:rPr lang="ko-KR" altLang="en-US" baseline="0" dirty="0"/>
                  <a:t>더한 뒤에 또 다른 변형 함수 로</a:t>
                </a:r>
                <a:r>
                  <a:rPr lang="en-US" altLang="ko-KR" baseline="0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를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 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이용해서 정답을 출력하게 되는 형태 입니다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. </a:t>
                </a:r>
              </a:p>
              <a:p>
                <a:endParaRPr lang="en-US" altLang="ko-KR" b="0" i="0" dirty="0">
                  <a:solidFill>
                    <a:srgbClr val="DDDDDD"/>
                  </a:solidFill>
                  <a:effectLst/>
                  <a:latin typeface="Apple SD Gothic Neo"/>
                </a:endParaRPr>
              </a:p>
              <a:p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이 식을 </a:t>
                </a:r>
                <a:r>
                  <a:rPr lang="ko-KR" altLang="en-US" b="0" i="0" dirty="0" err="1">
                    <a:solidFill>
                      <a:srgbClr val="DDDDDD"/>
                    </a:solidFill>
                    <a:effectLst/>
                    <a:latin typeface="Apple SD Gothic Neo"/>
                  </a:rPr>
                  <a:t>뉴럴네트워크에서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 어떻게 구현하는 지 간단한 그림으로 알아보면 다음과 같습니다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. 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permutation invariant </a:t>
                </a:r>
                <a:r>
                  <a:rPr lang="ko-KR" altLang="en-US" dirty="0"/>
                  <a:t>문제에서 어떻게 </a:t>
                </a:r>
                <a:r>
                  <a:rPr lang="ko-KR" altLang="en-US" dirty="0" err="1"/>
                  <a:t>풀었는</a:t>
                </a:r>
                <a:r>
                  <a:rPr lang="ko-KR" altLang="en-US" dirty="0"/>
                  <a:t> 지를 살펴보면 </a:t>
                </a:r>
                <a:endParaRPr lang="en-US" altLang="ko-KR" dirty="0"/>
              </a:p>
              <a:p>
                <a:r>
                  <a:rPr lang="ko-KR" altLang="en-US" dirty="0"/>
                  <a:t>먼저 집합의 크기가 유한하다고 가정하고 있습니다</a:t>
                </a:r>
                <a:r>
                  <a:rPr lang="en-US" altLang="ko-KR" dirty="0"/>
                  <a:t>. </a:t>
                </a:r>
              </a:p>
              <a:p>
                <a:r>
                  <a:rPr lang="ko-KR" altLang="en-US" dirty="0"/>
                  <a:t>무한한 경우에는 아직 증명은 하지 못하였다고 나와 있습니다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/>
                  <a:t>집합의 크기가 유한하다고 한다면 함수 </a:t>
                </a:r>
                <a:r>
                  <a:rPr lang="en-US" altLang="ko-KR" dirty="0"/>
                  <a:t>f</a:t>
                </a:r>
                <a:r>
                  <a:rPr lang="ko-KR" altLang="en-US" dirty="0"/>
                  <a:t>는 다음과 같은 식의 형태를 가져야만 그 함수는 </a:t>
                </a:r>
                <a:r>
                  <a:rPr lang="en-US" altLang="ko-KR" dirty="0"/>
                  <a:t>permutation invariant</a:t>
                </a:r>
                <a:r>
                  <a:rPr lang="ko-KR" altLang="en-US" dirty="0"/>
                  <a:t>하다고 할 수 있고 </a:t>
                </a:r>
                <a:endParaRPr lang="en-US" altLang="ko-KR" dirty="0"/>
              </a:p>
              <a:p>
                <a:r>
                  <a:rPr lang="ko-KR" altLang="en-US" dirty="0"/>
                  <a:t>반대로 다음의 식의 형태를 가지면 그때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는 </a:t>
                </a:r>
                <a:r>
                  <a:rPr lang="en-US" altLang="ko-KR" dirty="0"/>
                  <a:t>permutation invariant </a:t>
                </a:r>
                <a:r>
                  <a:rPr lang="ko-KR" altLang="en-US" dirty="0"/>
                  <a:t>하다고 말할 수 있습니다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형태를 보면 함수 </a:t>
                </a:r>
                <a:r>
                  <a:rPr lang="en-US" altLang="ko-KR" dirty="0"/>
                  <a:t>f</a:t>
                </a:r>
                <a:r>
                  <a:rPr lang="ko-KR" altLang="en-US" dirty="0"/>
                  <a:t>가 어떤 적절한 변형함수 로</a:t>
                </a:r>
                <a:r>
                  <a:rPr lang="en-US" altLang="ko-KR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와 파이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(</a:t>
                </a:r>
                <a:r>
                  <a:rPr lang="ko-KR" altLang="en-US" sz="1200" i="0">
                    <a:latin typeface="Cambria Math" panose="02040503050406030204" pitchFamily="18" charset="0"/>
                  </a:rPr>
                  <a:t>𝜙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로</a:t>
                </a:r>
                <a:r>
                  <a:rPr lang="en-US" altLang="ko-KR" baseline="0" dirty="0"/>
                  <a:t> </a:t>
                </a:r>
                <a:r>
                  <a:rPr lang="ko-KR" altLang="en-US" baseline="0" dirty="0"/>
                  <a:t>구성이 되어 있습니다</a:t>
                </a:r>
                <a:r>
                  <a:rPr lang="en-US" altLang="ko-KR" baseline="0" dirty="0"/>
                  <a:t>. </a:t>
                </a:r>
                <a:r>
                  <a:rPr lang="ko-KR" altLang="en-US" baseline="0" dirty="0"/>
                  <a:t>먼저 데이터 </a:t>
                </a:r>
                <a:r>
                  <a:rPr lang="en-US" altLang="ko-KR" baseline="0" dirty="0"/>
                  <a:t>X</a:t>
                </a:r>
                <a:r>
                  <a:rPr lang="ko-KR" altLang="en-US" baseline="0" dirty="0"/>
                  <a:t>를 파이로 변형들을 각각 해주고 그것들을 모두 더하게 됩니다</a:t>
                </a:r>
                <a:r>
                  <a:rPr lang="en-US" altLang="ko-KR" baseline="0" dirty="0"/>
                  <a:t>.</a:t>
                </a:r>
              </a:p>
              <a:p>
                <a:r>
                  <a:rPr lang="ko-KR" altLang="en-US" baseline="0" dirty="0"/>
                  <a:t>더한 뒤에 또 다른 변형 함수 로</a:t>
                </a:r>
                <a:r>
                  <a:rPr lang="en-US" altLang="ko-KR" baseline="0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를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 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이용해서 정답을 출력하게 되는 형태 입니다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. </a:t>
                </a:r>
              </a:p>
              <a:p>
                <a:endParaRPr lang="en-US" altLang="ko-KR" b="0" i="0" dirty="0">
                  <a:solidFill>
                    <a:srgbClr val="DDDDDD"/>
                  </a:solidFill>
                  <a:effectLst/>
                  <a:latin typeface="Apple SD Gothic Neo"/>
                </a:endParaRPr>
              </a:p>
              <a:p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이 식을 </a:t>
                </a:r>
                <a:r>
                  <a:rPr lang="ko-KR" altLang="en-US" b="0" i="0" dirty="0" err="1">
                    <a:solidFill>
                      <a:srgbClr val="DDDDDD"/>
                    </a:solidFill>
                    <a:effectLst/>
                    <a:latin typeface="Apple SD Gothic Neo"/>
                  </a:rPr>
                  <a:t>뉴럴네트워크에서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 어떻게 구현하는 지 간단한 그림으로 알아보면 다음과 같습니다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. </a:t>
                </a:r>
                <a:endParaRPr lang="en-US" altLang="ko-KR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20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어떤 순서에 상관이 없는 집합 데이터</a:t>
                </a:r>
                <a:r>
                  <a:rPr lang="en-US" altLang="ko-KR" dirty="0"/>
                  <a:t>,</a:t>
                </a:r>
                <a:r>
                  <a:rPr lang="ko-KR" altLang="en-US" dirty="0"/>
                  <a:t> 라지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가 주어졌을 때 각각의 </a:t>
                </a:r>
                <a:r>
                  <a:rPr lang="ko-KR" altLang="en-US" dirty="0" err="1"/>
                  <a:t>엘리먼트들을</a:t>
                </a:r>
                <a:r>
                  <a:rPr lang="ko-KR" altLang="en-US" dirty="0"/>
                  <a:t> 개별적으로 인코더 파이에 집어넣어서 어떤 값에 </a:t>
                </a:r>
                <a:r>
                  <a:rPr lang="ko-KR" altLang="en-US" dirty="0" err="1"/>
                  <a:t>프로젝션</a:t>
                </a:r>
                <a:r>
                  <a:rPr lang="ko-KR" altLang="en-US" dirty="0"/>
                  <a:t> 시킵니다</a:t>
                </a:r>
                <a:r>
                  <a:rPr lang="en-US" altLang="ko-KR" dirty="0"/>
                  <a:t>. </a:t>
                </a:r>
              </a:p>
              <a:p>
                <a:r>
                  <a:rPr lang="ko-KR" altLang="en-US" dirty="0"/>
                  <a:t>그리고 </a:t>
                </a:r>
                <a:r>
                  <a:rPr lang="ko-KR" altLang="en-US" dirty="0" err="1"/>
                  <a:t>프로젝션</a:t>
                </a:r>
                <a:r>
                  <a:rPr lang="en-US" altLang="ko-KR" dirty="0"/>
                  <a:t>(</a:t>
                </a:r>
                <a:r>
                  <a:rPr lang="ko-KR" altLang="en-US" dirty="0"/>
                  <a:t>투영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 된 값들을 전부 다 합산을 하여 합산 된 값을 다시 어떠한 인코더 로</a:t>
                </a:r>
                <a:r>
                  <a:rPr lang="en-US" altLang="ko-KR" dirty="0"/>
                  <a:t>(</a:t>
                </a:r>
                <a14:m>
                  <m:oMath xmlns:m="http://schemas.openxmlformats.org/officeDocument/2006/math">
                    <m:r>
                      <a:rPr lang="ko-KR" alt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ko-KR" dirty="0"/>
                  <a:t>)</a:t>
                </a:r>
                <a:r>
                  <a:rPr lang="ko-KR" altLang="en-US" dirty="0"/>
                  <a:t>에 집어 넣어서 마지막 우리가 원하는 결과로 </a:t>
                </a:r>
                <a:r>
                  <a:rPr lang="ko-KR" altLang="en-US" dirty="0" err="1"/>
                  <a:t>프로젝션을</a:t>
                </a:r>
                <a:r>
                  <a:rPr lang="ko-KR" altLang="en-US" dirty="0"/>
                  <a:t> 시키게 됩니다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이러한 간단한 구성으로 모델을 구성한다면 순열 불변한 </a:t>
                </a:r>
                <a:r>
                  <a:rPr lang="ko-KR" altLang="en-US" dirty="0" err="1"/>
                  <a:t>뉴럴</a:t>
                </a:r>
                <a:r>
                  <a:rPr lang="ko-KR" altLang="en-US" dirty="0"/>
                  <a:t> 네트워크를 만들 수 있다는 것을 알 수 있습니다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이렇게 순열불변</a:t>
                </a:r>
                <a:r>
                  <a:rPr lang="en-US" altLang="ko-KR" dirty="0"/>
                  <a:t>(permutation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invariant)</a:t>
                </a:r>
                <a:r>
                  <a:rPr lang="ko-KR" altLang="en-US" dirty="0"/>
                  <a:t>에 대해 알아 보았습니다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다시 </a:t>
                </a:r>
                <a:r>
                  <a:rPr lang="en-US" altLang="ko-KR" dirty="0"/>
                  <a:t>MIL </a:t>
                </a:r>
                <a:r>
                  <a:rPr lang="ko-KR" altLang="en-US" dirty="0"/>
                  <a:t>논문으로 들어가 설명을 하자면</a:t>
                </a:r>
                <a:r>
                  <a:rPr lang="en-US" altLang="ko-KR" dirty="0"/>
                  <a:t>…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어떤 순서에 상관이 없는 집합 데이터 </a:t>
                </a:r>
                <a:r>
                  <a:rPr lang="ko-KR" altLang="en-US" dirty="0" err="1"/>
                  <a:t>라지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X</a:t>
                </a:r>
                <a:r>
                  <a:rPr lang="ko-KR" altLang="en-US" dirty="0"/>
                  <a:t>가 주어졌을 때 각각의 </a:t>
                </a:r>
                <a:r>
                  <a:rPr lang="ko-KR" altLang="en-US" dirty="0" err="1"/>
                  <a:t>엘리먼트들을</a:t>
                </a:r>
                <a:r>
                  <a:rPr lang="ko-KR" altLang="en-US" dirty="0"/>
                  <a:t> 개별적으로 인코더 파이에 집어넣어서 어떤 값에 </a:t>
                </a:r>
                <a:r>
                  <a:rPr lang="ko-KR" altLang="en-US" dirty="0" err="1"/>
                  <a:t>프로젝션</a:t>
                </a:r>
                <a:r>
                  <a:rPr lang="ko-KR" altLang="en-US" dirty="0"/>
                  <a:t> 시킵니다</a:t>
                </a:r>
                <a:r>
                  <a:rPr lang="en-US" altLang="ko-KR" dirty="0"/>
                  <a:t>. </a:t>
                </a:r>
              </a:p>
              <a:p>
                <a:r>
                  <a:rPr lang="ko-KR" altLang="en-US" dirty="0"/>
                  <a:t>그리고 </a:t>
                </a:r>
                <a:r>
                  <a:rPr lang="ko-KR" altLang="en-US" dirty="0" err="1"/>
                  <a:t>프로젝션</a:t>
                </a:r>
                <a:r>
                  <a:rPr lang="ko-KR" altLang="en-US" dirty="0"/>
                  <a:t> 된 값들을 전부 다 합산을 하여 합산 된 값을 다시 어떠한 인코더 로</a:t>
                </a:r>
                <a:r>
                  <a:rPr lang="en-US" altLang="ko-KR" dirty="0"/>
                  <a:t>(</a:t>
                </a:r>
                <a:r>
                  <a:rPr lang="ko-KR" altLang="en-US" sz="1200" i="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𝜌</a:t>
                </a:r>
                <a:r>
                  <a:rPr lang="en-US" altLang="ko-KR" dirty="0"/>
                  <a:t>)</a:t>
                </a:r>
                <a:r>
                  <a:rPr lang="ko-KR" altLang="en-US" dirty="0"/>
                  <a:t>에 집어 넣어서 마지막 우리가 원하는 결과로 </a:t>
                </a:r>
                <a:r>
                  <a:rPr lang="ko-KR" altLang="en-US" dirty="0" err="1"/>
                  <a:t>프로젝션을</a:t>
                </a:r>
                <a:r>
                  <a:rPr lang="ko-KR" altLang="en-US" dirty="0"/>
                  <a:t> 시키게 됩니다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이러한 간단한 구성으로 모델을 구성한다면 순열 불변한 </a:t>
                </a:r>
                <a:r>
                  <a:rPr lang="ko-KR" altLang="en-US" dirty="0" err="1"/>
                  <a:t>뉴럴</a:t>
                </a:r>
                <a:r>
                  <a:rPr lang="ko-KR" altLang="en-US" dirty="0"/>
                  <a:t> 네트워크를 만들 수 있다는 것을 알 수 있습니다</a:t>
                </a:r>
                <a:r>
                  <a:rPr lang="en-US" altLang="ko-KR" dirty="0"/>
                  <a:t>.</a:t>
                </a:r>
                <a:r>
                  <a:rPr lang="ko-KR" altLang="en-US" dirty="0"/>
                  <a:t> 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이렇게 순열불변</a:t>
                </a:r>
                <a:r>
                  <a:rPr lang="en-US" altLang="ko-KR" dirty="0"/>
                  <a:t>(permutation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invariant)</a:t>
                </a:r>
                <a:r>
                  <a:rPr lang="ko-KR" altLang="en-US" dirty="0"/>
                  <a:t>에 대해 알아 보았습니다</a:t>
                </a:r>
                <a:r>
                  <a:rPr lang="en-US" altLang="ko-KR" dirty="0"/>
                  <a:t>.</a:t>
                </a:r>
              </a:p>
              <a:p>
                <a:endParaRPr lang="en-US" altLang="ko-KR" dirty="0"/>
              </a:p>
              <a:p>
                <a:r>
                  <a:rPr lang="ko-KR" altLang="en-US" dirty="0"/>
                  <a:t>다시 </a:t>
                </a:r>
                <a:r>
                  <a:rPr lang="en-US" altLang="ko-KR" dirty="0"/>
                  <a:t>MIL </a:t>
                </a:r>
                <a:r>
                  <a:rPr lang="ko-KR" altLang="en-US" dirty="0"/>
                  <a:t>논문으로 들어가 설명을 하자면</a:t>
                </a:r>
                <a:r>
                  <a:rPr lang="en-US" altLang="ko-KR" dirty="0"/>
                  <a:t>…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310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따라서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MIL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문제는 다음 정리 두가지에 의해 주어진 단항식을 갖는 순열불변의 기본 정리의 특정 형태로 고려될 수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먼저 정리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1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번을 보면</a:t>
                </a:r>
                <a:endParaRPr lang="en-US" altLang="ko-KR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  <a:p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-ppt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읽기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</a:t>
                </a:r>
              </a:p>
              <a:p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앞에서 본 </a:t>
                </a:r>
                <a:r>
                  <a:rPr lang="en-US" altLang="ko-KR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deepset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논문의 </a:t>
                </a:r>
                <a:r>
                  <a:rPr lang="ko-KR" altLang="en-US" dirty="0"/>
                  <a:t>로</a:t>
                </a:r>
                <a:r>
                  <a:rPr lang="en-US" altLang="ko-KR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와 파이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120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가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f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와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g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로만 바뀐 형태입니다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앞에서 본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f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함수를 여기선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score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함수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S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로 보고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</a:p>
              <a:p>
                <a:endParaRPr lang="en-US" altLang="ko-KR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따라서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MIL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문제는 다음 정리 두가지에 의해 주어진 단항식을 갖는 순열불변의 기본 정리의 특정 형태로 고려될 수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</a:p>
              <a:p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-ppt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읽기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</a:t>
                </a:r>
              </a:p>
              <a:p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앞에서 본 </a:t>
                </a:r>
                <a:r>
                  <a:rPr lang="en-US" altLang="ko-KR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deepset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논문의 </a:t>
                </a:r>
                <a:r>
                  <a:rPr lang="ko-KR" altLang="en-US" dirty="0"/>
                  <a:t>로</a:t>
                </a:r>
                <a:r>
                  <a:rPr lang="en-US" altLang="ko-KR" dirty="0"/>
                  <a:t>(</a:t>
                </a:r>
                <a:r>
                  <a:rPr lang="el-GR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ρ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)</a:t>
                </a:r>
                <a:r>
                  <a:rPr lang="ko-KR" altLang="en-US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와 파이</a:t>
                </a:r>
                <a:r>
                  <a:rPr lang="en-US" altLang="ko-KR" b="0" i="0" dirty="0">
                    <a:solidFill>
                      <a:srgbClr val="DDDDDD"/>
                    </a:solidFill>
                    <a:effectLst/>
                    <a:latin typeface="Apple SD Gothic Neo"/>
                  </a:rPr>
                  <a:t>(</a:t>
                </a:r>
                <a:r>
                  <a:rPr lang="ko-KR" altLang="en-US" sz="1200" i="0">
                    <a:latin typeface="Cambria Math" panose="02040503050406030204" pitchFamily="18" charset="0"/>
                  </a:rPr>
                  <a:t>𝜙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가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f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와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g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로만 바뀐 형태입니다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앞에서 본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f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함수를 여기선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score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함수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S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로 보고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</a:p>
              <a:p>
                <a:endParaRPr lang="en-US" altLang="ko-KR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8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정리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는 모든 </a:t>
                </a:r>
                <a:r>
                  <a:rPr lang="en-US" altLang="ko-KR" dirty="0"/>
                  <a:t>0</a:t>
                </a:r>
                <a:r>
                  <a:rPr lang="ko-KR" altLang="en-US" dirty="0"/>
                  <a:t>보다 큰 </a:t>
                </a:r>
                <a:r>
                  <a:rPr lang="ko-KR" altLang="en-US" dirty="0" err="1"/>
                  <a:t>앱실론</a:t>
                </a:r>
                <a:r>
                  <a:rPr lang="en-US" altLang="ko-KR" dirty="0"/>
                  <a:t>( </a:t>
                </a:r>
                <a:r>
                  <a:rPr lang="ko-KR" altLang="en-US" dirty="0" err="1"/>
                  <a:t>앱실론은</a:t>
                </a:r>
                <a:r>
                  <a:rPr lang="ko-KR" altLang="en-US" dirty="0"/>
                  <a:t> 매우 작은 양수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하우스 </a:t>
                </a:r>
                <a:r>
                  <a:rPr lang="ko-KR" altLang="en-US" dirty="0" err="1"/>
                  <a:t>도르프</a:t>
                </a:r>
                <a:r>
                  <a:rPr lang="ko-KR" altLang="en-US" dirty="0"/>
                  <a:t> 연속대칭 함수 </a:t>
                </a:r>
                <a:r>
                  <a:rPr lang="en-US" altLang="ko-KR" dirty="0"/>
                  <a:t>S(X)</a:t>
                </a:r>
                <a:r>
                  <a:rPr lang="ko-KR" altLang="en-US" dirty="0"/>
                  <a:t>는 빨간색으로 표시한 최대 연산자를 사용한 형식의 함수로 근사할 수 있다는 것입니다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latin typeface="+mn-ea"/>
                  </a:rPr>
                  <a:t>여기서 </a:t>
                </a:r>
                <a:r>
                  <a:rPr lang="en-US" altLang="ko-KR" sz="1200" dirty="0">
                    <a:latin typeface="+mn-ea"/>
                  </a:rPr>
                  <a:t>max</a:t>
                </a:r>
                <a:r>
                  <a:rPr lang="ko-KR" altLang="en-US" sz="1200" dirty="0">
                    <a:latin typeface="+mn-ea"/>
                  </a:rPr>
                  <a:t>는 요소별 벡터 최대 연산자이고 </a:t>
                </a:r>
                <a14:m>
                  <m:oMath xmlns:m="http://schemas.openxmlformats.org/officeDocument/2006/math"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200" dirty="0">
                    <a:latin typeface="+mn-ea"/>
                  </a:rPr>
                  <a:t> </a:t>
                </a:r>
                <a:r>
                  <a:rPr lang="ko-KR" altLang="en-US" sz="1200" dirty="0">
                    <a:latin typeface="+mn-ea"/>
                  </a:rPr>
                  <a:t>및 </a:t>
                </a:r>
                <a14:m>
                  <m:oMath xmlns:m="http://schemas.openxmlformats.org/officeDocument/2006/math"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ko-KR" altLang="en-US" sz="1200" dirty="0">
                    <a:latin typeface="+mn-ea"/>
                  </a:rPr>
                  <a:t>는 연속 함수입니다</a:t>
                </a:r>
                <a:r>
                  <a:rPr lang="en-US" altLang="ko-KR" sz="1200" dirty="0">
                    <a:latin typeface="+mn-ea"/>
                  </a:rPr>
                  <a:t>.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 err="1"/>
                  <a:t>하우스도르프</a:t>
                </a:r>
                <a:r>
                  <a:rPr lang="ko-KR" altLang="en-US" dirty="0"/>
                  <a:t> 공간이라는 것은 </a:t>
                </a:r>
                <a:r>
                  <a:rPr lang="ko-KR" altLang="en-US" dirty="0" err="1"/>
                  <a:t>메트릭스</a:t>
                </a:r>
                <a:r>
                  <a:rPr lang="ko-KR" altLang="en-US" dirty="0"/>
                  <a:t> 공간의 두 하위 집합이 서로 얼마나 떨어져 있는지 측정하는 것입니다</a:t>
                </a:r>
                <a:r>
                  <a:rPr lang="en-US" altLang="ko-KR" dirty="0"/>
                  <a:t>. </a:t>
                </a:r>
              </a:p>
              <a:p>
                <a:r>
                  <a:rPr lang="ko-KR" altLang="en-US" dirty="0"/>
                  <a:t>컴퓨터 비전에서는 </a:t>
                </a:r>
                <a:r>
                  <a:rPr lang="ko-KR" altLang="en-US" dirty="0" err="1"/>
                  <a:t>하우스도르프</a:t>
                </a:r>
                <a:r>
                  <a:rPr lang="ko-KR" altLang="en-US" dirty="0"/>
                  <a:t> 거리는 임의의 대상 이미지에서 주어진 템플릿을 찾는데 주로 사용된다고 합니다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말 </a:t>
                </a:r>
                <a:r>
                  <a:rPr lang="ko-KR" altLang="en-US" dirty="0" err="1"/>
                  <a:t>안해도됨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 (Deep learning on point sets for 3d classification and segmentation</a:t>
                </a:r>
                <a:r>
                  <a:rPr lang="ko-KR" altLang="en-US" dirty="0"/>
                  <a:t>논문에 </a:t>
                </a:r>
                <a:r>
                  <a:rPr lang="ko-KR" altLang="en-US" dirty="0" err="1"/>
                  <a:t>나오는것</a:t>
                </a:r>
                <a:r>
                  <a:rPr lang="en-US" altLang="ko-KR" dirty="0"/>
                  <a:t>)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정리 </a:t>
                </a:r>
                <a:r>
                  <a:rPr lang="en-US" altLang="ko-KR" dirty="0"/>
                  <a:t>2</a:t>
                </a:r>
                <a:r>
                  <a:rPr lang="ko-KR" altLang="en-US" dirty="0"/>
                  <a:t>는 모든 </a:t>
                </a:r>
                <a:r>
                  <a:rPr lang="en-US" altLang="ko-KR" dirty="0"/>
                  <a:t>0</a:t>
                </a:r>
                <a:r>
                  <a:rPr lang="ko-KR" altLang="en-US" dirty="0"/>
                  <a:t>보다 큰 </a:t>
                </a:r>
                <a:r>
                  <a:rPr lang="ko-KR" altLang="en-US" dirty="0" err="1"/>
                  <a:t>앱실론</a:t>
                </a:r>
                <a:r>
                  <a:rPr lang="en-US" altLang="ko-KR" dirty="0"/>
                  <a:t>( </a:t>
                </a:r>
                <a:r>
                  <a:rPr lang="ko-KR" altLang="en-US" dirty="0" err="1"/>
                  <a:t>앱실론은</a:t>
                </a:r>
                <a:r>
                  <a:rPr lang="ko-KR" altLang="en-US" dirty="0"/>
                  <a:t> 매우 작은 양수</a:t>
                </a:r>
                <a:r>
                  <a:rPr lang="en-US" altLang="ko-KR" dirty="0"/>
                  <a:t>) </a:t>
                </a:r>
                <a:r>
                  <a:rPr lang="ko-KR" altLang="en-US" dirty="0"/>
                  <a:t>하우스 </a:t>
                </a:r>
                <a:r>
                  <a:rPr lang="ko-KR" altLang="en-US" dirty="0" err="1"/>
                  <a:t>도르프</a:t>
                </a:r>
                <a:r>
                  <a:rPr lang="ko-KR" altLang="en-US" dirty="0"/>
                  <a:t> 연속대칭 함수 </a:t>
                </a:r>
                <a:r>
                  <a:rPr lang="en-US" altLang="ko-KR" dirty="0"/>
                  <a:t>S(X)</a:t>
                </a:r>
                <a:r>
                  <a:rPr lang="ko-KR" altLang="en-US" dirty="0"/>
                  <a:t>는 빨간색으로 표시한 최대 연산자를 사용한 형식의 함수로 근사할 수 있다는 것입니다</a:t>
                </a:r>
                <a:r>
                  <a:rPr lang="en-US" altLang="ko-KR" dirty="0"/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latin typeface="+mn-ea"/>
                  </a:rPr>
                  <a:t>여기서 </a:t>
                </a:r>
                <a:r>
                  <a:rPr lang="en-US" altLang="ko-KR" sz="1200" dirty="0">
                    <a:latin typeface="+mn-ea"/>
                  </a:rPr>
                  <a:t>max</a:t>
                </a:r>
                <a:r>
                  <a:rPr lang="ko-KR" altLang="en-US" sz="1200" dirty="0">
                    <a:latin typeface="+mn-ea"/>
                  </a:rPr>
                  <a:t>는 요소별 벡터 최대 연산자이고 </a:t>
                </a:r>
                <a:r>
                  <a:rPr lang="en-US" altLang="ko-KR" sz="1200" i="0" dirty="0">
                    <a:latin typeface="Cambria Math" panose="02040503050406030204" pitchFamily="18" charset="0"/>
                  </a:rPr>
                  <a:t>𝑓</a:t>
                </a:r>
                <a:r>
                  <a:rPr lang="en-US" altLang="ko-KR" sz="1200" dirty="0">
                    <a:latin typeface="+mn-ea"/>
                  </a:rPr>
                  <a:t> </a:t>
                </a:r>
                <a:r>
                  <a:rPr lang="ko-KR" altLang="en-US" sz="1200" dirty="0">
                    <a:latin typeface="+mn-ea"/>
                  </a:rPr>
                  <a:t>및 </a:t>
                </a:r>
                <a:r>
                  <a:rPr lang="en-US" altLang="ko-KR" sz="1200" i="0" dirty="0">
                    <a:latin typeface="Cambria Math" panose="02040503050406030204" pitchFamily="18" charset="0"/>
                  </a:rPr>
                  <a:t>𝑔</a:t>
                </a:r>
                <a:r>
                  <a:rPr lang="ko-KR" altLang="en-US" sz="1200" dirty="0">
                    <a:latin typeface="+mn-ea"/>
                  </a:rPr>
                  <a:t>는 연속 함수입니다</a:t>
                </a:r>
                <a:r>
                  <a:rPr lang="en-US" altLang="ko-KR" sz="1200" dirty="0">
                    <a:latin typeface="+mn-ea"/>
                  </a:rPr>
                  <a:t>.</a:t>
                </a:r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 err="1"/>
                  <a:t>하우스도르프</a:t>
                </a:r>
                <a:r>
                  <a:rPr lang="ko-KR" altLang="en-US" dirty="0"/>
                  <a:t> 공간이라는 것은 </a:t>
                </a:r>
                <a:r>
                  <a:rPr lang="ko-KR" altLang="en-US" dirty="0" err="1"/>
                  <a:t>메트릭스</a:t>
                </a:r>
                <a:r>
                  <a:rPr lang="ko-KR" altLang="en-US" dirty="0"/>
                  <a:t> 공간의 두 하위 집합이 서로 얼마나 떨어져 있는지 측정하는 것입니다</a:t>
                </a:r>
                <a:r>
                  <a:rPr lang="en-US" altLang="ko-KR" dirty="0"/>
                  <a:t>. </a:t>
                </a:r>
              </a:p>
              <a:p>
                <a:r>
                  <a:rPr lang="ko-KR" altLang="en-US" dirty="0"/>
                  <a:t>컴퓨터 비전에서는 </a:t>
                </a:r>
                <a:r>
                  <a:rPr lang="ko-KR" altLang="en-US" dirty="0" err="1"/>
                  <a:t>하우스도르프</a:t>
                </a:r>
                <a:r>
                  <a:rPr lang="ko-KR" altLang="en-US" dirty="0"/>
                  <a:t> 거리는 임의의 대상 이미지에서 주어진 템플릿을 찾는데 주로 사용된다고 합니다</a:t>
                </a:r>
                <a:r>
                  <a:rPr lang="en-US" altLang="ko-KR" dirty="0"/>
                  <a:t>. </a:t>
                </a:r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r>
                  <a:rPr lang="ko-KR" altLang="en-US" dirty="0"/>
                  <a:t>말 </a:t>
                </a:r>
                <a:r>
                  <a:rPr lang="ko-KR" altLang="en-US" dirty="0" err="1"/>
                  <a:t>안해도됨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: (Deep learning on point sets for 3d classification and segmentation</a:t>
                </a:r>
                <a:r>
                  <a:rPr lang="ko-KR" altLang="en-US" dirty="0"/>
                  <a:t>논문에 </a:t>
                </a:r>
                <a:r>
                  <a:rPr lang="ko-KR" altLang="en-US" dirty="0" err="1"/>
                  <a:t>나오는것</a:t>
                </a:r>
                <a:r>
                  <a:rPr lang="en-US" altLang="ko-KR" dirty="0"/>
                  <a:t>)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82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- 3</a:t>
            </a:r>
            <a:r>
              <a:rPr lang="ko-KR" altLang="en-US" dirty="0"/>
              <a:t>단계 접근 방식 </a:t>
            </a:r>
            <a:r>
              <a:rPr lang="en-US" altLang="ko-KR" dirty="0"/>
              <a:t>3</a:t>
            </a:r>
            <a:r>
              <a:rPr lang="ko-KR" altLang="en-US" dirty="0"/>
              <a:t>가지 소개</a:t>
            </a:r>
            <a:r>
              <a:rPr lang="en-US" altLang="ko-KR" dirty="0"/>
              <a:t> -</a:t>
            </a:r>
          </a:p>
          <a:p>
            <a:r>
              <a:rPr lang="ko-KR" altLang="en-US" dirty="0"/>
              <a:t>따라서 다음과 같은 </a:t>
            </a:r>
            <a:r>
              <a:rPr lang="en-US" altLang="ko-KR" dirty="0"/>
              <a:t>3</a:t>
            </a:r>
            <a:r>
              <a:rPr lang="ko-KR" altLang="en-US" dirty="0"/>
              <a:t>단계 접근 방식을 정리하면 아래와 같은 공식으로 정리할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635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-ppt</a:t>
            </a:r>
            <a:r>
              <a:rPr lang="ko-KR" altLang="en-US" dirty="0"/>
              <a:t>읽기</a:t>
            </a:r>
            <a:r>
              <a:rPr lang="en-US" altLang="ko-KR" dirty="0"/>
              <a:t>-</a:t>
            </a:r>
          </a:p>
          <a:p>
            <a:endParaRPr lang="en-US" altLang="ko-KR" dirty="0"/>
          </a:p>
          <a:p>
            <a:r>
              <a:rPr lang="ko-KR" altLang="en-US" dirty="0"/>
              <a:t>이제 두 가지 접근 방식에 대해 알아보겠습니다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8216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ppt</a:t>
            </a:r>
            <a:r>
              <a:rPr lang="ko-KR" altLang="en-US" dirty="0"/>
              <a:t>읽기 </a:t>
            </a:r>
            <a:r>
              <a:rPr lang="en-US" altLang="ko-KR" dirty="0"/>
              <a:t>-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757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 ppt</a:t>
            </a:r>
            <a:r>
              <a:rPr lang="ko-KR" altLang="en-US" dirty="0"/>
              <a:t> 읽기 </a:t>
            </a:r>
            <a:r>
              <a:rPr lang="en-US" altLang="ko-KR" dirty="0"/>
              <a:t>-</a:t>
            </a:r>
          </a:p>
          <a:p>
            <a:r>
              <a:rPr lang="ko-KR" altLang="en-US" dirty="0"/>
              <a:t>여기까지는 기본적인 </a:t>
            </a:r>
            <a:r>
              <a:rPr lang="en-US" altLang="ko-KR" dirty="0"/>
              <a:t>MIL</a:t>
            </a:r>
            <a:r>
              <a:rPr lang="ko-KR" altLang="en-US" dirty="0"/>
              <a:t>이란 무엇인지를 알아보았습니다</a:t>
            </a:r>
            <a:r>
              <a:rPr lang="en-US" altLang="ko-KR" dirty="0"/>
              <a:t>. </a:t>
            </a:r>
            <a:r>
              <a:rPr lang="ko-KR" altLang="en-US" dirty="0"/>
              <a:t>다음으로는 신경망을 사용한 </a:t>
            </a:r>
            <a:r>
              <a:rPr lang="en-US" altLang="ko-KR" dirty="0"/>
              <a:t>MIL</a:t>
            </a:r>
            <a:r>
              <a:rPr lang="ko-KR" altLang="en-US" dirty="0"/>
              <a:t>에 대해 알아보겠습니다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977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187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인스턴스 기반에서는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의 값은 </a:t>
                </a:r>
                <a:r>
                  <a:rPr lang="en-US" altLang="ko-KR" dirty="0"/>
                  <a:t>0</a:t>
                </a:r>
                <a:r>
                  <a:rPr lang="ko-KR" altLang="en-US" dirty="0"/>
                  <a:t>과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표현되는 반면에 </a:t>
                </a:r>
                <a:r>
                  <a:rPr lang="ko-KR" altLang="en-US" dirty="0" err="1"/>
                  <a:t>임베딩</a:t>
                </a:r>
                <a:r>
                  <a:rPr lang="ko-KR" altLang="en-US" dirty="0"/>
                  <a:t> 기반에서는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값이 실수 집합입니다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 err="1"/>
                  <a:t>임베딩</a:t>
                </a:r>
                <a:r>
                  <a:rPr lang="ko-KR" altLang="en-US" dirty="0"/>
                  <a:t> 기반은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값이 실수 집합이기 때문에 신경망인 </a:t>
                </a:r>
                <a:r>
                  <a:rPr lang="en-US" altLang="ko-KR" dirty="0"/>
                  <a:t>g</a:t>
                </a:r>
                <a:r>
                  <a:rPr lang="ko-KR" altLang="en-US" dirty="0"/>
                  <a:t>함수에 넣어 </a:t>
                </a:r>
                <a14:m>
                  <m:oMath xmlns:m="http://schemas.openxmlformats.org/officeDocument/2006/math"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dirty="0"/>
                  <a:t>인 백의 확률을 뽑아 </a:t>
                </a:r>
                <a:r>
                  <a:rPr lang="ko-KR" altLang="en-US" dirty="0" err="1"/>
                  <a:t>내는것같습니다</a:t>
                </a:r>
                <a:r>
                  <a:rPr lang="en-US" altLang="ko-KR" dirty="0"/>
                  <a:t>.</a:t>
                </a: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/>
                  <a:t>인스턴스 기반에서는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의 값은 </a:t>
                </a:r>
                <a:r>
                  <a:rPr lang="en-US" altLang="ko-KR" dirty="0"/>
                  <a:t>0</a:t>
                </a:r>
                <a:r>
                  <a:rPr lang="ko-KR" altLang="en-US" dirty="0"/>
                  <a:t>과</a:t>
                </a:r>
                <a:r>
                  <a:rPr lang="en-US" altLang="ko-KR" dirty="0"/>
                  <a:t>1</a:t>
                </a:r>
                <a:r>
                  <a:rPr lang="ko-KR" altLang="en-US" dirty="0"/>
                  <a:t>로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표현되는 반면에 </a:t>
                </a:r>
                <a:r>
                  <a:rPr lang="ko-KR" altLang="en-US" dirty="0" err="1"/>
                  <a:t>임베딩</a:t>
                </a:r>
                <a:r>
                  <a:rPr lang="ko-KR" altLang="en-US" dirty="0"/>
                  <a:t> 기반에서는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값이 실수 집합입니다</a:t>
                </a:r>
                <a:r>
                  <a:rPr lang="en-US" altLang="ko-KR" dirty="0"/>
                  <a:t>.</a:t>
                </a:r>
              </a:p>
              <a:p>
                <a:r>
                  <a:rPr lang="ko-KR" altLang="en-US" dirty="0" err="1"/>
                  <a:t>임베딩</a:t>
                </a:r>
                <a:r>
                  <a:rPr lang="ko-KR" altLang="en-US" dirty="0"/>
                  <a:t> 기반은 </a:t>
                </a:r>
                <a:r>
                  <a:rPr lang="en-US" altLang="ko-KR" dirty="0" err="1"/>
                  <a:t>h_k</a:t>
                </a:r>
                <a:r>
                  <a:rPr lang="ko-KR" altLang="en-US" dirty="0"/>
                  <a:t>값이 실수 집합이기 때문에 신경망인 </a:t>
                </a:r>
                <a:r>
                  <a:rPr lang="en-US" altLang="ko-KR" dirty="0"/>
                  <a:t>g</a:t>
                </a:r>
                <a:r>
                  <a:rPr lang="ko-KR" altLang="en-US" dirty="0"/>
                  <a:t>함수에 넣어 </a:t>
                </a:r>
                <a:r>
                  <a:rPr lang="en-US" altLang="ko-KR" sz="1200" i="0" dirty="0">
                    <a:latin typeface="Cambria Math" panose="02040503050406030204" pitchFamily="18" charset="0"/>
                  </a:rPr>
                  <a:t>𝜃(𝑋)</a:t>
                </a:r>
                <a:r>
                  <a:rPr lang="ko-KR" altLang="en-US" dirty="0"/>
                  <a:t>인 백의 확률을 뽑아 </a:t>
                </a:r>
                <a:r>
                  <a:rPr lang="ko-KR" altLang="en-US" dirty="0" err="1"/>
                  <a:t>내는것같습니다</a:t>
                </a:r>
                <a:r>
                  <a:rPr lang="en-US" altLang="ko-KR" dirty="0"/>
                  <a:t>.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105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목차입니다</a:t>
            </a:r>
            <a:r>
              <a:rPr lang="en-US" altLang="ko-KR" dirty="0"/>
              <a:t>. </a:t>
            </a:r>
            <a:r>
              <a:rPr lang="ko-KR" altLang="en-US" dirty="0"/>
              <a:t>처음으로 </a:t>
            </a:r>
            <a:r>
              <a:rPr lang="en-US" altLang="ko-KR" dirty="0"/>
              <a:t>MIL</a:t>
            </a:r>
            <a:r>
              <a:rPr lang="ko-KR" altLang="en-US" dirty="0"/>
              <a:t>의 </a:t>
            </a:r>
            <a:r>
              <a:rPr lang="en-US" altLang="ko-KR" dirty="0"/>
              <a:t>Introduction</a:t>
            </a:r>
            <a:r>
              <a:rPr lang="ko-KR" altLang="en-US" dirty="0"/>
              <a:t>을 소개하고</a:t>
            </a:r>
            <a:endParaRPr lang="en-US" altLang="ko-KR" dirty="0"/>
          </a:p>
          <a:p>
            <a:r>
              <a:rPr lang="ko-KR" altLang="en-US" dirty="0"/>
              <a:t>두번째로 </a:t>
            </a:r>
            <a:r>
              <a:rPr lang="en-US" altLang="ko-KR" dirty="0"/>
              <a:t>Methodology</a:t>
            </a:r>
            <a:r>
              <a:rPr lang="ko-KR" altLang="en-US" dirty="0"/>
              <a:t>에서 먼저 </a:t>
            </a:r>
            <a:r>
              <a:rPr lang="en-US" altLang="ko-KR" dirty="0"/>
              <a:t>MIL</a:t>
            </a:r>
            <a:r>
              <a:rPr lang="ko-KR" altLang="en-US" dirty="0"/>
              <a:t>에 대한 개념 설명을 하고 신경망을 사용한 </a:t>
            </a:r>
            <a:r>
              <a:rPr lang="en-US" altLang="ko-KR" dirty="0"/>
              <a:t>MIL</a:t>
            </a:r>
            <a:r>
              <a:rPr lang="ko-KR" altLang="en-US" dirty="0"/>
              <a:t>에 대해 설명하겠습니다</a:t>
            </a:r>
            <a:r>
              <a:rPr lang="en-US" altLang="ko-KR" dirty="0"/>
              <a:t>. </a:t>
            </a:r>
            <a:r>
              <a:rPr lang="ko-KR" altLang="en-US" dirty="0"/>
              <a:t>그 후 </a:t>
            </a:r>
            <a:r>
              <a:rPr lang="en-US" altLang="ko-KR" dirty="0"/>
              <a:t>MIL pooling</a:t>
            </a:r>
            <a:r>
              <a:rPr lang="ko-KR" altLang="en-US" dirty="0"/>
              <a:t>에 대해 간략히 소개하고</a:t>
            </a:r>
            <a:endParaRPr lang="en-US" altLang="ko-KR" dirty="0"/>
          </a:p>
          <a:p>
            <a:r>
              <a:rPr lang="ko-KR" altLang="en-US" dirty="0"/>
              <a:t>마지막으로 이 논문에서 제시한 </a:t>
            </a:r>
            <a:r>
              <a:rPr lang="en-US" altLang="ko-KR" dirty="0"/>
              <a:t>attention based MIL pooling</a:t>
            </a:r>
            <a:r>
              <a:rPr lang="ko-KR" altLang="en-US" dirty="0"/>
              <a:t>기법 두가지를 소개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세번째로는 유방암과 대장암 병리학 이미지를 가지고 여기서 제시한 방법론의 실험 결과를 소개하겠습니다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그리고 마지막으로 결론짓고 마무리하겠습니다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2051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말한 내용을 그림으로 표현하면 다음과 같습니다</a:t>
            </a:r>
            <a:r>
              <a:rPr lang="en-US" altLang="ko-KR" dirty="0"/>
              <a:t>. (a)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인스턴스 기반 </a:t>
            </a:r>
            <a:r>
              <a:rPr lang="en-US" altLang="ko-KR" dirty="0"/>
              <a:t>(b)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 err="1"/>
              <a:t>임베딩</a:t>
            </a:r>
            <a:r>
              <a:rPr lang="ko-KR" altLang="en-US" dirty="0"/>
              <a:t> 기반입니다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이걸 요약하면 다음과 같이 표현 가능합니다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(ppt </a:t>
            </a:r>
            <a:r>
              <a:rPr lang="ko-KR" altLang="en-US" dirty="0"/>
              <a:t>넘김</a:t>
            </a:r>
            <a:r>
              <a:rPr lang="en-US" altLang="ko-KR" dirty="0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51132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앞서 두가지 접근 방식을 소개했는데 이것을 신경망에 적용시켜 보면 다음과 같습니다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인스턴스 기반 </a:t>
            </a:r>
            <a:r>
              <a:rPr lang="en-US" altLang="ko-KR" dirty="0"/>
              <a:t>: </a:t>
            </a:r>
            <a:r>
              <a:rPr lang="ko-KR" altLang="en-US" dirty="0"/>
              <a:t>인스턴스 기반은 인스턴스 </a:t>
            </a:r>
            <a:r>
              <a:rPr lang="en-US" altLang="ko-KR" dirty="0"/>
              <a:t>level classifier</a:t>
            </a:r>
            <a:r>
              <a:rPr lang="ko-KR" altLang="en-US" dirty="0"/>
              <a:t>인 </a:t>
            </a:r>
            <a:r>
              <a:rPr lang="en-US" altLang="ko-KR" dirty="0"/>
              <a:t>f </a:t>
            </a:r>
            <a:r>
              <a:rPr lang="ko-KR" altLang="en-US" dirty="0"/>
              <a:t>함수에 먼저</a:t>
            </a:r>
            <a:r>
              <a:rPr lang="en-US" altLang="ko-KR" dirty="0"/>
              <a:t> </a:t>
            </a:r>
            <a:r>
              <a:rPr lang="ko-KR" altLang="en-US" dirty="0"/>
              <a:t>넣어 각 개별 인스턴스에 대한 </a:t>
            </a:r>
            <a:r>
              <a:rPr lang="en-US" altLang="ko-KR" dirty="0"/>
              <a:t>score</a:t>
            </a:r>
            <a:r>
              <a:rPr lang="ko-KR" altLang="en-US" dirty="0"/>
              <a:t>를 반환한 후 </a:t>
            </a:r>
            <a:r>
              <a:rPr lang="en-US" altLang="ko-KR" dirty="0"/>
              <a:t>MIL </a:t>
            </a:r>
            <a:r>
              <a:rPr lang="ko-KR" altLang="en-US" dirty="0" err="1"/>
              <a:t>풀링을</a:t>
            </a:r>
            <a:r>
              <a:rPr lang="ko-KR" altLang="en-US" dirty="0"/>
              <a:t> 통해 개별 </a:t>
            </a:r>
            <a:r>
              <a:rPr lang="en-US" altLang="ko-KR" dirty="0"/>
              <a:t>score</a:t>
            </a:r>
            <a:r>
              <a:rPr lang="ko-KR" altLang="en-US" dirty="0"/>
              <a:t>함수를 집계하여 백의 확률 </a:t>
            </a:r>
            <a:r>
              <a:rPr lang="el-GR" altLang="ko-KR" b="0" i="0" dirty="0">
                <a:solidFill>
                  <a:srgbClr val="ECECEC"/>
                </a:solidFill>
                <a:effectLst/>
                <a:latin typeface="-apple-system"/>
              </a:rPr>
              <a:t>θ(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X)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를 얻는다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인스턴스 기반에서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함수는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항등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함수이기 때문에 생략이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된것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같습니다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임베딩</a:t>
            </a:r>
            <a:r>
              <a:rPr lang="ko-KR" altLang="en-US" dirty="0"/>
              <a:t> 기반 </a:t>
            </a:r>
            <a:r>
              <a:rPr lang="en-US" altLang="ko-KR" dirty="0"/>
              <a:t>: </a:t>
            </a:r>
            <a:r>
              <a:rPr lang="ko-KR" altLang="en-US" dirty="0" err="1"/>
              <a:t>임베딩</a:t>
            </a:r>
            <a:r>
              <a:rPr lang="ko-KR" altLang="en-US" dirty="0"/>
              <a:t> 기반 함수 </a:t>
            </a:r>
            <a:r>
              <a:rPr lang="en-US" altLang="ko-KR" dirty="0"/>
              <a:t>f</a:t>
            </a:r>
            <a:r>
              <a:rPr lang="ko-KR" altLang="en-US" dirty="0"/>
              <a:t>는 인스턴스를 저차원으로 </a:t>
            </a:r>
            <a:r>
              <a:rPr lang="ko-KR" altLang="en-US" dirty="0" err="1"/>
              <a:t>임베딩에</a:t>
            </a:r>
            <a:r>
              <a:rPr lang="ko-KR" altLang="en-US" dirty="0"/>
              <a:t> 매핑하는 함수이고</a:t>
            </a:r>
            <a:r>
              <a:rPr lang="en-US" altLang="ko-KR" dirty="0"/>
              <a:t> </a:t>
            </a:r>
            <a:r>
              <a:rPr lang="ko-KR" altLang="en-US" dirty="0"/>
              <a:t>먼저 </a:t>
            </a:r>
            <a:r>
              <a:rPr lang="en-US" altLang="ko-KR" dirty="0"/>
              <a:t>MIL </a:t>
            </a:r>
            <a:r>
              <a:rPr lang="ko-KR" altLang="en-US" dirty="0" err="1"/>
              <a:t>풀링을</a:t>
            </a:r>
            <a:r>
              <a:rPr lang="ko-KR" altLang="en-US" dirty="0"/>
              <a:t> 통해 백의 인스턴스 수와 무관하게 백 </a:t>
            </a:r>
            <a:r>
              <a:rPr lang="en-US" altLang="ko-KR" dirty="0"/>
              <a:t>feature</a:t>
            </a:r>
            <a:r>
              <a:rPr lang="ko-KR" altLang="en-US" dirty="0"/>
              <a:t>를 얻습니다</a:t>
            </a:r>
            <a:r>
              <a:rPr lang="en-US" altLang="ko-KR" dirty="0"/>
              <a:t>.</a:t>
            </a:r>
            <a:r>
              <a:rPr lang="ko-KR" altLang="en-US" dirty="0"/>
              <a:t> 그 후 </a:t>
            </a:r>
            <a:r>
              <a:rPr lang="en-US" altLang="ko-KR" dirty="0"/>
              <a:t>g </a:t>
            </a:r>
            <a:r>
              <a:rPr lang="ko-KR" altLang="en-US" dirty="0"/>
              <a:t>함수인 </a:t>
            </a:r>
            <a:r>
              <a:rPr lang="en-US" altLang="ko-KR" dirty="0"/>
              <a:t>bag level </a:t>
            </a:r>
            <a:r>
              <a:rPr lang="ko-KR" altLang="en-US" dirty="0"/>
              <a:t>분류기에 의해 추가 처리되어</a:t>
            </a:r>
            <a:r>
              <a:rPr lang="en-US" altLang="ko-KR" dirty="0"/>
              <a:t>(FCN</a:t>
            </a:r>
            <a:r>
              <a:rPr lang="ko-KR" altLang="en-US" dirty="0"/>
              <a:t>에 넣어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bag</a:t>
            </a:r>
            <a:r>
              <a:rPr lang="ko-KR" altLang="en-US" dirty="0"/>
              <a:t>의 확률 </a:t>
            </a:r>
            <a:r>
              <a:rPr lang="el-GR" altLang="ko-KR" b="0" i="0" dirty="0">
                <a:solidFill>
                  <a:srgbClr val="ECECEC"/>
                </a:solidFill>
                <a:effectLst/>
                <a:latin typeface="-apple-system"/>
              </a:rPr>
              <a:t>θ(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X)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를 얻습니다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이렇게 신경망을 사용하여 매개변수화 하는 아이디어는 접근 방식이 유연하고 역전파를 통해 종단 간 학습이 가능합니다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이번엔 신경망을 사용한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의 표현 방법에 대해 알아보았습니다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다음으로는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 pooling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에 대해 알아보겠습니다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(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내 생각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: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매개변수가 필요한 이유는 그냥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상수값이면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미분 시 다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0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 되므로 종단 간 학습을 할 수 없다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.)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708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세번째로 </a:t>
            </a:r>
            <a:r>
              <a:rPr lang="en-US" altLang="ko-KR" dirty="0"/>
              <a:t>MIL pooling</a:t>
            </a:r>
            <a:r>
              <a:rPr lang="ko-KR" altLang="en-US" dirty="0"/>
              <a:t>에 대해 소개해 보겠습니다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+mn-ea"/>
              </a:rPr>
              <a:t>MIL </a:t>
            </a:r>
            <a:r>
              <a:rPr lang="ko-KR" altLang="en-US" sz="1200" dirty="0">
                <a:latin typeface="+mn-ea"/>
              </a:rPr>
              <a:t>문제를 공식화하려면 </a:t>
            </a:r>
            <a:r>
              <a:rPr lang="en-US" altLang="ko-KR" sz="1200" dirty="0">
                <a:latin typeface="+mn-ea"/>
              </a:rPr>
              <a:t>MIL </a:t>
            </a:r>
            <a:r>
              <a:rPr lang="ko-KR" altLang="en-US" sz="1200" dirty="0" err="1">
                <a:latin typeface="+mn-ea"/>
              </a:rPr>
              <a:t>풀링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σ</a:t>
            </a:r>
            <a:r>
              <a:rPr lang="ko-KR" altLang="en-US" sz="1200" dirty="0">
                <a:latin typeface="+mn-ea"/>
              </a:rPr>
              <a:t>가 순열 불변이어야 한다</a:t>
            </a:r>
            <a:r>
              <a:rPr lang="en-US" altLang="ko-KR" sz="1200" dirty="0">
                <a:latin typeface="+mn-ea"/>
              </a:rPr>
              <a:t>.</a:t>
            </a:r>
            <a:endParaRPr lang="en-US" altLang="ko-KR" dirty="0"/>
          </a:p>
          <a:p>
            <a:r>
              <a:rPr lang="ko-KR" altLang="en-US" dirty="0"/>
              <a:t>첫번째 식은 최대 연산자를 구하는 </a:t>
            </a:r>
            <a:r>
              <a:rPr lang="en-US" altLang="ko-KR" dirty="0"/>
              <a:t>MIL pooling</a:t>
            </a:r>
            <a:r>
              <a:rPr lang="ko-KR" altLang="en-US" dirty="0"/>
              <a:t> 방법이고</a:t>
            </a:r>
            <a:endParaRPr lang="en-US" altLang="ko-KR" dirty="0"/>
          </a:p>
          <a:p>
            <a:r>
              <a:rPr lang="ko-KR" altLang="en-US" dirty="0"/>
              <a:t>두번째 식은 평균 연산자를 구하는 </a:t>
            </a:r>
            <a:r>
              <a:rPr lang="en-US" altLang="ko-KR" dirty="0"/>
              <a:t>MIL pooling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이러한 연산자는 모두 미분할 수 있으므로 앞에서 소개했던 심층 신경망 아키텍처에서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풀링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계층으로 사용할 수 있습니다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+mn-ea"/>
              </a:rPr>
              <a:t>그러나 이 두개의 </a:t>
            </a:r>
            <a:r>
              <a:rPr lang="en-US" altLang="ko-KR" sz="1200" dirty="0">
                <a:latin typeface="+mn-ea"/>
              </a:rPr>
              <a:t>MIL pooling</a:t>
            </a:r>
            <a:r>
              <a:rPr lang="ko-KR" altLang="en-US" sz="1200" dirty="0">
                <a:latin typeface="+mn-ea"/>
              </a:rPr>
              <a:t>기법은 최대값</a:t>
            </a:r>
            <a:r>
              <a:rPr lang="en-US" altLang="ko-KR" sz="1200" dirty="0">
                <a:latin typeface="+mn-ea"/>
              </a:rPr>
              <a:t>pooling </a:t>
            </a:r>
            <a:r>
              <a:rPr lang="ko-KR" altLang="en-US" sz="1200" dirty="0">
                <a:latin typeface="+mn-ea"/>
              </a:rPr>
              <a:t>평균</a:t>
            </a:r>
            <a:r>
              <a:rPr lang="en-US" altLang="ko-KR" sz="1200" dirty="0">
                <a:latin typeface="+mn-ea"/>
              </a:rPr>
              <a:t>pooling</a:t>
            </a:r>
            <a:r>
              <a:rPr lang="ko-KR" altLang="en-US" sz="1200" dirty="0">
                <a:latin typeface="+mn-ea"/>
              </a:rPr>
              <a:t> 처럼 미리 정의되어 있고 </a:t>
            </a:r>
            <a:r>
              <a:rPr lang="en-US" altLang="ko-KR" sz="1200" dirty="0">
                <a:latin typeface="+mn-ea"/>
              </a:rPr>
              <a:t>training</a:t>
            </a:r>
            <a:r>
              <a:rPr lang="ko-KR" altLang="en-US" sz="1200" dirty="0">
                <a:latin typeface="+mn-ea"/>
              </a:rPr>
              <a:t>을 할 수 없다는 단점이 있다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ko-KR" altLang="en-US" dirty="0"/>
              <a:t>따라서 이 논문에서는 </a:t>
            </a:r>
            <a:r>
              <a:rPr lang="en-US" altLang="ko-KR" dirty="0"/>
              <a:t>MIL pooling</a:t>
            </a:r>
            <a:r>
              <a:rPr lang="ko-KR" altLang="en-US" dirty="0"/>
              <a:t>도 </a:t>
            </a:r>
            <a:r>
              <a:rPr lang="en-US" altLang="ko-KR" dirty="0"/>
              <a:t>training(</a:t>
            </a:r>
            <a:r>
              <a:rPr lang="ko-KR" altLang="en-US" dirty="0"/>
              <a:t>학습</a:t>
            </a:r>
            <a:r>
              <a:rPr lang="en-US" altLang="ko-KR" dirty="0"/>
              <a:t>)</a:t>
            </a:r>
            <a:r>
              <a:rPr lang="ko-KR" altLang="en-US" dirty="0"/>
              <a:t>할 수 있는 </a:t>
            </a:r>
            <a:r>
              <a:rPr lang="en-US" altLang="ko-KR" dirty="0"/>
              <a:t>attention-based MIL pooling</a:t>
            </a:r>
            <a:r>
              <a:rPr lang="ko-KR" altLang="en-US" dirty="0"/>
              <a:t>기법을 제안합니다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254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이번 챕터에서는 이 논문에서 제안한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 pooling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기법인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attention based MIL pooling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에 대해 소개 하겠습니다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(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첫번째줄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초반에 뒤에서 이유를 찾으려 했던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max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연산자가 인스턴스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level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방식에서 적합한 이유를 알아보겠습니다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(ppt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8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쪽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최대 연산자인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max-operator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가 인스턴스 기반 접근 방식에 좋은 이유는 아마 각각 개별 인스턴스들 중 그 최대값에 따라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pooing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을 하면 인스턴스의 최대 값인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key instance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에 의해 백의 확률이 결정되기 때문에 좋은 선택이라고 생각합니다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또한 평균연산자가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임베딩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기반 접근 방식인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bag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feature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을 계산하는데 좋은 이유는 인스턴스 수와 무관하게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bag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feature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을 추출하기 때문에 평균 연산자가 적절하다고 생각하였습니다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따라서 유연하고 적응적인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풀링은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Task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및 데이터에 맞게 조정하여 더 나은 결과를 얻을 수 있습니다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330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attention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based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MIL pooling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</a:t>
                </a:r>
                <a:endParaRPr lang="en-US" altLang="ko-KR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-ppt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읽기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여기서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ECECEC"/>
                        </a:solidFill>
                        <a:effectLst/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ko-KR" b="0" i="1" dirty="0" smtClean="0">
                        <a:solidFill>
                          <a:srgbClr val="ECECEC"/>
                        </a:solidFill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및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solidFill>
                          <a:srgbClr val="ECECEC"/>
                        </a:solidFill>
                        <a:effectLst/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ko-KR" b="0" i="1" dirty="0" smtClean="0">
                        <a:solidFill>
                          <a:srgbClr val="ECECEC"/>
                        </a:solidFill>
                        <a:effectLst/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b="0" i="1" dirty="0" smtClean="0">
                            <a:solidFill>
                              <a:srgbClr val="ECECEC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매개변수입니다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br>
                  <a:rPr lang="ko-KR" altLang="en-US" dirty="0"/>
                </a:b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또한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,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쌍곡선 탄젠트는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tanh(·)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요소별 비선형성을 활용하여 적절한 기울기 흐름을 위해 음수 및 양수 값을 모두 포함합니다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br>
                  <a:rPr lang="ko-KR" altLang="en-US" dirty="0"/>
                </a:b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제안된 구성을 통해 인스턴스 간의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(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비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유사성을 발견할 수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200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200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(exp</a:t>
                </a:r>
                <a:r>
                  <a:rPr lang="ko-KR" altLang="en-US" sz="1200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는 지수함수를 나타냄</a:t>
                </a:r>
                <a:r>
                  <a:rPr lang="en-US" altLang="ko-KR" sz="1200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.)</a:t>
                </a:r>
                <a:endParaRPr lang="en-US" altLang="ko-KR" sz="1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attention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based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MIL pooling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</a:t>
                </a:r>
                <a:endParaRPr lang="en-US" altLang="ko-KR" b="0" i="0" dirty="0">
                  <a:solidFill>
                    <a:srgbClr val="ECECEC"/>
                  </a:solidFill>
                  <a:effectLst/>
                  <a:latin typeface="-apple-system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-ppt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읽기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-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여기서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Cambria Math" panose="02040503050406030204" pitchFamily="18" charset="0"/>
                  </a:rPr>
                  <a:t>𝑤 ∈ 𝑅^(𝐿×1)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및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Cambria Math" panose="02040503050406030204" pitchFamily="18" charset="0"/>
                  </a:rPr>
                  <a:t>𝑉 ∈ 𝑅^(𝐿×𝑀)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매개변수입니다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br>
                  <a:rPr lang="ko-KR" altLang="en-US" dirty="0"/>
                </a:b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또한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,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쌍곡선 탄젠트는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tanh(·)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요소별 비선형성을 활용하여 적절한 기울기 흐름을 위해 음수 및 양수 값을 모두 포함합니다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br>
                  <a:rPr lang="ko-KR" altLang="en-US" dirty="0"/>
                </a:b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제안된 구성을 통해 인스턴스 간의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(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비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유사성을 발견할 수 있습니다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endParaRPr lang="en-US" altLang="ko-KR" sz="1200" dirty="0">
                  <a:latin typeface="+mn-ea"/>
                </a:endParaRP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655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-ppt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읽기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따라서 자연스럽게 발생하는 질문은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attention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메커니즘이 인스턴스 간의 순차적 종속성 없이 작동할 수 있는지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그리고 평균 연산자를 학습하지 않는지 여부입니다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185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latin typeface="+mn-ea"/>
                  </a:rPr>
                  <a:t>방금 보여드린 </a:t>
                </a:r>
                <a:r>
                  <a:rPr lang="en-US" altLang="ko-KR" sz="1200" dirty="0">
                    <a:latin typeface="+mn-ea"/>
                  </a:rPr>
                  <a:t>attention based MIL pooling</a:t>
                </a:r>
                <a:r>
                  <a:rPr lang="ko-KR" altLang="en-US" sz="1200" dirty="0">
                    <a:latin typeface="+mn-ea"/>
                  </a:rPr>
                  <a:t>기법은 </a:t>
                </a:r>
                <a:r>
                  <a:rPr lang="en-US" altLang="ko-KR" sz="1200" dirty="0">
                    <a:latin typeface="+mn-ea"/>
                  </a:rPr>
                  <a:t>tanh</a:t>
                </a:r>
                <a:r>
                  <a:rPr lang="ko-KR" altLang="en-US" sz="1200" dirty="0">
                    <a:latin typeface="+mn-ea"/>
                  </a:rPr>
                  <a:t>의 비선형성을 활용하였습니다</a:t>
                </a:r>
                <a:r>
                  <a:rPr lang="en-US" altLang="ko-KR" sz="1200" dirty="0">
                    <a:latin typeface="+mn-ea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latin typeface="+mn-ea"/>
                  </a:rPr>
                  <a:t>하지만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200" i="1" dirty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(·) </m:t>
                    </m:r>
                  </m:oMath>
                </a14:m>
                <a:r>
                  <a:rPr lang="ko-KR" altLang="en-US" sz="1200" dirty="0">
                    <a:latin typeface="+mn-ea"/>
                  </a:rPr>
                  <a:t>비선형성은 복잡한 관계를 학습하는 데 비효율적일 수 있습니다</a:t>
                </a:r>
                <a:r>
                  <a:rPr lang="en-US" altLang="ko-KR" sz="1200" dirty="0">
                    <a:latin typeface="+mn-ea"/>
                  </a:rPr>
                  <a:t>. </a:t>
                </a:r>
                <a:r>
                  <a:rPr lang="ko-KR" altLang="en-US" sz="1200" dirty="0">
                    <a:latin typeface="+mn-ea"/>
                  </a:rPr>
                  <a:t>또한 </a:t>
                </a:r>
                <a:r>
                  <a:rPr lang="en-US" altLang="ko-KR" sz="1200" dirty="0">
                    <a:latin typeface="+mn-ea"/>
                  </a:rPr>
                  <a:t>tanh</a:t>
                </a:r>
                <a:r>
                  <a:rPr lang="ko-KR" altLang="en-US" sz="1200" dirty="0">
                    <a:latin typeface="+mn-ea"/>
                  </a:rPr>
                  <a:t>함수는 </a:t>
                </a:r>
                <a:r>
                  <a:rPr lang="en-US" altLang="ko-KR" sz="1200" dirty="0">
                    <a:latin typeface="+mn-ea"/>
                  </a:rPr>
                  <a:t>-1</a:t>
                </a:r>
                <a:r>
                  <a:rPr lang="ko-KR" altLang="en-US" sz="1200" dirty="0">
                    <a:latin typeface="+mn-ea"/>
                  </a:rPr>
                  <a:t>에서</a:t>
                </a:r>
                <a:r>
                  <a:rPr lang="en-US" altLang="ko-KR" sz="1200" baseline="0" dirty="0">
                    <a:latin typeface="+mn-ea"/>
                  </a:rPr>
                  <a:t> 1</a:t>
                </a:r>
                <a:r>
                  <a:rPr lang="ko-KR" altLang="en-US" sz="1200" baseline="0" dirty="0">
                    <a:latin typeface="+mn-ea"/>
                  </a:rPr>
                  <a:t>까지는 거의 선형적으로 표현되어 인스턴스 간의 학습된 관계의</a:t>
                </a:r>
                <a:r>
                  <a:rPr lang="en-US" altLang="ko-KR" sz="1200" baseline="0" dirty="0">
                    <a:latin typeface="+mn-ea"/>
                  </a:rPr>
                  <a:t> </a:t>
                </a:r>
                <a:r>
                  <a:rPr lang="ko-KR" altLang="en-US" sz="1200" baseline="0" dirty="0">
                    <a:latin typeface="+mn-ea"/>
                  </a:rPr>
                  <a:t>최종 표현성을 제한할 수 있습니다</a:t>
                </a:r>
                <a:r>
                  <a:rPr lang="en-US" altLang="ko-KR" sz="1200" baseline="0" dirty="0">
                    <a:latin typeface="+mn-ea"/>
                  </a:rPr>
                  <a:t>.</a:t>
                </a:r>
                <a:endParaRPr lang="en-US" altLang="ko-KR" sz="1200" dirty="0">
                  <a:latin typeface="+mn-ea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200" dirty="0">
                    <a:latin typeface="+mn-ea"/>
                  </a:rPr>
                  <a:t>따라서</a:t>
                </a:r>
                <a:r>
                  <a:rPr lang="en-US" altLang="ko-KR" sz="1200" dirty="0">
                    <a:latin typeface="+mn-ea"/>
                  </a:rPr>
                  <a:t> (Dauphin et al., 2016)</a:t>
                </a:r>
                <a:r>
                  <a:rPr lang="ko-KR" altLang="en-US" sz="1200" dirty="0">
                    <a:latin typeface="+mn-ea"/>
                  </a:rPr>
                  <a:t>의 논문</a:t>
                </a:r>
                <a:r>
                  <a:rPr lang="en-US" altLang="ko-KR" sz="1200" dirty="0">
                    <a:latin typeface="+mn-ea"/>
                  </a:rPr>
                  <a:t> Language modeling with gated convolutional networks</a:t>
                </a:r>
                <a:r>
                  <a:rPr lang="ko-KR" altLang="en-US" sz="1200" dirty="0">
                    <a:latin typeface="+mn-ea"/>
                  </a:rPr>
                  <a:t>에서</a:t>
                </a:r>
                <a:r>
                  <a:rPr lang="en-US" altLang="ko-KR" sz="1200" dirty="0">
                    <a:latin typeface="+mn-ea"/>
                  </a:rPr>
                  <a:t> </a:t>
                </a:r>
                <a:r>
                  <a:rPr lang="ko-KR" altLang="en-US" sz="1200" dirty="0" err="1">
                    <a:latin typeface="+mn-ea"/>
                  </a:rPr>
                  <a:t>게이팅</a:t>
                </a:r>
                <a:r>
                  <a:rPr lang="ko-KR" altLang="en-US" sz="1200" dirty="0">
                    <a:latin typeface="+mn-ea"/>
                  </a:rPr>
                  <a:t> 메커니즘을 추가로 사용할 것을 제안하였습니다</a:t>
                </a:r>
                <a:r>
                  <a:rPr lang="en-US" altLang="ko-KR" sz="1200" dirty="0">
                    <a:latin typeface="+mn-ea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200" dirty="0">
                  <a:latin typeface="+mn-ea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여기서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U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는 매개변수이고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, </a:t>
                </a:r>
                <a14:m>
                  <m:oMath xmlns:m="http://schemas.openxmlformats.org/officeDocument/2006/math">
                    <m:r>
                      <a:rPr lang="ko-KR" altLang="en-US" b="0" i="1" dirty="0" smtClean="0">
                        <a:solidFill>
                          <a:srgbClr val="ECECEC"/>
                        </a:solidFill>
                        <a:effectLst/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요소별 곱셈입니다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또한 </a:t>
                </a:r>
                <a:r>
                  <a:rPr lang="ko-KR" altLang="en-US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시그모이그와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요소별 곱셈을 하여 비선형성을 추가적으로 도입하여</a:t>
                </a:r>
                <a:r>
                  <a:rPr lang="en-US" altLang="ko-KR" b="0" i="0" baseline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잠재적으로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tanh(·)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의 선형성을 제거하는 학습 가능한 비선형성을 도입하였습니다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endParaRPr lang="en-US" altLang="ko-KR" sz="12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200" dirty="0">
                    <a:latin typeface="+mn-ea"/>
                  </a:rPr>
                  <a:t>(Dauphin et al., 2016)</a:t>
                </a:r>
                <a:r>
                  <a:rPr lang="ko-KR" altLang="en-US" sz="1200" dirty="0">
                    <a:latin typeface="+mn-ea"/>
                  </a:rPr>
                  <a:t>의 논문</a:t>
                </a:r>
                <a:r>
                  <a:rPr lang="en-US" altLang="ko-KR" sz="1200" dirty="0">
                    <a:latin typeface="+mn-ea"/>
                  </a:rPr>
                  <a:t> Language modeling with gated convolutional networks</a:t>
                </a:r>
                <a:r>
                  <a:rPr lang="ko-KR" altLang="en-US" sz="1200" dirty="0">
                    <a:latin typeface="+mn-ea"/>
                  </a:rPr>
                  <a:t>에서</a:t>
                </a:r>
                <a:r>
                  <a:rPr lang="en-US" altLang="ko-KR" sz="1200" dirty="0">
                    <a:latin typeface="+mn-ea"/>
                  </a:rPr>
                  <a:t> </a:t>
                </a:r>
                <a:r>
                  <a:rPr lang="ko-KR" altLang="en-US" sz="1200" dirty="0" err="1">
                    <a:latin typeface="+mn-ea"/>
                  </a:rPr>
                  <a:t>게이팅</a:t>
                </a:r>
                <a:r>
                  <a:rPr lang="ko-KR" altLang="en-US" sz="1200" dirty="0">
                    <a:latin typeface="+mn-ea"/>
                  </a:rPr>
                  <a:t> 메커니즘을 제안</a:t>
                </a:r>
                <a:endParaRPr lang="en-US" altLang="ko-KR" sz="1200" dirty="0">
                  <a:latin typeface="+mn-ea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여기서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U ∈ R^L×M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매개변수이고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, 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Cambria Math" panose="02040503050406030204" pitchFamily="18" charset="0"/>
                  </a:rPr>
                  <a:t>⊙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요소별 곱셈이고 </a:t>
                </a:r>
                <a:r>
                  <a:rPr lang="en-US" altLang="ko-KR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sigm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(·)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은 </a:t>
                </a:r>
                <a:r>
                  <a:rPr lang="ko-KR" altLang="en-US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시그모이드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</a:t>
                </a:r>
                <a:r>
                  <a:rPr lang="ko-KR" altLang="en-US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비선형성입니다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0" i="0" dirty="0" err="1">
                    <a:solidFill>
                      <a:srgbClr val="ECECEC"/>
                    </a:solidFill>
                    <a:effectLst/>
                    <a:latin typeface="-apple-system"/>
                  </a:rPr>
                  <a:t>게이팅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 메커니즘은 잠재적으로 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tanh(·)</a:t>
                </a:r>
                <a:r>
                  <a:rPr lang="ko-KR" altLang="en-US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의 번거로운 선형성을 제거하는 학습 가능한 비선형성을 도입합니다</a:t>
                </a:r>
                <a:r>
                  <a:rPr lang="en-US" altLang="ko-KR" b="0" i="0" dirty="0">
                    <a:solidFill>
                      <a:srgbClr val="ECECEC"/>
                    </a:solidFill>
                    <a:effectLst/>
                    <a:latin typeface="-apple-system"/>
                  </a:rPr>
                  <a:t>.</a:t>
                </a:r>
                <a:endParaRPr lang="en-US" altLang="ko-KR" sz="1200" dirty="0">
                  <a:latin typeface="+mn-ea"/>
                </a:endParaRP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815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+mn-ea"/>
              </a:rPr>
              <a:t>-ppt</a:t>
            </a:r>
            <a:r>
              <a:rPr lang="ko-KR" altLang="en-US" sz="1200" dirty="0">
                <a:latin typeface="+mn-ea"/>
              </a:rPr>
              <a:t>읽기</a:t>
            </a:r>
            <a:r>
              <a:rPr lang="en-US" altLang="ko-KR" sz="1200" dirty="0">
                <a:latin typeface="+mn-ea"/>
              </a:rPr>
              <a:t>-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395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+mn-ea"/>
              </a:rPr>
              <a:t>-- ppt </a:t>
            </a:r>
            <a:r>
              <a:rPr lang="ko-KR" altLang="en-US" sz="1200" dirty="0">
                <a:latin typeface="+mn-ea"/>
              </a:rPr>
              <a:t>읽기 </a:t>
            </a:r>
            <a:r>
              <a:rPr lang="en-US" altLang="ko-KR" sz="1200" dirty="0">
                <a:latin typeface="+mn-ea"/>
              </a:rPr>
              <a:t>--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+mn-ea"/>
              </a:rPr>
              <a:t>이제 마지막으로 </a:t>
            </a:r>
            <a:r>
              <a:rPr lang="en-US" altLang="ko-KR" sz="1200" dirty="0">
                <a:latin typeface="+mn-ea"/>
              </a:rPr>
              <a:t>experiments</a:t>
            </a:r>
            <a:r>
              <a:rPr lang="ko-KR" altLang="en-US" sz="1200" dirty="0">
                <a:latin typeface="+mn-ea"/>
              </a:rPr>
              <a:t>에 대해 소개하겠습니다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2982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두번째로 방법론에 대해 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64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-ppt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쭉 읽기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</a:t>
            </a:r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약하게 주석이 달린 데이터의 문제는 의료 영상에서 특히 분명합니다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</a:t>
            </a:r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유방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조영술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또는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폐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CT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이미지가 일반적으로 단일 라벨 값인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양성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/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악성으로만 설명되거나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ROI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영역이 정확하지 않고 대략적으로만 제공되는 문제가 있습니다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626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+mn-ea"/>
              </a:rPr>
              <a:t>이 논문의 실험에서는 </a:t>
            </a:r>
            <a:r>
              <a:rPr lang="en-US" altLang="ko-KR" sz="1200" dirty="0">
                <a:latin typeface="+mn-ea"/>
              </a:rPr>
              <a:t>MIL </a:t>
            </a:r>
            <a:r>
              <a:rPr lang="ko-KR" altLang="en-US" sz="1200" dirty="0">
                <a:latin typeface="+mn-ea"/>
              </a:rPr>
              <a:t>벤치마크 데이터 셋</a:t>
            </a:r>
            <a:r>
              <a:rPr lang="en-US" altLang="ko-KR" sz="1200" dirty="0">
                <a:latin typeface="+mn-ea"/>
              </a:rPr>
              <a:t>, MNIST</a:t>
            </a:r>
            <a:r>
              <a:rPr lang="ko-KR" altLang="en-US" sz="1200" dirty="0">
                <a:latin typeface="+mn-ea"/>
              </a:rPr>
              <a:t>기반 이미지 데이터 셋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유방암 데이터 셋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결장암 데이터 셋을 활용한 </a:t>
            </a:r>
            <a:r>
              <a:rPr lang="en-US" altLang="ko-KR" sz="1200" dirty="0">
                <a:latin typeface="+mn-ea"/>
              </a:rPr>
              <a:t>4</a:t>
            </a:r>
            <a:r>
              <a:rPr lang="ko-KR" altLang="en-US" sz="1200" dirty="0">
                <a:latin typeface="+mn-ea"/>
              </a:rPr>
              <a:t>가지 실험을 진행하였지만</a:t>
            </a:r>
            <a:r>
              <a:rPr lang="en-US" altLang="ko-KR" sz="1200" dirty="0">
                <a:latin typeface="+mn-ea"/>
              </a:rPr>
              <a:t> </a:t>
            </a:r>
            <a:r>
              <a:rPr lang="ko-KR" altLang="en-US" sz="1200" dirty="0">
                <a:latin typeface="+mn-ea"/>
              </a:rPr>
              <a:t>지금은 유방암과 결장암 데이터 셋에 대한 결과만 소개해 보겠습니다</a:t>
            </a:r>
            <a:r>
              <a:rPr lang="en-US" altLang="ko-KR" sz="1200" dirty="0">
                <a:latin typeface="+mn-ea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8560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165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7081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dirty="0">
                <a:effectLst/>
                <a:latin typeface="+mn-ea"/>
              </a:rPr>
              <a:t>-ppt</a:t>
            </a:r>
            <a:r>
              <a:rPr lang="ko-KR" altLang="en-US" sz="1200" b="0" i="0" dirty="0">
                <a:effectLst/>
                <a:latin typeface="+mn-ea"/>
              </a:rPr>
              <a:t>읽기</a:t>
            </a:r>
            <a:r>
              <a:rPr lang="en-US" altLang="ko-KR" sz="1200" b="0" i="0" dirty="0">
                <a:effectLst/>
                <a:latin typeface="+mn-ea"/>
              </a:rPr>
              <a:t>-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dirty="0">
                <a:effectLst/>
                <a:latin typeface="+mn-ea"/>
              </a:rPr>
              <a:t>유방암 데이터에서는 </a:t>
            </a:r>
            <a:r>
              <a:rPr lang="en-US" altLang="ko-KR" sz="1200" b="0" i="0" dirty="0">
                <a:effectLst/>
                <a:latin typeface="+mn-ea"/>
              </a:rPr>
              <a:t>gated-attention </a:t>
            </a:r>
            <a:r>
              <a:rPr lang="ko-KR" altLang="en-US" sz="1200" b="0" i="0" dirty="0">
                <a:effectLst/>
                <a:latin typeface="+mn-ea"/>
              </a:rPr>
              <a:t>메커니즘이 </a:t>
            </a:r>
            <a:r>
              <a:rPr lang="en-US" altLang="ko-KR" sz="1200" b="0" i="0" dirty="0">
                <a:effectLst/>
                <a:latin typeface="+mn-ea"/>
              </a:rPr>
              <a:t>plain Attention </a:t>
            </a:r>
            <a:r>
              <a:rPr lang="ko-KR" altLang="en-US" sz="1200" b="0" i="0" dirty="0">
                <a:effectLst/>
                <a:latin typeface="+mn-ea"/>
              </a:rPr>
              <a:t>메커니즘보다 더 잘 수행되는 반면 이 두 메커니즘이 대장암에선 유사한 결과를 보여줍니다</a:t>
            </a:r>
            <a:r>
              <a:rPr lang="en-US" altLang="ko-KR" sz="1200" b="0" i="0" dirty="0">
                <a:effectLst/>
                <a:latin typeface="+mn-ea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75515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latin typeface="+mn-ea"/>
              </a:rPr>
              <a:t>오른쪽 그림은 단일 세포를 포함하는 패치로 분할된 조직병리학 이미지입니다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813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얻은 결과는 제안된 접근 방식이 높은 예측 성능을 달성하고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ROI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를 적절하게 강조할 수 있음을 다시 확인합니다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또한 주의 가중치를 사용하여 신뢰할 수 있는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히트맵을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생성할 수 있습니다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765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207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설명에 앞서 </a:t>
            </a:r>
            <a:r>
              <a:rPr lang="en-US" altLang="ko-KR" dirty="0"/>
              <a:t>MIL</a:t>
            </a:r>
            <a:r>
              <a:rPr lang="ko-KR" altLang="en-US" dirty="0"/>
              <a:t>의 기본적인 요약을 해보겠습니다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-ppt </a:t>
            </a:r>
            <a:r>
              <a:rPr lang="ko-KR" altLang="en-US" dirty="0"/>
              <a:t>읽기</a:t>
            </a:r>
            <a:r>
              <a:rPr lang="en-US" altLang="ko-KR" dirty="0"/>
              <a:t>-</a:t>
            </a:r>
          </a:p>
          <a:p>
            <a:endParaRPr lang="en-US" altLang="ko-KR" dirty="0"/>
          </a:p>
          <a:p>
            <a:pPr marL="0" indent="0">
              <a:buFontTx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257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처음으로 </a:t>
            </a:r>
            <a:r>
              <a:rPr lang="en-US" altLang="ko-KR" dirty="0"/>
              <a:t>MIL</a:t>
            </a:r>
            <a:r>
              <a:rPr lang="ko-KR" altLang="en-US" dirty="0"/>
              <a:t>에 대해 요약해 보았습니다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두번째로 방법론에 대해 소개하겠습니다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45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지도학습과 멀티 인스턴스 </a:t>
            </a:r>
            <a:r>
              <a:rPr lang="en-US" altLang="ko-KR" dirty="0"/>
              <a:t>learning</a:t>
            </a:r>
            <a:r>
              <a:rPr lang="ko-KR" altLang="en-US" dirty="0"/>
              <a:t>의 차이점에 대해 알아보겠습니다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-ppt</a:t>
            </a:r>
            <a:r>
              <a:rPr lang="ko-KR" altLang="en-US" dirty="0"/>
              <a:t>읽기</a:t>
            </a:r>
            <a:r>
              <a:rPr lang="en-US" altLang="ko-KR" dirty="0"/>
              <a:t>-</a:t>
            </a:r>
          </a:p>
          <a:p>
            <a:r>
              <a:rPr lang="ko-KR" altLang="en-US" dirty="0"/>
              <a:t>개별 인스턴스의 라벨 값은 </a:t>
            </a:r>
            <a:r>
              <a:rPr lang="en-US" altLang="ko-KR" dirty="0"/>
              <a:t>training</a:t>
            </a:r>
            <a:r>
              <a:rPr lang="ko-KR" altLang="en-US" dirty="0"/>
              <a:t>중에는 알 수 없지만</a:t>
            </a:r>
            <a:endParaRPr lang="en-US" altLang="ko-KR" dirty="0"/>
          </a:p>
          <a:p>
            <a:r>
              <a:rPr lang="en-US" altLang="ko-KR" dirty="0"/>
              <a:t>bag</a:t>
            </a:r>
            <a:r>
              <a:rPr lang="ko-KR" altLang="en-US" dirty="0"/>
              <a:t>안의 개별 인스턴스 </a:t>
            </a:r>
            <a:r>
              <a:rPr lang="en-US" altLang="ko-KR" dirty="0"/>
              <a:t>(</a:t>
            </a:r>
            <a:r>
              <a:rPr lang="ko-KR" altLang="en-US" dirty="0"/>
              <a:t>소문자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 err="1"/>
              <a:t>y_k</a:t>
            </a:r>
            <a:r>
              <a:rPr lang="ko-KR" altLang="en-US" dirty="0"/>
              <a:t>값 중 만약 </a:t>
            </a:r>
            <a:r>
              <a:rPr lang="en-US" altLang="ko-KR" dirty="0"/>
              <a:t>1</a:t>
            </a:r>
            <a:r>
              <a:rPr lang="ko-KR" altLang="en-US" dirty="0"/>
              <a:t>이라면 값이 존재한다면 그것은 </a:t>
            </a:r>
            <a:r>
              <a:rPr lang="en-US" altLang="ko-KR" dirty="0"/>
              <a:t>key instance</a:t>
            </a:r>
            <a:r>
              <a:rPr lang="ko-KR" altLang="en-US" dirty="0"/>
              <a:t>로 </a:t>
            </a:r>
            <a:r>
              <a:rPr lang="en-US" altLang="ko-KR" dirty="0"/>
              <a:t>bag</a:t>
            </a:r>
            <a:r>
              <a:rPr lang="ko-KR" altLang="en-US" dirty="0"/>
              <a:t>의 라벨을 </a:t>
            </a:r>
            <a:r>
              <a:rPr lang="en-US" altLang="ko-KR" dirty="0"/>
              <a:t>1</a:t>
            </a:r>
            <a:r>
              <a:rPr lang="ko-KR" altLang="en-US" dirty="0"/>
              <a:t>로 만드는 핵심 인스턴스가 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32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-ppt</a:t>
            </a:r>
            <a:r>
              <a:rPr lang="ko-KR" altLang="en-US" dirty="0"/>
              <a:t>읽기</a:t>
            </a:r>
            <a:r>
              <a:rPr lang="en-US" altLang="ko-KR" dirty="0"/>
              <a:t>-</a:t>
            </a:r>
          </a:p>
          <a:p>
            <a:r>
              <a:rPr lang="ko-KR" altLang="en-US" dirty="0"/>
              <a:t>순열 불변이라는 것은 </a:t>
            </a:r>
            <a:r>
              <a:rPr lang="en-US" altLang="ko-KR" dirty="0"/>
              <a:t>‘</a:t>
            </a:r>
            <a:r>
              <a:rPr lang="ko-KR" altLang="en-US" dirty="0"/>
              <a:t>입력에 순서가 바뀌더라도 같은 입력의 형태라면 출력이 같다</a:t>
            </a:r>
            <a:r>
              <a:rPr lang="en-US" altLang="ko-KR" dirty="0"/>
              <a:t>’</a:t>
            </a:r>
            <a:r>
              <a:rPr lang="ko-KR" altLang="en-US" dirty="0"/>
              <a:t>라는 뜻입니다</a:t>
            </a:r>
            <a:r>
              <a:rPr lang="en-US" altLang="ko-KR" dirty="0"/>
              <a:t>. </a:t>
            </a:r>
            <a:r>
              <a:rPr lang="ko-KR" altLang="en-US" dirty="0"/>
              <a:t>뒤에서 순열불변에 대해 따로 소개하도록 하겠습니다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45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다음으로는 방금 보여드렸던 최대 연산자를 사용한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MIL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의 문제점을 소개하겠습니다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</a:t>
            </a:r>
          </a:p>
          <a:p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-ppt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읽기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-</a:t>
            </a:r>
          </a:p>
          <a:p>
            <a:endParaRPr lang="en-US" altLang="ko-KR" b="0" i="0" dirty="0">
              <a:solidFill>
                <a:srgbClr val="ECECEC"/>
              </a:solidFill>
              <a:effectLst/>
              <a:latin typeface="-apple-system"/>
            </a:endParaRPr>
          </a:p>
          <a:p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베르누이 </a:t>
            </a:r>
            <a:r>
              <a:rPr lang="ko-KR" altLang="en-US" b="0" i="0" dirty="0" err="1">
                <a:solidFill>
                  <a:srgbClr val="ECECEC"/>
                </a:solidFill>
                <a:effectLst/>
                <a:latin typeface="-apple-system"/>
              </a:rPr>
              <a:t>분포란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매 시행 마다 오직 두 가지의 결과만 일어난다고 할 때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, 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확률변수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X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에 대해 오른쪽 상단에 위치한 식을 만족하는 확률 변수 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X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가 따르는 확률 분포를 의미합니다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우도 함수</a:t>
            </a:r>
            <a:r>
              <a:rPr lang="en-US" altLang="ko-KR" b="0" i="0" dirty="0">
                <a:solidFill>
                  <a:srgbClr val="ECECEC"/>
                </a:solidFill>
                <a:effectLst/>
                <a:latin typeface="-apple-system"/>
              </a:rPr>
              <a:t>,</a:t>
            </a:r>
            <a:r>
              <a:rPr lang="ko-KR" altLang="en-US" b="0" i="0" dirty="0">
                <a:solidFill>
                  <a:srgbClr val="ECECEC"/>
                </a:solidFill>
                <a:effectLst/>
                <a:latin typeface="-apple-system"/>
              </a:rPr>
              <a:t> 가능도 함수란 간단하게 말해  </a:t>
            </a:r>
            <a:r>
              <a:rPr lang="ko-KR" altLang="en-US" b="1" dirty="0">
                <a:latin typeface="+mn-ea"/>
                <a:cs typeface="Arial" panose="020B0604020202020204" pitchFamily="34" charset="0"/>
              </a:rPr>
              <a:t>특정한 값이 관측되었을 때 이 값이 어떠한 확률 분포에서 나왔는지에 대한 확률을 뜻합니다</a:t>
            </a:r>
            <a:r>
              <a:rPr lang="en-US" altLang="ko-KR" b="1" dirty="0">
                <a:latin typeface="+mn-ea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ko-KR" altLang="en-US" b="0" dirty="0">
                <a:latin typeface="+mn-ea"/>
                <a:cs typeface="Arial" panose="020B0604020202020204" pitchFamily="34" charset="0"/>
              </a:rPr>
              <a:t>여기서 그냥 가능도 함수가 아닌 로그 가능도 함수를 사용하는 이유는 확률 분포 함수가 곱셈 꼴로 </a:t>
            </a:r>
            <a:r>
              <a:rPr lang="ko-KR" altLang="en-US" b="0" dirty="0" err="1">
                <a:latin typeface="+mn-ea"/>
                <a:cs typeface="Arial" panose="020B0604020202020204" pitchFamily="34" charset="0"/>
              </a:rPr>
              <a:t>나올때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 미분 계산의 편의성을 위해서 사용합니다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altLang="ko-KR" b="0" dirty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altLang="ko-KR" b="0" dirty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ko-KR" altLang="en-US" b="0" dirty="0">
                <a:latin typeface="+mn-ea"/>
                <a:cs typeface="Arial" panose="020B0604020202020204" pitchFamily="34" charset="0"/>
              </a:rPr>
              <a:t>물어보시면 설명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-(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로그 함수는 단조 증가하기 때문에 가능도 함수에서 </a:t>
            </a:r>
            <a:r>
              <a:rPr lang="ko-KR" altLang="en-US" b="0" dirty="0" err="1">
                <a:latin typeface="+mn-ea"/>
                <a:cs typeface="Arial" panose="020B0604020202020204" pitchFamily="34" charset="0"/>
              </a:rPr>
              <a:t>극값을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 가지는 위치와 로그 가능도에서 </a:t>
            </a:r>
            <a:r>
              <a:rPr lang="ko-KR" altLang="en-US" b="0" dirty="0" err="1">
                <a:latin typeface="+mn-ea"/>
                <a:cs typeface="Arial" panose="020B0604020202020204" pitchFamily="34" charset="0"/>
              </a:rPr>
              <a:t>극값을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 가지는 위치는 같음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FontTx/>
              <a:buNone/>
            </a:pPr>
            <a:endParaRPr lang="en-US" altLang="ko-KR" b="0" dirty="0">
              <a:latin typeface="+mn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ko-KR" altLang="en-US" b="0" dirty="0">
                <a:latin typeface="+mn-ea"/>
                <a:cs typeface="Arial" panose="020B0604020202020204" pitchFamily="34" charset="0"/>
              </a:rPr>
              <a:t>계속 순열불변이라는 용어가 나오니 </a:t>
            </a:r>
            <a:r>
              <a:rPr lang="en-US" altLang="ko-KR" b="0" dirty="0" err="1">
                <a:latin typeface="+mn-ea"/>
                <a:cs typeface="Arial" panose="020B0604020202020204" pitchFamily="34" charset="0"/>
              </a:rPr>
              <a:t>Deepset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논문에서 제안한 순열불변이 무엇인지 먼저 알고 넘어가겠습니다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02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앞에서 나온 순열 불변에 대해 간단하게 알아보기 위해 순열불변을 제안한 </a:t>
            </a:r>
            <a:r>
              <a:rPr lang="en-US" altLang="ko-KR" dirty="0" err="1"/>
              <a:t>Deepset</a:t>
            </a:r>
            <a:r>
              <a:rPr lang="ko-KR" altLang="en-US" dirty="0"/>
              <a:t>논문의 일부분을 설명하겠습니다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Deepset</a:t>
            </a:r>
            <a:r>
              <a:rPr lang="en-US" altLang="ko-KR" dirty="0"/>
              <a:t> </a:t>
            </a:r>
            <a:r>
              <a:rPr lang="ko-KR" altLang="en-US" dirty="0"/>
              <a:t>논문에서는 입력데이터와 출력데이터에 대해 순서와 상관이 없는 데이터를 다루어야 할 때 어떻게 해야 하는지 다루고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논문에서는 </a:t>
            </a:r>
            <a:r>
              <a:rPr lang="en-US" altLang="ko-KR" dirty="0"/>
              <a:t>3</a:t>
            </a:r>
            <a:r>
              <a:rPr lang="ko-KR" altLang="en-US" dirty="0"/>
              <a:t>가지 방법을 제시하지만 저희는 순열 불변에 대해서만 알아보겠습니다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순열 불변은 입력데이터의 순서가 바뀌어도 같은 결과를 출력 시킨다고 할 수 있습니다</a:t>
            </a:r>
            <a:r>
              <a:rPr lang="en-US" altLang="ko-KR" dirty="0"/>
              <a:t>.</a:t>
            </a:r>
            <a:r>
              <a:rPr lang="ko-KR" altLang="en-US" dirty="0"/>
              <a:t> 다음 그림과 같이 덧셈문제로 예시를 들 수 있습니다</a:t>
            </a:r>
            <a:r>
              <a:rPr lang="en-US" altLang="ko-KR" dirty="0"/>
              <a:t>. 1+3</a:t>
            </a:r>
            <a:r>
              <a:rPr lang="ko-KR" altLang="en-US" dirty="0"/>
              <a:t>이나 </a:t>
            </a:r>
            <a:r>
              <a:rPr lang="en-US" altLang="ko-KR" dirty="0"/>
              <a:t>3+1</a:t>
            </a:r>
            <a:r>
              <a:rPr lang="ko-KR" altLang="en-US" dirty="0"/>
              <a:t> 처럼 순서가 바뀌어도 결국 결과는 </a:t>
            </a:r>
            <a:r>
              <a:rPr lang="en-US" altLang="ko-KR" dirty="0"/>
              <a:t>4</a:t>
            </a:r>
            <a:r>
              <a:rPr lang="ko-KR" altLang="en-US" dirty="0"/>
              <a:t>로 같은 출력을 내게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이와 같은 순열 불변을 수식적으로 표현하면 아래와 같이 표현 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어떤 데이터 집합 </a:t>
            </a:r>
            <a:r>
              <a:rPr lang="ko-KR" altLang="en-US" dirty="0" err="1"/>
              <a:t>라지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가 주어졌을 때 어떠한 </a:t>
            </a:r>
            <a:r>
              <a:rPr lang="en-US" altLang="ko-KR" dirty="0"/>
              <a:t>permutation </a:t>
            </a:r>
            <a:r>
              <a:rPr lang="ko-KR" altLang="en-US" dirty="0"/>
              <a:t>파이</a:t>
            </a:r>
            <a:r>
              <a:rPr lang="en-US" altLang="ko-KR" dirty="0"/>
              <a:t>(</a:t>
            </a:r>
            <a:r>
              <a:rPr lang="ko-KR" altLang="en-US" dirty="0"/>
              <a:t> </a:t>
            </a:r>
            <a:r>
              <a:rPr lang="en-US" altLang="ko-KR" dirty="0"/>
              <a:t>permutation</a:t>
            </a:r>
            <a:r>
              <a:rPr lang="ko-KR" altLang="en-US" dirty="0"/>
              <a:t> 이라는 것은 순서를 바꾼 연산이라고 생각하면 된다</a:t>
            </a:r>
            <a:r>
              <a:rPr lang="en-US" altLang="ko-KR" dirty="0"/>
              <a:t>. )</a:t>
            </a:r>
            <a:r>
              <a:rPr lang="ko-KR" altLang="en-US" dirty="0"/>
              <a:t>에 대해서 함수</a:t>
            </a:r>
            <a:r>
              <a:rPr lang="en-US" altLang="ko-KR" dirty="0"/>
              <a:t>f</a:t>
            </a:r>
            <a:r>
              <a:rPr lang="ko-KR" altLang="en-US" dirty="0"/>
              <a:t>는 다음을 성립해야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</a:t>
            </a:r>
            <a:r>
              <a:rPr lang="ko-KR" altLang="en-US" dirty="0"/>
              <a:t>라는 함수에 어떤 데이터의 집합이 주어지던 데이터의 집합의 순서가 바뀌어도 항상 같은 값을 출력해야만 </a:t>
            </a:r>
            <a:r>
              <a:rPr lang="en-US" altLang="ko-KR" dirty="0"/>
              <a:t>permutation invariant</a:t>
            </a:r>
            <a:r>
              <a:rPr lang="ko-KR" altLang="en-US" dirty="0"/>
              <a:t>하다 순열 불변하다고 할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361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2023-01-05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777478" y="1505583"/>
            <a:ext cx="10637044" cy="955812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  <a:ea typeface="+mj-ea"/>
              </a:rPr>
              <a:t>Attention-based Deep Multiple Instance Learning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045369" y="3679553"/>
            <a:ext cx="10101261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j-ea"/>
              <a:ea typeface="+mj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Calibri" panose="020F0502020204030204" pitchFamily="34" charset="0"/>
              </a:rPr>
              <a:t>Chan Ui Hong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j-ea"/>
                <a:ea typeface="+mj-ea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+mj-ea"/>
              <a:ea typeface="+mj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099" y="195944"/>
            <a:ext cx="11630026" cy="718457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+mn-ea"/>
                <a:ea typeface="+mn-ea"/>
                <a:cs typeface="Malgun Gothic Semilight" panose="020B0502040204020203" pitchFamily="50" charset="-127"/>
              </a:rPr>
              <a:t>Deepset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논문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,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순열불변 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(Permutation invariant)</a:t>
            </a:r>
            <a:endParaRPr lang="ko-KR" altLang="en-US" sz="32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124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2400" dirty="0">
                    <a:latin typeface="+mn-ea"/>
                  </a:rPr>
                  <a:t>순열 불변</a:t>
                </a:r>
                <a:r>
                  <a:rPr lang="en-US" altLang="ko-KR" sz="2400" dirty="0">
                    <a:latin typeface="+mn-ea"/>
                  </a:rPr>
                  <a:t>(Permutation invariant)</a:t>
                </a:r>
              </a:p>
              <a:p>
                <a:r>
                  <a:rPr lang="en-US" altLang="ko-KR" sz="1900" dirty="0">
                    <a:latin typeface="+mn-ea"/>
                  </a:rPr>
                  <a:t>     - </a:t>
                </a:r>
                <a:r>
                  <a:rPr lang="ko-KR" altLang="en-US" dirty="0">
                    <a:latin typeface="+mn-ea"/>
                  </a:rPr>
                  <a:t>집합의 크기가 유한할 때</a:t>
                </a:r>
                <a:r>
                  <a:rPr lang="en-US" altLang="ko-KR" dirty="0">
                    <a:latin typeface="+mn-ea"/>
                  </a:rPr>
                  <a:t>, </a:t>
                </a:r>
                <a:r>
                  <a:rPr lang="ko-KR" altLang="en-US" dirty="0">
                    <a:latin typeface="+mn-ea"/>
                  </a:rPr>
                  <a:t>함수 </a:t>
                </a:r>
                <a:r>
                  <a:rPr lang="en-US" altLang="ko-KR" dirty="0">
                    <a:latin typeface="+mn-ea"/>
                  </a:rPr>
                  <a:t>f</a:t>
                </a:r>
                <a:r>
                  <a:rPr lang="ko-KR" altLang="en-US" dirty="0">
                    <a:latin typeface="+mn-ea"/>
                  </a:rPr>
                  <a:t>는 반드시 다음과 같은 형태를 가져야만 하고</a:t>
                </a:r>
                <a:r>
                  <a:rPr lang="en-US" altLang="ko-KR" dirty="0">
                    <a:latin typeface="+mn-ea"/>
                  </a:rPr>
                  <a:t>, </a:t>
                </a:r>
                <a:br>
                  <a:rPr lang="en-US" altLang="ko-KR" dirty="0">
                    <a:latin typeface="+mn-ea"/>
                  </a:rPr>
                </a:br>
                <a:r>
                  <a:rPr lang="en-US" altLang="ko-KR" dirty="0">
                    <a:latin typeface="+mn-ea"/>
                  </a:rPr>
                  <a:t>        </a:t>
                </a:r>
                <a:r>
                  <a:rPr lang="ko-KR" altLang="en-US" dirty="0">
                    <a:latin typeface="+mn-ea"/>
                  </a:rPr>
                  <a:t>다음의 형태를 가지면</a:t>
                </a:r>
                <a:r>
                  <a:rPr lang="en-US" altLang="ko-KR" dirty="0">
                    <a:latin typeface="+mn-ea"/>
                  </a:rPr>
                  <a:t> </a:t>
                </a:r>
                <a:r>
                  <a:rPr lang="en-US" altLang="ko-KR" dirty="0">
                    <a:solidFill>
                      <a:srgbClr val="FF0000"/>
                    </a:solidFill>
                    <a:latin typeface="+mn-ea"/>
                  </a:rPr>
                  <a:t>permutation invariant</a:t>
                </a:r>
                <a:r>
                  <a:rPr lang="ko-KR" altLang="en-US" dirty="0">
                    <a:latin typeface="+mn-ea"/>
                  </a:rPr>
                  <a:t>하다</a:t>
                </a:r>
                <a:r>
                  <a:rPr lang="en-US" altLang="ko-KR" dirty="0"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2000" dirty="0">
                    <a:latin typeface="+mn-ea"/>
                  </a:rPr>
                  <a:t>이때 </a:t>
                </a:r>
                <a14:m>
                  <m:oMath xmlns:m="http://schemas.openxmlformats.org/officeDocument/2006/math">
                    <m:r>
                      <a:rPr lang="ko-KR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ko-KR" sz="2000" dirty="0">
                    <a:solidFill>
                      <a:srgbClr val="FF0000"/>
                    </a:solidFill>
                    <a:latin typeface="+mn-ea"/>
                  </a:rPr>
                  <a:t>(</a:t>
                </a:r>
                <a:r>
                  <a:rPr lang="ko-KR" altLang="en-US" sz="2000" dirty="0">
                    <a:solidFill>
                      <a:srgbClr val="FF0000"/>
                    </a:solidFill>
                    <a:latin typeface="+mn-ea"/>
                  </a:rPr>
                  <a:t>로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+mn-ea"/>
                  </a:rPr>
                  <a:t>)</a:t>
                </a:r>
                <a:r>
                  <a:rPr lang="ko-KR" altLang="en-US" sz="2000" dirty="0">
                    <a:latin typeface="+mn-ea"/>
                  </a:rPr>
                  <a:t>와 </a:t>
                </a:r>
                <a14:m>
                  <m:oMath xmlns:m="http://schemas.openxmlformats.org/officeDocument/2006/math">
                    <m:r>
                      <a:rPr lang="ko-KR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ko-KR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파</m:t>
                    </m:r>
                  </m:oMath>
                </a14:m>
                <a:r>
                  <a:rPr lang="ko-KR" altLang="en-US" sz="2000" dirty="0">
                    <a:solidFill>
                      <a:srgbClr val="FF0000"/>
                    </a:solidFill>
                    <a:latin typeface="+mn-ea"/>
                  </a:rPr>
                  <a:t>이</a:t>
                </a:r>
                <a:r>
                  <a:rPr lang="en-US" altLang="ko-KR" sz="2000" dirty="0">
                    <a:solidFill>
                      <a:srgbClr val="FF0000"/>
                    </a:solidFill>
                    <a:latin typeface="+mn-ea"/>
                  </a:rPr>
                  <a:t>)</a:t>
                </a:r>
                <a:r>
                  <a:rPr lang="ko-KR" altLang="en-US" sz="2000" dirty="0">
                    <a:latin typeface="+mn-ea"/>
                  </a:rPr>
                  <a:t>는 적절한 변형함수이다</a:t>
                </a:r>
                <a:r>
                  <a:rPr lang="en-US" altLang="ko-KR" sz="2000" dirty="0"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latin typeface="+mn-ea"/>
                  </a:rPr>
                  <a:t>논문에서는 무한한 크기의 집합에서도 비슷한 증명이 가능할지도 모른다는 여지를 남겨둠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124480"/>
              </a:xfrm>
              <a:prstGeom prst="rect">
                <a:avLst/>
              </a:prstGeom>
              <a:blipFill>
                <a:blip r:embed="rId3"/>
                <a:stretch>
                  <a:fillRect l="-6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9E4807C6-89DD-430F-5545-877B751E0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529" y="2627446"/>
            <a:ext cx="3254942" cy="13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51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099" y="195944"/>
            <a:ext cx="11630026" cy="718457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+mn-ea"/>
                <a:ea typeface="+mn-ea"/>
                <a:cs typeface="Malgun Gothic Semilight" panose="020B0502040204020203" pitchFamily="50" charset="-127"/>
              </a:rPr>
              <a:t>Deepset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논문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,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순열불변 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(Permutation invariant)</a:t>
            </a:r>
            <a:endParaRPr lang="ko-KR" altLang="en-US" sz="32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다음과 같은 모델로 표현 할 수 있음 </a:t>
            </a:r>
            <a:endParaRPr lang="en-US" altLang="ko-KR" sz="1900" dirty="0">
              <a:latin typeface="+mn-ea"/>
            </a:endParaRPr>
          </a:p>
          <a:p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3238C6E-2CF0-4ED3-D00C-2E310E019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70" y="1729374"/>
            <a:ext cx="9362860" cy="446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1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 – 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정리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1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72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정리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1.</a:t>
                </a:r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인스턴스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의 집합에 대한 </a:t>
                </a:r>
                <a:r>
                  <a:rPr lang="en-US" altLang="ko-KR" sz="1900" dirty="0">
                    <a:latin typeface="+mn-ea"/>
                  </a:rPr>
                  <a:t>score</a:t>
                </a:r>
                <a:r>
                  <a:rPr lang="ko-KR" altLang="en-US" sz="1900" dirty="0">
                    <a:latin typeface="+mn-ea"/>
                  </a:rPr>
                  <a:t> 함수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은 다음 형식으로 분해될 수 있는 경우에만 대칭 함수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>
                    <a:latin typeface="+mn-ea"/>
                  </a:rPr>
                  <a:t>순열 불변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이다</a:t>
                </a:r>
                <a:r>
                  <a:rPr lang="en-US" altLang="ko-KR" sz="1900" dirty="0">
                    <a:latin typeface="+mn-ea"/>
                  </a:rPr>
                  <a:t>. (</a:t>
                </a:r>
                <a:r>
                  <a:rPr lang="ko-KR" altLang="en-US" sz="1900" dirty="0">
                    <a:latin typeface="+mn-ea"/>
                  </a:rPr>
                  <a:t>즉</a:t>
                </a:r>
                <a:r>
                  <a:rPr lang="en-US" altLang="ko-KR" sz="1900" dirty="0">
                    <a:latin typeface="+mn-ea"/>
                  </a:rPr>
                  <a:t>, X</a:t>
                </a:r>
                <a:r>
                  <a:rPr lang="ko-KR" altLang="en-US" sz="1900" dirty="0">
                    <a:latin typeface="+mn-ea"/>
                  </a:rPr>
                  <a:t>의 요소에 대한 순열 불변</a:t>
                </a:r>
                <a:r>
                  <a:rPr lang="en-US" altLang="ko-KR" sz="1900" dirty="0">
                    <a:latin typeface="+mn-ea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와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변형</a:t>
                </a:r>
                <a:r>
                  <a:rPr lang="en-US" altLang="ko-KR" sz="1900" dirty="0">
                    <a:latin typeface="+mn-ea"/>
                  </a:rPr>
                  <a:t>(transformation) </a:t>
                </a:r>
                <a:r>
                  <a:rPr lang="ko-KR" altLang="en-US" sz="1900" dirty="0">
                    <a:latin typeface="+mn-ea"/>
                  </a:rPr>
                  <a:t>함수</a:t>
                </a: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>
                    <a:latin typeface="+mn-ea"/>
                  </a:rPr>
                  <a:t>이 정리는 주어진 분해를 사용하여 </a:t>
                </a:r>
                <a:r>
                  <a:rPr lang="en-US" altLang="ko-KR" sz="1900" dirty="0">
                    <a:latin typeface="+mn-ea"/>
                  </a:rPr>
                  <a:t>bag </a:t>
                </a:r>
                <a:r>
                  <a:rPr lang="ko-KR" altLang="en-US" sz="1900" dirty="0">
                    <a:latin typeface="+mn-ea"/>
                  </a:rPr>
                  <a:t>확률을 모델링하기 위한 일반적인 전략을 제공</a:t>
                </a:r>
                <a:endParaRPr lang="en-US" altLang="ko-KR" sz="1900" dirty="0">
                  <a:latin typeface="+mn-ea"/>
                </a:endParaRPr>
              </a:p>
              <a:p>
                <a:r>
                  <a:rPr lang="ko-KR" altLang="en-US" sz="1600" dirty="0">
                    <a:latin typeface="+mn-ea"/>
                  </a:rPr>
                  <a:t>     </a:t>
                </a:r>
                <a:r>
                  <a:rPr lang="en-US" altLang="ko-KR" sz="1600" dirty="0">
                    <a:latin typeface="+mn-ea"/>
                  </a:rPr>
                  <a:t>(</a:t>
                </a:r>
                <a:r>
                  <a:rPr lang="ko-KR" altLang="en-US" sz="1600" dirty="0">
                    <a:latin typeface="+mn-ea"/>
                  </a:rPr>
                  <a:t>합 대신 최대를 사용한 유사한 분해는 다음 </a:t>
                </a:r>
                <a:r>
                  <a:rPr lang="en-US" altLang="ko-KR" sz="1600" dirty="0">
                    <a:latin typeface="+mn-ea"/>
                  </a:rPr>
                  <a:t>ppt</a:t>
                </a:r>
                <a:r>
                  <a:rPr lang="ko-KR" altLang="en-US" sz="1600" dirty="0">
                    <a:latin typeface="+mn-ea"/>
                  </a:rPr>
                  <a:t>에 나오는 정리</a:t>
                </a:r>
                <a:r>
                  <a:rPr lang="en-US" altLang="ko-KR" sz="1600" dirty="0">
                    <a:latin typeface="+mn-ea"/>
                  </a:rPr>
                  <a:t>2</a:t>
                </a:r>
                <a:r>
                  <a:rPr lang="ko-KR" altLang="en-US" sz="1600" dirty="0">
                    <a:latin typeface="+mn-ea"/>
                  </a:rPr>
                  <a:t>에 의해 제공</a:t>
                </a:r>
                <a:r>
                  <a:rPr lang="en-US" altLang="ko-KR" sz="1600" dirty="0">
                    <a:latin typeface="+mn-ea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724370"/>
              </a:xfrm>
              <a:prstGeom prst="rect">
                <a:avLst/>
              </a:prstGeom>
              <a:blipFill>
                <a:blip r:embed="rId3"/>
                <a:stretch>
                  <a:fillRect l="-366" b="-6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3DFF1677-2D53-9513-FF36-D46E094B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0825" y="1298461"/>
            <a:ext cx="5390350" cy="2290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4F2573-05C2-79F7-FF89-49D727DA1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" y="1730992"/>
            <a:ext cx="2363236" cy="1010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C6BF7F-01B6-4871-525B-630A5837DA51}"/>
              </a:ext>
            </a:extLst>
          </p:cNvPr>
          <p:cNvSpPr txBox="1"/>
          <p:nvPr/>
        </p:nvSpPr>
        <p:spPr>
          <a:xfrm>
            <a:off x="419100" y="1388962"/>
            <a:ext cx="198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rgbClr val="FF0000"/>
                </a:solidFill>
                <a:latin typeface="+mn-ea"/>
              </a:rPr>
              <a:t>deepset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논문 공식</a:t>
            </a:r>
          </a:p>
          <a:p>
            <a:endParaRPr lang="ko-KR" altLang="en-US" sz="1400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F57072-ABC7-C905-105A-FA3274975D57}"/>
              </a:ext>
            </a:extLst>
          </p:cNvPr>
          <p:cNvSpPr txBox="1"/>
          <p:nvPr/>
        </p:nvSpPr>
        <p:spPr>
          <a:xfrm>
            <a:off x="3394007" y="990684"/>
            <a:ext cx="1988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MIL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정리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</a:rPr>
              <a:t>1</a:t>
            </a:r>
            <a:endParaRPr lang="ko-KR" altLang="en-US" sz="1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816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 – </a:t>
            </a:r>
            <a:r>
              <a:rPr lang="ko-KR" altLang="en-US" sz="3600" b="1" dirty="0">
                <a:latin typeface="+mn-ea"/>
                <a:ea typeface="+mn-ea"/>
                <a:cs typeface="Malgun Gothic Semilight" panose="020B0502040204020203" pitchFamily="50" charset="-127"/>
              </a:rPr>
              <a:t>정리</a:t>
            </a:r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2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정리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2.</a:t>
                </a:r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모든 </a:t>
                </a:r>
                <a:r>
                  <a:rPr lang="en-US" altLang="ko-KR" sz="1900" dirty="0">
                    <a:latin typeface="+mn-ea"/>
                  </a:rPr>
                  <a:t>ε &gt; 0</a:t>
                </a:r>
                <a:r>
                  <a:rPr lang="ko-KR" altLang="en-US" sz="1900" dirty="0">
                    <a:latin typeface="+mn-ea"/>
                  </a:rPr>
                  <a:t>에 대해 </a:t>
                </a:r>
                <a:r>
                  <a:rPr lang="en-US" altLang="ko-KR" sz="1900" dirty="0" err="1">
                    <a:latin typeface="+mn-ea"/>
                  </a:rPr>
                  <a:t>Hausdorff</a:t>
                </a:r>
                <a:r>
                  <a:rPr lang="ko-KR" altLang="en-US" sz="1900" dirty="0">
                    <a:latin typeface="+mn-ea"/>
                  </a:rPr>
                  <a:t> 연속 대칭 함수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ko-KR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altLang="ko-KR" sz="19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은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9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ko-KR" sz="19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ko-KR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형식의 함수로 임의로 근사할 수 있음</a:t>
                </a:r>
                <a:r>
                  <a:rPr lang="en-US" altLang="ko-KR" sz="1900" dirty="0">
                    <a:latin typeface="+mn-ea"/>
                  </a:rPr>
                  <a:t>.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여기서 </a:t>
                </a:r>
                <a:r>
                  <a:rPr lang="en-US" altLang="ko-KR" sz="1900" dirty="0">
                    <a:latin typeface="+mn-ea"/>
                  </a:rPr>
                  <a:t>max</a:t>
                </a:r>
                <a:r>
                  <a:rPr lang="ko-KR" altLang="en-US" sz="1900" dirty="0">
                    <a:latin typeface="+mn-ea"/>
                  </a:rPr>
                  <a:t>는 요소별 벡터 최대 연산자이고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및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연속 함수</a:t>
                </a: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185761"/>
              </a:xfrm>
              <a:prstGeom prst="rect">
                <a:avLst/>
              </a:prstGeom>
              <a:blipFill>
                <a:blip r:embed="rId3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1AB6E3AA-74DF-4584-8493-03B942D86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279" y="1139743"/>
            <a:ext cx="5217441" cy="20656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1659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900" dirty="0">
                    <a:latin typeface="+mn-ea"/>
                  </a:rPr>
                  <a:t> </a:t>
                </a:r>
              </a:p>
              <a:p>
                <a:r>
                  <a:rPr lang="en-US" altLang="ko-KR" sz="1900" dirty="0">
                    <a:latin typeface="+mn-ea"/>
                  </a:rPr>
                  <a:t>                     (1)                                            (2)</a:t>
                </a:r>
              </a:p>
              <a:p>
                <a:r>
                  <a:rPr lang="en-US" altLang="ko-KR" sz="1900" dirty="0">
                    <a:latin typeface="+mn-ea"/>
                  </a:rPr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정리 </a:t>
                </a:r>
                <a:r>
                  <a:rPr lang="en-US" altLang="ko-KR" sz="1900" dirty="0">
                    <a:latin typeface="+mn-ea"/>
                  </a:rPr>
                  <a:t>1</a:t>
                </a:r>
                <a:r>
                  <a:rPr lang="ko-KR" altLang="en-US" sz="1900" dirty="0">
                    <a:latin typeface="+mn-ea"/>
                  </a:rPr>
                  <a:t>과 </a:t>
                </a:r>
                <a:r>
                  <a:rPr lang="en-US" altLang="ko-KR" sz="1900" dirty="0">
                    <a:latin typeface="+mn-ea"/>
                  </a:rPr>
                  <a:t>2</a:t>
                </a:r>
                <a:r>
                  <a:rPr lang="ko-KR" altLang="en-US" sz="1900" dirty="0">
                    <a:latin typeface="+mn-ea"/>
                  </a:rPr>
                  <a:t>의 차이점 정리 </a:t>
                </a:r>
                <a:r>
                  <a:rPr lang="en-US" altLang="ko-KR" sz="1900" dirty="0">
                    <a:latin typeface="+mn-ea"/>
                  </a:rPr>
                  <a:t>1</a:t>
                </a:r>
                <a:r>
                  <a:rPr lang="ko-KR" altLang="en-US" sz="1900" dirty="0">
                    <a:latin typeface="+mn-ea"/>
                  </a:rPr>
                  <a:t>은 보편적인 분해이고 정리 </a:t>
                </a:r>
                <a:r>
                  <a:rPr lang="en-US" altLang="ko-KR" sz="1900" dirty="0">
                    <a:latin typeface="+mn-ea"/>
                  </a:rPr>
                  <a:t>2</a:t>
                </a:r>
                <a:r>
                  <a:rPr lang="ko-KR" altLang="en-US" sz="1900" dirty="0">
                    <a:latin typeface="+mn-ea"/>
                  </a:rPr>
                  <a:t>는 임의의 근사치를 제공하는 것</a:t>
                </a: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이 두 정리는 인스턴스의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을 분류하기 위한 일반적인 </a:t>
                </a:r>
                <a:r>
                  <a:rPr lang="en-US" altLang="ko-KR" sz="1900" dirty="0">
                    <a:latin typeface="+mn-ea"/>
                  </a:rPr>
                  <a:t>3</a:t>
                </a:r>
                <a:r>
                  <a:rPr lang="ko-KR" altLang="en-US" sz="1900" dirty="0">
                    <a:latin typeface="+mn-ea"/>
                  </a:rPr>
                  <a:t>단계 접근 방식을 공식화함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	1) </a:t>
                </a:r>
                <a:r>
                  <a:rPr lang="ko-KR" altLang="en-US" sz="1900" dirty="0">
                    <a:latin typeface="+mn-ea"/>
                  </a:rPr>
                  <a:t>함수 </a:t>
                </a:r>
                <a:r>
                  <a:rPr lang="en-US" altLang="ko-KR" sz="1900" dirty="0">
                    <a:latin typeface="+mn-ea"/>
                  </a:rPr>
                  <a:t>f</a:t>
                </a:r>
                <a:r>
                  <a:rPr lang="ko-KR" altLang="en-US" sz="1900" dirty="0">
                    <a:latin typeface="+mn-ea"/>
                  </a:rPr>
                  <a:t>를 사용한 인스턴스 변환</a:t>
                </a:r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	2) </a:t>
                </a:r>
                <a:r>
                  <a:rPr lang="ko-KR" altLang="en-US" sz="1900" dirty="0">
                    <a:latin typeface="+mn-ea"/>
                  </a:rPr>
                  <a:t>대칭 함수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>
                    <a:latin typeface="+mn-ea"/>
                  </a:rPr>
                  <a:t>순열 불변</a:t>
                </a:r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>
                    <a:latin typeface="+mn-ea"/>
                  </a:rPr>
                  <a:t>함수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en-US" altLang="ko-KR" sz="1900" dirty="0">
                    <a:latin typeface="+mn-ea"/>
                  </a:rPr>
                  <a:t>σ</a:t>
                </a:r>
                <a:r>
                  <a:rPr lang="ko-KR" altLang="en-US" sz="1900" dirty="0">
                    <a:latin typeface="+mn-ea"/>
                  </a:rPr>
                  <a:t>를 사용하여 변환된 인스턴스 결합 </a:t>
                </a:r>
                <a:r>
                  <a:rPr lang="en-US" altLang="ko-KR" dirty="0">
                    <a:solidFill>
                      <a:srgbClr val="FF0000"/>
                    </a:solidFill>
                    <a:latin typeface="+mn-ea"/>
                  </a:rPr>
                  <a:t>ex) sum, mean or max (MIL</a:t>
                </a:r>
                <a:r>
                  <a:rPr lang="ko-KR" altLang="en-US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lang="en-US" altLang="ko-KR" dirty="0">
                    <a:solidFill>
                      <a:srgbClr val="FF0000"/>
                    </a:solidFill>
                    <a:latin typeface="+mn-ea"/>
                  </a:rPr>
                  <a:t>pooling)</a:t>
                </a: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	3) </a:t>
                </a:r>
                <a:r>
                  <a:rPr lang="ko-KR" altLang="en-US" sz="1900" dirty="0">
                    <a:latin typeface="+mn-ea"/>
                  </a:rPr>
                  <a:t>함수 </a:t>
                </a:r>
                <a:r>
                  <a:rPr lang="en-US" altLang="ko-KR" sz="1900" dirty="0">
                    <a:latin typeface="+mn-ea"/>
                  </a:rPr>
                  <a:t>g</a:t>
                </a:r>
                <a:r>
                  <a:rPr lang="ko-KR" altLang="en-US" sz="1900" dirty="0">
                    <a:latin typeface="+mn-ea"/>
                  </a:rPr>
                  <a:t>를 사용하여 </a:t>
                </a:r>
                <a:r>
                  <a:rPr lang="en-US" altLang="ko-KR" sz="1900" dirty="0">
                    <a:latin typeface="+mn-ea"/>
                  </a:rPr>
                  <a:t>f</a:t>
                </a:r>
                <a:r>
                  <a:rPr lang="ko-KR" altLang="en-US" sz="1900" dirty="0">
                    <a:latin typeface="+mn-ea"/>
                  </a:rPr>
                  <a:t>로 변환된 것을 결합한 인스턴스의 변환</a:t>
                </a: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altLang="ko-KR" sz="19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l-GR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altLang="ko-KR" sz="1900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l-GR" altLang="ko-KR" sz="190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마지막으로</a:t>
                </a:r>
                <a:r>
                  <a:rPr lang="en-US" altLang="ko-KR" sz="1900" dirty="0">
                    <a:latin typeface="+mn-ea"/>
                  </a:rPr>
                  <a:t>, score</a:t>
                </a:r>
                <a:r>
                  <a:rPr lang="ko-KR" altLang="en-US" sz="1900" dirty="0">
                    <a:latin typeface="+mn-ea"/>
                  </a:rPr>
                  <a:t> 함수의 표현은 </a:t>
                </a:r>
                <a:r>
                  <a:rPr lang="en-US" altLang="ko-KR" sz="1900" dirty="0">
                    <a:latin typeface="+mn-ea"/>
                  </a:rPr>
                  <a:t>f </a:t>
                </a:r>
                <a:r>
                  <a:rPr lang="ko-KR" altLang="en-US" sz="1900" dirty="0">
                    <a:latin typeface="+mn-ea"/>
                  </a:rPr>
                  <a:t>및 </a:t>
                </a:r>
                <a:r>
                  <a:rPr lang="en-US" altLang="ko-KR" sz="1900" dirty="0">
                    <a:latin typeface="+mn-ea"/>
                  </a:rPr>
                  <a:t>g</a:t>
                </a:r>
                <a:r>
                  <a:rPr lang="ko-KR" altLang="en-US" sz="1900" dirty="0">
                    <a:latin typeface="+mn-ea"/>
                  </a:rPr>
                  <a:t>에 대한 함수 클래스의 선택에 따라 달라짐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770537"/>
              </a:xfrm>
              <a:prstGeom prst="rect">
                <a:avLst/>
              </a:prstGeom>
              <a:blipFill>
                <a:blip r:embed="rId3"/>
                <a:stretch>
                  <a:fillRect l="-366" b="-11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74116A53-26C4-401F-414A-FB0C1BD6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74" y="1373673"/>
            <a:ext cx="2849367" cy="8729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E6B794B-9077-419F-C928-3D81D5CF5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17" y="1373673"/>
            <a:ext cx="3441383" cy="87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066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                     (1)                                            (2)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altLang="ko-KR" sz="19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ko-KR" sz="19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altLang="ko-KR" sz="19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), …, 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l-GR" altLang="ko-KR" sz="19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ko-KR" sz="19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l-GR" altLang="ko-KR" sz="1900" i="1" dirty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l-GR" altLang="ko-KR" sz="1900" i="1" dirty="0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문제 공식화에서 두 정리의 </a:t>
                </a:r>
                <a:r>
                  <a:rPr lang="en-US" altLang="ko-KR" sz="1900" dirty="0">
                    <a:latin typeface="+mn-ea"/>
                  </a:rPr>
                  <a:t>score</a:t>
                </a:r>
                <a:r>
                  <a:rPr lang="ko-KR" altLang="en-US" sz="1900" dirty="0">
                    <a:latin typeface="+mn-ea"/>
                  </a:rPr>
                  <a:t> 함수는 확률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이고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순열 불변 함수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풀링이라고 부름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함수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및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의 선택은 라벨 확률 모델링에 대한 특정 접근 방식으로 결정</a:t>
                </a: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주어진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연산자에 대해 두 가지 주요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접근 방식이 있음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인스턴스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 err="1">
                    <a:solidFill>
                      <a:srgbClr val="FF0000"/>
                    </a:solidFill>
                    <a:latin typeface="+mn-ea"/>
                  </a:rPr>
                  <a:t>임베딩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770537"/>
              </a:xfrm>
              <a:prstGeom prst="rect">
                <a:avLst/>
              </a:prstGeom>
              <a:blipFill>
                <a:blip r:embed="rId3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74116A53-26C4-401F-414A-FB0C1BD6E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074" y="1373673"/>
            <a:ext cx="2849367" cy="877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E6B794B-9077-419F-C928-3D81D5CF5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817" y="1373673"/>
            <a:ext cx="3441383" cy="87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399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47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인스턴스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en-US" altLang="ko-KR" sz="1900" dirty="0">
                    <a:latin typeface="+mn-ea"/>
                  </a:rPr>
                  <a:t> </a:t>
                </a:r>
              </a:p>
              <a:p>
                <a:pPr lvl="1"/>
                <a:r>
                  <a:rPr lang="ko-KR" altLang="en-US" sz="1900" dirty="0">
                    <a:latin typeface="+mn-ea"/>
                  </a:rPr>
                  <a:t>변환</a:t>
                </a:r>
                <a:r>
                  <a:rPr lang="en-US" altLang="ko-KR" sz="1900" dirty="0">
                    <a:latin typeface="+mn-ea"/>
                  </a:rPr>
                  <a:t> f </a:t>
                </a:r>
                <a:r>
                  <a:rPr lang="ko-KR" altLang="en-US" sz="1900" dirty="0">
                    <a:latin typeface="+mn-ea"/>
                  </a:rPr>
                  <a:t>함수는 각 인스턴스에 대한 </a:t>
                </a:r>
                <a:r>
                  <a:rPr lang="en-US" altLang="ko-KR" sz="1900" dirty="0">
                    <a:latin typeface="+mn-ea"/>
                  </a:rPr>
                  <a:t>score</a:t>
                </a:r>
                <a:r>
                  <a:rPr lang="ko-KR" altLang="en-US" sz="1900" dirty="0">
                    <a:latin typeface="+mn-ea"/>
                  </a:rPr>
                  <a:t>를 반환하는 인스턴스 </a:t>
                </a:r>
                <a:r>
                  <a:rPr lang="en-US" altLang="ko-KR" sz="1900" dirty="0">
                    <a:latin typeface="+mn-ea"/>
                  </a:rPr>
                  <a:t>level classifier</a:t>
                </a:r>
                <a:r>
                  <a:rPr lang="ko-KR" altLang="en-US" sz="1900" dirty="0">
                    <a:latin typeface="+mn-ea"/>
                  </a:rPr>
                  <a:t>임</a:t>
                </a:r>
                <a:r>
                  <a:rPr lang="en-US" altLang="ko-KR" sz="1900" dirty="0">
                    <a:latin typeface="+mn-ea"/>
                  </a:rPr>
                  <a:t>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다음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 err="1">
                    <a:latin typeface="+mn-ea"/>
                  </a:rPr>
                  <a:t>풀링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>
                    <a:latin typeface="+mn-ea"/>
                  </a:rPr>
                  <a:t>순열 불변 함수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에 의해 개별 </a:t>
                </a:r>
                <a:r>
                  <a:rPr lang="en-US" altLang="ko-KR" sz="1900" dirty="0">
                    <a:latin typeface="+mn-ea"/>
                  </a:rPr>
                  <a:t>score</a:t>
                </a:r>
                <a:r>
                  <a:rPr lang="ko-KR" altLang="en-US" sz="1900" dirty="0">
                    <a:latin typeface="+mn-ea"/>
                  </a:rPr>
                  <a:t>를 집계하여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의 확률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를 얻음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함수 </a:t>
                </a:r>
                <a:r>
                  <a:rPr lang="en-US" altLang="ko-KR" sz="1900" dirty="0">
                    <a:latin typeface="+mn-ea"/>
                  </a:rPr>
                  <a:t>g</a:t>
                </a:r>
                <a:r>
                  <a:rPr lang="ko-KR" altLang="en-US" sz="1900" dirty="0">
                    <a:latin typeface="+mn-ea"/>
                  </a:rPr>
                  <a:t>는 </a:t>
                </a:r>
                <a:r>
                  <a:rPr lang="ko-KR" altLang="en-US" sz="1900" dirty="0" err="1">
                    <a:latin typeface="+mn-ea"/>
                  </a:rPr>
                  <a:t>항등</a:t>
                </a:r>
                <a:r>
                  <a:rPr lang="ko-KR" altLang="en-US" sz="1900" dirty="0">
                    <a:latin typeface="+mn-ea"/>
                  </a:rPr>
                  <a:t> 함수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endParaRPr lang="en-US" altLang="ko-KR" sz="1900" dirty="0">
                  <a:solidFill>
                    <a:srgbClr val="FF0000"/>
                  </a:solidFill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 err="1">
                    <a:solidFill>
                      <a:srgbClr val="FF0000"/>
                    </a:solidFill>
                    <a:latin typeface="+mn-ea"/>
                  </a:rPr>
                  <a:t>임베딩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r>
                  <a:rPr lang="en-US" altLang="ko-KR" sz="1900" dirty="0">
                    <a:latin typeface="+mn-ea"/>
                  </a:rPr>
                  <a:t> </a:t>
                </a:r>
              </a:p>
              <a:p>
                <a:pPr lvl="1"/>
                <a:r>
                  <a:rPr lang="ko-KR" altLang="en-US" sz="1900" dirty="0">
                    <a:latin typeface="+mn-ea"/>
                  </a:rPr>
                  <a:t>함수 </a:t>
                </a:r>
                <a:r>
                  <a:rPr lang="en-US" altLang="ko-KR" sz="1900" dirty="0">
                    <a:latin typeface="+mn-ea"/>
                  </a:rPr>
                  <a:t>f</a:t>
                </a:r>
                <a:r>
                  <a:rPr lang="ko-KR" altLang="en-US" sz="1900" dirty="0">
                    <a:latin typeface="+mn-ea"/>
                  </a:rPr>
                  <a:t>는 인스턴스를 </a:t>
                </a:r>
                <a:r>
                  <a:rPr lang="ko-KR" altLang="en-US" sz="1900" dirty="0" err="1">
                    <a:latin typeface="+mn-ea"/>
                  </a:rPr>
                  <a:t>저차원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ko-KR" altLang="en-US" sz="1900" dirty="0" err="1">
                    <a:latin typeface="+mn-ea"/>
                  </a:rPr>
                  <a:t>임베딩에</a:t>
                </a:r>
                <a:r>
                  <a:rPr lang="ko-KR" altLang="en-US" sz="1900" dirty="0">
                    <a:latin typeface="+mn-ea"/>
                  </a:rPr>
                  <a:t> 매핑</a:t>
                </a:r>
                <a:r>
                  <a:rPr lang="en-US" altLang="ko-KR" sz="1900" dirty="0">
                    <a:latin typeface="+mn-ea"/>
                  </a:rPr>
                  <a:t>.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 err="1">
                    <a:latin typeface="+mn-ea"/>
                  </a:rPr>
                  <a:t>풀링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>
                    <a:latin typeface="+mn-ea"/>
                  </a:rPr>
                  <a:t>순열 불변 함수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은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의 인스턴스 수와 무관하게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 표현</a:t>
                </a:r>
                <a:r>
                  <a:rPr lang="en-US" altLang="ko-KR" sz="1900" dirty="0">
                    <a:latin typeface="+mn-ea"/>
                  </a:rPr>
                  <a:t>(representation)</a:t>
                </a:r>
                <a:r>
                  <a:rPr lang="ko-KR" altLang="en-US" sz="1900" dirty="0">
                    <a:latin typeface="+mn-ea"/>
                  </a:rPr>
                  <a:t>을 얻는 데 사용</a:t>
                </a:r>
                <a:r>
                  <a:rPr lang="en-US" altLang="ko-KR" sz="1900" dirty="0">
                    <a:latin typeface="+mn-ea"/>
                  </a:rPr>
                  <a:t> Bag</a:t>
                </a:r>
                <a:r>
                  <a:rPr lang="ko-KR" altLang="en-US" sz="1900" dirty="0">
                    <a:latin typeface="+mn-ea"/>
                  </a:rPr>
                  <a:t> 표현</a:t>
                </a:r>
                <a:r>
                  <a:rPr lang="en-US" altLang="ko-KR" sz="1900" dirty="0">
                    <a:latin typeface="+mn-ea"/>
                  </a:rPr>
                  <a:t>(representation)</a:t>
                </a:r>
                <a:r>
                  <a:rPr lang="ko-KR" altLang="en-US" sz="1900" dirty="0">
                    <a:latin typeface="+mn-ea"/>
                  </a:rPr>
                  <a:t>은 </a:t>
                </a:r>
                <a:r>
                  <a:rPr lang="en-US" altLang="ko-KR" sz="1900" dirty="0">
                    <a:latin typeface="+mn-ea"/>
                  </a:rPr>
                  <a:t>bag level classifier</a:t>
                </a:r>
                <a:r>
                  <a:rPr lang="ko-KR" altLang="en-US" sz="1900" dirty="0">
                    <a:latin typeface="+mn-ea"/>
                  </a:rPr>
                  <a:t>에 의해 추가 처리되어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의 확률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를 제공</a:t>
                </a:r>
                <a:endParaRPr lang="en-US" altLang="ko-KR" sz="19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478149"/>
              </a:xfrm>
              <a:prstGeom prst="rect">
                <a:avLst/>
              </a:prstGeom>
              <a:blipFill>
                <a:blip r:embed="rId3"/>
                <a:stretch>
                  <a:fillRect l="-366" b="-13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439540D9-FA2A-6CB5-9DB5-ACC4A8E6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993" y="2990421"/>
            <a:ext cx="2849367" cy="877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F8BDD92-47E9-948E-ED77-CFCED6028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736" y="2990421"/>
            <a:ext cx="3441383" cy="87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57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(Wang et al.,2016)</a:t>
            </a:r>
            <a:r>
              <a:rPr lang="ko-KR" altLang="en-US" sz="1900" dirty="0">
                <a:latin typeface="+mn-ea"/>
              </a:rPr>
              <a:t>의</a:t>
            </a:r>
            <a:r>
              <a:rPr lang="en-US" altLang="ko-KR" sz="1900" dirty="0">
                <a:latin typeface="+mn-ea"/>
              </a:rPr>
              <a:t> Revisiting multiple instance neural networks</a:t>
            </a:r>
            <a:r>
              <a:rPr lang="ko-KR" altLang="en-US" sz="1900" dirty="0">
                <a:latin typeface="+mn-ea"/>
              </a:rPr>
              <a:t>논문에 따르면 </a:t>
            </a:r>
            <a:r>
              <a:rPr lang="en-US" altLang="ko-KR" sz="1900" dirty="0">
                <a:latin typeface="+mn-ea"/>
              </a:rPr>
              <a:t>bag level </a:t>
            </a:r>
            <a:r>
              <a:rPr lang="ko-KR" altLang="en-US" sz="1900" dirty="0">
                <a:latin typeface="+mn-ea"/>
              </a:rPr>
              <a:t>분류 성능 측면에서 후자의 접근 방식인 </a:t>
            </a:r>
            <a:r>
              <a:rPr lang="ko-KR" altLang="en-US" sz="1900" dirty="0" err="1">
                <a:latin typeface="+mn-ea"/>
              </a:rPr>
              <a:t>임베딩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level </a:t>
            </a:r>
            <a:r>
              <a:rPr lang="ko-KR" altLang="en-US" sz="1900" dirty="0">
                <a:latin typeface="+mn-ea"/>
              </a:rPr>
              <a:t>접근 방식이 바람직하다고 주장함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ko-KR" dirty="0">
                <a:latin typeface="+mn-ea"/>
              </a:rPr>
              <a:t>Training</a:t>
            </a:r>
            <a:r>
              <a:rPr lang="ko-KR" altLang="en-US" dirty="0">
                <a:latin typeface="+mn-ea"/>
              </a:rPr>
              <a:t>시에는 개별 인스턴스 라벨 값을 알 수 없기 때문에 인스턴스 </a:t>
            </a:r>
            <a:r>
              <a:rPr lang="en-US" altLang="ko-KR" dirty="0">
                <a:latin typeface="+mn-ea"/>
              </a:rPr>
              <a:t>level </a:t>
            </a:r>
            <a:r>
              <a:rPr lang="ko-KR" altLang="en-US" dirty="0">
                <a:latin typeface="+mn-ea"/>
              </a:rPr>
              <a:t>분류기가 불충분하게 훈련되어 최종 예측에 추가적인 오류가 발생할 수 있다는 위협이 있음</a:t>
            </a:r>
            <a:r>
              <a:rPr lang="en-US" altLang="ko-KR" dirty="0">
                <a:latin typeface="+mn-ea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dirty="0" err="1">
                <a:latin typeface="+mn-ea"/>
              </a:rPr>
              <a:t>임베딩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level </a:t>
            </a:r>
            <a:r>
              <a:rPr lang="ko-KR" altLang="en-US" dirty="0">
                <a:latin typeface="+mn-ea"/>
              </a:rPr>
              <a:t>접근 방식은 </a:t>
            </a:r>
            <a:r>
              <a:rPr lang="en-US" altLang="ko-KR" dirty="0">
                <a:latin typeface="+mn-ea"/>
              </a:rPr>
              <a:t>bag</a:t>
            </a:r>
            <a:r>
              <a:rPr lang="ko-KR" altLang="en-US" dirty="0">
                <a:latin typeface="+mn-ea"/>
              </a:rPr>
              <a:t>의 공동 표현</a:t>
            </a:r>
            <a:r>
              <a:rPr lang="en-US" altLang="ko-KR" dirty="0">
                <a:latin typeface="+mn-ea"/>
              </a:rPr>
              <a:t>(joint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representation)</a:t>
            </a:r>
            <a:r>
              <a:rPr lang="ko-KR" altLang="en-US" dirty="0">
                <a:latin typeface="+mn-ea"/>
              </a:rPr>
              <a:t>을 결정하므로 </a:t>
            </a:r>
            <a:r>
              <a:rPr lang="en-US" altLang="ko-KR" dirty="0">
                <a:latin typeface="+mn-ea"/>
              </a:rPr>
              <a:t>bag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level </a:t>
            </a:r>
            <a:r>
              <a:rPr lang="ko-KR" altLang="en-US" dirty="0">
                <a:latin typeface="+mn-ea"/>
              </a:rPr>
              <a:t>분류기에 추가적인 편향을 도입하지 않음</a:t>
            </a:r>
            <a:r>
              <a:rPr lang="en-US" altLang="ko-KR" dirty="0">
                <a:latin typeface="+mn-ea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</a:rPr>
              <a:t>반면에 인스턴스 </a:t>
            </a:r>
            <a:r>
              <a:rPr lang="en-US" altLang="ko-KR" dirty="0">
                <a:latin typeface="+mn-ea"/>
              </a:rPr>
              <a:t>level </a:t>
            </a:r>
            <a:r>
              <a:rPr lang="ko-KR" altLang="en-US" dirty="0">
                <a:latin typeface="+mn-ea"/>
              </a:rPr>
              <a:t>접근 방식은 핵심</a:t>
            </a:r>
            <a:r>
              <a:rPr lang="en-US" altLang="ko-KR" dirty="0">
                <a:latin typeface="+mn-ea"/>
              </a:rPr>
              <a:t>(key)</a:t>
            </a:r>
            <a:r>
              <a:rPr lang="ko-KR" altLang="en-US" dirty="0">
                <a:latin typeface="+mn-ea"/>
              </a:rPr>
              <a:t> 인스턴스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즉 </a:t>
            </a:r>
            <a:r>
              <a:rPr lang="en-US" altLang="ko-KR" dirty="0">
                <a:latin typeface="+mn-ea"/>
              </a:rPr>
              <a:t>bag</a:t>
            </a:r>
            <a:r>
              <a:rPr lang="ko-KR" altLang="en-US" dirty="0">
                <a:latin typeface="+mn-ea"/>
              </a:rPr>
              <a:t>의 라벨 값에 영향을 주는 인스턴스를 찾는 데 사용할 수 있는 </a:t>
            </a:r>
            <a:r>
              <a:rPr lang="en-US" altLang="ko-KR" dirty="0">
                <a:latin typeface="+mn-ea"/>
              </a:rPr>
              <a:t>score</a:t>
            </a:r>
            <a:r>
              <a:rPr lang="ko-KR" altLang="en-US" dirty="0">
                <a:latin typeface="+mn-ea"/>
              </a:rPr>
              <a:t>를 제공</a:t>
            </a:r>
            <a:r>
              <a:rPr lang="en-US" altLang="ko-KR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(Liu et al.,2012)</a:t>
            </a:r>
            <a:r>
              <a:rPr lang="ko-KR" altLang="en-US" sz="1900" dirty="0">
                <a:latin typeface="+mn-ea"/>
              </a:rPr>
              <a:t>의 </a:t>
            </a:r>
            <a:r>
              <a:rPr lang="en-US" altLang="ko-KR" sz="1900" dirty="0">
                <a:latin typeface="+mn-ea"/>
              </a:rPr>
              <a:t> Key instance detection in multi-instance learning </a:t>
            </a:r>
            <a:r>
              <a:rPr lang="ko-KR" altLang="en-US" sz="1900" dirty="0">
                <a:latin typeface="+mn-ea"/>
              </a:rPr>
              <a:t>논문에서는 주요</a:t>
            </a:r>
            <a:r>
              <a:rPr lang="en-US" altLang="ko-KR" sz="1900" dirty="0">
                <a:latin typeface="+mn-ea"/>
              </a:rPr>
              <a:t>(key) </a:t>
            </a:r>
            <a:r>
              <a:rPr lang="ko-KR" altLang="en-US" sz="1900" dirty="0">
                <a:latin typeface="+mn-ea"/>
              </a:rPr>
              <a:t>인스턴스를 성공적으로 감지하는 모델이 더 나은 </a:t>
            </a: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라벨 값을 예측할 가능성이 더 높다고 소개되어 있음</a:t>
            </a:r>
            <a:r>
              <a:rPr lang="en-US" altLang="ko-KR" sz="1900" dirty="0">
                <a:latin typeface="+mn-ea"/>
              </a:rPr>
              <a:t>.</a:t>
            </a:r>
          </a:p>
          <a:p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이 논문에서는 새로운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풀링을</a:t>
            </a:r>
            <a:r>
              <a:rPr lang="ko-KR" altLang="en-US" sz="1900" dirty="0">
                <a:latin typeface="+mn-ea"/>
              </a:rPr>
              <a:t> 사용하여 해석 가능하도록 </a:t>
            </a:r>
            <a:r>
              <a:rPr lang="ko-KR" altLang="en-US" sz="1900" dirty="0" err="1">
                <a:latin typeface="+mn-ea"/>
              </a:rPr>
              <a:t>임베딩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level </a:t>
            </a:r>
            <a:r>
              <a:rPr lang="ko-KR" altLang="en-US" sz="1900" dirty="0">
                <a:latin typeface="+mn-ea"/>
              </a:rPr>
              <a:t>접근 방식을 수정하여 더 좋은 모델을 보여줍니다</a:t>
            </a:r>
            <a:r>
              <a:rPr lang="en-US" altLang="ko-KR" sz="19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89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 with Neural Networks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고전적인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>
                <a:latin typeface="+mn-ea"/>
              </a:rPr>
              <a:t>문제에서 인스턴스는 추가 처리를 하지 않고 인스턴스 그대로 </a:t>
            </a:r>
            <a:r>
              <a:rPr lang="en-US" altLang="ko-KR" sz="1900" dirty="0">
                <a:latin typeface="+mn-ea"/>
              </a:rPr>
              <a:t>feature</a:t>
            </a:r>
            <a:r>
              <a:rPr lang="ko-KR" altLang="en-US" sz="1900" dirty="0">
                <a:latin typeface="+mn-ea"/>
              </a:rPr>
              <a:t>로 표현된다고 가정</a:t>
            </a:r>
            <a:r>
              <a:rPr lang="en-US" altLang="ko-KR" sz="1900" dirty="0">
                <a:latin typeface="+mn-ea"/>
              </a:rPr>
              <a:t>. </a:t>
            </a:r>
            <a:br>
              <a:rPr lang="en-US" altLang="ko-KR" sz="1900" dirty="0">
                <a:latin typeface="+mn-ea"/>
              </a:rPr>
            </a:br>
            <a:r>
              <a:rPr lang="ko-KR" altLang="en-US" sz="1900" dirty="0">
                <a:latin typeface="+mn-ea"/>
              </a:rPr>
              <a:t>즉</a:t>
            </a:r>
            <a:r>
              <a:rPr lang="en-US" altLang="ko-KR" sz="1900" dirty="0">
                <a:latin typeface="+mn-ea"/>
              </a:rPr>
              <a:t>, </a:t>
            </a:r>
            <a:r>
              <a:rPr lang="ko-KR" altLang="en-US" sz="1900" dirty="0">
                <a:latin typeface="+mn-ea"/>
              </a:rPr>
              <a:t>고전 </a:t>
            </a:r>
            <a:r>
              <a:rPr lang="en-US" altLang="ko-KR" sz="1900" dirty="0">
                <a:latin typeface="+mn-ea"/>
              </a:rPr>
              <a:t>MIL</a:t>
            </a:r>
            <a:r>
              <a:rPr lang="ko-KR" altLang="en-US" sz="1900" dirty="0">
                <a:latin typeface="+mn-ea"/>
              </a:rPr>
              <a:t>에서는 </a:t>
            </a:r>
            <a:r>
              <a:rPr lang="en-US" altLang="ko-KR" sz="1900" dirty="0">
                <a:latin typeface="+mn-ea"/>
              </a:rPr>
              <a:t>f</a:t>
            </a:r>
            <a:r>
              <a:rPr lang="ko-KR" altLang="en-US" sz="1900" dirty="0">
                <a:latin typeface="+mn-ea"/>
              </a:rPr>
              <a:t>는 </a:t>
            </a:r>
            <a:r>
              <a:rPr lang="en-US" altLang="ko-KR" sz="1900" dirty="0">
                <a:latin typeface="+mn-ea"/>
              </a:rPr>
              <a:t>identity(</a:t>
            </a:r>
            <a:r>
              <a:rPr lang="ko-KR" altLang="en-US" sz="1900" dirty="0" err="1">
                <a:latin typeface="+mn-ea"/>
              </a:rPr>
              <a:t>항등함수</a:t>
            </a:r>
            <a:r>
              <a:rPr lang="en-US" altLang="ko-KR" sz="1900" dirty="0">
                <a:latin typeface="+mn-ea"/>
              </a:rPr>
              <a:t>)</a:t>
            </a:r>
            <a:r>
              <a:rPr lang="ko-KR" altLang="en-US" sz="1900" dirty="0">
                <a:latin typeface="+mn-ea"/>
              </a:rPr>
              <a:t>이다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sz="1900" dirty="0">
                <a:latin typeface="+mn-ea"/>
              </a:rPr>
              <a:t>그러나 이미지 또는 텍스트 분석과 같은 일부 작업의 경우 특징 추출의 추가 단계가 필요</a:t>
            </a: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또한 아래 공식인 정리 </a:t>
            </a:r>
            <a:r>
              <a:rPr lang="en-US" altLang="ko-KR" sz="1900" dirty="0">
                <a:latin typeface="+mn-ea"/>
              </a:rPr>
              <a:t>1</a:t>
            </a:r>
            <a:r>
              <a:rPr lang="ko-KR" altLang="en-US" sz="1900" dirty="0">
                <a:latin typeface="+mn-ea"/>
              </a:rPr>
              <a:t>과 </a:t>
            </a:r>
            <a:r>
              <a:rPr lang="en-US" altLang="ko-KR" sz="1900" dirty="0">
                <a:latin typeface="+mn-ea"/>
              </a:rPr>
              <a:t>2</a:t>
            </a:r>
            <a:r>
              <a:rPr lang="ko-KR" altLang="en-US" sz="1900" dirty="0">
                <a:latin typeface="+mn-ea"/>
              </a:rPr>
              <a:t>는 충분히 유연한</a:t>
            </a:r>
            <a:r>
              <a:rPr lang="en-US" altLang="ko-KR" sz="1900" dirty="0">
                <a:latin typeface="+mn-ea"/>
              </a:rPr>
              <a:t>(flexible)</a:t>
            </a:r>
            <a:r>
              <a:rPr lang="ko-KR" altLang="en-US" sz="1900" dirty="0">
                <a:latin typeface="+mn-ea"/>
              </a:rPr>
              <a:t> 함수 클래스에 대해 순열 불변 </a:t>
            </a:r>
            <a:r>
              <a:rPr lang="en-US" altLang="ko-KR" sz="1900" dirty="0">
                <a:latin typeface="+mn-ea"/>
              </a:rPr>
              <a:t>score</a:t>
            </a:r>
            <a:r>
              <a:rPr lang="ko-KR" altLang="en-US" sz="1900" dirty="0">
                <a:latin typeface="+mn-ea"/>
              </a:rPr>
              <a:t> 함수를 모델링할 수 있음을 나타냄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2D10CF-FFC9-DC01-E08E-102D6B76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10" y="4690743"/>
            <a:ext cx="2849367" cy="877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918A1FF-4CDB-752E-CA56-6A0E34049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817" y="4694903"/>
            <a:ext cx="3441383" cy="8729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650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 with Neural Networks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19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624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따라서 우리는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번째 인스턴스를 </a:t>
                </a:r>
                <a:r>
                  <a:rPr lang="ko-KR" altLang="en-US" sz="1900" dirty="0" err="1">
                    <a:latin typeface="+mn-ea"/>
                  </a:rPr>
                  <a:t>저차원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ko-KR" altLang="en-US" sz="1900" dirty="0" err="1">
                    <a:latin typeface="+mn-ea"/>
                  </a:rPr>
                  <a:t>임베딩으로</a:t>
                </a:r>
                <a:r>
                  <a:rPr lang="ko-KR" altLang="en-US" sz="1900" dirty="0">
                    <a:latin typeface="+mn-ea"/>
                  </a:rPr>
                  <a:t> 변환하는 매개변수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(Psi)</a:t>
                </a:r>
                <a:r>
                  <a:rPr lang="ko-KR" altLang="en-US" sz="1900" dirty="0">
                    <a:latin typeface="+mn-ea"/>
                  </a:rPr>
                  <a:t>가 있는 신경망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altLang="ko-KR" sz="1900" dirty="0">
                    <a:latin typeface="+mn-ea"/>
                  </a:rPr>
                  <a:t>(·)</a:t>
                </a:r>
                <a:r>
                  <a:rPr lang="ko-KR" altLang="en-US" sz="1900" dirty="0">
                    <a:latin typeface="+mn-ea"/>
                  </a:rPr>
                  <a:t>에 의해 매개변수화 된 변환 클래스를 고려함</a:t>
                </a:r>
                <a:r>
                  <a:rPr lang="en-US" altLang="ko-KR" sz="1900" dirty="0">
                    <a:latin typeface="+mn-ea"/>
                  </a:rPr>
                  <a:t>   </a:t>
                </a:r>
              </a:p>
              <a:p>
                <a:pPr lvl="5"/>
                <a:r>
                  <a:rPr lang="en-US" altLang="ko-KR" sz="2400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800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lang="en-US" altLang="ko-KR" sz="28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8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위 식에서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이다 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>
                    <a:latin typeface="+mn-ea"/>
                  </a:rPr>
                  <a:t>인스턴스 기반 접근 방식의 경우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altLang="ko-KR" sz="1900" dirty="0"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en-US" altLang="ko-KR" sz="1900" dirty="0"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 err="1">
                    <a:latin typeface="+mn-ea"/>
                  </a:rPr>
                  <a:t>임베딩</a:t>
                </a:r>
                <a:r>
                  <a:rPr lang="ko-KR" altLang="en-US" sz="1900" dirty="0">
                    <a:latin typeface="+mn-ea"/>
                  </a:rPr>
                  <a:t> 기반 접근 방식의 경우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altLang="ko-KR" sz="19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결국 매개변수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변형 함수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ko-KR" altLang="en-US" sz="19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: </m:t>
                    </m:r>
                    <m:sSup>
                      <m:sSup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ℋ</m:t>
                        </m:r>
                      </m:e>
                      <m:sup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p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→ [0, 1]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 에 의해 결정됩니다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sz="1900" dirty="0">
                    <a:latin typeface="+mn-ea"/>
                  </a:rPr>
                  <a:t>인스턴스 기반 접근 방식에서 변환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ko-KR" altLang="en-US" sz="19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단순히 </a:t>
                </a:r>
                <a:r>
                  <a:rPr lang="en-US" altLang="ko-KR" sz="1900" dirty="0">
                    <a:latin typeface="+mn-ea"/>
                  </a:rPr>
                  <a:t>identity(</a:t>
                </a:r>
                <a:r>
                  <a:rPr lang="ko-KR" altLang="en-US" sz="1900" dirty="0" err="1">
                    <a:latin typeface="+mn-ea"/>
                  </a:rPr>
                  <a:t>항등함수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인 반면</a:t>
                </a:r>
                <a:r>
                  <a:rPr lang="en-US" altLang="ko-KR" sz="1900" dirty="0">
                    <a:latin typeface="+mn-ea"/>
                  </a:rPr>
                  <a:t>,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 err="1">
                    <a:latin typeface="+mn-ea"/>
                  </a:rPr>
                  <a:t>임베딩</a:t>
                </a:r>
                <a:r>
                  <a:rPr lang="ko-KR" altLang="en-US" sz="1900" dirty="0">
                    <a:latin typeface="+mn-ea"/>
                  </a:rPr>
                  <a:t> 기반 접근 방식에서는 매개변수 </a:t>
                </a:r>
                <a14:m>
                  <m:oMath xmlns:m="http://schemas.openxmlformats.org/officeDocument/2006/math">
                    <m:r>
                      <a:rPr lang="ko-KR" altLang="en-US" sz="1900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ko-KR" altLang="en-US" sz="19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가 있는 신경망에 의해 </a:t>
                </a:r>
                <a:r>
                  <a:rPr lang="ko-KR" altLang="en-US" sz="1900" dirty="0" err="1">
                    <a:latin typeface="+mn-ea"/>
                  </a:rPr>
                  <a:t>매개변수화될</a:t>
                </a:r>
                <a:r>
                  <a:rPr lang="ko-KR" altLang="en-US" sz="1900" dirty="0">
                    <a:latin typeface="+mn-ea"/>
                  </a:rPr>
                  <a:t> 수도 있음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lvl="8"/>
                <a:r>
                  <a:rPr lang="en-US" altLang="ko-KR" sz="1900" dirty="0">
                    <a:latin typeface="+mn-ea"/>
                  </a:rPr>
                  <a:t>									</a:t>
                </a:r>
                <a:r>
                  <a:rPr lang="en-US" altLang="ko-KR" sz="1600" dirty="0">
                    <a:latin typeface="+mn-ea"/>
                  </a:rPr>
                  <a:t>(</a:t>
                </a:r>
                <a:r>
                  <a:rPr lang="ko-KR" altLang="en-US" sz="1600" dirty="0">
                    <a:latin typeface="+mn-ea"/>
                  </a:rPr>
                  <a:t>잘 이해가 가지 않음</a:t>
                </a:r>
                <a:r>
                  <a:rPr lang="en-US" altLang="ko-KR" sz="1600" dirty="0">
                    <a:latin typeface="+mn-ea"/>
                  </a:rPr>
                  <a:t>)</a:t>
                </a:r>
                <a:r>
                  <a:rPr lang="ko-KR" altLang="en-US" sz="1600" dirty="0">
                    <a:latin typeface="+mn-ea"/>
                  </a:rPr>
                  <a:t> 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624681"/>
              </a:xfrm>
              <a:prstGeom prst="rect">
                <a:avLst/>
              </a:prstGeom>
              <a:blipFill>
                <a:blip r:embed="rId3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44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Outline of the Seminar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419100" y="1418009"/>
            <a:ext cx="113732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sz="2000" dirty="0">
                <a:latin typeface="+mn-ea"/>
              </a:rPr>
              <a:t>Introduction</a:t>
            </a:r>
          </a:p>
          <a:p>
            <a:pPr marL="457200" indent="-457200">
              <a:buAutoNum type="arabicPeriod"/>
            </a:pPr>
            <a:endParaRPr lang="en-US" altLang="ko-KR" sz="24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en-US" altLang="ko-KR" sz="2000" dirty="0">
                <a:latin typeface="+mn-ea"/>
              </a:rPr>
              <a:t>Methodology</a:t>
            </a:r>
          </a:p>
          <a:p>
            <a:pPr marL="457200" indent="-457200">
              <a:buAutoNum type="arabicPeriod"/>
            </a:pPr>
            <a:endParaRPr lang="en-US" altLang="ko-KR" sz="2000" dirty="0">
              <a:latin typeface="+mn-ea"/>
            </a:endParaRPr>
          </a:p>
          <a:p>
            <a:pPr lvl="1"/>
            <a:r>
              <a:rPr lang="en-US" altLang="ko-KR" sz="1600" dirty="0">
                <a:latin typeface="+mn-ea"/>
              </a:rPr>
              <a:t>1) Multiple instance learning (MIL)</a:t>
            </a:r>
          </a:p>
          <a:p>
            <a:pPr lvl="1"/>
            <a:r>
              <a:rPr lang="en-US" altLang="ko-KR" sz="1600" dirty="0">
                <a:latin typeface="+mn-ea"/>
              </a:rPr>
              <a:t>2) MIL with Neural Networks</a:t>
            </a:r>
          </a:p>
          <a:p>
            <a:pPr lvl="1"/>
            <a:r>
              <a:rPr lang="en-US" altLang="ko-KR" sz="1600" dirty="0">
                <a:latin typeface="+mn-ea"/>
              </a:rPr>
              <a:t>3) MIL pooling</a:t>
            </a:r>
          </a:p>
          <a:p>
            <a:pPr lvl="1"/>
            <a:r>
              <a:rPr lang="en-US" altLang="ko-KR" sz="1600" dirty="0">
                <a:latin typeface="+mn-ea"/>
              </a:rPr>
              <a:t>4) Attention-based MIL pooling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Attention mechanism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+mn-ea"/>
              </a:rPr>
              <a:t>Gated attention mechanism</a:t>
            </a:r>
          </a:p>
          <a:p>
            <a:endParaRPr lang="en-US" altLang="ko-KR" sz="20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en-US" altLang="ko-KR" sz="2000" dirty="0">
                <a:latin typeface="+mn-ea"/>
              </a:rPr>
              <a:t>Experiments</a:t>
            </a:r>
          </a:p>
          <a:p>
            <a:pPr marL="457200" indent="-457200">
              <a:buAutoNum type="arabicPeriod"/>
            </a:pPr>
            <a:endParaRPr lang="en-US" altLang="ko-KR" sz="2000" dirty="0">
              <a:latin typeface="+mn-ea"/>
            </a:endParaRPr>
          </a:p>
          <a:p>
            <a:pPr marL="457200" indent="-457200">
              <a:buAutoNum type="arabicPeriod"/>
            </a:pPr>
            <a:endParaRPr lang="en-US" altLang="ko-KR" sz="2000" dirty="0">
              <a:latin typeface="+mn-ea"/>
            </a:endParaRPr>
          </a:p>
          <a:p>
            <a:pPr marL="457200" indent="-457200">
              <a:buAutoNum type="arabicPeriod"/>
            </a:pPr>
            <a:r>
              <a:rPr lang="en-US" altLang="ko-KR" sz="2000" dirty="0">
                <a:latin typeface="+mn-ea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5581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 with Neural Networks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(a)</a:t>
            </a:r>
            <a:r>
              <a:rPr lang="ko-KR" altLang="en-US" sz="1900" dirty="0">
                <a:latin typeface="+mn-ea"/>
              </a:rPr>
              <a:t>는 인스턴스 기반 </a:t>
            </a:r>
            <a:r>
              <a:rPr lang="en-US" altLang="ko-KR" sz="1900" dirty="0">
                <a:latin typeface="+mn-ea"/>
              </a:rPr>
              <a:t>(b)</a:t>
            </a:r>
            <a:r>
              <a:rPr lang="ko-KR" altLang="en-US" sz="1900" dirty="0">
                <a:latin typeface="+mn-ea"/>
              </a:rPr>
              <a:t>는 </a:t>
            </a:r>
            <a:r>
              <a:rPr lang="ko-KR" altLang="en-US" sz="1900" dirty="0" err="1">
                <a:latin typeface="+mn-ea"/>
              </a:rPr>
              <a:t>임베딩</a:t>
            </a:r>
            <a:r>
              <a:rPr lang="ko-KR" altLang="en-US" sz="1900" dirty="0">
                <a:latin typeface="+mn-ea"/>
              </a:rPr>
              <a:t> 기반</a:t>
            </a:r>
            <a:endParaRPr lang="en-US" altLang="ko-KR" sz="19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35A1872-8AA9-FD7C-5CAF-70D92FB3F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8" y="1851928"/>
            <a:ext cx="10840963" cy="42773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75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 with Neural Networks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051B4A6-8950-7666-D1F5-735B41C5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96" y="4048027"/>
            <a:ext cx="5963168" cy="2308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02A8F05-D51F-A2A0-B080-504C351C3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201" y="4048027"/>
            <a:ext cx="5417595" cy="2308323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03609-B009-2868-4CDC-58C8F821E45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인스턴스 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r>
                  <a:rPr lang="ko-KR" altLang="en-US" sz="1600" dirty="0">
                    <a:latin typeface="+mn-ea"/>
                  </a:rPr>
                  <a:t> </a:t>
                </a:r>
                <a:r>
                  <a:rPr lang="en-US" altLang="ko-KR" sz="1600" dirty="0">
                    <a:latin typeface="+mn-ea"/>
                  </a:rPr>
                  <a:t> </a:t>
                </a:r>
              </a:p>
              <a:p>
                <a:pPr lvl="1"/>
                <a:r>
                  <a:rPr lang="ko-KR" altLang="en-US" sz="1600" dirty="0">
                    <a:latin typeface="+mn-ea"/>
                  </a:rPr>
                  <a:t>변환</a:t>
                </a:r>
                <a:r>
                  <a:rPr lang="en-US" altLang="ko-KR" sz="1600" dirty="0">
                    <a:latin typeface="+mn-ea"/>
                  </a:rPr>
                  <a:t> f </a:t>
                </a:r>
                <a:r>
                  <a:rPr lang="ko-KR" altLang="en-US" sz="1600" dirty="0">
                    <a:latin typeface="+mn-ea"/>
                  </a:rPr>
                  <a:t>함수는 각 인스턴스에 대한 </a:t>
                </a:r>
                <a:r>
                  <a:rPr lang="en-US" altLang="ko-KR" sz="1600" dirty="0">
                    <a:latin typeface="+mn-ea"/>
                  </a:rPr>
                  <a:t>score</a:t>
                </a:r>
                <a:r>
                  <a:rPr lang="ko-KR" altLang="en-US" sz="1600" dirty="0">
                    <a:latin typeface="+mn-ea"/>
                  </a:rPr>
                  <a:t>를 반환하는 인스턴스 </a:t>
                </a:r>
                <a:r>
                  <a:rPr lang="en-US" altLang="ko-KR" sz="1600" dirty="0">
                    <a:latin typeface="+mn-ea"/>
                  </a:rPr>
                  <a:t>level classifier</a:t>
                </a:r>
                <a:r>
                  <a:rPr lang="ko-KR" altLang="en-US" sz="1600" dirty="0">
                    <a:latin typeface="+mn-ea"/>
                  </a:rPr>
                  <a:t>임</a:t>
                </a:r>
                <a:r>
                  <a:rPr lang="en-US" altLang="ko-KR" sz="1600" dirty="0">
                    <a:latin typeface="+mn-ea"/>
                  </a:rPr>
                  <a:t> </a:t>
                </a:r>
                <a:br>
                  <a:rPr lang="en-US" altLang="ko-KR" sz="1600" dirty="0">
                    <a:latin typeface="+mn-ea"/>
                  </a:rPr>
                </a:br>
                <a:r>
                  <a:rPr lang="ko-KR" altLang="en-US" sz="1600" dirty="0">
                    <a:latin typeface="+mn-ea"/>
                  </a:rPr>
                  <a:t>다음 </a:t>
                </a:r>
                <a:r>
                  <a:rPr lang="en-US" altLang="ko-KR" sz="1600" dirty="0">
                    <a:latin typeface="+mn-ea"/>
                  </a:rPr>
                  <a:t>MIL </a:t>
                </a:r>
                <a:r>
                  <a:rPr lang="ko-KR" altLang="en-US" sz="1600" dirty="0" err="1">
                    <a:latin typeface="+mn-ea"/>
                  </a:rPr>
                  <a:t>풀링</a:t>
                </a:r>
                <a:r>
                  <a:rPr lang="en-US" altLang="ko-KR" sz="1600" dirty="0">
                    <a:latin typeface="+mn-ea"/>
                  </a:rPr>
                  <a:t>(</a:t>
                </a:r>
                <a:r>
                  <a:rPr lang="ko-KR" altLang="en-US" sz="1600" dirty="0">
                    <a:latin typeface="+mn-ea"/>
                  </a:rPr>
                  <a:t>순열 불변 함수</a:t>
                </a:r>
                <a:r>
                  <a:rPr lang="en-US" altLang="ko-KR" sz="1600" dirty="0">
                    <a:latin typeface="+mn-ea"/>
                  </a:rPr>
                  <a:t>)</a:t>
                </a:r>
                <a:r>
                  <a:rPr lang="ko-KR" altLang="en-US" sz="1600" dirty="0">
                    <a:latin typeface="+mn-ea"/>
                  </a:rPr>
                  <a:t>에 의해 개별 </a:t>
                </a:r>
                <a:r>
                  <a:rPr lang="en-US" altLang="ko-KR" sz="1600" dirty="0">
                    <a:latin typeface="+mn-ea"/>
                  </a:rPr>
                  <a:t>score</a:t>
                </a:r>
                <a:r>
                  <a:rPr lang="ko-KR" altLang="en-US" sz="1600" dirty="0">
                    <a:latin typeface="+mn-ea"/>
                  </a:rPr>
                  <a:t>를 집계하여 </a:t>
                </a:r>
                <a:r>
                  <a:rPr lang="en-US" altLang="ko-KR" sz="1600" dirty="0">
                    <a:latin typeface="+mn-ea"/>
                  </a:rPr>
                  <a:t>bag</a:t>
                </a:r>
                <a:r>
                  <a:rPr lang="ko-KR" altLang="en-US" sz="1600" dirty="0">
                    <a:latin typeface="+mn-ea"/>
                  </a:rPr>
                  <a:t>의 확률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>
                    <a:latin typeface="+mn-ea"/>
                  </a:rPr>
                  <a:t>를 얻음</a:t>
                </a:r>
                <a:br>
                  <a:rPr lang="en-US" altLang="ko-KR" sz="1600" dirty="0">
                    <a:latin typeface="+mn-ea"/>
                  </a:rPr>
                </a:br>
                <a:r>
                  <a:rPr lang="ko-KR" altLang="en-US" sz="1600" dirty="0">
                    <a:latin typeface="+mn-ea"/>
                  </a:rPr>
                  <a:t>함수 </a:t>
                </a:r>
                <a:r>
                  <a:rPr lang="en-US" altLang="ko-KR" sz="1600" dirty="0">
                    <a:latin typeface="+mn-ea"/>
                  </a:rPr>
                  <a:t>g</a:t>
                </a:r>
                <a:r>
                  <a:rPr lang="ko-KR" altLang="en-US" sz="1600" dirty="0">
                    <a:latin typeface="+mn-ea"/>
                  </a:rPr>
                  <a:t>는 </a:t>
                </a:r>
                <a:r>
                  <a:rPr lang="ko-KR" altLang="en-US" sz="1600" dirty="0" err="1">
                    <a:latin typeface="+mn-ea"/>
                  </a:rPr>
                  <a:t>항등</a:t>
                </a:r>
                <a:r>
                  <a:rPr lang="ko-KR" altLang="en-US" sz="1600" dirty="0">
                    <a:latin typeface="+mn-ea"/>
                  </a:rPr>
                  <a:t> 함수</a:t>
                </a:r>
                <a:endParaRPr lang="en-US" altLang="ko-KR" sz="1600" dirty="0">
                  <a:latin typeface="+mn-ea"/>
                </a:endParaRPr>
              </a:p>
              <a:p>
                <a:pPr lvl="1"/>
                <a:endParaRPr lang="en-US" altLang="ko-KR" sz="1600" dirty="0">
                  <a:solidFill>
                    <a:srgbClr val="FF0000"/>
                  </a:solidFill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600" dirty="0" err="1">
                    <a:solidFill>
                      <a:srgbClr val="FF0000"/>
                    </a:solidFill>
                    <a:latin typeface="+mn-ea"/>
                  </a:rPr>
                  <a:t>임베딩</a:t>
                </a: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+mn-ea"/>
                  </a:rPr>
                  <a:t>level </a:t>
                </a: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접근</a:t>
                </a:r>
                <a:r>
                  <a:rPr lang="en-US" altLang="ko-KR" sz="1600" dirty="0">
                    <a:latin typeface="+mn-ea"/>
                  </a:rPr>
                  <a:t> </a:t>
                </a:r>
              </a:p>
              <a:p>
                <a:pPr lvl="1"/>
                <a:r>
                  <a:rPr lang="ko-KR" altLang="en-US" sz="1600" dirty="0">
                    <a:latin typeface="+mn-ea"/>
                  </a:rPr>
                  <a:t>함수 </a:t>
                </a:r>
                <a:r>
                  <a:rPr lang="en-US" altLang="ko-KR" sz="1600" dirty="0">
                    <a:latin typeface="+mn-ea"/>
                  </a:rPr>
                  <a:t>f</a:t>
                </a:r>
                <a:r>
                  <a:rPr lang="ko-KR" altLang="en-US" sz="1600" dirty="0">
                    <a:latin typeface="+mn-ea"/>
                  </a:rPr>
                  <a:t>는 인스턴스를 </a:t>
                </a:r>
                <a:r>
                  <a:rPr lang="ko-KR" altLang="en-US" sz="1600" dirty="0" err="1">
                    <a:latin typeface="+mn-ea"/>
                  </a:rPr>
                  <a:t>저차원</a:t>
                </a:r>
                <a:r>
                  <a:rPr lang="ko-KR" altLang="en-US" sz="1600" dirty="0">
                    <a:latin typeface="+mn-ea"/>
                  </a:rPr>
                  <a:t> </a:t>
                </a:r>
                <a:r>
                  <a:rPr lang="ko-KR" altLang="en-US" sz="1600" dirty="0" err="1">
                    <a:latin typeface="+mn-ea"/>
                  </a:rPr>
                  <a:t>임베딩에</a:t>
                </a:r>
                <a:r>
                  <a:rPr lang="ko-KR" altLang="en-US" sz="1600" dirty="0">
                    <a:latin typeface="+mn-ea"/>
                  </a:rPr>
                  <a:t> 매핑</a:t>
                </a:r>
                <a:r>
                  <a:rPr lang="en-US" altLang="ko-KR" sz="1600" dirty="0">
                    <a:latin typeface="+mn-ea"/>
                  </a:rPr>
                  <a:t>. </a:t>
                </a:r>
                <a:br>
                  <a:rPr lang="en-US" altLang="ko-KR" sz="1600" dirty="0">
                    <a:latin typeface="+mn-ea"/>
                  </a:rPr>
                </a:br>
                <a:r>
                  <a:rPr lang="en-US" altLang="ko-KR" sz="1600" dirty="0">
                    <a:latin typeface="+mn-ea"/>
                  </a:rPr>
                  <a:t>MIL </a:t>
                </a:r>
                <a:r>
                  <a:rPr lang="ko-KR" altLang="en-US" sz="1600" dirty="0" err="1">
                    <a:latin typeface="+mn-ea"/>
                  </a:rPr>
                  <a:t>풀링</a:t>
                </a:r>
                <a:r>
                  <a:rPr lang="en-US" altLang="ko-KR" sz="1600" dirty="0">
                    <a:latin typeface="+mn-ea"/>
                  </a:rPr>
                  <a:t>(</a:t>
                </a:r>
                <a:r>
                  <a:rPr lang="ko-KR" altLang="en-US" sz="1600" dirty="0">
                    <a:latin typeface="+mn-ea"/>
                  </a:rPr>
                  <a:t>순열 불변 함수</a:t>
                </a:r>
                <a:r>
                  <a:rPr lang="en-US" altLang="ko-KR" sz="1600" dirty="0">
                    <a:latin typeface="+mn-ea"/>
                  </a:rPr>
                  <a:t>)</a:t>
                </a:r>
                <a:r>
                  <a:rPr lang="ko-KR" altLang="en-US" sz="1600" dirty="0">
                    <a:latin typeface="+mn-ea"/>
                  </a:rPr>
                  <a:t>은 </a:t>
                </a:r>
                <a:r>
                  <a:rPr lang="en-US" altLang="ko-KR" sz="1600" dirty="0">
                    <a:latin typeface="+mn-ea"/>
                  </a:rPr>
                  <a:t>bag</a:t>
                </a:r>
                <a:r>
                  <a:rPr lang="ko-KR" altLang="en-US" sz="1600" dirty="0">
                    <a:latin typeface="+mn-ea"/>
                  </a:rPr>
                  <a:t>의 인스턴스 수와 무관하게 </a:t>
                </a:r>
                <a:r>
                  <a:rPr lang="en-US" altLang="ko-KR" sz="1600" dirty="0">
                    <a:latin typeface="+mn-ea"/>
                  </a:rPr>
                  <a:t>bag</a:t>
                </a:r>
                <a:r>
                  <a:rPr lang="ko-KR" altLang="en-US" sz="1600" dirty="0">
                    <a:latin typeface="+mn-ea"/>
                  </a:rPr>
                  <a:t> 표현</a:t>
                </a:r>
                <a:r>
                  <a:rPr lang="en-US" altLang="ko-KR" sz="1600" dirty="0">
                    <a:latin typeface="+mn-ea"/>
                  </a:rPr>
                  <a:t>(representation, feature)</a:t>
                </a:r>
                <a:r>
                  <a:rPr lang="ko-KR" altLang="en-US" sz="1600" dirty="0">
                    <a:latin typeface="+mn-ea"/>
                  </a:rPr>
                  <a:t>을 얻는 데 사용</a:t>
                </a:r>
                <a:r>
                  <a:rPr lang="en-US" altLang="ko-KR" sz="1600" dirty="0">
                    <a:latin typeface="+mn-ea"/>
                  </a:rPr>
                  <a:t> </a:t>
                </a:r>
                <a:br>
                  <a:rPr lang="en-US" altLang="ko-KR" sz="1600" dirty="0">
                    <a:latin typeface="+mn-ea"/>
                  </a:rPr>
                </a:br>
                <a:r>
                  <a:rPr lang="en-US" altLang="ko-KR" sz="1600" dirty="0">
                    <a:latin typeface="+mn-ea"/>
                  </a:rPr>
                  <a:t>Bag</a:t>
                </a:r>
                <a:r>
                  <a:rPr lang="ko-KR" altLang="en-US" sz="1600" dirty="0">
                    <a:latin typeface="+mn-ea"/>
                  </a:rPr>
                  <a:t> 표현은 </a:t>
                </a:r>
                <a:r>
                  <a:rPr lang="en-US" altLang="ko-KR" sz="1600" dirty="0">
                    <a:latin typeface="+mn-ea"/>
                  </a:rPr>
                  <a:t>bag level </a:t>
                </a:r>
                <a:r>
                  <a:rPr lang="ko-KR" altLang="en-US" sz="1600" dirty="0">
                    <a:latin typeface="+mn-ea"/>
                  </a:rPr>
                  <a:t>분류기에 의해 추가 처리되어 </a:t>
                </a:r>
                <a:r>
                  <a:rPr lang="en-US" altLang="ko-KR" sz="1600" dirty="0">
                    <a:latin typeface="+mn-ea"/>
                  </a:rPr>
                  <a:t>bag</a:t>
                </a:r>
                <a:r>
                  <a:rPr lang="ko-KR" altLang="en-US" sz="1600" dirty="0">
                    <a:latin typeface="+mn-ea"/>
                  </a:rPr>
                  <a:t>의 확률 </a:t>
                </a:r>
                <a14:m>
                  <m:oMath xmlns:m="http://schemas.openxmlformats.org/officeDocument/2006/math"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600" dirty="0">
                    <a:latin typeface="+mn-ea"/>
                  </a:rPr>
                  <a:t>를 제공</a:t>
                </a:r>
                <a:endParaRPr lang="en-US" altLang="ko-KR" sz="1600" dirty="0">
                  <a:latin typeface="+mn-ea"/>
                </a:endParaRPr>
              </a:p>
              <a:p>
                <a:pPr lvl="1"/>
                <a:endParaRPr lang="en-US" altLang="ko-KR" sz="1600" dirty="0">
                  <a:latin typeface="+mn-ea"/>
                </a:endParaRPr>
              </a:p>
              <a:p>
                <a:pPr lvl="1"/>
                <a:r>
                  <a:rPr lang="en-US" altLang="ko-KR" sz="1600" dirty="0">
                    <a:latin typeface="+mn-ea"/>
                  </a:rPr>
                  <a:t>                      </a:t>
                </a:r>
                <a:r>
                  <a:rPr lang="ko-KR" altLang="en-US" sz="1600" dirty="0">
                    <a:latin typeface="+mn-ea"/>
                  </a:rPr>
                  <a:t>인스턴스 기반                                             </a:t>
                </a:r>
                <a:r>
                  <a:rPr lang="en-US" altLang="ko-KR" sz="1600" dirty="0">
                    <a:latin typeface="+mn-ea"/>
                  </a:rPr>
                  <a:t>				</a:t>
                </a:r>
                <a:r>
                  <a:rPr lang="ko-KR" altLang="en-US" sz="1600" dirty="0" err="1">
                    <a:latin typeface="+mn-ea"/>
                  </a:rPr>
                  <a:t>임베딩</a:t>
                </a:r>
                <a:r>
                  <a:rPr lang="ko-KR" altLang="en-US" sz="1600" dirty="0">
                    <a:latin typeface="+mn-ea"/>
                  </a:rPr>
                  <a:t> 기반</a:t>
                </a:r>
                <a:endParaRPr lang="en-US" altLang="ko-KR" sz="16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03609-B009-2868-4CDC-58C8F821E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2800767"/>
              </a:xfrm>
              <a:prstGeom prst="rect">
                <a:avLst/>
              </a:prstGeom>
              <a:blipFill>
                <a:blip r:embed="rId5"/>
                <a:stretch>
                  <a:fillRect l="-209" t="-652" b="-17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7D1AD4-7B55-30C9-E98C-2FA9ABD32479}"/>
              </a:ext>
            </a:extLst>
          </p:cNvPr>
          <p:cNvSpPr txBox="1"/>
          <p:nvPr/>
        </p:nvSpPr>
        <p:spPr>
          <a:xfrm>
            <a:off x="9362748" y="1406769"/>
            <a:ext cx="24510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MIL pooling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mean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max</a:t>
            </a:r>
          </a:p>
          <a:p>
            <a:pPr marL="285750" indent="-285750">
              <a:buFontTx/>
              <a:buChar char="-"/>
            </a:pPr>
            <a:r>
              <a:rPr lang="en-US" altLang="ko-KR" dirty="0"/>
              <a:t>other(e.g., Noisy-Or)</a:t>
            </a:r>
            <a:endParaRPr lang="ko-KR" altLang="en-US" dirty="0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B9D6255-654A-FE39-AD45-AE1EFBE9DADF}"/>
              </a:ext>
            </a:extLst>
          </p:cNvPr>
          <p:cNvCxnSpPr>
            <a:cxnSpLocks/>
          </p:cNvCxnSpPr>
          <p:nvPr/>
        </p:nvCxnSpPr>
        <p:spPr>
          <a:xfrm>
            <a:off x="5931877" y="4865077"/>
            <a:ext cx="164123" cy="4220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DCD49-0099-F815-33C9-A17124976FB9}"/>
                  </a:ext>
                </a:extLst>
              </p:cNvPr>
              <p:cNvSpPr txBox="1"/>
              <p:nvPr/>
            </p:nvSpPr>
            <p:spPr>
              <a:xfrm>
                <a:off x="4806462" y="4588078"/>
                <a:ext cx="1289538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bag</a:t>
                </a:r>
                <a:r>
                  <a:rPr lang="ko-KR" altLang="en-US" sz="1200" dirty="0"/>
                  <a:t>의 확률 </a:t>
                </a:r>
                <a14:m>
                  <m:oMath xmlns:m="http://schemas.openxmlformats.org/officeDocument/2006/math">
                    <m:r>
                      <a:rPr lang="el-GR" altLang="ko-KR" sz="1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altLang="ko-KR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12DCD49-0099-F815-33C9-A17124976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62" y="4588078"/>
                <a:ext cx="1289538" cy="276999"/>
              </a:xfrm>
              <a:prstGeom prst="rect">
                <a:avLst/>
              </a:prstGeom>
              <a:blipFill>
                <a:blip r:embed="rId6"/>
                <a:stretch>
                  <a:fillRect t="-2128" b="-170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14DF3F9-B4DA-12A0-019F-B5A95C3483B7}"/>
              </a:ext>
            </a:extLst>
          </p:cNvPr>
          <p:cNvCxnSpPr>
            <a:cxnSpLocks/>
          </p:cNvCxnSpPr>
          <p:nvPr/>
        </p:nvCxnSpPr>
        <p:spPr>
          <a:xfrm>
            <a:off x="11359662" y="4426072"/>
            <a:ext cx="93784" cy="6617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960F8-173D-1268-B517-42E00BFF133A}"/>
                  </a:ext>
                </a:extLst>
              </p:cNvPr>
              <p:cNvSpPr txBox="1"/>
              <p:nvPr/>
            </p:nvSpPr>
            <p:spPr>
              <a:xfrm>
                <a:off x="10234247" y="4149073"/>
                <a:ext cx="1289538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bag</a:t>
                </a:r>
                <a:r>
                  <a:rPr lang="ko-KR" altLang="en-US" sz="1200" dirty="0"/>
                  <a:t>의 확률 </a:t>
                </a:r>
                <a14:m>
                  <m:oMath xmlns:m="http://schemas.openxmlformats.org/officeDocument/2006/math">
                    <m:r>
                      <a:rPr lang="el-GR" altLang="ko-KR" sz="120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l-GR" altLang="ko-KR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2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ko-KR" altLang="en-US" sz="1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960F8-173D-1268-B517-42E00BFF1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247" y="4149073"/>
                <a:ext cx="1289538" cy="276999"/>
              </a:xfrm>
              <a:prstGeom prst="rect">
                <a:avLst/>
              </a:prstGeom>
              <a:blipFill>
                <a:blip r:embed="rId7"/>
                <a:stretch>
                  <a:fillRect t="-2128" b="-1702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167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>
                <a:latin typeface="+mn-ea"/>
              </a:rPr>
              <a:t>문제를 공식화하려면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σ</a:t>
            </a:r>
            <a:r>
              <a:rPr lang="ko-KR" altLang="en-US" sz="1900" dirty="0">
                <a:latin typeface="+mn-ea"/>
              </a:rPr>
              <a:t>가 순열 불변이어야 한다</a:t>
            </a:r>
            <a:r>
              <a:rPr lang="en-US" altLang="ko-KR" sz="1900" dirty="0">
                <a:latin typeface="+mn-ea"/>
              </a:rPr>
              <a:t>.</a:t>
            </a:r>
          </a:p>
          <a:p>
            <a:endParaRPr lang="en-US" altLang="ko-KR" sz="1900" dirty="0">
              <a:latin typeface="+mn-ea"/>
            </a:endParaRPr>
          </a:p>
          <a:p>
            <a:r>
              <a:rPr lang="en-US" altLang="ko-KR" sz="1900" dirty="0">
                <a:latin typeface="+mn-ea"/>
              </a:rPr>
              <a:t>			        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최대 연산자 </a:t>
            </a:r>
            <a:r>
              <a:rPr lang="en-US" altLang="ko-KR" sz="1900" dirty="0">
                <a:latin typeface="+mn-ea"/>
              </a:rPr>
              <a:t>MIL pooling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평균 연산자 </a:t>
            </a:r>
            <a:r>
              <a:rPr lang="en-US" altLang="ko-KR" sz="1900" dirty="0">
                <a:latin typeface="+mn-ea"/>
              </a:rPr>
              <a:t>MIL pooling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그러나 이 두개의 </a:t>
            </a:r>
            <a:r>
              <a:rPr lang="en-US" altLang="ko-KR" sz="1900" dirty="0">
                <a:latin typeface="+mn-ea"/>
              </a:rPr>
              <a:t>MIL pooling</a:t>
            </a:r>
            <a:r>
              <a:rPr lang="ko-KR" altLang="en-US" sz="1900" dirty="0">
                <a:latin typeface="+mn-ea"/>
              </a:rPr>
              <a:t>기법은 미리 정의되어 있고 </a:t>
            </a:r>
            <a:r>
              <a:rPr lang="en-US" altLang="ko-KR" sz="1900" dirty="0">
                <a:latin typeface="+mn-ea"/>
              </a:rPr>
              <a:t>training</a:t>
            </a:r>
            <a:r>
              <a:rPr lang="ko-KR" altLang="en-US" sz="1900" dirty="0">
                <a:latin typeface="+mn-ea"/>
              </a:rPr>
              <a:t>을 할 수 없다는 단점이 있음</a:t>
            </a:r>
            <a:r>
              <a:rPr lang="en-US" altLang="ko-KR" sz="1900" dirty="0">
                <a:latin typeface="+mn-ea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F4966D4-D257-AFFB-5D61-F7CCAE4F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56" y="2769092"/>
            <a:ext cx="4061915" cy="756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EDEEFE14-E5DF-DE64-F911-31EDA54CF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56" y="4256318"/>
            <a:ext cx="1767974" cy="8744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90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이전에서 언급한 모든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</a:t>
            </a:r>
            <a:r>
              <a:rPr lang="ko-KR" altLang="en-US" sz="1900" dirty="0">
                <a:latin typeface="+mn-ea"/>
              </a:rPr>
              <a:t> 연산자는 미리 정의되어 있고 훈련할 수 없다는 분명한 단점이 있음</a:t>
            </a: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예를 들어</a:t>
            </a:r>
            <a:r>
              <a:rPr lang="en-US" altLang="ko-KR" sz="1900" dirty="0">
                <a:latin typeface="+mn-ea"/>
              </a:rPr>
              <a:t>, max-operator</a:t>
            </a:r>
            <a:r>
              <a:rPr lang="ko-KR" altLang="en-US" sz="1900" dirty="0">
                <a:latin typeface="+mn-ea"/>
              </a:rPr>
              <a:t>는 인스턴스 기반 접근 방식에서는 좋은 선택이 될 수 있지만 </a:t>
            </a:r>
            <a:br>
              <a:rPr lang="en-US" altLang="ko-KR" sz="1900" dirty="0">
                <a:latin typeface="+mn-ea"/>
              </a:rPr>
            </a:br>
            <a:r>
              <a:rPr lang="ko-KR" altLang="en-US" sz="1900" dirty="0" err="1">
                <a:latin typeface="+mn-ea"/>
              </a:rPr>
              <a:t>임베딩</a:t>
            </a:r>
            <a:r>
              <a:rPr lang="ko-KR" altLang="en-US" sz="1900" dirty="0">
                <a:latin typeface="+mn-ea"/>
              </a:rPr>
              <a:t> 기반 접근 방식에는 부적절함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마찬가지로 평균 연산자는 인스턴스 </a:t>
            </a:r>
            <a:r>
              <a:rPr lang="en-US" altLang="ko-KR" sz="1900" dirty="0">
                <a:latin typeface="+mn-ea"/>
              </a:rPr>
              <a:t>Score(</a:t>
            </a:r>
            <a:r>
              <a:rPr lang="ko-KR" altLang="en-US" sz="1900" dirty="0">
                <a:latin typeface="+mn-ea"/>
              </a:rPr>
              <a:t>점수</a:t>
            </a:r>
            <a:r>
              <a:rPr lang="en-US" altLang="ko-KR" sz="1900" dirty="0">
                <a:latin typeface="+mn-ea"/>
              </a:rPr>
              <a:t>)</a:t>
            </a:r>
            <a:r>
              <a:rPr lang="ko-KR" altLang="en-US" sz="1900" dirty="0">
                <a:latin typeface="+mn-ea"/>
              </a:rPr>
              <a:t>를 집계하기 위한 잘못된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풀링이지만</a:t>
            </a:r>
            <a:r>
              <a:rPr lang="ko-KR" altLang="en-US" sz="1900" dirty="0">
                <a:latin typeface="+mn-ea"/>
              </a:rPr>
              <a:t> </a:t>
            </a:r>
            <a:br>
              <a:rPr lang="en-US" altLang="ko-KR" sz="1900" dirty="0">
                <a:latin typeface="+mn-ea"/>
              </a:rPr>
            </a:br>
            <a:r>
              <a:rPr lang="ko-KR" altLang="en-US" sz="1900" dirty="0" err="1">
                <a:latin typeface="+mn-ea"/>
              </a:rPr>
              <a:t>임베딩</a:t>
            </a:r>
            <a:r>
              <a:rPr lang="ko-KR" altLang="en-US" sz="1900" dirty="0">
                <a:latin typeface="+mn-ea"/>
              </a:rPr>
              <a:t> 기반 접근 방식인 </a:t>
            </a:r>
            <a:r>
              <a:rPr lang="en-US" altLang="ko-KR" sz="1900" dirty="0">
                <a:latin typeface="+mn-ea"/>
              </a:rPr>
              <a:t>bag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feature</a:t>
            </a:r>
            <a:r>
              <a:rPr lang="ko-KR" altLang="en-US" sz="1900" dirty="0">
                <a:latin typeface="+mn-ea"/>
              </a:rPr>
              <a:t>를 계산하는 데는 적절함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FFEDEE-A230-AF8B-964B-813F3884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120" y="2031386"/>
            <a:ext cx="2347759" cy="84405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50566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24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가중치가 신경망에 의해 결정되는 인스턴스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 err="1">
                    <a:latin typeface="+mn-ea"/>
                  </a:rPr>
                  <a:t>저차원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ko-KR" altLang="en-US" sz="1900" dirty="0" err="1">
                    <a:latin typeface="+mn-ea"/>
                  </a:rPr>
                  <a:t>임베딩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의 가중 평균을 사용할 것을 제안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solidFill>
                      <a:srgbClr val="FF0000"/>
                    </a:solidFill>
                    <a:latin typeface="+mn-ea"/>
                  </a:rPr>
                  <a:t>중요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en-US" altLang="ko-KR" sz="1900" dirty="0">
                    <a:latin typeface="+mn-ea"/>
                  </a:rPr>
                  <a:t>: </a:t>
                </a:r>
                <a:r>
                  <a:rPr lang="ko-KR" altLang="en-US" sz="1900" dirty="0">
                    <a:latin typeface="+mn-ea"/>
                  </a:rPr>
                  <a:t>가중치 합이 </a:t>
                </a:r>
                <a:r>
                  <a:rPr lang="en-US" altLang="ko-KR" sz="1900" dirty="0">
                    <a:latin typeface="+mn-ea"/>
                  </a:rPr>
                  <a:t>1</a:t>
                </a:r>
                <a:r>
                  <a:rPr lang="ko-KR" altLang="en-US" sz="1900" dirty="0">
                    <a:latin typeface="+mn-ea"/>
                  </a:rPr>
                  <a:t>이 되어야 </a:t>
                </a:r>
                <a:r>
                  <a:rPr lang="en-US" altLang="ko-KR" sz="1900" dirty="0">
                    <a:latin typeface="+mn-ea"/>
                  </a:rPr>
                  <a:t>bag </a:t>
                </a:r>
                <a:r>
                  <a:rPr lang="ko-KR" altLang="en-US" sz="1900" dirty="0">
                    <a:latin typeface="+mn-ea"/>
                  </a:rPr>
                  <a:t>크기에는 변함이 없다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가 </a:t>
                </a:r>
                <a14:m>
                  <m:oMath xmlns:m="http://schemas.openxmlformats.org/officeDocument/2006/math">
                    <m:r>
                      <a:rPr lang="en-US" altLang="ko-KR" sz="1900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:r>
                  <a:rPr lang="ko-KR" altLang="en-US" sz="1900" dirty="0" err="1">
                    <a:latin typeface="+mn-ea"/>
                  </a:rPr>
                  <a:t>임베딩의</a:t>
                </a:r>
                <a:r>
                  <a:rPr lang="ko-KR" altLang="en-US" sz="1900" dirty="0">
                    <a:latin typeface="+mn-ea"/>
                  </a:rPr>
                  <a:t> 백일 경우 다음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 err="1">
                    <a:latin typeface="+mn-ea"/>
                  </a:rPr>
                  <a:t>풀링을</a:t>
                </a:r>
                <a:r>
                  <a:rPr lang="ko-KR" altLang="en-US" sz="1900" dirty="0">
                    <a:latin typeface="+mn-ea"/>
                  </a:rPr>
                  <a:t> 제안합니다</a:t>
                </a: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r>
                  <a:rPr lang="ko-KR" altLang="en-US" sz="1900" dirty="0">
                    <a:latin typeface="+mn-ea"/>
                  </a:rPr>
                  <a:t>      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ko-KR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ko-KR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ko-KR" sz="1600" dirty="0">
                    <a:solidFill>
                      <a:srgbClr val="FF0000"/>
                    </a:solidFill>
                    <a:latin typeface="+mn-ea"/>
                  </a:rPr>
                  <a:t> </a:t>
                </a: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및 </a:t>
                </a:r>
                <a14:m>
                  <m:oMath xmlns:m="http://schemas.openxmlformats.org/officeDocument/2006/math">
                    <m:r>
                      <a:rPr lang="ko-KR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ko-KR" alt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sz="1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ko-KR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ko-KR" altLang="en-US" sz="16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 는 매개변수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+mn-ea"/>
                  </a:rPr>
                  <a:t>(parameter)</a:t>
                </a:r>
                <a:r>
                  <a:rPr lang="ko-KR" altLang="en-US" sz="1600" dirty="0">
                    <a:solidFill>
                      <a:srgbClr val="FF0000"/>
                    </a:solidFill>
                    <a:latin typeface="+mn-ea"/>
                  </a:rPr>
                  <a:t>입니다</a:t>
                </a:r>
                <a:r>
                  <a:rPr lang="en-US" altLang="ko-KR" sz="1600" dirty="0">
                    <a:solidFill>
                      <a:srgbClr val="FF0000"/>
                    </a:solidFill>
                    <a:latin typeface="+mn-ea"/>
                  </a:rPr>
                  <a:t>.</a:t>
                </a:r>
                <a:br>
                  <a:rPr lang="en-US" altLang="ko-KR" sz="1900" dirty="0">
                    <a:latin typeface="+mn-ea"/>
                  </a:rPr>
                </a:br>
                <a:endParaRPr lang="en-US" altLang="ko-KR" sz="19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355312"/>
              </a:xfrm>
              <a:prstGeom prst="rect">
                <a:avLst/>
              </a:prstGeom>
              <a:blipFill>
                <a:blip r:embed="rId3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CE521F6D-63B6-1068-96CB-0A4B8AED3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41" y="3115702"/>
            <a:ext cx="1967332" cy="11072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FAB6026-F73F-B306-E357-0FFFFA38EA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79" y="4443441"/>
            <a:ext cx="3674164" cy="130807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29648A6-76F3-86CE-5A5A-CFF1EF583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638" y="3519429"/>
            <a:ext cx="6989255" cy="2058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78C25E2-BEC4-8AC7-0926-E28BAF743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9965" y="365626"/>
            <a:ext cx="1767974" cy="874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4D4C6-367E-767C-004B-65BC6730D3E7}"/>
              </a:ext>
            </a:extLst>
          </p:cNvPr>
          <p:cNvSpPr txBox="1"/>
          <p:nvPr/>
        </p:nvSpPr>
        <p:spPr>
          <a:xfrm>
            <a:off x="9585826" y="80258"/>
            <a:ext cx="1767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rgbClr val="FF0000"/>
                </a:solidFill>
              </a:rPr>
              <a:t>mean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MIL</a:t>
            </a:r>
            <a:r>
              <a:rPr lang="ko-KR" altLang="en-US" sz="1600" dirty="0">
                <a:solidFill>
                  <a:srgbClr val="FF0000"/>
                </a:solidFill>
              </a:rPr>
              <a:t> </a:t>
            </a:r>
            <a:r>
              <a:rPr lang="en-US" altLang="ko-KR" sz="1600" dirty="0">
                <a:solidFill>
                  <a:srgbClr val="FF0000"/>
                </a:solidFill>
              </a:rPr>
              <a:t>pooling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14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n-ea"/>
              </a:rPr>
              <a:t>Attention mechanism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이 논문에서 제안된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풀링기법은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attention </a:t>
            </a:r>
            <a:r>
              <a:rPr lang="ko-KR" altLang="en-US" sz="1900" dirty="0">
                <a:latin typeface="+mn-ea"/>
              </a:rPr>
              <a:t>메커니즘의 버전에 해당</a:t>
            </a: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주요 차이점은 일반적으로 </a:t>
            </a:r>
            <a:r>
              <a:rPr lang="en-US" altLang="ko-KR" sz="1900" dirty="0">
                <a:latin typeface="+mn-ea"/>
              </a:rPr>
              <a:t>attention </a:t>
            </a:r>
            <a:r>
              <a:rPr lang="ko-KR" altLang="en-US" sz="1900" dirty="0">
                <a:latin typeface="+mn-ea"/>
              </a:rPr>
              <a:t>메커니즘에서 모든 인스턴스가 순차적으로 종속되는 반면 여기에서는 모든 인스턴스가 독립적이라고 가정한다는 것</a:t>
            </a: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그럼 </a:t>
            </a:r>
            <a:r>
              <a:rPr lang="en-US" altLang="ko-KR" sz="1900" dirty="0">
                <a:latin typeface="+mn-ea"/>
              </a:rPr>
              <a:t>attention </a:t>
            </a:r>
            <a:r>
              <a:rPr lang="ko-KR" altLang="en-US" sz="1900" dirty="0">
                <a:latin typeface="+mn-ea"/>
              </a:rPr>
              <a:t>메커니즘이 인스턴스 간의 순차적 종속성 없이 작동할 수 있을까</a:t>
            </a:r>
            <a:r>
              <a:rPr lang="en-US" altLang="ko-KR" sz="1900" dirty="0">
                <a:latin typeface="+mn-ea"/>
              </a:rPr>
              <a:t>? </a:t>
            </a:r>
            <a:br>
              <a:rPr lang="en-US" altLang="ko-KR" sz="1900" dirty="0">
                <a:latin typeface="+mn-ea"/>
              </a:rPr>
            </a:br>
            <a:r>
              <a:rPr lang="ko-KR" altLang="en-US" sz="1900" dirty="0">
                <a:latin typeface="+mn-ea"/>
              </a:rPr>
              <a:t>평균 연산자를 학습하지 않는지 여부</a:t>
            </a:r>
            <a:r>
              <a:rPr lang="en-US" altLang="ko-KR" sz="1900" dirty="0">
                <a:latin typeface="+mn-ea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endParaRPr lang="en-US" altLang="ko-KR" sz="1900" dirty="0">
              <a:latin typeface="+mn-ea"/>
            </a:endParaRPr>
          </a:p>
          <a:p>
            <a:r>
              <a:rPr lang="en-US" altLang="ko-KR" sz="1900" dirty="0">
                <a:latin typeface="+mn-ea"/>
              </a:rPr>
              <a:t>    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B5DBE0C-D67B-5147-8C36-5885C235D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054" y="3850059"/>
            <a:ext cx="4541224" cy="278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9975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26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latin typeface="+mn-ea"/>
                  </a:rPr>
                  <a:t>Gated</a:t>
                </a:r>
                <a:r>
                  <a:rPr lang="ko-KR" altLang="en-US" sz="2400" dirty="0">
                    <a:latin typeface="+mn-ea"/>
                  </a:rPr>
                  <a:t> </a:t>
                </a:r>
                <a:r>
                  <a:rPr lang="en-US" altLang="ko-KR" sz="2400" dirty="0">
                    <a:latin typeface="+mn-ea"/>
                  </a:rPr>
                  <a:t>Attention mechanism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또한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900" i="1" dirty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⁡(·)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비선형성은 복잡한 관계를 학습하는 데 비효율적일 수 있음</a:t>
                </a: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900" i="1" dirty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가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∈ [−1, 1]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에 대해 거의 선형이라는 사실에서 비롯되며</a:t>
                </a:r>
                <a:r>
                  <a:rPr lang="en-US" altLang="ko-KR" sz="1900" dirty="0">
                    <a:latin typeface="+mn-ea"/>
                  </a:rPr>
                  <a:t>, </a:t>
                </a:r>
                <a:r>
                  <a:rPr lang="ko-KR" altLang="en-US" sz="1900" dirty="0">
                    <a:latin typeface="+mn-ea"/>
                  </a:rPr>
                  <a:t>이는 인스턴스 간의 학습된 관계의 최종 표현성을 제한할 수 있음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따라서 </a:t>
                </a:r>
                <a:r>
                  <a:rPr lang="en-US" altLang="ko-KR" sz="1900" dirty="0">
                    <a:latin typeface="+mn-ea"/>
                  </a:rPr>
                  <a:t>(Dauphin et al., 2016)</a:t>
                </a:r>
                <a:r>
                  <a:rPr lang="ko-KR" altLang="en-US" sz="1900" dirty="0">
                    <a:latin typeface="+mn-ea"/>
                  </a:rPr>
                  <a:t>의 논문 </a:t>
                </a:r>
                <a:r>
                  <a:rPr lang="en-US" altLang="ko-KR" sz="1900" dirty="0">
                    <a:latin typeface="+mn-ea"/>
                  </a:rPr>
                  <a:t>Language modeling with gated convolutional networks</a:t>
                </a:r>
                <a:r>
                  <a:rPr lang="ko-KR" altLang="en-US" sz="1900" dirty="0">
                    <a:latin typeface="+mn-ea"/>
                  </a:rPr>
                  <a:t>에서 </a:t>
                </a:r>
                <a:r>
                  <a:rPr lang="en-US" altLang="ko-KR" sz="1900" dirty="0">
                    <a:latin typeface="+mn-ea"/>
                  </a:rPr>
                  <a:t>Gated</a:t>
                </a:r>
                <a:r>
                  <a:rPr lang="ko-KR" altLang="en-US" sz="1900" dirty="0">
                    <a:latin typeface="+mn-ea"/>
                  </a:rPr>
                  <a:t> 메커니즘을 제안</a:t>
                </a: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따라서 다음을 생성하는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900" i="1" dirty="0" smtClean="0">
                        <a:latin typeface="Cambria Math" panose="02040503050406030204" pitchFamily="18" charset="0"/>
                      </a:rPr>
                      <m:t>tanh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⁡(·)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비선형성과 함께 </a:t>
                </a:r>
                <a:r>
                  <a:rPr lang="ko-KR" altLang="en-US" sz="1900" dirty="0" err="1">
                    <a:latin typeface="+mn-ea"/>
                  </a:rPr>
                  <a:t>게이팅</a:t>
                </a:r>
                <a:r>
                  <a:rPr lang="ko-KR" altLang="en-US" sz="1900" dirty="0">
                    <a:latin typeface="+mn-ea"/>
                  </a:rPr>
                  <a:t> 메커니즘을 추가로 사용할 것을 제안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																			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ko-KR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sz="1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ko-KR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ko-KR" sz="1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ko-KR" altLang="en-US" sz="1400" dirty="0">
                    <a:solidFill>
                      <a:srgbClr val="FF0000"/>
                    </a:solidFill>
                    <a:latin typeface="+mn-ea"/>
                  </a:rPr>
                  <a:t> 는 매개변수</a:t>
                </a:r>
                <a:endParaRPr lang="en-US" altLang="ko-KR" sz="1900" dirty="0">
                  <a:latin typeface="+mn-ea"/>
                </a:endParaRPr>
              </a:p>
              <a:p>
                <a:r>
                  <a:rPr lang="en-US" altLang="ko-KR" sz="1900" dirty="0">
                    <a:latin typeface="+mn-ea"/>
                  </a:rPr>
                  <a:t>    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139869"/>
              </a:xfrm>
              <a:prstGeom prst="rect">
                <a:avLst/>
              </a:prstGeom>
              <a:blipFill>
                <a:blip r:embed="rId3"/>
                <a:stretch>
                  <a:fillRect l="-783" t="-9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6E04B414-03DB-F162-32EA-0F194F7DE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1518" y="5096224"/>
            <a:ext cx="5368963" cy="13734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1E9852F-37F5-6868-6369-20D9363F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842" y="1071301"/>
            <a:ext cx="2743201" cy="1691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792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+mn-ea"/>
              </a:rPr>
              <a:t>Flexibility(</a:t>
            </a:r>
            <a:r>
              <a:rPr lang="ko-KR" altLang="en-US" sz="2400" dirty="0">
                <a:latin typeface="+mn-ea"/>
              </a:rPr>
              <a:t>유연성</a:t>
            </a:r>
            <a:r>
              <a:rPr lang="en-US" altLang="ko-KR" sz="2400" dirty="0">
                <a:latin typeface="+mn-ea"/>
              </a:rPr>
              <a:t>)</a:t>
            </a: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원칙적으로 제안된 </a:t>
            </a:r>
            <a:r>
              <a:rPr lang="en-US" altLang="ko-KR" sz="1900" dirty="0">
                <a:latin typeface="+mn-ea"/>
              </a:rPr>
              <a:t>attention </a:t>
            </a:r>
            <a:r>
              <a:rPr lang="ko-KR" altLang="en-US" sz="1900" dirty="0">
                <a:latin typeface="+mn-ea"/>
              </a:rPr>
              <a:t>기반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풀링은</a:t>
            </a:r>
            <a:r>
              <a:rPr lang="ko-KR" altLang="en-US" sz="1900" dirty="0">
                <a:latin typeface="+mn-ea"/>
              </a:rPr>
              <a:t> 백 내의 인스턴스에 서로 다른 가중치를 할당할 수 있으므로 백의 최종 </a:t>
            </a:r>
            <a:r>
              <a:rPr lang="en-US" altLang="ko-KR" sz="1900" dirty="0">
                <a:latin typeface="+mn-ea"/>
              </a:rPr>
              <a:t>feature</a:t>
            </a:r>
            <a:r>
              <a:rPr lang="ko-KR" altLang="en-US" sz="1900" dirty="0">
                <a:latin typeface="+mn-ea"/>
              </a:rPr>
              <a:t>는 백 </a:t>
            </a:r>
            <a:r>
              <a:rPr lang="en-US" altLang="ko-KR" sz="1900" dirty="0">
                <a:latin typeface="+mn-ea"/>
              </a:rPr>
              <a:t>level </a:t>
            </a:r>
            <a:r>
              <a:rPr lang="ko-KR" altLang="en-US" sz="1900" dirty="0">
                <a:latin typeface="+mn-ea"/>
              </a:rPr>
              <a:t>분류기에 유익할 수 있음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인스턴스에게 서로 다른 가중치를 할당하면서 </a:t>
            </a:r>
            <a:r>
              <a:rPr lang="en-US" altLang="ko-KR" sz="1900" dirty="0">
                <a:latin typeface="+mn-ea"/>
              </a:rPr>
              <a:t>key instances</a:t>
            </a:r>
            <a:r>
              <a:rPr lang="ko-KR" altLang="en-US" sz="1900" dirty="0">
                <a:latin typeface="+mn-ea"/>
              </a:rPr>
              <a:t>를 찾을 수 있다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신경망에 의해 매개변수화 된 </a:t>
            </a:r>
            <a:r>
              <a:rPr lang="en-US" altLang="ko-KR" sz="1900" dirty="0">
                <a:latin typeface="+mn-ea"/>
              </a:rPr>
              <a:t>f </a:t>
            </a:r>
            <a:r>
              <a:rPr lang="ko-KR" altLang="en-US" sz="1900" dirty="0">
                <a:latin typeface="+mn-ea"/>
              </a:rPr>
              <a:t>및 </a:t>
            </a:r>
            <a:r>
              <a:rPr lang="en-US" altLang="ko-KR" sz="1900" dirty="0">
                <a:latin typeface="+mn-ea"/>
              </a:rPr>
              <a:t>g</a:t>
            </a:r>
            <a:r>
              <a:rPr lang="ko-KR" altLang="en-US" sz="1900" dirty="0">
                <a:latin typeface="+mn-ea"/>
              </a:rPr>
              <a:t>함수와 함께 </a:t>
            </a:r>
            <a:r>
              <a:rPr lang="en-US" altLang="ko-KR" sz="1900" dirty="0">
                <a:latin typeface="+mn-ea"/>
              </a:rPr>
              <a:t>attention </a:t>
            </a:r>
            <a:r>
              <a:rPr lang="ko-KR" altLang="en-US" sz="1900" dirty="0">
                <a:latin typeface="+mn-ea"/>
              </a:rPr>
              <a:t>기반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풀링을</a:t>
            </a:r>
            <a:r>
              <a:rPr lang="ko-KR" altLang="en-US" sz="1900" dirty="0">
                <a:latin typeface="+mn-ea"/>
              </a:rPr>
              <a:t> 적용하면 전체 모델을 완전히 미분 및 적응</a:t>
            </a:r>
            <a:r>
              <a:rPr lang="en-US" altLang="ko-KR" sz="1900" dirty="0">
                <a:latin typeface="+mn-ea"/>
              </a:rPr>
              <a:t>(adaptive)</a:t>
            </a:r>
            <a:r>
              <a:rPr lang="ko-KR" altLang="en-US" sz="1900" dirty="0">
                <a:latin typeface="+mn-ea"/>
              </a:rPr>
              <a:t>할 수 있음</a:t>
            </a:r>
            <a:r>
              <a:rPr lang="en-US" altLang="ko-KR" sz="1900" dirty="0">
                <a:latin typeface="+mn-ea"/>
              </a:rPr>
              <a:t>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이 두 가지 사실로 인해 제안된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 err="1">
                <a:latin typeface="+mn-ea"/>
              </a:rPr>
              <a:t>풀링은</a:t>
            </a:r>
            <a:r>
              <a:rPr lang="ko-KR" altLang="en-US" sz="1900" dirty="0">
                <a:latin typeface="+mn-ea"/>
              </a:rPr>
              <a:t> 임의의 순열 불변 </a:t>
            </a:r>
            <a:r>
              <a:rPr lang="en-US" altLang="ko-KR" sz="1900" dirty="0">
                <a:latin typeface="+mn-ea"/>
              </a:rPr>
              <a:t>score </a:t>
            </a:r>
            <a:r>
              <a:rPr lang="ko-KR" altLang="en-US" sz="1900" dirty="0">
                <a:latin typeface="+mn-ea"/>
              </a:rPr>
              <a:t>함수를 모델링할 수 있는 잠재적으로 매우 유연한 연산자임</a:t>
            </a:r>
            <a:endParaRPr lang="en-US" altLang="ko-KR" sz="1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54283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233924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Attention-based MIL pooling</a:t>
            </a:r>
            <a:endParaRPr lang="ko-KR" altLang="en-US" sz="3600" b="1" dirty="0">
              <a:solidFill>
                <a:srgbClr val="FF0000"/>
              </a:solidFill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28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3098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dirty="0">
                    <a:latin typeface="+mn-ea"/>
                  </a:rPr>
                  <a:t>Interpretability(</a:t>
                </a:r>
                <a:r>
                  <a:rPr lang="ko-KR" altLang="en-US" sz="2400" dirty="0">
                    <a:latin typeface="+mn-ea"/>
                  </a:rPr>
                  <a:t>해석 가능성</a:t>
                </a:r>
                <a:r>
                  <a:rPr lang="en-US" altLang="ko-KR" sz="2400" dirty="0">
                    <a:latin typeface="+mn-ea"/>
                  </a:rPr>
                  <a:t>)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이상적으로는 양수 </a:t>
                </a:r>
                <a14:m>
                  <m:oMath xmlns:m="http://schemas.openxmlformats.org/officeDocument/2006/math">
                    <m:r>
                      <a:rPr lang="ko-KR" altLang="en-US" sz="1900" i="1" dirty="0">
                        <a:latin typeface="Cambria Math" panose="02040503050406030204" pitchFamily="18" charset="0"/>
                      </a:rPr>
                      <m:t>라</m:t>
                    </m:r>
                    <m:r>
                      <a:rPr lang="ko-KR" altLang="en-US" sz="1900" i="1" dirty="0" smtClean="0">
                        <a:latin typeface="Cambria Math" panose="02040503050406030204" pitchFamily="18" charset="0"/>
                      </a:rPr>
                      <m:t>벨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= 1)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의 경우 레이블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(key </a:t>
                </a:r>
                <a:r>
                  <a:rPr lang="ko-KR" altLang="en-US" sz="1900" dirty="0">
                    <a:latin typeface="+mn-ea"/>
                  </a:rPr>
                  <a:t>인스턴스</a:t>
                </a:r>
                <a:r>
                  <a:rPr lang="en-US" altLang="ko-KR" sz="1900" dirty="0">
                    <a:latin typeface="+mn-ea"/>
                  </a:rPr>
                  <a:t>)</a:t>
                </a:r>
                <a:r>
                  <a:rPr lang="ko-KR" altLang="en-US" sz="1900" dirty="0">
                    <a:latin typeface="+mn-ea"/>
                  </a:rPr>
                  <a:t>을 가질 가능성이 있는 인스턴스에 높은 주의 가중치를 할당해야 함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즉</a:t>
                </a:r>
                <a:r>
                  <a:rPr lang="en-US" altLang="ko-KR" sz="1900" dirty="0">
                    <a:latin typeface="+mn-ea"/>
                  </a:rPr>
                  <a:t>, attention </a:t>
                </a:r>
                <a:r>
                  <a:rPr lang="ko-KR" altLang="en-US" sz="1900" dirty="0">
                    <a:latin typeface="+mn-ea"/>
                  </a:rPr>
                  <a:t>메커니즘을 사용하면 제공된 결정을 인스턴스 </a:t>
                </a:r>
                <a:r>
                  <a:rPr lang="en-US" altLang="ko-KR" sz="1900" dirty="0">
                    <a:latin typeface="+mn-ea"/>
                  </a:rPr>
                  <a:t>level</a:t>
                </a:r>
                <a:r>
                  <a:rPr lang="ko-KR" altLang="en-US" sz="1900" dirty="0">
                    <a:latin typeface="+mn-ea"/>
                  </a:rPr>
                  <a:t> 레이블 측면에서 쉽게 해석할 수 있음</a:t>
                </a:r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altLang="ko-KR" sz="1900" dirty="0">
                    <a:latin typeface="+mn-ea"/>
                  </a:rPr>
                  <a:t>attention </a:t>
                </a:r>
                <a:r>
                  <a:rPr lang="ko-KR" altLang="en-US" sz="1900" dirty="0">
                    <a:latin typeface="+mn-ea"/>
                  </a:rPr>
                  <a:t>기반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 err="1">
                    <a:latin typeface="+mn-ea"/>
                  </a:rPr>
                  <a:t>풀링은</a:t>
                </a:r>
                <a:r>
                  <a:rPr lang="ko-KR" altLang="en-US" sz="1900" dirty="0">
                    <a:latin typeface="+mn-ea"/>
                  </a:rPr>
                  <a:t> 인스턴스 </a:t>
                </a:r>
                <a:r>
                  <a:rPr lang="en-US" altLang="ko-KR" sz="1900" dirty="0">
                    <a:latin typeface="+mn-ea"/>
                  </a:rPr>
                  <a:t>level </a:t>
                </a:r>
                <a:r>
                  <a:rPr lang="ko-KR" altLang="en-US" sz="1900" dirty="0">
                    <a:latin typeface="+mn-ea"/>
                  </a:rPr>
                  <a:t>접근 방식과 </a:t>
                </a:r>
                <a:r>
                  <a:rPr lang="ko-KR" altLang="en-US" sz="1900" dirty="0" err="1">
                    <a:latin typeface="+mn-ea"/>
                  </a:rPr>
                  <a:t>임베딩</a:t>
                </a:r>
                <a:r>
                  <a:rPr lang="ko-KR" altLang="en-US" sz="1900" dirty="0">
                    <a:latin typeface="+mn-ea"/>
                  </a:rPr>
                  <a:t> </a:t>
                </a:r>
                <a:r>
                  <a:rPr lang="en-US" altLang="ko-KR" sz="1900" dirty="0">
                    <a:latin typeface="+mn-ea"/>
                  </a:rPr>
                  <a:t>level </a:t>
                </a:r>
                <a:r>
                  <a:rPr lang="ko-KR" altLang="en-US" sz="1900" dirty="0">
                    <a:latin typeface="+mn-ea"/>
                  </a:rPr>
                  <a:t>접근 방식을 연결함</a:t>
                </a:r>
                <a:endParaRPr lang="en-US" altLang="ko-KR" sz="1900" dirty="0">
                  <a:latin typeface="+mn-ea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3098669"/>
              </a:xfrm>
              <a:prstGeom prst="rect">
                <a:avLst/>
              </a:prstGeom>
              <a:blipFill>
                <a:blip r:embed="rId3"/>
                <a:stretch>
                  <a:fillRect l="-783" t="-1572" b="-23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766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atin typeface="+mn-ea"/>
              </a:rPr>
              <a:t>4. Experiments</a:t>
            </a:r>
          </a:p>
        </p:txBody>
      </p:sp>
    </p:spTree>
    <p:extLst>
      <p:ext uri="{BB962C8B-B14F-4D97-AF65-F5344CB8AC3E}">
        <p14:creationId xmlns:p14="http://schemas.microsoft.com/office/powerpoint/2010/main" val="103146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50741"/>
            <a:ext cx="1167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이미지 분류</a:t>
            </a:r>
            <a:r>
              <a:rPr lang="en-US" altLang="ko-KR" sz="2000" dirty="0">
                <a:latin typeface="+mn-ea"/>
              </a:rPr>
              <a:t>(classification)</a:t>
            </a:r>
            <a:r>
              <a:rPr lang="ko-KR" altLang="en-US" sz="2000" dirty="0">
                <a:latin typeface="+mn-ea"/>
              </a:rPr>
              <a:t>와 같은 일반적인 기계 학습 문제에서는 이미지에 주석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클래스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을 명확하게 나타내는 것으로 가정</a:t>
            </a:r>
            <a:endParaRPr lang="en-US" altLang="ko-KR" sz="2000" dirty="0">
              <a:latin typeface="+mn-ea"/>
            </a:endParaRPr>
          </a:p>
          <a:p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	</a:t>
            </a:r>
            <a:r>
              <a:rPr lang="en-US" altLang="ko-KR" sz="1600" dirty="0">
                <a:latin typeface="+mn-ea"/>
              </a:rPr>
              <a:t>but</a:t>
            </a:r>
          </a:p>
          <a:p>
            <a:r>
              <a:rPr lang="en-US" altLang="ko-KR" sz="1600" dirty="0">
                <a:latin typeface="+mn-ea"/>
              </a:rPr>
              <a:t>	</a:t>
            </a:r>
            <a:r>
              <a:rPr lang="ko-KR" altLang="en-US" sz="1600" dirty="0">
                <a:latin typeface="+mn-ea"/>
              </a:rPr>
              <a:t>많은 실제 응용 프로그램에서 여러 인스턴스가 관찰되고 주석에 대해 자세한 설명이 없는 경우가 많음</a:t>
            </a:r>
            <a:r>
              <a:rPr lang="en-US" altLang="ko-KR" sz="1600" dirty="0">
                <a:latin typeface="+mn-ea"/>
              </a:rPr>
              <a:t>.</a:t>
            </a:r>
          </a:p>
          <a:p>
            <a:endParaRPr lang="en-US" altLang="ko-KR" sz="1600" dirty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	</a:t>
            </a:r>
            <a:r>
              <a:rPr lang="ko-KR" altLang="en-US" sz="1600" dirty="0">
                <a:latin typeface="+mn-ea"/>
              </a:rPr>
              <a:t>이러한 시나리오를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다중 인스턴스 학습 </a:t>
            </a:r>
            <a:r>
              <a:rPr lang="ko-KR" altLang="en-US" sz="1600" dirty="0">
                <a:latin typeface="+mn-ea"/>
              </a:rPr>
              <a:t>또는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약한 주석이 달린 데이터</a:t>
            </a:r>
            <a:r>
              <a:rPr lang="en-US" altLang="ko-KR" sz="1600" dirty="0">
                <a:latin typeface="+mn-ea"/>
              </a:rPr>
              <a:t>(weakly annotated data)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>
                <a:solidFill>
                  <a:srgbClr val="FF0000"/>
                </a:solidFill>
                <a:latin typeface="+mn-ea"/>
              </a:rPr>
              <a:t>학습 </a:t>
            </a:r>
            <a:r>
              <a:rPr lang="ko-KR" altLang="en-US" sz="1600" dirty="0">
                <a:latin typeface="+mn-ea"/>
              </a:rPr>
              <a:t>이라고 함</a:t>
            </a:r>
            <a:r>
              <a:rPr lang="en-US" altLang="ko-KR" sz="1600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2585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b="0" i="0" dirty="0" err="1">
                <a:effectLst/>
                <a:latin typeface="+mn-ea"/>
              </a:rPr>
              <a:t>헤마톡실린</a:t>
            </a:r>
            <a:r>
              <a:rPr lang="ko-KR" altLang="en-US" sz="2000" b="0" i="0" dirty="0">
                <a:effectLst/>
                <a:latin typeface="+mn-ea"/>
              </a:rPr>
              <a:t> 및 </a:t>
            </a:r>
            <a:r>
              <a:rPr lang="ko-KR" altLang="en-US" sz="2000" b="0" i="0" dirty="0" err="1">
                <a:effectLst/>
                <a:latin typeface="+mn-ea"/>
              </a:rPr>
              <a:t>에오신</a:t>
            </a:r>
            <a:r>
              <a:rPr lang="en-US" altLang="ko-KR" sz="2000" b="0" i="0" dirty="0">
                <a:effectLst/>
                <a:latin typeface="+mn-ea"/>
              </a:rPr>
              <a:t>(H&amp;E) </a:t>
            </a:r>
            <a:r>
              <a:rPr lang="ko-KR" altLang="en-US" sz="2000" b="0" i="0" dirty="0">
                <a:effectLst/>
                <a:latin typeface="+mn-ea"/>
              </a:rPr>
              <a:t>염색 전체 슬라이드 이미지에서 암 영역의 자동 감지는 임상 관련성이 높은 작업</a:t>
            </a:r>
            <a:r>
              <a:rPr lang="ko-KR" altLang="en-US" sz="2000" dirty="0">
                <a:latin typeface="+mn-ea"/>
              </a:rPr>
              <a:t>임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현재 </a:t>
            </a:r>
            <a:r>
              <a:rPr lang="en-US" altLang="ko-KR" sz="2000" dirty="0">
                <a:latin typeface="+mn-ea"/>
              </a:rPr>
              <a:t>supervised</a:t>
            </a:r>
            <a:r>
              <a:rPr lang="ko-KR" altLang="en-US" sz="2000" dirty="0">
                <a:latin typeface="+mn-ea"/>
              </a:rPr>
              <a:t>되는 접근 방식은 픽셀 수준 주석을 사용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그러나 데이터 생성하는데 병리학자의 많은 시간을 필요로 하여 일상에 큰 지장을 줌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따라서 약한 라벨로 작업하는 성공적인 솔루션은 병리학자의 작업량을 줄이는 데 큰 도움이 됨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234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" b="0" i="0" dirty="0">
                <a:effectLst/>
                <a:latin typeface="+mn-ea"/>
              </a:rPr>
              <a:t>Breast Cancer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b="0" i="0" dirty="0">
                <a:effectLst/>
                <a:latin typeface="+mn-ea"/>
              </a:rPr>
              <a:t>유방암은 약하게 </a:t>
            </a:r>
            <a:r>
              <a:rPr lang="ko-KR" altLang="en-US" sz="1700" dirty="0">
                <a:latin typeface="+mn-ea"/>
              </a:rPr>
              <a:t>라벨</a:t>
            </a:r>
            <a:r>
              <a:rPr lang="ko-KR" altLang="en-US" sz="1700" b="0" i="0" dirty="0">
                <a:effectLst/>
                <a:latin typeface="+mn-ea"/>
              </a:rPr>
              <a:t>이 지정된 </a:t>
            </a:r>
            <a:r>
              <a:rPr lang="en-US" altLang="ko-KR" sz="1700" b="0" i="0" dirty="0">
                <a:effectLst/>
                <a:latin typeface="+mn-ea"/>
              </a:rPr>
              <a:t>896 × 768 H&amp;E </a:t>
            </a:r>
            <a:r>
              <a:rPr lang="ko-KR" altLang="en-US" sz="1700" b="0" i="0" dirty="0">
                <a:effectLst/>
                <a:latin typeface="+mn-ea"/>
              </a:rPr>
              <a:t>이미지 </a:t>
            </a:r>
            <a:r>
              <a:rPr lang="en-US" altLang="ko-KR" sz="1700" b="0" i="0" dirty="0">
                <a:effectLst/>
                <a:latin typeface="+mn-ea"/>
              </a:rPr>
              <a:t>58</a:t>
            </a:r>
            <a:r>
              <a:rPr lang="ko-KR" altLang="en-US" sz="1700" b="0" i="0" dirty="0">
                <a:effectLst/>
                <a:latin typeface="+mn-ea"/>
              </a:rPr>
              <a:t>개로 구성</a:t>
            </a:r>
            <a:endParaRPr lang="en-US" altLang="ko-KR" sz="1700" dirty="0">
              <a:latin typeface="+mn-ea"/>
            </a:endParaRPr>
          </a:p>
          <a:p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dirty="0">
                <a:latin typeface="+mn-ea"/>
              </a:rPr>
              <a:t>이미지에 유방암 세포가 있으면 악성으로 분류되고 그렇지 않으면 양성으로 분류됨</a:t>
            </a:r>
            <a:endParaRPr lang="en-US" altLang="ko-KR" sz="1700" dirty="0">
              <a:latin typeface="+mn-ea"/>
            </a:endParaRPr>
          </a:p>
          <a:p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dirty="0">
                <a:latin typeface="+mn-ea"/>
              </a:rPr>
              <a:t>모든 이미지를 </a:t>
            </a:r>
            <a:r>
              <a:rPr lang="en-US" altLang="ko-KR" sz="1700" dirty="0">
                <a:latin typeface="+mn-ea"/>
              </a:rPr>
              <a:t>32 × 32 </a:t>
            </a:r>
            <a:r>
              <a:rPr lang="ko-KR" altLang="en-US" sz="1700" dirty="0">
                <a:latin typeface="+mn-ea"/>
              </a:rPr>
              <a:t>패치로 나눔</a:t>
            </a: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dirty="0">
                <a:latin typeface="+mn-ea"/>
              </a:rPr>
              <a:t>그 결과 </a:t>
            </a:r>
            <a:r>
              <a:rPr lang="en-US" altLang="ko-KR" sz="1700" dirty="0">
                <a:latin typeface="+mn-ea"/>
              </a:rPr>
              <a:t>bag</a:t>
            </a:r>
            <a:r>
              <a:rPr lang="ko-KR" altLang="en-US" sz="1700" dirty="0">
                <a:latin typeface="+mn-ea"/>
              </a:rPr>
              <a:t>당 </a:t>
            </a:r>
            <a:r>
              <a:rPr lang="en-US" altLang="ko-KR" sz="1700" dirty="0">
                <a:latin typeface="+mn-ea"/>
              </a:rPr>
              <a:t>672</a:t>
            </a:r>
            <a:r>
              <a:rPr lang="ko-KR" altLang="en-US" sz="1700" dirty="0">
                <a:latin typeface="+mn-ea"/>
              </a:rPr>
              <a:t>개의 패치가 생성됨</a:t>
            </a:r>
            <a:r>
              <a:rPr lang="en-US" altLang="ko-KR" sz="1700" dirty="0">
                <a:latin typeface="+mn-ea"/>
              </a:rPr>
              <a:t>. 75% </a:t>
            </a:r>
            <a:r>
              <a:rPr lang="ko-KR" altLang="en-US" sz="1700" dirty="0">
                <a:latin typeface="+mn-ea"/>
              </a:rPr>
              <a:t>이상의 흰색 픽셀이 포함된 패치는 폐기하였음</a:t>
            </a: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700" dirty="0">
              <a:latin typeface="+mn-ea"/>
            </a:endParaRPr>
          </a:p>
          <a:p>
            <a:r>
              <a:rPr lang="en-US" altLang="ko-KR" sz="1700" dirty="0">
                <a:latin typeface="+mn-ea"/>
              </a:rPr>
              <a:t>Colon Cancer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dirty="0">
                <a:latin typeface="+mn-ea"/>
              </a:rPr>
              <a:t>대장암은 </a:t>
            </a:r>
            <a:r>
              <a:rPr lang="en-US" altLang="ko-KR" sz="1700" dirty="0">
                <a:latin typeface="+mn-ea"/>
              </a:rPr>
              <a:t>100</a:t>
            </a:r>
            <a:r>
              <a:rPr lang="ko-KR" altLang="en-US" sz="1700" dirty="0">
                <a:latin typeface="+mn-ea"/>
              </a:rPr>
              <a:t>개의 </a:t>
            </a:r>
            <a:r>
              <a:rPr lang="en-US" altLang="ko-KR" sz="1700" dirty="0">
                <a:latin typeface="+mn-ea"/>
              </a:rPr>
              <a:t>H&amp;E </a:t>
            </a:r>
            <a:r>
              <a:rPr lang="ko-KR" altLang="en-US" sz="1700" dirty="0">
                <a:latin typeface="+mn-ea"/>
              </a:rPr>
              <a:t>이미지로 구성됨</a:t>
            </a: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1700" dirty="0">
                <a:latin typeface="+mn-ea"/>
              </a:rPr>
              <a:t>이미지는 정상 및 악성 영역의 다양한 조직 모양에서 비롯됨</a:t>
            </a:r>
            <a:endParaRPr lang="en-US" altLang="ko-KR" sz="1700" dirty="0">
              <a:latin typeface="+mn-ea"/>
            </a:endParaRPr>
          </a:p>
          <a:p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700" dirty="0">
                <a:latin typeface="+mn-ea"/>
              </a:rPr>
              <a:t>bag</a:t>
            </a:r>
            <a:r>
              <a:rPr lang="ko-KR" altLang="en-US" sz="1700" dirty="0">
                <a:latin typeface="+mn-ea"/>
              </a:rPr>
              <a:t>은 </a:t>
            </a:r>
            <a:r>
              <a:rPr lang="en-US" altLang="ko-KR" sz="1700" dirty="0">
                <a:latin typeface="+mn-ea"/>
              </a:rPr>
              <a:t>27×27 </a:t>
            </a:r>
            <a:r>
              <a:rPr lang="ko-KR" altLang="en-US" sz="1700" dirty="0">
                <a:latin typeface="+mn-ea"/>
              </a:rPr>
              <a:t>패치로 구성됨</a:t>
            </a: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7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1700" dirty="0">
                <a:latin typeface="+mn-ea"/>
              </a:rPr>
              <a:t>bag</a:t>
            </a:r>
            <a:r>
              <a:rPr lang="ko-KR" altLang="en-US" sz="1700" dirty="0">
                <a:latin typeface="+mn-ea"/>
              </a:rPr>
              <a:t>에 상피 등급의 핵이 하나 이상 포함되어 있으면 </a:t>
            </a:r>
            <a:r>
              <a:rPr lang="ko-KR" altLang="en-US" sz="1700" dirty="0" err="1">
                <a:latin typeface="+mn-ea"/>
              </a:rPr>
              <a:t>백에</a:t>
            </a:r>
            <a:r>
              <a:rPr lang="ko-KR" altLang="en-US" sz="1700" dirty="0">
                <a:latin typeface="+mn-ea"/>
              </a:rPr>
              <a:t> 긍정적인 레이블이 부여됨</a:t>
            </a:r>
            <a:endParaRPr lang="en-US" altLang="ko-KR" sz="1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6976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b="0" i="0" dirty="0">
                <a:effectLst/>
                <a:latin typeface="+mn-ea"/>
              </a:rPr>
              <a:t>두 데이터 세트에 대해 변환 </a:t>
            </a:r>
            <a:r>
              <a:rPr lang="en-US" altLang="ko-KR" b="0" i="0" dirty="0">
                <a:effectLst/>
                <a:latin typeface="+mn-ea"/>
              </a:rPr>
              <a:t>f</a:t>
            </a:r>
            <a:r>
              <a:rPr lang="ko-KR" altLang="en-US" b="0" i="0" dirty="0">
                <a:effectLst/>
                <a:latin typeface="+mn-ea"/>
              </a:rPr>
              <a:t>를 위해 </a:t>
            </a:r>
            <a:r>
              <a:rPr lang="en-US" altLang="ko-KR" b="0" i="0" dirty="0">
                <a:effectLst/>
                <a:latin typeface="+mn-ea"/>
              </a:rPr>
              <a:t>(</a:t>
            </a:r>
            <a:r>
              <a:rPr lang="en-US" altLang="ko-KR" b="0" i="0" dirty="0" err="1">
                <a:effectLst/>
                <a:latin typeface="+mn-ea"/>
              </a:rPr>
              <a:t>Sirinukunwattana</a:t>
            </a:r>
            <a:r>
              <a:rPr lang="en-US" altLang="ko-KR" b="0" i="0" dirty="0">
                <a:effectLst/>
                <a:latin typeface="+mn-ea"/>
              </a:rPr>
              <a:t> et al.,</a:t>
            </a:r>
            <a:r>
              <a:rPr lang="en-US" altLang="ko-KR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altLang="ko-KR" sz="1400" b="1" i="0" dirty="0">
                <a:solidFill>
                  <a:srgbClr val="212121"/>
                </a:solidFill>
                <a:effectLst/>
                <a:latin typeface="Merriweather" panose="00000500000000000000" pitchFamily="2" charset="0"/>
              </a:rPr>
              <a:t>Locality Sensitive Deep Learning for Detection and Classification of Nuclei in Routine Colon Cancer Histology Images </a:t>
            </a:r>
            <a:r>
              <a:rPr lang="en-US" altLang="ko-KR" b="0" i="0" dirty="0">
                <a:effectLst/>
                <a:latin typeface="+mn-ea"/>
              </a:rPr>
              <a:t>2016)</a:t>
            </a:r>
            <a:r>
              <a:rPr lang="ko-KR" altLang="en-US" b="0" i="0" dirty="0">
                <a:effectLst/>
                <a:latin typeface="+mn-ea"/>
              </a:rPr>
              <a:t>에서 제안한 모델을 사용</a:t>
            </a:r>
            <a:endParaRPr lang="en-US" altLang="ko-KR" b="0" i="0" dirty="0">
              <a:effectLst/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</a:rPr>
              <a:t>모든 모델은 </a:t>
            </a:r>
            <a:r>
              <a:rPr lang="en-US" altLang="ko-KR" dirty="0">
                <a:latin typeface="+mn-ea"/>
              </a:rPr>
              <a:t>Adam </a:t>
            </a:r>
            <a:r>
              <a:rPr lang="ko-KR" altLang="en-US" dirty="0">
                <a:latin typeface="+mn-ea"/>
              </a:rPr>
              <a:t>최적화 알고리즘으로 훈련</a:t>
            </a: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dirty="0">
                <a:latin typeface="+mn-ea"/>
              </a:rPr>
              <a:t>두 데이터 세트의 제한된 데이터 샘플로 인해 과적합을 방지하기 위해 데이터 증강을 수행</a:t>
            </a:r>
            <a:endParaRPr lang="en-US" altLang="ko-KR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B5A624-C701-489E-2527-70A25376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262" y="3011849"/>
            <a:ext cx="6752804" cy="37096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573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+mn-ea"/>
              </a:rPr>
              <a:t>max</a:t>
            </a:r>
            <a:r>
              <a:rPr lang="ko-KR" altLang="en-US" sz="2000" dirty="0">
                <a:latin typeface="+mn-ea"/>
              </a:rPr>
              <a:t> </a:t>
            </a:r>
            <a:r>
              <a:rPr lang="ko-KR" altLang="en-US" sz="2000" dirty="0" err="1">
                <a:latin typeface="+mn-ea"/>
              </a:rPr>
              <a:t>풀링을</a:t>
            </a:r>
            <a:r>
              <a:rPr lang="ko-KR" altLang="en-US" sz="2000" dirty="0">
                <a:latin typeface="+mn-ea"/>
              </a:rPr>
              <a:t> 사용한 </a:t>
            </a:r>
            <a:r>
              <a:rPr lang="ko-KR" altLang="en-US" sz="2000" dirty="0" err="1">
                <a:latin typeface="+mn-ea"/>
              </a:rPr>
              <a:t>임베딩</a:t>
            </a:r>
            <a:r>
              <a:rPr lang="ko-KR" altLang="en-US" sz="2000" dirty="0">
                <a:latin typeface="+mn-ea"/>
              </a:rPr>
              <a:t> 기반 방법은 유방암에서 낮은 정확도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ko-KR" altLang="en-US" dirty="0">
                <a:latin typeface="+mn-ea"/>
              </a:rPr>
              <a:t>일반적으로 이 데이터 세트는 슬라이드의 높은 변동성과 적은 수의 </a:t>
            </a:r>
            <a:r>
              <a:rPr lang="en-US" altLang="ko-KR" dirty="0">
                <a:latin typeface="+mn-ea"/>
              </a:rPr>
              <a:t>data</a:t>
            </a:r>
            <a:r>
              <a:rPr lang="ko-KR" altLang="en-US" dirty="0">
                <a:latin typeface="+mn-ea"/>
              </a:rPr>
              <a:t>로 인해 결과가 낮음</a:t>
            </a:r>
            <a:endParaRPr lang="en-US" altLang="ko-KR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제안된 방법은 가장 정확할 뿐만 아니라 가장 높은 재현율을 나타냄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8B5A624-C701-489E-2527-70A253768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148" y="2823880"/>
            <a:ext cx="7221703" cy="39672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5449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결국 우리는 </a:t>
            </a:r>
            <a:r>
              <a:rPr lang="en-US" altLang="ko-KR" sz="2000" dirty="0">
                <a:latin typeface="+mn-ea"/>
              </a:rPr>
              <a:t>ROI </a:t>
            </a:r>
            <a:r>
              <a:rPr lang="ko-KR" altLang="en-US" sz="2000" dirty="0">
                <a:latin typeface="+mn-ea"/>
              </a:rPr>
              <a:t>제공에 있어 </a:t>
            </a:r>
            <a:r>
              <a:rPr lang="en-US" altLang="ko-KR" sz="2000" dirty="0">
                <a:latin typeface="+mn-ea"/>
              </a:rPr>
              <a:t>attention</a:t>
            </a:r>
            <a:r>
              <a:rPr lang="ko-KR" altLang="en-US" sz="2000" dirty="0">
                <a:latin typeface="+mn-ea"/>
              </a:rPr>
              <a:t> 메커니즘의 유용성을 제시 할 수 있음</a:t>
            </a: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altLang="ko-KR" sz="2000" dirty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+mn-ea"/>
              </a:rPr>
              <a:t>패치에 해당 </a:t>
            </a:r>
            <a:r>
              <a:rPr lang="en-US" altLang="ko-KR" sz="2000" dirty="0">
                <a:latin typeface="+mn-ea"/>
              </a:rPr>
              <a:t>attention </a:t>
            </a:r>
            <a:r>
              <a:rPr lang="ko-KR" altLang="en-US" sz="2000" dirty="0">
                <a:latin typeface="+mn-ea"/>
              </a:rPr>
              <a:t>가중치를 곱하여 </a:t>
            </a:r>
            <a:r>
              <a:rPr lang="ko-KR" altLang="en-US" sz="2000" dirty="0" err="1">
                <a:latin typeface="+mn-ea"/>
              </a:rPr>
              <a:t>히트맵을</a:t>
            </a:r>
            <a:r>
              <a:rPr lang="ko-KR" altLang="en-US" sz="2000" dirty="0">
                <a:latin typeface="+mn-ea"/>
              </a:rPr>
              <a:t> 만듭니다</a:t>
            </a:r>
            <a:r>
              <a:rPr lang="en-US" altLang="ko-KR" sz="2000" dirty="0">
                <a:latin typeface="+mn-ea"/>
              </a:rPr>
              <a:t>. </a:t>
            </a:r>
            <a:r>
              <a:rPr lang="ko-KR" altLang="en-US" sz="2000" dirty="0">
                <a:latin typeface="+mn-ea"/>
              </a:rPr>
              <a:t>훈련 중에는 이미지 </a:t>
            </a:r>
            <a:r>
              <a:rPr lang="en-US" altLang="ko-KR" sz="2000" dirty="0">
                <a:latin typeface="+mn-ea"/>
              </a:rPr>
              <a:t>level</a:t>
            </a:r>
            <a:r>
              <a:rPr lang="ko-KR" altLang="en-US" sz="2000" dirty="0">
                <a:latin typeface="+mn-ea"/>
              </a:rPr>
              <a:t> 주석만 사용되지만 그림 </a:t>
            </a:r>
            <a:r>
              <a:rPr lang="en-US" altLang="ko-KR" sz="2000" dirty="0">
                <a:latin typeface="+mn-ea"/>
              </a:rPr>
              <a:t>5(d)</a:t>
            </a:r>
            <a:r>
              <a:rPr lang="ko-KR" altLang="en-US" sz="2000" dirty="0">
                <a:latin typeface="+mn-ea"/>
              </a:rPr>
              <a:t>의 </a:t>
            </a:r>
            <a:r>
              <a:rPr lang="ko-KR" altLang="en-US" sz="2000" dirty="0" err="1">
                <a:latin typeface="+mn-ea"/>
              </a:rPr>
              <a:t>히트맵과</a:t>
            </a:r>
            <a:r>
              <a:rPr lang="ko-KR" altLang="en-US" sz="2000" dirty="0">
                <a:latin typeface="+mn-ea"/>
              </a:rPr>
              <a:t> 그림 </a:t>
            </a:r>
            <a:r>
              <a:rPr lang="en-US" altLang="ko-KR" sz="2000" dirty="0">
                <a:latin typeface="+mn-ea"/>
              </a:rPr>
              <a:t>5(c)</a:t>
            </a:r>
            <a:r>
              <a:rPr lang="ko-KR" altLang="en-US" sz="2000" dirty="0">
                <a:latin typeface="+mn-ea"/>
              </a:rPr>
              <a:t>의 정답 간에 상당한 일치가 있습니다</a:t>
            </a:r>
            <a:r>
              <a:rPr lang="en-US" altLang="ko-KR" sz="2000" dirty="0">
                <a:latin typeface="+mn-ea"/>
              </a:rPr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6A13423-2B22-A927-152F-6286C928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269" y="2840178"/>
            <a:ext cx="3642732" cy="3881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408770B-8507-55F2-80CE-C6C01B507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5617892"/>
            <a:ext cx="4275413" cy="11106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6550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Experiments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040A771-9534-B603-7D10-386F3BF21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60" y="1434164"/>
            <a:ext cx="10141680" cy="4623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558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Conclusion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378204" y="1250741"/>
            <a:ext cx="11373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이 논문에서 우리는 신경망에 의해 완전히 </a:t>
            </a:r>
            <a:r>
              <a:rPr lang="ko-KR" altLang="en-US" dirty="0" err="1">
                <a:latin typeface="+mn-ea"/>
              </a:rPr>
              <a:t>매개변수화되는</a:t>
            </a:r>
            <a:r>
              <a:rPr lang="ko-KR" altLang="en-US" dirty="0">
                <a:latin typeface="+mn-ea"/>
              </a:rPr>
              <a:t> 유연하고 해석 가능한 </a:t>
            </a:r>
            <a:r>
              <a:rPr lang="en-US" altLang="ko-KR" dirty="0">
                <a:latin typeface="+mn-ea"/>
              </a:rPr>
              <a:t>MIL </a:t>
            </a:r>
            <a:r>
              <a:rPr lang="ko-KR" altLang="en-US" dirty="0">
                <a:latin typeface="+mn-ea"/>
              </a:rPr>
              <a:t>접근 방식을 제안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대칭 함수의 기본 정리 측면에서 순열 불변 </a:t>
            </a:r>
            <a:r>
              <a:rPr lang="en-US" altLang="ko-KR" dirty="0">
                <a:latin typeface="+mn-ea"/>
              </a:rPr>
              <a:t>bag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score </a:t>
            </a:r>
            <a:r>
              <a:rPr lang="ko-KR" altLang="en-US" dirty="0">
                <a:latin typeface="+mn-ea"/>
              </a:rPr>
              <a:t>함수를 모델링하기 위한 딥 러닝의 유용성을 보여줌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attention </a:t>
            </a:r>
            <a:r>
              <a:rPr lang="ko-KR" altLang="en-US" dirty="0">
                <a:latin typeface="+mn-ea"/>
              </a:rPr>
              <a:t>메커니즘을 기반으로 하는 훈련 가능한 </a:t>
            </a:r>
            <a:r>
              <a:rPr lang="en-US" altLang="ko-KR" dirty="0">
                <a:latin typeface="+mn-ea"/>
              </a:rPr>
              <a:t>MIL </a:t>
            </a:r>
            <a:r>
              <a:rPr lang="ko-KR" altLang="en-US" dirty="0" err="1">
                <a:latin typeface="+mn-ea"/>
              </a:rPr>
              <a:t>풀링을</a:t>
            </a:r>
            <a:r>
              <a:rPr lang="ko-KR" altLang="en-US" dirty="0">
                <a:latin typeface="+mn-ea"/>
              </a:rPr>
              <a:t> 제시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개의 실제 조직 병리학 데이터 세트에서 우리의 방법이 가장 성능이 좋은 방법과 동등하거나 다른 평가 측면에서 최고의 성능인 것을 확인함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접근 방식이 많은 실제 응용 프로그램에서 매우 중요한 </a:t>
            </a:r>
            <a:r>
              <a:rPr lang="en-US" altLang="ko-KR" dirty="0">
                <a:latin typeface="+mn-ea"/>
              </a:rPr>
              <a:t>ROI</a:t>
            </a:r>
            <a:r>
              <a:rPr lang="ko-KR" altLang="en-US" dirty="0">
                <a:latin typeface="+mn-ea"/>
              </a:rPr>
              <a:t>를 제시함으로써 결정에 대한 해석을 제공한다는 것을 보여줌</a:t>
            </a: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</a:rPr>
              <a:t>여기서는 이진 </a:t>
            </a:r>
            <a:r>
              <a:rPr lang="en-US" altLang="ko-KR" dirty="0">
                <a:latin typeface="+mn-ea"/>
              </a:rPr>
              <a:t>MIL </a:t>
            </a:r>
            <a:r>
              <a:rPr lang="ko-KR" altLang="en-US" dirty="0">
                <a:latin typeface="+mn-ea"/>
              </a:rPr>
              <a:t>문제에 초점을 맞추었지만 다중 클래스 </a:t>
            </a:r>
            <a:r>
              <a:rPr lang="en-US" altLang="ko-KR" dirty="0">
                <a:latin typeface="+mn-ea"/>
              </a:rPr>
              <a:t>MIL</a:t>
            </a:r>
            <a:r>
              <a:rPr lang="ko-KR" altLang="en-US" dirty="0">
                <a:latin typeface="+mn-ea"/>
              </a:rPr>
              <a:t>이 더 흥미로울 것임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82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Introduction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MIL</a:t>
            </a:r>
            <a:r>
              <a:rPr lang="ko-KR" altLang="en-US" sz="1900" dirty="0">
                <a:latin typeface="+mn-ea"/>
              </a:rPr>
              <a:t>은 단일 클래스 라벨이 할당된 인스턴스 </a:t>
            </a:r>
            <a:r>
              <a:rPr lang="en-US" altLang="ko-KR" sz="1900" dirty="0">
                <a:latin typeface="+mn-ea"/>
              </a:rPr>
              <a:t>bag</a:t>
            </a:r>
            <a:r>
              <a:rPr lang="ko-KR" altLang="en-US" sz="1900" dirty="0">
                <a:latin typeface="+mn-ea"/>
              </a:rPr>
              <a:t>들을 처리함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MIL</a:t>
            </a:r>
            <a:r>
              <a:rPr lang="ko-KR" altLang="en-US" sz="1900" dirty="0">
                <a:latin typeface="+mn-ea"/>
              </a:rPr>
              <a:t>의 주요 목표는 </a:t>
            </a:r>
            <a:r>
              <a:rPr lang="en-US" altLang="ko-KR" sz="1900" dirty="0">
                <a:solidFill>
                  <a:srgbClr val="FF0000"/>
                </a:solidFill>
                <a:latin typeface="+mn-ea"/>
              </a:rPr>
              <a:t>bag</a:t>
            </a:r>
            <a:r>
              <a:rPr lang="ko-KR" altLang="en-US" sz="1900" dirty="0">
                <a:solidFill>
                  <a:srgbClr val="FF0000"/>
                </a:solidFill>
                <a:latin typeface="+mn-ea"/>
              </a:rPr>
              <a:t>의</a:t>
            </a:r>
            <a:r>
              <a:rPr lang="en-US" altLang="ko-KR" sz="19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900" dirty="0">
                <a:solidFill>
                  <a:srgbClr val="FF0000"/>
                </a:solidFill>
                <a:latin typeface="+mn-ea"/>
              </a:rPr>
              <a:t>라벨을 예측</a:t>
            </a:r>
            <a:r>
              <a:rPr lang="ko-KR" altLang="en-US" sz="1900" dirty="0">
                <a:latin typeface="+mn-ea"/>
              </a:rPr>
              <a:t>하는 </a:t>
            </a:r>
            <a:r>
              <a:rPr lang="ko-KR" altLang="en-US" sz="1900" dirty="0">
                <a:solidFill>
                  <a:srgbClr val="FF0000"/>
                </a:solidFill>
                <a:latin typeface="+mn-ea"/>
              </a:rPr>
              <a:t>모델을 학습</a:t>
            </a:r>
            <a:r>
              <a:rPr lang="ko-KR" altLang="en-US" sz="1900" dirty="0">
                <a:latin typeface="+mn-ea"/>
              </a:rPr>
              <a:t>하는 것</a:t>
            </a:r>
            <a:r>
              <a:rPr lang="en-US" altLang="ko-KR" sz="1900" dirty="0">
                <a:latin typeface="+mn-ea"/>
              </a:rPr>
              <a:t>. </a:t>
            </a:r>
            <a:r>
              <a:rPr lang="en-US" altLang="ko-KR" sz="1600" dirty="0">
                <a:latin typeface="+mn-ea"/>
              </a:rPr>
              <a:t>ex)</a:t>
            </a:r>
            <a:r>
              <a:rPr lang="ko-KR" altLang="en-US" sz="1600" dirty="0">
                <a:latin typeface="+mn-ea"/>
              </a:rPr>
              <a:t>의료진단</a:t>
            </a:r>
            <a:endParaRPr lang="en-US" altLang="ko-KR" sz="16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Tx/>
              <a:buChar char="-"/>
            </a:pPr>
            <a:r>
              <a:rPr lang="ko-KR" altLang="en-US" dirty="0">
                <a:latin typeface="+mn-ea"/>
              </a:rPr>
              <a:t>추가적으로 핵심 인스턴스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즉</a:t>
            </a:r>
            <a:r>
              <a:rPr lang="en-US" altLang="ko-KR" dirty="0">
                <a:latin typeface="+mn-ea"/>
              </a:rPr>
              <a:t> bag </a:t>
            </a:r>
            <a:r>
              <a:rPr lang="ko-KR" altLang="en-US" dirty="0">
                <a:latin typeface="+mn-ea"/>
              </a:rPr>
              <a:t>라벨 값을 정해주는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key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instance</a:t>
            </a:r>
            <a:r>
              <a:rPr lang="ko-KR" altLang="en-US" dirty="0">
                <a:latin typeface="+mn-ea"/>
              </a:rPr>
              <a:t>를 찾아내는 것이 중요</a:t>
            </a:r>
            <a:endParaRPr lang="en-US" altLang="ko-KR" dirty="0">
              <a:latin typeface="+mn-ea"/>
            </a:endParaRPr>
          </a:p>
          <a:p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기존  </a:t>
            </a:r>
            <a:r>
              <a:rPr lang="en-US" altLang="ko-KR" sz="1900" dirty="0">
                <a:latin typeface="+mn-ea"/>
              </a:rPr>
              <a:t>MIL</a:t>
            </a:r>
            <a:r>
              <a:rPr lang="ko-KR" altLang="en-US" sz="1900" dirty="0">
                <a:latin typeface="+mn-ea"/>
              </a:rPr>
              <a:t>은 </a:t>
            </a: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분류를 하기 위해 </a:t>
            </a:r>
            <a:r>
              <a:rPr lang="en-US" altLang="ko-KR" sz="1900" dirty="0">
                <a:latin typeface="+mn-ea"/>
              </a:rPr>
              <a:t>bag </a:t>
            </a:r>
            <a:r>
              <a:rPr lang="ko-KR" altLang="en-US" sz="1900" dirty="0">
                <a:latin typeface="+mn-ea"/>
              </a:rPr>
              <a:t>간의 유사성 활용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altLang="ko-KR" sz="1900" dirty="0">
                <a:latin typeface="+mn-ea"/>
              </a:rPr>
              <a:t>Bag level</a:t>
            </a:r>
            <a:r>
              <a:rPr lang="ko-KR" altLang="en-US" sz="1900" dirty="0">
                <a:latin typeface="+mn-ea"/>
              </a:rPr>
              <a:t> </a:t>
            </a:r>
            <a:r>
              <a:rPr lang="en-US" altLang="ko-KR" sz="1900" dirty="0">
                <a:latin typeface="+mn-ea"/>
              </a:rPr>
              <a:t>classifier(</a:t>
            </a:r>
            <a:r>
              <a:rPr lang="ko-KR" altLang="en-US" sz="1900" dirty="0">
                <a:latin typeface="+mn-ea"/>
              </a:rPr>
              <a:t>분류기</a:t>
            </a:r>
            <a:r>
              <a:rPr lang="en-US" altLang="ko-KR" sz="1900" dirty="0">
                <a:latin typeface="+mn-ea"/>
              </a:rPr>
              <a:t>)</a:t>
            </a:r>
            <a:r>
              <a:rPr lang="ko-KR" altLang="en-US" sz="1900" dirty="0">
                <a:latin typeface="+mn-ea"/>
              </a:rPr>
              <a:t>에 추가로 </a:t>
            </a:r>
            <a:r>
              <a:rPr lang="ko-KR" altLang="en-US" sz="1900" dirty="0" err="1">
                <a:latin typeface="+mn-ea"/>
              </a:rPr>
              <a:t>컴팩트한</a:t>
            </a:r>
            <a:r>
              <a:rPr lang="ko-KR" altLang="en-US" sz="1900" dirty="0">
                <a:latin typeface="+mn-ea"/>
              </a:rPr>
              <a:t> </a:t>
            </a:r>
            <a:r>
              <a:rPr lang="ko-KR" altLang="en-US" sz="1900" dirty="0" err="1">
                <a:latin typeface="+mn-ea"/>
              </a:rPr>
              <a:t>저차원</a:t>
            </a:r>
            <a:r>
              <a:rPr lang="ko-KR" altLang="en-US" sz="1900" dirty="0">
                <a:latin typeface="+mn-ea"/>
              </a:rPr>
              <a:t> 인스턴스 </a:t>
            </a:r>
            <a:r>
              <a:rPr lang="en-US" altLang="ko-KR" sz="1900" dirty="0">
                <a:latin typeface="+mn-ea"/>
              </a:rPr>
              <a:t>feature</a:t>
            </a:r>
            <a:r>
              <a:rPr lang="ko-KR" altLang="en-US" sz="1900" dirty="0">
                <a:latin typeface="+mn-ea"/>
              </a:rPr>
              <a:t>를 </a:t>
            </a:r>
            <a:r>
              <a:rPr lang="en-US" altLang="ko-KR" sz="1900" dirty="0">
                <a:latin typeface="+mn-ea"/>
              </a:rPr>
              <a:t>embedding</a:t>
            </a:r>
            <a:r>
              <a:rPr lang="ko-KR" altLang="en-US" sz="1900" dirty="0">
                <a:latin typeface="+mn-ea"/>
              </a:rPr>
              <a:t>하는 것과 같은 다양한 방법이 제안되었음</a:t>
            </a:r>
            <a:r>
              <a:rPr lang="en-US" altLang="ko-KR" sz="1900" dirty="0">
                <a:latin typeface="+mn-ea"/>
              </a:rPr>
              <a:t>.</a:t>
            </a:r>
            <a:endParaRPr lang="en-US" altLang="ko-KR" dirty="0">
              <a:latin typeface="+mn-ea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latin typeface="+mn-ea"/>
              </a:rPr>
              <a:t>그러나 인스턴스 </a:t>
            </a:r>
            <a:r>
              <a:rPr lang="en-US" altLang="ko-KR" dirty="0">
                <a:latin typeface="+mn-ea"/>
              </a:rPr>
              <a:t>level </a:t>
            </a:r>
            <a:r>
              <a:rPr lang="ko-KR" altLang="en-US" dirty="0">
                <a:latin typeface="+mn-ea"/>
              </a:rPr>
              <a:t>분류에서 정확도가 낮고 기존 </a:t>
            </a:r>
            <a:r>
              <a:rPr lang="en-US" altLang="ko-KR" dirty="0">
                <a:latin typeface="+mn-ea"/>
              </a:rPr>
              <a:t>MIL </a:t>
            </a:r>
            <a:r>
              <a:rPr lang="ko-KR" altLang="en-US" dirty="0">
                <a:latin typeface="+mn-ea"/>
              </a:rPr>
              <a:t>방법론과 불일치가 발생함</a:t>
            </a:r>
            <a:r>
              <a:rPr lang="en-US" altLang="ko-KR" dirty="0">
                <a:latin typeface="+mn-ea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ko-KR" altLang="en-US" sz="1900" dirty="0">
                <a:latin typeface="+mn-ea"/>
              </a:rPr>
              <a:t>이 논문에서는 해석 가능성</a:t>
            </a:r>
            <a:r>
              <a:rPr lang="en-US" altLang="ko-KR" sz="1900" dirty="0">
                <a:latin typeface="+mn-ea"/>
              </a:rPr>
              <a:t>(interpretability)</a:t>
            </a:r>
            <a:r>
              <a:rPr lang="ko-KR" altLang="en-US" sz="1900" dirty="0">
                <a:latin typeface="+mn-ea"/>
              </a:rPr>
              <a:t>을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>
                <a:latin typeface="+mn-ea"/>
              </a:rPr>
              <a:t>접근 방식을 통합하여 유연성</a:t>
            </a:r>
            <a:r>
              <a:rPr lang="en-US" altLang="ko-KR" sz="1900" dirty="0">
                <a:latin typeface="+mn-ea"/>
              </a:rPr>
              <a:t>(flexibility)</a:t>
            </a:r>
            <a:r>
              <a:rPr lang="ko-KR" altLang="en-US" sz="1900" dirty="0">
                <a:latin typeface="+mn-ea"/>
              </a:rPr>
              <a:t>을 높이는 것을 목표로 새로운 방법을 제안</a:t>
            </a:r>
            <a:endParaRPr lang="en-US" altLang="ko-KR" sz="19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896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11C534-6B10-4D7C-4A9D-D41E7FBD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1373-5C7E-4C2B-A530-BAF229F207E7}"/>
              </a:ext>
            </a:extLst>
          </p:cNvPr>
          <p:cNvSpPr txBox="1"/>
          <p:nvPr/>
        </p:nvSpPr>
        <p:spPr>
          <a:xfrm>
            <a:off x="441514" y="2967335"/>
            <a:ext cx="1130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atin typeface="+mn-ea"/>
              </a:rPr>
              <a:t>2. Methodology</a:t>
            </a:r>
          </a:p>
        </p:txBody>
      </p:sp>
    </p:spTree>
    <p:extLst>
      <p:ext uri="{BB962C8B-B14F-4D97-AF65-F5344CB8AC3E}">
        <p14:creationId xmlns:p14="http://schemas.microsoft.com/office/powerpoint/2010/main" val="3949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11153468" cy="718457"/>
          </a:xfrm>
        </p:spPr>
        <p:txBody>
          <a:bodyPr>
            <a:normAutofit fontScale="90000"/>
          </a:bodyPr>
          <a:lstStyle/>
          <a:p>
            <a:r>
              <a:rPr lang="en-US" altLang="ko-KR" sz="3600" b="1">
                <a:latin typeface="+mn-ea"/>
                <a:ea typeface="+mn-ea"/>
                <a:cs typeface="Malgun Gothic Semilight" panose="020B0502040204020203" pitchFamily="50" charset="-127"/>
              </a:rPr>
              <a:t>Supervised Learning vs Multiple Instance Learning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458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지도 학습 문제에서는 주어진 단일 인스턴스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 </m:t>
                    </m:r>
                    <m:sSup>
                      <m:sSupPr>
                        <m:ctrlP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ko-KR" altLang="en-US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𝒟</m:t>
                        </m:r>
                      </m:sup>
                    </m:sSup>
                  </m:oMath>
                </a14:m>
                <a:r>
                  <a:rPr lang="ko-KR" altLang="en-US" sz="1900" dirty="0">
                    <a:latin typeface="+mn-ea"/>
                  </a:rPr>
                  <a:t> 에 대해 대상</a:t>
                </a:r>
                <a:r>
                  <a:rPr lang="en-US" altLang="ko-KR" sz="1900" dirty="0">
                    <a:latin typeface="+mn-ea"/>
                  </a:rPr>
                  <a:t>(target) </a:t>
                </a:r>
                <a:r>
                  <a:rPr lang="ko-KR" altLang="en-US" sz="1900" dirty="0">
                    <a:latin typeface="+mn-ea"/>
                  </a:rPr>
                  <a:t>변수 </a:t>
                </a:r>
                <a14:m>
                  <m:oMath xmlns:m="http://schemas.openxmlformats.org/officeDocument/2006/math">
                    <m:r>
                      <a:rPr lang="en-US" altLang="ko-KR" sz="19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ko-KR" sz="1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의 값을 예측하는 모델을 찾는 것을 목표로 함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문제의 경우 단일 인스턴스 대신에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ko-KR" sz="19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ko-KR" sz="1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 와 같이 서로 종속성이나 순서를 나타내지 않는 인스턴스들이 존재</a:t>
                </a:r>
                <a:endParaRPr lang="en-US" altLang="ko-KR" sz="1900" dirty="0">
                  <a:latin typeface="+mn-ea"/>
                </a:endParaRPr>
              </a:p>
              <a:p>
                <a:pPr lvl="1"/>
                <a:r>
                  <a:rPr lang="ko-KR" altLang="en-US" sz="1600" dirty="0">
                    <a:latin typeface="+mn-ea"/>
                  </a:rPr>
                  <a:t>  </a:t>
                </a:r>
                <a:endParaRPr lang="en-US" altLang="ko-KR" sz="1600" dirty="0">
                  <a:latin typeface="+mn-ea"/>
                </a:endParaRPr>
              </a:p>
              <a:p>
                <a:pPr lvl="1"/>
                <a:r>
                  <a:rPr lang="en-US" altLang="ko-KR" sz="1600" dirty="0">
                    <a:latin typeface="+mn-ea"/>
                  </a:rPr>
                  <a:t>  </a:t>
                </a:r>
                <a:r>
                  <a:rPr lang="en-US" altLang="ko-KR" dirty="0">
                    <a:latin typeface="+mn-ea"/>
                  </a:rPr>
                  <a:t>- </a:t>
                </a:r>
                <a:r>
                  <a:rPr lang="ko-KR" altLang="en-US" dirty="0">
                    <a:latin typeface="+mn-ea"/>
                  </a:rPr>
                  <a:t>인스턴스 개수를 나타내는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ko-KR" altLang="en-US" dirty="0">
                    <a:latin typeface="+mn-ea"/>
                  </a:rPr>
                  <a:t>는 </a:t>
                </a:r>
                <a:r>
                  <a:rPr lang="en-US" altLang="ko-KR" dirty="0">
                    <a:latin typeface="+mn-ea"/>
                  </a:rPr>
                  <a:t>bag</a:t>
                </a:r>
                <a:r>
                  <a:rPr lang="ko-KR" altLang="en-US" dirty="0">
                    <a:latin typeface="+mn-ea"/>
                  </a:rPr>
                  <a:t>마다 다를 수 있고 </a:t>
                </a:r>
                <a:r>
                  <a:rPr lang="en-US" altLang="ko-KR" dirty="0">
                    <a:latin typeface="+mn-ea"/>
                  </a:rPr>
                  <a:t>bag</a:t>
                </a:r>
                <a:r>
                  <a:rPr lang="ko-KR" altLang="en-US" dirty="0">
                    <a:latin typeface="+mn-ea"/>
                  </a:rPr>
                  <a:t>의 라벨 값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∈{0,1} </m:t>
                    </m:r>
                  </m:oMath>
                </a14:m>
                <a:r>
                  <a:rPr lang="ko-KR" altLang="en-US" dirty="0">
                    <a:latin typeface="+mn-ea"/>
                  </a:rPr>
                  <a:t>도 존재</a:t>
                </a:r>
                <a:endParaRPr lang="en-US" altLang="ko-KR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+mn-ea"/>
                </a:endParaRPr>
              </a:p>
              <a:p>
                <a:r>
                  <a:rPr lang="en-US" altLang="ko-KR" dirty="0">
                    <a:latin typeface="+mn-ea"/>
                  </a:rPr>
                  <a:t>                             </a:t>
                </a:r>
              </a:p>
              <a:p>
                <a:r>
                  <a:rPr lang="en-US" altLang="ko-KR" dirty="0">
                    <a:latin typeface="+mn-ea"/>
                  </a:rPr>
                  <a:t>                                                                          vs</a:t>
                </a:r>
              </a:p>
              <a:p>
                <a:endParaRPr lang="en-US" altLang="ko-KR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dirty="0">
                    <a:latin typeface="+mn-ea"/>
                  </a:rPr>
                  <a:t>또한 </a:t>
                </a:r>
                <a:r>
                  <a:rPr lang="en-US" altLang="ko-KR" dirty="0">
                    <a:latin typeface="+mn-ea"/>
                  </a:rPr>
                  <a:t>bag </a:t>
                </a:r>
                <a:r>
                  <a:rPr lang="ko-KR" altLang="en-US" dirty="0">
                    <a:latin typeface="+mn-ea"/>
                  </a:rPr>
                  <a:t>안의 각각의 인스턴스에 대해 개별 라벨이 있다고 가정함</a:t>
                </a:r>
                <a:r>
                  <a:rPr lang="en-US" altLang="ko-KR" dirty="0">
                    <a:latin typeface="+mn-ea"/>
                  </a:rPr>
                  <a:t>. </a:t>
                </a:r>
                <a:br>
                  <a:rPr lang="en-US" altLang="ko-KR" dirty="0">
                    <a:latin typeface="+mn-ea"/>
                  </a:rPr>
                </a:br>
                <a:r>
                  <a:rPr lang="ko-KR" altLang="en-US" dirty="0">
                    <a:latin typeface="+mn-ea"/>
                  </a:rPr>
                  <a:t>즉</a:t>
                </a:r>
                <a:r>
                  <a:rPr lang="en-US" altLang="ko-KR" dirty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. . . , </m:t>
                    </m:r>
                    <m:sSub>
                      <m:sSubPr>
                        <m:ctrlPr>
                          <a:rPr lang="en-US" altLang="ko-K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altLang="ko-K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이고</m:t>
                    </m:r>
                    <m:r>
                      <a:rPr lang="en-US" altLang="ko-K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FF0000"/>
                    </a:solidFill>
                    <a:latin typeface="+mn-ea"/>
                  </a:rPr>
                  <a:t> ∈ {0, 1}</a:t>
                </a:r>
                <a:r>
                  <a:rPr lang="en-US" altLang="ko-KR" dirty="0">
                    <a:latin typeface="+mn-ea"/>
                  </a:rPr>
                  <a:t>,</a:t>
                </a:r>
                <a:r>
                  <a:rPr lang="en-US" altLang="ko-KR" dirty="0">
                    <a:solidFill>
                      <a:srgbClr val="FF0000"/>
                    </a:solidFill>
                    <a:latin typeface="+mn-ea"/>
                  </a:rPr>
                  <a:t>  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+mn-ea"/>
                  </a:rPr>
                  <a:t>(  </a:t>
                </a:r>
                <a14:m>
                  <m:oMath xmlns:m="http://schemas.openxmlformats.org/officeDocument/2006/math">
                    <m:r>
                      <a:rPr lang="en-US" altLang="ko-KR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+mn-ea"/>
                  </a:rPr>
                  <a:t> = 1, . . . , </a:t>
                </a:r>
                <a14:m>
                  <m:oMath xmlns:m="http://schemas.openxmlformats.org/officeDocument/2006/math">
                    <m:r>
                      <a:rPr lang="en-US" altLang="ko-KR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  <a:latin typeface="+mn-ea"/>
                  </a:rPr>
                  <a:t> )</a:t>
                </a:r>
              </a:p>
              <a:p>
                <a:endParaRPr lang="en-US" altLang="ko-KR" sz="1900" dirty="0">
                  <a:latin typeface="+mn-ea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ko-KR" altLang="en-US" dirty="0"/>
                  <a:t>개별 인스턴스 해당 레이블은 액세스할 수 없으며 </a:t>
                </a:r>
                <a:r>
                  <a:rPr lang="en-US" altLang="ko-KR" dirty="0"/>
                  <a:t>training</a:t>
                </a:r>
                <a:r>
                  <a:rPr lang="ko-KR" altLang="en-US" dirty="0"/>
                  <a:t> 중에 알 수 없는 상태로 유지됨</a:t>
                </a:r>
                <a:endParaRPr lang="en-US" altLang="ko-KR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458289"/>
              </a:xfrm>
              <a:prstGeom prst="rect">
                <a:avLst/>
              </a:prstGeom>
              <a:blipFill>
                <a:blip r:embed="rId3"/>
                <a:stretch>
                  <a:fillRect l="-366" t="-4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3A27E118-93EA-990D-75BB-0C4728A42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63" y="3390935"/>
            <a:ext cx="3486637" cy="1505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AADDFD2-BA40-425F-5058-15DFDCDCA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361" y="3390935"/>
            <a:ext cx="3648584" cy="171413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62670E0-AA7A-7672-C85F-3EE5AFBC7AD3}"/>
              </a:ext>
            </a:extLst>
          </p:cNvPr>
          <p:cNvCxnSpPr>
            <a:cxnSpLocks/>
          </p:cNvCxnSpPr>
          <p:nvPr/>
        </p:nvCxnSpPr>
        <p:spPr>
          <a:xfrm flipH="1" flipV="1">
            <a:off x="8317149" y="5029200"/>
            <a:ext cx="1170980" cy="5185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AD7E5-04AF-70BD-02CF-61629350933B}"/>
                  </a:ext>
                </a:extLst>
              </p:cNvPr>
              <p:cNvSpPr txBox="1"/>
              <p:nvPr/>
            </p:nvSpPr>
            <p:spPr>
              <a:xfrm>
                <a:off x="8400541" y="5547751"/>
                <a:ext cx="3535820" cy="307777"/>
              </a:xfrm>
              <a:prstGeom prst="rect">
                <a:avLst/>
              </a:prstGeom>
              <a:noFill/>
              <a:ln w="1905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latin typeface="+mn-ea"/>
                  </a:rPr>
                  <a:t>Instances with </a:t>
                </a:r>
                <a:r>
                  <a:rPr lang="en-US" altLang="ko-KR" sz="1400" b="1" dirty="0">
                    <a:solidFill>
                      <a:schemeClr val="tx1"/>
                    </a:solidFill>
                    <a:latin typeface="+mn-ea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ko-KR" sz="1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altLang="ko-KR" sz="1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1400" b="1" dirty="0">
                    <a:solidFill>
                      <a:srgbClr val="0070C0"/>
                    </a:solidFill>
                    <a:latin typeface="+mn-ea"/>
                  </a:rPr>
                  <a:t>= 1</a:t>
                </a:r>
                <a:r>
                  <a:rPr lang="en-US" altLang="ko-KR" sz="1400" b="1" dirty="0">
                    <a:solidFill>
                      <a:schemeClr val="tx1"/>
                    </a:solidFill>
                    <a:latin typeface="+mn-ea"/>
                  </a:rPr>
                  <a:t>) </a:t>
                </a:r>
                <a:r>
                  <a:rPr lang="en-US" altLang="ko-KR" sz="1400" b="1" dirty="0">
                    <a:latin typeface="+mn-ea"/>
                  </a:rPr>
                  <a:t>=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+mn-ea"/>
                  </a:rPr>
                  <a:t>key instances</a:t>
                </a:r>
                <a:endParaRPr lang="ko-KR" altLang="en-US" sz="1400" b="1" dirty="0">
                  <a:solidFill>
                    <a:srgbClr val="FF0000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AD7E5-04AF-70BD-02CF-616293509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41" y="5547751"/>
                <a:ext cx="3535820" cy="307777"/>
              </a:xfrm>
              <a:prstGeom prst="rect">
                <a:avLst/>
              </a:prstGeom>
              <a:blipFill>
                <a:blip r:embed="rId6"/>
                <a:stretch>
                  <a:fillRect l="-343" t="-1852" b="-14815"/>
                </a:stretch>
              </a:blipFill>
              <a:ln w="1905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43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B1F7B4-34D3-D693-C58C-35A8FAA4FA72}"/>
              </a:ext>
            </a:extLst>
          </p:cNvPr>
          <p:cNvSpPr txBox="1"/>
          <p:nvPr/>
        </p:nvSpPr>
        <p:spPr>
          <a:xfrm>
            <a:off x="378204" y="1240108"/>
            <a:ext cx="1167092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따라서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>
                <a:latin typeface="+mn-ea"/>
              </a:rPr>
              <a:t>문제의 가정을 다음과 같이 표현 할 수 있음</a:t>
            </a: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이러한 가정은 </a:t>
            </a:r>
            <a:r>
              <a:rPr lang="en-US" altLang="ko-KR" sz="1900" dirty="0">
                <a:latin typeface="+mn-ea"/>
              </a:rPr>
              <a:t>MIL </a:t>
            </a:r>
            <a:r>
              <a:rPr lang="ko-KR" altLang="en-US" sz="1900" dirty="0">
                <a:latin typeface="+mn-ea"/>
              </a:rPr>
              <a:t>모델이 순열 불변이어야 함을 의미한다</a:t>
            </a:r>
            <a:r>
              <a:rPr lang="en-US" altLang="ko-KR" sz="1900" dirty="0">
                <a:latin typeface="+mn-ea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900" dirty="0">
                <a:latin typeface="+mn-ea"/>
              </a:rPr>
              <a:t>또한 두 문장은 최대 연산자를 사용하여 간결한 형식으로 다시 공식화될 수 있음</a:t>
            </a:r>
            <a:r>
              <a:rPr lang="en-US" altLang="ko-KR" sz="1900" dirty="0">
                <a:latin typeface="+mn-ea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900" dirty="0"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D0D3E47-0DA0-9E83-0BBE-ABFFA2C76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927" y="4987263"/>
            <a:ext cx="2914143" cy="104768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BE21761-C0A0-8649-EA15-E2826501D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37" y="2013142"/>
            <a:ext cx="3384724" cy="11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latin typeface="+mn-ea"/>
                <a:ea typeface="+mn-ea"/>
                <a:cs typeface="Malgun Gothic Semilight" panose="020B0502040204020203" pitchFamily="50" charset="-127"/>
              </a:rPr>
              <a:t>Multiple instance learning (MIL)</a:t>
            </a:r>
            <a:endParaRPr lang="ko-KR" altLang="en-US" sz="36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4724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위 공식과 같은 최대 인스턴스 라벨 값을 기반으로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의 라벨 값을 최적화하는 모델을 학습하는 것은 </a:t>
                </a:r>
                <a:r>
                  <a:rPr lang="en-US" altLang="ko-KR" sz="1900" dirty="0">
                    <a:latin typeface="+mn-ea"/>
                  </a:rPr>
                  <a:t>2</a:t>
                </a:r>
                <a:r>
                  <a:rPr lang="ko-KR" altLang="en-US" sz="1900" dirty="0">
                    <a:latin typeface="+mn-ea"/>
                  </a:rPr>
                  <a:t>가지 문제가 생김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r>
                  <a:rPr lang="en-US" altLang="ko-KR" dirty="0">
                    <a:latin typeface="+mn-ea"/>
                  </a:rPr>
                  <a:t>	</a:t>
                </a:r>
                <a:r>
                  <a:rPr lang="en-US" altLang="ko-KR" sz="1600" dirty="0">
                    <a:latin typeface="+mn-ea"/>
                  </a:rPr>
                  <a:t>(1) </a:t>
                </a:r>
                <a:r>
                  <a:rPr lang="ko-KR" altLang="en-US" sz="1600" dirty="0">
                    <a:latin typeface="+mn-ea"/>
                  </a:rPr>
                  <a:t>모든 기울기</a:t>
                </a:r>
                <a:r>
                  <a:rPr lang="en-US" altLang="ko-KR" sz="1600" dirty="0">
                    <a:latin typeface="+mn-ea"/>
                  </a:rPr>
                  <a:t>(gradient)</a:t>
                </a:r>
                <a:r>
                  <a:rPr lang="ko-KR" altLang="en-US" sz="1600" dirty="0">
                    <a:latin typeface="+mn-ea"/>
                  </a:rPr>
                  <a:t> 기반 학습 방법은 기울기 소실 문제에 직면합니다</a:t>
                </a:r>
                <a:r>
                  <a:rPr lang="en-US" altLang="ko-KR" sz="1600" dirty="0">
                    <a:latin typeface="+mn-ea"/>
                  </a:rPr>
                  <a:t>. </a:t>
                </a:r>
                <a:endParaRPr lang="en-US" altLang="ko-KR" sz="1600" dirty="0">
                  <a:solidFill>
                    <a:srgbClr val="FF0000"/>
                  </a:solidFill>
                  <a:latin typeface="+mn-ea"/>
                </a:endParaRPr>
              </a:p>
              <a:p>
                <a:r>
                  <a:rPr lang="en-US" altLang="ko-KR" sz="1600" dirty="0">
                    <a:latin typeface="+mn-ea"/>
                  </a:rPr>
                  <a:t>	(2) </a:t>
                </a:r>
                <a:r>
                  <a:rPr lang="ko-KR" altLang="en-US" sz="1600" dirty="0">
                    <a:latin typeface="+mn-ea"/>
                  </a:rPr>
                  <a:t>위 식은 </a:t>
                </a:r>
                <a:r>
                  <a:rPr lang="ko-KR" altLang="en-US" sz="1600" dirty="0" err="1">
                    <a:latin typeface="+mn-ea"/>
                  </a:rPr>
                  <a:t>임베딩</a:t>
                </a:r>
                <a:r>
                  <a:rPr lang="ko-KR" altLang="en-US" sz="1600" dirty="0">
                    <a:latin typeface="+mn-ea"/>
                  </a:rPr>
                  <a:t> 기반</a:t>
                </a:r>
                <a:r>
                  <a:rPr lang="en-US" altLang="ko-KR" sz="1600" dirty="0">
                    <a:latin typeface="+mn-ea"/>
                  </a:rPr>
                  <a:t> </a:t>
                </a:r>
                <a:r>
                  <a:rPr lang="ko-KR" altLang="en-US" sz="1600" dirty="0">
                    <a:latin typeface="+mn-ea"/>
                  </a:rPr>
                  <a:t>분류기에는 적합하지 못하고 </a:t>
                </a:r>
                <a:r>
                  <a:rPr lang="en-US" altLang="ko-KR" sz="1600" dirty="0">
                    <a:latin typeface="+mn-ea"/>
                  </a:rPr>
                  <a:t>instance </a:t>
                </a:r>
                <a:r>
                  <a:rPr lang="ko-KR" altLang="en-US" sz="1600" dirty="0">
                    <a:latin typeface="+mn-ea"/>
                  </a:rPr>
                  <a:t>기반</a:t>
                </a:r>
                <a:r>
                  <a:rPr lang="en-US" altLang="ko-KR" sz="1600" dirty="0">
                    <a:latin typeface="+mn-ea"/>
                  </a:rPr>
                  <a:t> </a:t>
                </a:r>
                <a:r>
                  <a:rPr lang="ko-KR" altLang="en-US" sz="1600" dirty="0">
                    <a:latin typeface="+mn-ea"/>
                  </a:rPr>
                  <a:t>분류기를 사용하는 경우에만 적합합니다</a:t>
                </a:r>
                <a:r>
                  <a:rPr lang="en-US" altLang="ko-KR" sz="1600" dirty="0">
                    <a:latin typeface="+mn-ea"/>
                  </a:rPr>
                  <a:t>.</a:t>
                </a:r>
                <a:r>
                  <a:rPr lang="en-US" altLang="ko-KR" dirty="0">
                    <a:latin typeface="+mn-ea"/>
                  </a:rPr>
                  <a:t> </a:t>
                </a:r>
              </a:p>
              <a:p>
                <a:r>
                  <a:rPr lang="en-US" altLang="ko-KR" dirty="0">
                    <a:latin typeface="+mn-ea"/>
                  </a:rPr>
                  <a:t>			      	    -&gt; </a:t>
                </a:r>
                <a:r>
                  <a:rPr lang="ko-KR" altLang="en-US" dirty="0">
                    <a:latin typeface="+mn-ea"/>
                  </a:rPr>
                  <a:t>이유는 뒤에서 알아보도록 한다</a:t>
                </a:r>
                <a:r>
                  <a:rPr lang="en-US" altLang="ko-KR" dirty="0">
                    <a:latin typeface="+mn-ea"/>
                  </a:rPr>
                  <a:t>.(ppt23)</a:t>
                </a:r>
              </a:p>
              <a:p>
                <a:endParaRPr lang="en-US" altLang="ko-KR" sz="1900" dirty="0">
                  <a:latin typeface="+mn-ea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ko-KR" altLang="en-US" sz="1900" dirty="0">
                    <a:latin typeface="+mn-ea"/>
                  </a:rPr>
                  <a:t>따라서 이 논문에서 학습 문제를 쉽게 하기 위해 매개변수</a:t>
                </a:r>
                <a14:m>
                  <m:oMath xmlns:m="http://schemas.openxmlformats.org/officeDocument/2006/math">
                    <m:r>
                      <a:rPr lang="en-US" altLang="ko-KR" sz="19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∈ [0, 1]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를 사용하여 베르누이 분포에 따라 </a:t>
                </a:r>
                <a:r>
                  <a:rPr lang="en-US" altLang="ko-KR" sz="1900" dirty="0">
                    <a:latin typeface="+mn-ea"/>
                  </a:rPr>
                  <a:t>bag </a:t>
                </a:r>
                <a:r>
                  <a:rPr lang="ko-KR" altLang="en-US" sz="1900" dirty="0">
                    <a:latin typeface="+mn-ea"/>
                  </a:rPr>
                  <a:t>라벨이 분포하는 로그 우도</a:t>
                </a:r>
                <a:r>
                  <a:rPr lang="en-US" altLang="ko-KR" sz="1900" dirty="0">
                    <a:latin typeface="+mn-ea"/>
                  </a:rPr>
                  <a:t>(</a:t>
                </a:r>
                <a:r>
                  <a:rPr lang="ko-KR" altLang="en-US" sz="1900" dirty="0">
                    <a:latin typeface="+mn-ea"/>
                  </a:rPr>
                  <a:t>가능도</a:t>
                </a:r>
                <a:r>
                  <a:rPr lang="en-US" altLang="ko-KR" sz="1900" dirty="0">
                    <a:latin typeface="+mn-ea"/>
                  </a:rPr>
                  <a:t>) </a:t>
                </a:r>
                <a:r>
                  <a:rPr lang="ko-KR" altLang="en-US" sz="1900" dirty="0">
                    <a:latin typeface="+mn-ea"/>
                  </a:rPr>
                  <a:t>함수</a:t>
                </a:r>
                <a:r>
                  <a:rPr lang="en-US" altLang="ko-KR" sz="1900" dirty="0">
                    <a:latin typeface="+mn-ea"/>
                  </a:rPr>
                  <a:t>(likelihood function)</a:t>
                </a:r>
                <a:r>
                  <a:rPr lang="ko-KR" altLang="en-US" sz="1900" dirty="0">
                    <a:latin typeface="+mn-ea"/>
                  </a:rPr>
                  <a:t>를 최적화하여 </a:t>
                </a:r>
                <a:r>
                  <a:rPr lang="en-US" altLang="ko-KR" sz="1900" dirty="0">
                    <a:latin typeface="+mn-ea"/>
                  </a:rPr>
                  <a:t>MIL </a:t>
                </a:r>
                <a:r>
                  <a:rPr lang="ko-KR" altLang="en-US" sz="1900" dirty="0">
                    <a:latin typeface="+mn-ea"/>
                  </a:rPr>
                  <a:t>모델을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학습시킬 것을 제안함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lvl="1"/>
                <a:endParaRPr lang="en-US" altLang="ko-KR" sz="1900" dirty="0">
                  <a:latin typeface="+mn-ea"/>
                </a:endParaRPr>
              </a:p>
              <a:p>
                <a:pPr lvl="1"/>
                <a:r>
                  <a:rPr lang="en-US" altLang="ko-KR" sz="1900" dirty="0">
                    <a:latin typeface="+mn-ea"/>
                  </a:rPr>
                  <a:t>		       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즉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, 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인스턴스 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X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의 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Bag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이 주어진다는 것은 그 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Bag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의 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Y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값이 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1</a:t>
                </a:r>
                <a:r>
                  <a:rPr lang="ko-KR" altLang="en-US" dirty="0">
                    <a:solidFill>
                      <a:srgbClr val="0070C0"/>
                    </a:solidFill>
                    <a:latin typeface="+mn-ea"/>
                  </a:rPr>
                  <a:t>이 될 확률을 뜻함</a:t>
                </a:r>
                <a:r>
                  <a:rPr lang="en-US" altLang="ko-KR" dirty="0">
                    <a:solidFill>
                      <a:srgbClr val="0070C0"/>
                    </a:solidFill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900" dirty="0">
                    <a:latin typeface="+mn-ea"/>
                  </a:rPr>
                  <a:t>MIL</a:t>
                </a:r>
                <a:r>
                  <a:rPr lang="ko-KR" altLang="en-US" sz="1900" dirty="0">
                    <a:latin typeface="+mn-ea"/>
                  </a:rPr>
                  <a:t>에서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 확률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</a:t>
                </a:r>
                <a:r>
                  <a:rPr lang="en-US" altLang="ko-KR" sz="1900" dirty="0">
                    <a:latin typeface="+mn-ea"/>
                  </a:rPr>
                  <a:t>bag</a:t>
                </a:r>
                <a:r>
                  <a:rPr lang="ko-KR" altLang="en-US" sz="1900" dirty="0">
                    <a:latin typeface="+mn-ea"/>
                  </a:rPr>
                  <a:t>안에 있는 인스턴스 순서나 종속성을 가정하지 않기 때문에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순열 불변이어야 함</a:t>
                </a:r>
                <a:r>
                  <a:rPr lang="en-US" altLang="ko-KR" sz="1900" dirty="0">
                    <a:latin typeface="+mn-ea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4724370"/>
              </a:xfrm>
              <a:prstGeom prst="rect">
                <a:avLst/>
              </a:prstGeom>
              <a:blipFill>
                <a:blip r:embed="rId3"/>
                <a:stretch>
                  <a:fillRect l="-366" b="-12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A29DE1E5-2D82-9BE6-A5E9-73407528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120" y="1023258"/>
            <a:ext cx="2347759" cy="8440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BEDC41A-E2BB-0C49-0A5B-C861E3764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473" y="526913"/>
            <a:ext cx="3953427" cy="400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F7CF67-7451-B225-4DA1-546550E03035}"/>
              </a:ext>
            </a:extLst>
          </p:cNvPr>
          <p:cNvSpPr txBox="1"/>
          <p:nvPr/>
        </p:nvSpPr>
        <p:spPr>
          <a:xfrm>
            <a:off x="9034096" y="229579"/>
            <a:ext cx="2315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베르누이 분포 </a:t>
            </a:r>
          </a:p>
        </p:txBody>
      </p:sp>
    </p:spTree>
    <p:extLst>
      <p:ext uri="{BB962C8B-B14F-4D97-AF65-F5344CB8AC3E}">
        <p14:creationId xmlns:p14="http://schemas.microsoft.com/office/powerpoint/2010/main" val="381334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099" y="195944"/>
            <a:ext cx="11630026" cy="718457"/>
          </a:xfrm>
        </p:spPr>
        <p:txBody>
          <a:bodyPr>
            <a:normAutofit/>
          </a:bodyPr>
          <a:lstStyle/>
          <a:p>
            <a:r>
              <a:rPr lang="en-US" altLang="ko-KR" sz="3200" b="1" dirty="0" err="1">
                <a:latin typeface="+mn-ea"/>
                <a:ea typeface="+mn-ea"/>
                <a:cs typeface="Malgun Gothic Semilight" panose="020B0502040204020203" pitchFamily="50" charset="-127"/>
              </a:rPr>
              <a:t>Deepset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논문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,</a:t>
            </a:r>
            <a:r>
              <a:rPr lang="ko-KR" altLang="en-US" sz="3200" b="1" dirty="0">
                <a:latin typeface="+mn-ea"/>
                <a:ea typeface="+mn-ea"/>
                <a:cs typeface="Malgun Gothic Semilight" panose="020B0502040204020203" pitchFamily="50" charset="-127"/>
              </a:rPr>
              <a:t> 순열불변 </a:t>
            </a:r>
            <a:r>
              <a:rPr lang="en-US" altLang="ko-KR" sz="3200" b="1" dirty="0">
                <a:latin typeface="+mn-ea"/>
                <a:ea typeface="+mn-ea"/>
                <a:cs typeface="Malgun Gothic Semilight" panose="020B0502040204020203" pitchFamily="50" charset="-127"/>
              </a:rPr>
              <a:t>(Permutation invariant)</a:t>
            </a:r>
            <a:endParaRPr lang="ko-KR" altLang="en-US" sz="3200" b="1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/>
              <p:nvPr/>
            </p:nvSpPr>
            <p:spPr>
              <a:xfrm>
                <a:off x="378204" y="1240108"/>
                <a:ext cx="11670921" cy="5383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순열불변 </a:t>
                </a:r>
                <a:r>
                  <a:rPr lang="en-US" altLang="ko-KR" sz="1900" dirty="0">
                    <a:latin typeface="+mn-ea"/>
                  </a:rPr>
                  <a:t>- Permutation invariant : ex)</a:t>
                </a:r>
                <a:r>
                  <a:rPr lang="ko-KR" altLang="en-US" sz="1900" dirty="0">
                    <a:latin typeface="+mn-ea"/>
                  </a:rPr>
                  <a:t>덧셈 문제</a:t>
                </a: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ko-KR" altLang="en-US" sz="1900" dirty="0">
                    <a:latin typeface="+mn-ea"/>
                  </a:rPr>
                  <a:t>데이터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 = {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9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ko-KR" sz="19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19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가 주어졌을 때</a:t>
                </a:r>
                <a:r>
                  <a:rPr lang="en-US" altLang="ko-KR" sz="1900" dirty="0">
                    <a:latin typeface="+mn-ea"/>
                  </a:rPr>
                  <a:t>, </a:t>
                </a:r>
                <a:r>
                  <a:rPr lang="ko-KR" altLang="en-US" sz="1900" dirty="0">
                    <a:latin typeface="+mn-ea"/>
                  </a:rPr>
                  <a:t>어떠한 </a:t>
                </a:r>
                <a:r>
                  <a:rPr lang="en-US" altLang="ko-KR" sz="1900" dirty="0">
                    <a:latin typeface="+mn-ea"/>
                  </a:rPr>
                  <a:t>permutation </a:t>
                </a:r>
                <a14:m>
                  <m:oMath xmlns:m="http://schemas.openxmlformats.org/officeDocument/2006/math">
                    <m:r>
                      <a:rPr lang="ko-KR" altLang="en-US" sz="19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altLang="ko-KR" sz="19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에 대해서 함수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ko-KR" altLang="en-US" sz="1900" dirty="0">
                    <a:latin typeface="+mn-ea"/>
                  </a:rPr>
                  <a:t>는 다음을 </a:t>
                </a:r>
                <a:br>
                  <a:rPr lang="en-US" altLang="ko-KR" sz="1900" dirty="0">
                    <a:latin typeface="+mn-ea"/>
                  </a:rPr>
                </a:br>
                <a:r>
                  <a:rPr lang="ko-KR" altLang="en-US" sz="1900" dirty="0">
                    <a:latin typeface="+mn-ea"/>
                  </a:rPr>
                  <a:t>성립해야 한다</a:t>
                </a:r>
                <a:r>
                  <a:rPr lang="en-US" altLang="ko-KR" sz="1900" dirty="0">
                    <a:latin typeface="+mn-ea"/>
                  </a:rPr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en-US" altLang="ko-KR" sz="1900" dirty="0">
                    <a:latin typeface="+mn-ea"/>
                  </a:rPr>
                  <a:t>Permutation invariant :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lvl="3"/>
                <a:r>
                  <a:rPr lang="en-US" altLang="ko-KR" sz="1900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({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en-US" altLang="ko-KR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19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9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({</m:t>
                    </m:r>
                    <m:sSub>
                      <m:sSubPr>
                        <m:ctrlPr>
                          <a:rPr lang="en-US" altLang="ko-KR" sz="1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sz="19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ko-KR" sz="1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ko-KR" sz="19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ko-KR" sz="1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ko-KR" altLang="en-US" sz="19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19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ko-KR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ko-KR" sz="1900" i="1" dirty="0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en-US" altLang="ko-KR" sz="1900" dirty="0">
                  <a:latin typeface="+mn-ea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0B1F7B4-34D3-D693-C58C-35A8FAA4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04" y="1240108"/>
                <a:ext cx="11670921" cy="5383461"/>
              </a:xfrm>
              <a:prstGeom prst="rect">
                <a:avLst/>
              </a:prstGeom>
              <a:blipFill>
                <a:blip r:embed="rId3"/>
                <a:stretch>
                  <a:fillRect l="-3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3BD3C571-2E4C-0B08-6E40-EAA83BBF0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058" y="2039738"/>
            <a:ext cx="6081252" cy="15330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9382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11467</TotalTime>
  <Words>4347</Words>
  <Application>Microsoft Office PowerPoint</Application>
  <PresentationFormat>와이드스크린</PresentationFormat>
  <Paragraphs>620</Paragraphs>
  <Slides>36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8" baseType="lpstr">
      <vt:lpstr>Apple SD Gothic Neo</vt:lpstr>
      <vt:lpstr>-apple-system</vt:lpstr>
      <vt:lpstr>KoPub돋움체 Bold</vt:lpstr>
      <vt:lpstr>맑은 고딕</vt:lpstr>
      <vt:lpstr>Arial</vt:lpstr>
      <vt:lpstr>Calibri</vt:lpstr>
      <vt:lpstr>Calibri Light</vt:lpstr>
      <vt:lpstr>Cambria Math</vt:lpstr>
      <vt:lpstr>Merriweather</vt:lpstr>
      <vt:lpstr>Wingdings</vt:lpstr>
      <vt:lpstr>Wingdings 2</vt:lpstr>
      <vt:lpstr>Office 테마</vt:lpstr>
      <vt:lpstr>Attention-based Deep Multiple Instance Learning</vt:lpstr>
      <vt:lpstr>Outline of the Seminar</vt:lpstr>
      <vt:lpstr>Introduction</vt:lpstr>
      <vt:lpstr>Introduction</vt:lpstr>
      <vt:lpstr>PowerPoint 프레젠테이션</vt:lpstr>
      <vt:lpstr>Supervised Learning vs Multiple Instance Learning</vt:lpstr>
      <vt:lpstr>Multiple instance learning (MIL)</vt:lpstr>
      <vt:lpstr>Multiple instance learning (MIL)</vt:lpstr>
      <vt:lpstr>Deepset 논문, 순열불변 (Permutation invariant)</vt:lpstr>
      <vt:lpstr>Deepset 논문, 순열불변 (Permutation invariant)</vt:lpstr>
      <vt:lpstr>Deepset 논문, 순열불변 (Permutation invariant)</vt:lpstr>
      <vt:lpstr>Multiple instance learning (MIL) – 정리1</vt:lpstr>
      <vt:lpstr>Multiple instance learning (MIL) – 정리2</vt:lpstr>
      <vt:lpstr>Multiple instance learning (MIL)</vt:lpstr>
      <vt:lpstr>Multiple instance learning (MIL)</vt:lpstr>
      <vt:lpstr>Multiple instance learning (MIL)</vt:lpstr>
      <vt:lpstr>Multiple instance learning (MIL)</vt:lpstr>
      <vt:lpstr>MIL with Neural Networks</vt:lpstr>
      <vt:lpstr>MIL with Neural Networks</vt:lpstr>
      <vt:lpstr>MIL with Neural Networks</vt:lpstr>
      <vt:lpstr>MIL with Neural Networks</vt:lpstr>
      <vt:lpstr>MIL pooling</vt:lpstr>
      <vt:lpstr>Attention-based MIL pooling</vt:lpstr>
      <vt:lpstr>Attention-based MIL pooling</vt:lpstr>
      <vt:lpstr>Attention-based MIL pooling</vt:lpstr>
      <vt:lpstr>Attention-based MIL pooling</vt:lpstr>
      <vt:lpstr>Attention-based MIL pooling</vt:lpstr>
      <vt:lpstr>Attention-based MIL pooling</vt:lpstr>
      <vt:lpstr>PowerPoint 프레젠테이션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홍찬의</cp:lastModifiedBy>
  <cp:revision>415</cp:revision>
  <dcterms:created xsi:type="dcterms:W3CDTF">2020-01-31T06:40:47Z</dcterms:created>
  <dcterms:modified xsi:type="dcterms:W3CDTF">2023-01-05T02:45:33Z</dcterms:modified>
</cp:coreProperties>
</file>