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8" r:id="rId2"/>
    <p:sldId id="464" r:id="rId3"/>
    <p:sldId id="456" r:id="rId4"/>
    <p:sldId id="504" r:id="rId5"/>
    <p:sldId id="505" r:id="rId6"/>
    <p:sldId id="486" r:id="rId7"/>
    <p:sldId id="465" r:id="rId8"/>
    <p:sldId id="457" r:id="rId9"/>
    <p:sldId id="482" r:id="rId10"/>
    <p:sldId id="492" r:id="rId11"/>
    <p:sldId id="493" r:id="rId12"/>
    <p:sldId id="506" r:id="rId13"/>
    <p:sldId id="495" r:id="rId14"/>
    <p:sldId id="496" r:id="rId15"/>
    <p:sldId id="497" r:id="rId16"/>
    <p:sldId id="498" r:id="rId17"/>
    <p:sldId id="499" r:id="rId18"/>
    <p:sldId id="452" r:id="rId19"/>
    <p:sldId id="473" r:id="rId20"/>
    <p:sldId id="502" r:id="rId21"/>
    <p:sldId id="503" r:id="rId22"/>
    <p:sldId id="454" r:id="rId23"/>
    <p:sldId id="438" r:id="rId24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266661B-B5D9-4969-941A-38895954B425}">
          <p14:sldIdLst>
            <p14:sldId id="258"/>
            <p14:sldId id="464"/>
            <p14:sldId id="456"/>
            <p14:sldId id="504"/>
            <p14:sldId id="505"/>
            <p14:sldId id="486"/>
            <p14:sldId id="465"/>
          </p14:sldIdLst>
        </p14:section>
        <p14:section name="method" id="{65982A81-F0F8-4E67-90AA-98F6E854A680}">
          <p14:sldIdLst>
            <p14:sldId id="457"/>
            <p14:sldId id="482"/>
            <p14:sldId id="492"/>
            <p14:sldId id="493"/>
            <p14:sldId id="506"/>
            <p14:sldId id="495"/>
            <p14:sldId id="496"/>
            <p14:sldId id="497"/>
          </p14:sldIdLst>
        </p14:section>
        <p14:section name="Experiment" id="{8B6E8D85-F6C6-4B29-859B-13C3C4E13A5D}">
          <p14:sldIdLst>
            <p14:sldId id="498"/>
            <p14:sldId id="499"/>
          </p14:sldIdLst>
        </p14:section>
        <p14:section name="conclusion" id="{FC18914B-2CBE-433C-B46C-6686B6CF89DD}">
          <p14:sldIdLst>
            <p14:sldId id="452"/>
            <p14:sldId id="473"/>
            <p14:sldId id="502"/>
            <p14:sldId id="503"/>
            <p14:sldId id="454"/>
            <p14:sldId id="4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4472C4"/>
    <a:srgbClr val="FFC000"/>
    <a:srgbClr val="FFE491"/>
    <a:srgbClr val="FFFFFF"/>
    <a:srgbClr val="FF9900"/>
    <a:srgbClr val="FFF2CC"/>
    <a:srgbClr val="ED7D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4235" autoAdjust="0"/>
  </p:normalViewPr>
  <p:slideViewPr>
    <p:cSldViewPr snapToGrid="0">
      <p:cViewPr varScale="1">
        <p:scale>
          <a:sx n="62" d="100"/>
          <a:sy n="62" d="100"/>
        </p:scale>
        <p:origin x="1038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4:53:35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103 244 24575,'95'-60'0,"-16"9"0,55-20 0,-182 96 0,0-2 0,-95 30 0,142-53 0,-6 2 0,8-6 0,19-12 0,35-18 0,-40 25 0,-10 6 0,0-1 0,0 1 0,0 0 0,1 1 0,-1 0 0,1-1 0,-1 2 0,1-1 0,0 1 0,11-2 0,-16 4 0,-1-1 0,1 1 0,-1-1 0,0 1 0,0-1 0,1 1 0,-1-1 0,0 1 0,0-1 0,0 1 0,1 0 0,-1-1 0,0 1 0,0-1 0,0 1 0,0 0 0,0-1 0,0 1 0,0-1 0,0 1 0,-1 0 0,1-1 0,0 1 0,0-1 0,0 1 0,-1-1 0,1 1 0,0-1 0,-1 1 0,1-1 0,0 1 0,-1-1 0,1 1 0,-1-1 0,1 1 0,0-1 0,-1 0 0,1 1 0,-1-1 0,0 1 0,-19 23 0,-25 20 0,-2-1 0,-1-3 0,-97 61 0,129-96 0,22-18 0,22-22 0,5 1 0,2 2 0,1 1 0,1 2 0,1 1 0,2 2 0,1 2 0,51-22 0,-91 45 0,1 0 0,-1 0 0,1 1 0,0-1 0,-1 1 0,1-1 0,0 1 0,-1 0 0,1-1 0,0 1 0,0 0 0,-1 0 0,1 0 0,0 0 0,3 1 0,-5-1 0,0 1 0,1-1 0,-1 1 0,0-1 0,1 1 0,-1-1 0,0 1 0,0 0 0,0-1 0,0 1 0,1-1 0,-1 1 0,0-1 0,0 1 0,0-1 0,0 1 0,0 0 0,0-1 0,0 1 0,-1-1 0,1 1 0,0-1 0,0 1 0,0-1 0,-1 1 0,1-1 0,0 1 0,0-1 0,-1 2 0,-35 48 0,13-22 0,-1-1 0,-2-1 0,-1-1 0,-41 31 0,60-55 0,15-14 0,16-16 0,165-139 0,-176 158 0,-64 55 0,8-7 0,-52 36 0,88-70 0,7-7 0,13-15 0,24-22 0,-13 20 0,28-25 0,-38 32 0,-19 16 0,-4 4 0,-1 1 0,-1 0 0,1 0 0,-1-1 0,-1-1 0,0 0 0,1-1 0,-15 5 0,27-10 0,-1 0 0,1 0 0,0 0 0,0 0 0,-1 0 0,1 0 0,0 0 0,0 0 0,0 0 0,-1 0 0,1 0 0,0 0 0,0 0 0,-1 0 0,1-1 0,0 1 0,0 0 0,0 0 0,-1 0 0,1 0 0,0 0 0,0 0 0,0 0 0,0-1 0,-1 1 0,1 0 0,0 0 0,0 0 0,0 0 0,0-1 0,0 1 0,-1 0 0,1 0 0,0 0 0,0-1 0,0 1 0,0 0 0,0 0 0,0-1 0,0 1 0,0 0 0,0 0 0,0 0 0,0-1 0,0 1 0,0 0 0,0-1 0,6-15 0,11-13 0,2 9 0,1-4 0,-22 22 0,-15 12 0,-18 14 0,-2 2 0,-1-1 0,-70 33 0,108-58 0,0 0 0,0 0 0,0 0 0,0 0 0,0-1 0,1 1 0,-1 0 0,0 0 0,0 0 0,0 0 0,0 0 0,0 0 0,0 0 0,0 0 0,0 0 0,0 0 0,0 0 0,0-1 0,0 1 0,0 0 0,0 0 0,0 0 0,0 0 0,0 0 0,0 0 0,0 0 0,0 0 0,0 0 0,0 0 0,0-1 0,0 1 0,0 0 0,0 0 0,0 0 0,0 0 0,0 0 0,0 0 0,0 0 0,0 0 0,0 0 0,0 0 0,-1 0 0,1 0 0,0-1 0,13-12 0,21-14 0,-19 16 0,0 0 0,0 1 0,1 0 0,0 2 0,0-1 0,35-11 0,-72 49 0,-133 114 0,161-148 0,10-8 0,0 1 0,29-15 0,-62 52 0,-16 13 0,-6-3 0,95-58 0,-27 8 0,-18 7 0,1 1 0,-1 1 0,2 1 0,24-8 0,-70 51 0,7-16 0,21-19 0,17-15 0,45-36 0,-34 29 0,-21 18 0,-10 7 0,-11 7 0,31-29 0,29-29 0,0 10 0,11-13 0,-1-11-1365,-46 52-5461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4:53:37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293 57 24575,'4'-1'0,"-1"0"0,0 0 0,1 0 0,-1 0 0,0-1 0,0 1 0,0-1 0,0 0 0,0 0 0,-1 0 0,6-5 0,12-8 0,-72 46 0,42-24 0,0 0 0,-1 0 0,-1-1 0,1 0 0,-1-1 0,0 0 0,0-1 0,0-1 0,-23 5 0,35-8 0,0 0 0,-1 0 0,1 0 0,0 0 0,0 0 0,0 0 0,-1 0 0,1 0 0,0 0 0,0 0 0,0 0 0,0 0 0,-1 0 0,1 0 0,0 0 0,0 0 0,0 0 0,-1 0 0,1-1 0,0 1 0,0 0 0,0 0 0,0 0 0,0 0 0,-1 0 0,1 0 0,0-1 0,0 1 0,0 0 0,0 0 0,0 0 0,0 0 0,0 0 0,-1-1 0,1 1 0,0 0 0,0 0 0,0 0 0,0-1 0,0 1 0,0 0 0,0 0 0,0 0 0,0 0 0,0-1 0,0 1 0,0 0 0,0 0 0,0 0 0,0-1 0,0 1 0,0 0 0,1 0 0,-1 0 0,0 0 0,0-1 0,11-14 0,15-11 0,-17 19 0,-1 0 0,1 0 0,1 1 0,-1 0 0,1 0 0,0 1 0,0 0 0,21-6 0,-31 12 0,0-1 0,0 0 0,0 0 0,1 1 0,-1-1 0,0 0 0,0 0 0,0 1 0,0-1 0,0 0 0,0 0 0,0 1 0,1-1 0,-1 0 0,0 0 0,0 1 0,0-1 0,0 0 0,0 0 0,0 1 0,0-1 0,-1 0 0,1 1 0,0-1 0,0 0 0,0 0 0,0 1 0,0-1 0,0 0 0,0 0 0,-1 1 0,1-1 0,0 0 0,0 0 0,0 0 0,0 1 0,-1-1 0,1 0 0,0 0 0,-1 1 0,-3 14 0,4-14 0,0-1 0,0 0 0,1 1 0,-1-1 0,0 0 0,1 1 0,-1-1 0,0 0 0,1 1 0,-1-1 0,0 0 0,1 0 0,-1 1 0,1-1 0,-1 0 0,1 0 0,-1 0 0,0 0 0,1 0 0,-1 1 0,1-1 0,-1 0 0,1 0 0,-1 0 0,1 0 0,-1 0 0,1 0 0,-1-1 0,1 1 0,-1 0 0,0 0 0,1 0 0,-1 0 0,1-1 0,-1 1 0,1 0 0,-1 0 0,0 0 0,1-1 0,26-4 0,-27 5 0,1 0 0,-1 0 0,0 0 0,1 0 0,-1 0 0,0 0 0,1 0 0,-1 1 0,0-1 0,1 0 0,-1 0 0,0 0 0,0 0 0,1 0 0,-1 0 0,0 1 0,1-1 0,-1 0 0,0 0 0,0 0 0,1 1 0,-1-1 0,0 0 0,0 0 0,0 1 0,1-1 0,-1 0 0,0 1 0,0-1 0,0 0 0,0 1 0,0-1 0,0 0 0,1 1 0,-2 3 0,-1 0 0,1-1 0,-1 1 0,1 0 0,-1-1 0,0 1 0,0-1 0,-1 0 0,-4 5 0,-13 19 0,-44 44 0,54-62 0,0-1 0,0 1 0,0-2 0,-1 0 0,0 0 0,0-1 0,-1 0 0,-12 4 0,20-9 0,0 1 0,1-1 0,-1 0 0,1 1 0,-1 0 0,1 0 0,-1 0 0,1 0 0,0 1 0,-4 3 0,-6 9 0,19-13 0,32-15 0,-18 5 0,-28 12 0,0 0 0,0 1 0,1 0 0,-1 0 0,1 1 0,-9 9 0,30-25 0,12-9 0,-26 19 0,0 0 0,0-1 0,0 1 0,0 0 0,0 0 0,0 0 0,0-1 0,0 1 0,0 0 0,0 0 0,0 0 0,0-1 0,0 1 0,0 0 0,0 0 0,0-1 0,0 1 0,0 0 0,0 0 0,0 0 0,0-1 0,0 1 0,0 0 0,0 0 0,0 0 0,0-1 0,0 1 0,-1 0 0,1 0 0,0 0 0,0 0 0,0-1 0,0 1 0,-1 0 0,1 0 0,0 0 0,0 0 0,0 0 0,0 0 0,-1-1 0,1 1 0,-24-4 0,2 5 0,17 0 0,1 0 0,-1-1 0,0 1 0,1-1 0,-1-1 0,0 1 0,0 0 0,1-1 0,-1 0 0,1 0 0,-1-1 0,1 1 0,-5-3 0,6-1-1365,4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4:53:39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38 24575,'-4'1'0,"-1"0"0,1 0 0,0 1 0,0 0 0,0 0 0,1 0 0,-8 4 0,-10 6 0,72-56 0,-49 43 0,25-17 0,-20 15 0,-18 13 0,-33 24 0,-1-2 0,-2-1 0,0-3 0,-74 32 0,108-58 0,18-12 0,18-14 0,7-2 0,1 1 0,1 2 0,39-21 0,-61 44 0,-12 11 0,-17 22 0,15-26 0,7-7 0,0-1 0,0 1 0,1 0 0,-1-1 0,0 1 0,0-1 0,0 0 0,0 0 0,0-1 0,0 1 0,3-2 0,4-1 0,-7 3 0,28-11 0,0 2 0,38-7 0,-69 18 0,0-1 0,0 0 0,0 0 0,0 0 0,0 0 0,0 0 0,0 0 0,0 0 0,0 0 0,0 1 0,0-1 0,0 0 0,0 0 0,0 0 0,0 0 0,0 0 0,0 0 0,0 0 0,0 0 0,0 1 0,0-1 0,0 0 0,0 0 0,0 0 0,1 0 0,-1 0 0,0 0 0,0 0 0,0 0 0,0 0 0,0 1 0,0-1 0,0 0 0,0 0 0,0 0 0,0 0 0,0 0 0,1 0 0,-1 0 0,0 0 0,0 0 0,0 0 0,0 0 0,0 0 0,0 0 0,0 0 0,0 0 0,1 0 0,-1 0 0,0 0 0,0 0 0,0 0 0,0 0 0,0 0 0,0 0 0,-14 11 0,-20 10 0,-1-1 0,32-19 0,5-2 0,19-11 0,-19 11 0,7-6 0,1 2 0,0-1 0,1 1 0,-1 1 0,1 0 0,17-4 0,-61 30 0,13-12 0,-4 2 0,1 0 0,-2-2 0,1-1 0,-45 11 0,69-20 0,0 0 0,0 0 0,0-1 0,0 1 0,0 0 0,0 0 0,1 0 0,-1 0 0,0 0 0,0-1 0,0 1 0,0 0 0,0 0 0,0 0 0,0 0 0,0 0 0,0-1 0,-1 1 0,1 0 0,0 0 0,0 0 0,0 0 0,0 0 0,0-1 0,0 1 0,0 0 0,0 0 0,0 0 0,0 0 0,0 0 0,-1 0 0,1 0 0,0-1 0,0 1 0,0 0 0,0 0 0,0 0 0,0 0 0,-1 0 0,1 0 0,0 0 0,0 0 0,0 0 0,0 0 0,0 0 0,-1 0 0,1 0 0,0 0 0,0 0 0,0 0 0,0 0 0,0 0 0,-1 0 0,1 0 0,0 0 0,0 0 0,0 0 0,0 0 0,0 0 0,-1 0 0,1 0 0,0 0 0,0 0 0,0 1 0,12-14 0,-3 5 0,-16 8 0,-155 65 0,182-79 0,25-9 0,4 8 0,1 2 0,1 3 0,0 1 0,97-2 0,-132 13 0,-19 5 0,-33 13 0,6-10 0,60-30 0,8 1 0,-25 13 0,-38 17 0,-13 5 0,27-11 0,28-13 0,70-22 0,-51 19 0,-28 10 0,-11 2 0,-9 6 0,9-5 0,0 0 0,0 0 0,1-1 0,-1 0 0,0 1 0,0-1 0,0 0 0,-1 0 0,1-1 0,0 1 0,-5 0 0,8-2-37,0 1-1,0-1 1,0 0-1,0 1 0,0-1 1,0 0-1,0 1 1,1-1-1,-1 1 0,0-1 1,0 0-1,1 1 1,-1-1-1,1 1 0,-1-1 1,0 1-1,1-1 1,-1 1-1,1-1 1,-1 1-1,1 0 0,-1-1 1,1 1-1,-1 0 1,2-1-1,-2 1-350,5-5-6438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5:34:35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18 24575,'455'20'0,"-396"-16"0,-44-2 0,-14 2 0,-29 5 0,-51 5 0,4-3 0,0-4 0,-1-2 0,1-4 0,-88-10 0,127 0 0,30 0 0,23-2 0,26-2 0,-1 1 0,2 2 0,0 3 0,46-4 0,-54 7 0,-73 10 0,-128 12 0,337-35 0,-273 30 0,52-7 0,37-5 0,16-1 0,55-7 0,-43 6 0,-42 6 0,-104 14 0,179-24 0,-19 1 0,1 1 0,-1 2 0,34 3 0,-55 0 0,-9 1 0,-17 3 0,-27 2 0,-52 3 0,196-15 0,-64 4 0,-35-1 0,-17 1 0,-13 2 0,21-1 0,0 0 0,-1 0 0,1-1 0,0 0 0,0-1 0,-1 0 0,1 0 0,-10-3 0,22 1 0,0 1 0,0-1 0,1 1 0,-1 1 0,1-1 0,6-2 0,15-4 0,-35 6 0,-51 7 0,44-3 0,-12 0 0,19-2 0,21-2 0,262-2 0,-275 4 0,1 0 0,0 0 0,0 0 0,0 0 0,0 0 0,0 0 0,0 0 0,0 0 0,0 0 0,0 0 0,0 0 0,0 1 0,0-1 0,0 0 0,0 0 0,0 0 0,0 0 0,0 0 0,0 0 0,0 0 0,0 0 0,0 0 0,1 0 0,-1 0 0,0 0 0,-14 3 0,-28 4 0,23-4 0,35-3-120,73-4-1125,-74 1-5581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5:34:46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387 40 24575,'-2'1'0,"1"-1"0,0 1 0,-1 0 0,1-1 0,0 1 0,0 0 0,0 0 0,-1 0 0,1 0 0,0 0 0,0 0 0,0 0 0,0 0 0,1 0 0,-1 0 0,0 0 0,0 1 0,1-1 0,-2 3 0,-13 30 0,12-26 0,-9 26 0,-14 27 0,26-61 0,0 0 0,0 0 0,0 0 0,0 0 0,0 0 0,0 0 0,0 0 0,0 0 0,0 0 0,0 0 0,-1 0 0,1 0 0,0 0 0,0-1 0,0 1 0,0 0 0,0 0 0,0 0 0,0 0 0,0 0 0,0 0 0,0 0 0,0 0 0,0 0 0,0 0 0,0 0 0,0 0 0,-1 0 0,1 0 0,0 0 0,0 0 0,0 0 0,0 0 0,0 0 0,0 0 0,0 0 0,0 0 0,0 0 0,0 0 0,0 0 0,0 0 0,0 0 0,0 0 0,-1 0 0,1 0 0,0 1 0,0-1 0,0 0 0,0 0 0,0 0 0,0 0 0,1-13 0,5-15 0,-4 22 0,0 0 0,0 0 0,0 0 0,1 1 0,-1-1 0,1 1 0,0-1 0,1 1 0,-1 0 0,7-6 0,-10 13 0,0 0 0,0 1 0,0-1 0,0 0 0,0 1 0,-1-1 0,1 0 0,-1 1 0,0-1 0,1 0 0,-3 3 0,-23 48 0,-3-2 0,-49 65 0,67-102 0,11-19 0,16-27 0,-11 24 0,15-25 0,1 2 0,1 0 0,38-40 0,-101 142 0,29-53 0,8-11 0,-1 0 0,1 0 0,-1-1 0,0 1 0,-1-1 0,0 0 0,0 0 0,-10 7 0,28-40 0,7-4 0,8-14 0,57-72 0,-81 113 0,-2 6 0,-8 13 0,-12 21 0,3-11 0,7-10 0,0-1 0,-1 0 0,-19 22 0,52-98 0,7 16 0,-7 9 0,-51 63 0,-83 97 0,161-180 0,-35 38 0,1 0 0,1 1 0,0 1 0,2 1 0,19-15 0,-73 76 0,-44 32 0,95-91 0,-1 1 0,2 1 0,0 1 0,27-15 0,-44 26 0,0 0 0,1 0 0,-1 0 0,0 0 0,0-1 0,1 1 0,-1 0 0,0 0 0,0 0 0,1 0 0,-1 0 0,0 0 0,1 0 0,-1 0 0,0 0 0,0 0 0,1 0 0,-1 0 0,0 0 0,1 0 0,-1 0 0,0 0 0,0 0 0,1 0 0,-1 0 0,0 0 0,1 0 0,-1 0 0,0 0 0,0 1 0,1-1 0,-1 0 0,0 0 0,0 0 0,0 1 0,1-1 0,-1 0 0,0 0 0,0 0 0,0 1 0,0-1 0,1 0 0,-1 1 0,-3 16 0,-14 17 0,-12 13 0,-58 72 0,102-133 0,17-16 0,70-52 0,-169 150 0,43-47 0,15-12 0,0 0 0,-1-1 0,0-1 0,0 1 0,-18 8 0,44-50 0,31-38 0,3 2 0,92-96 0,-361 396 0,254-265 0,-14 12 0,0 2 0,2 1 0,0 0 0,1 2 0,38-22 0,-107 95 0,-24 8 0,128-131 0,-48 57 0,-6 5 0,0 1 0,0 0 0,1 0 0,-1 1 0,8-5 0,-61 61 0,-59 40 0,172-146 0,-39 31 0,2 0 0,0 2 0,53-29 0,-68 47 0,-21 16 0,-22 17 0,-76 57 0,137-107 0,1 1 0,1 2 0,41-16 0,-74 34 0,0-1 0,0 0 0,-1 0 0,1 0 0,0 0 0,0 1 0,0-1 0,0 0 0,0 0 0,0 0 0,0 0 0,0 1 0,0-1 0,0 0 0,0 0 0,0 0 0,1 1 0,-1-1 0,0 0 0,0 0 0,0 0 0,0 0 0,0 0 0,0 1 0,0-1 0,0 0 0,0 0 0,1 0 0,-1 0 0,0 0 0,0 0 0,0 0 0,0 1 0,0-1 0,1 0 0,-1 0 0,0 0 0,0 0 0,0 0 0,0 0 0,1 0 0,-1 0 0,0 0 0,0 0 0,0 0 0,0 0 0,1 0 0,-1 0 0,0 0 0,0 0 0,0 0 0,0 0 0,1 0 0,-1 0 0,0 0 0,0 0 0,0 0 0,0 0 0,0-1 0,1 1 0,-1 0 0,0 0 0,0 0 0,0 0 0,0 0 0,0 0 0,1-1 0,-14 20 0,-22 19 0,-11 4 0,42-39 0,29-26 0,0 1 0,1 1 0,1 0 0,0 2 0,2 2 0,0 0 0,50-20 0,-126 76 0,-7 1 0,30-22 0,1-1 0,-2-1 0,-38 18 0,94-74 0,15-1 0,-26 24 0,34-38 0,-104 84 0,-7 6 0,-1-3 0,-1-3 0,-2-3 0,-109 33 0,168-58 0,1 0 0,-1-1 0,0 1 0,1 0 0,-1-1 0,1 0 0,-1 1 0,0-1 0,1 0 0,-1 0 0,0 0 0,1 0 0,-1 0 0,1 0 0,-1-1 0,0 1 0,1 0 0,-1-1 0,1 1 0,-1-1 0,1 0 0,-1 0 0,1 1 0,-2-2 0,2 0 0,1 0 0,0 1 0,0-1 0,0 1 0,0-1 0,0 1 0,0-1 0,0 1 0,1-1 0,-1 1 0,1-1 0,-1 1 0,1 0 0,-1-1 0,1 1 0,0-1 0,0 1 0,-1 0 0,3-3 0,8-10 0,1 0 0,0 0 0,14-12 0,-24 25 0,10-12 0,1 2 0,0-1 0,1 2 0,0 0 0,1 1 0,0 0 0,20-8 0,-35 17 0,0 0 0,0 0 0,0 0 0,0 0 0,0 0 0,0 0 0,1 0 0,-1 0 0,0 0 0,0 0 0,0 0 0,0 0 0,0 0 0,0 0 0,1 0 0,-1 0 0,0 0 0,0 0 0,0 0 0,0 0 0,0 1 0,0-1 0,0 0 0,0 0 0,1 0 0,-1 0 0,0 0 0,0 0 0,0 0 0,0 0 0,0 0 0,0 1 0,0-1 0,0 0 0,0 0 0,0 0 0,0 0 0,0 0 0,0 0 0,0 0 0,0 1 0,0-1 0,0 0 0,0 0 0,0 0 0,0 0 0,0 0 0,0 0 0,0 1 0,0-1 0,0 0 0,0 0 0,0 0 0,0 0 0,0 0 0,0 0 0,0 0 0,0 1 0,0-1 0,-7 14 0,-8 10 0,-12 11 0,-3-1 0,-45 41 0,162-112 0,-55 22 0,38-19 0,132-41 0,-194 73 0,-9 5 0,-18 10 0,-31 15 0,-63 29 0,135-80 0,20-13 0,-29 28 0,14-11 0,-23 14 0,-15 10 0,-263 131 0,251-128 0,24-8 0,-1 0 0,0 0 0,0 0 0,0 0 0,0 0 0,0 0 0,0 0 0,0 0 0,0-1 0,1 1 0,-1 0 0,0 0 0,0 0 0,0 0 0,0 0 0,0 0 0,0 0 0,0 0 0,0 0 0,0 0 0,0-1 0,0 1 0,0 0 0,0 0 0,0 0 0,0 0 0,0 0 0,0 0 0,0 0 0,0 0 0,0-1 0,0 1 0,0 0 0,0 0 0,0 0 0,0 0 0,0 0 0,0 0 0,0 0 0,0 0 0,0-1 0,0 1 0,0 0 0,0 0 0,0 0 0,0 0 0,0 0 0,0 0 0,0 0 0,0 0 0,-1 0 0,1 0 0,0 0 0,0-1 0,0 1 0,0 0 0,0 0 0,0 0 0,0 0 0,0 0 0,0 0 0,-1 0 0,1 0 0,0 0 0,0 0 0,0 0 0,0 0 0,32-25 0,6 0 0,17-12 0,1 3 0,99-44 0,-217 126 0,16-20 0,28-18 0,0 1 0,1 0 0,-19 17 0,50-28 0,8-2 0,-22 2 0,0 0 0,0 0 0,-1 0 0,1 0 0,0 0 0,0 0 0,0 0 0,-1 0 0,1 0 0,0 1 0,0-1 0,0 0 0,0 0 0,-1 0 0,1 0 0,0 0 0,0 1 0,0-1 0,0 0 0,0 0 0,0 0 0,-1 1 0,1-1 0,0 0 0,0 0 0,0 0 0,0 1 0,0-1 0,0 0 0,0 0 0,0 0 0,0 1 0,0-1 0,0 0 0,0 0 0,0 0 0,0 1 0,0-1 0,0 0 0,0 0 0,0 0 0,0 1 0,1-1 0,-1 0 0,0 0 0,0 0 0,0 1 0,0-1 0,0 0 0,0 0 0,1 0 0,-1 0 0,0 0 0,0 1 0,0-1 0,0 0 0,1 0 0,-1 0 0,0 0 0,0 0 0,0 0 0,1 0 0,-1 0 0,0 0 0,0 0 0,0 0 0,1 0 0,-1 0 0,-17 16 0,0-2 0,-37 24 0,85-60 0,0-1 0,34-34 0,-89 62 0,-13 8 0,29-9 0,0 0 0,-1-1 0,1 0 0,-14 3 0,21-6 0,0 0 0,1 0 0,-1 0 0,0 0 0,0 0 0,0 0 0,0 0 0,0 0 0,0 0 0,1 0 0,-1 0 0,0-1 0,0 1 0,0 0 0,0-1 0,1 1 0,-1 0 0,0-1 0,0 1 0,1-1 0,-2-1 0,1 1 0,1 0 0,-1 0 0,1-1 0,0 1 0,-1 0 0,1-1 0,0 1 0,0 0 0,0-1 0,0 1 0,0 0 0,0-1 0,0 1 0,0 0 0,1-1 0,-1 1 0,0 0 0,1-1 0,0 0 0,2-7 0,4-14 0,-11 19 0,-8 9 0,-80 56 0,46-29 0,0-2 0,-87 40 0,133-70 0,-1 1 0,1-1 0,0 0 0,0 0 0,0 0 0,0 0 0,0 0 0,0 1 0,-1-1 0,1 0 0,0 0 0,0 0 0,0 0 0,0 0 0,0 0 0,-1 0 0,1 0 0,0 0 0,0 0 0,0 0 0,-1 1 0,1-1 0,0 0 0,0 0 0,0 0 0,0 0 0,-1 0 0,1-1 0,0 1 0,0 0 0,0 0 0,-1 0 0,1 0 0,0 0 0,0 0 0,0 0 0,0 0 0,0 0 0,-1 0 0,1 0 0,0-1 0,0 1 0,0 0 0,0 0 0,0 0 0,0 0 0,-1 0 0,1-1 0,0 1 0,0 0 0,0 0 0,0 0 0,0 0 0,0-1 0,0 1 0,0 0 0,0 0 0,0 0 0,0-1 0,7-14 0,17-16 0,6 1 0,0 2 0,2 2 0,54-36 0,-86 62 0,0 0 0,0 0 0,0 1 0,0-1 0,0 0 0,0 0 0,0 0 0,0 0 0,0 0 0,0 0 0,0 0 0,0 0 0,0 0 0,0 1 0,0-1 0,1 0 0,-1 0 0,0 0 0,0 0 0,0 0 0,0 0 0,0 0 0,0 0 0,0 0 0,0 0 0,0 0 0,0 0 0,0 1 0,0-1 0,0 0 0,0 0 0,0 0 0,1 0 0,-1 0 0,0 0 0,0 0 0,0 0 0,0 0 0,0 0 0,0 0 0,0 0 0,0 0 0,0 0 0,1 0 0,-1 0 0,0 0 0,0 0 0,0 0 0,0 0 0,0 0 0,-9 16 0,-14 19 0,15-26 0,-22 29 0,-1-1 0,-2-2 0,-44 37 0,73-70 0,4-4 0,9-12 0,16-18 0,15-10 0,3 2 0,55-42 0,-89 76 0,-6 7 0,-14 17 0,-24 23 0,-35 30 0,130-150 0,-38 55 0,1 0 0,1 2 0,43-30 0,-81 64 0,0 1 0,0 0 0,-12 16 0,-25 24 0,6-15 0,136-115 0,-60 60 0,-31 17 0,0 0 0,0 0 0,0 0 0,0 1 0,0-1 0,0 0 0,0 0 0,0 0 0,0 0 0,0 0 0,0 0 0,-1 0 0,1 0 0,0 0 0,0 0 0,0 1 0,0-1 0,0 0 0,0 0 0,0 0 0,0 0 0,0 0 0,0 0 0,0 0 0,1 0 0,-1 0 0,0 1 0,0-1 0,0 0 0,0 0 0,0 0 0,0 0 0,0 0 0,0 0 0,0 0 0,0 0 0,0 0 0,0 0 0,0 0 0,0 1 0,0-1 0,1 0 0,-1 0 0,0 0 0,0 0 0,0 0 0,0 0 0,0 0 0,0 0 0,0 0 0,0 0 0,0 0 0,0 0 0,1 0 0,-1 0 0,0 0 0,0 0 0,0 0 0,0 0 0,0 0 0,0 0 0,0 0 0,0 0 0,0 0 0,1 0 0,-1 0 0,0 0 0,0-1 0,0 1 0,-14 16 0,-16 10 0,21-20 0,1 1 0,0 1 0,-13 14 0,71-43 0,-49 21 0,26-11 0,-21 13 0,-14 10 0,46-48 0,-34 34 0,-28 25 0,2-5 0,-1 0 0,-1-2 0,-39 22 0,63-38 0,0 0 0,0 1 0,0-1 0,0 0 0,0 0 0,-1 1 0,1-1 0,0 0 0,0 0 0,0 0 0,0 0 0,-1 1 0,1-1 0,0 0 0,0 0 0,0 0 0,-1 0 0,1 0 0,0 0 0,0 1 0,-1-1 0,1 0 0,0 0 0,0 0 0,-1 0 0,1 0 0,0 0 0,0 0 0,-1 0 0,1 0 0,0 0 0,0 0 0,-1 0 0,1 0 0,0 0 0,0-1 0,0 1 0,-1 0 0,1 0 0,0 0 0,0 0 0,-1 0 0,1 0 0,0-1 0,0 1 0,0 0 0,0 0 0,-1 0 0,1-1 0,0 1 0,8-15 0,19-19 0,104-107 0,-176 182 0,32-31 0,0 1 0,2 0 0,-16 18 0,88-54 0,2-4 0,2 3 0,128-34 0,-158 57 0,-25 9 0,-20 9 0,-19 7 0,-1-1 0,-1-1 0,-1-2 0,-1-1 0,-61 22 0,69-32 0,34-18 0,37-19 0,-13 11 0,1 2 0,1 1 0,1 2 0,0 1 0,69-15 0,-105 28 0,0 0 0,0 0 0,1 0 0,-1 0 0,0-1 0,1 1 0,-1 0 0,0 0 0,1 0 0,-1 0 0,1 0 0,-1 0 0,0 0 0,1 0 0,-1 0 0,0 0 0,1 0 0,-1 0 0,0 0 0,1 0 0,-1 0 0,0 1 0,1-1 0,-1 0 0,0 0 0,1 0 0,-1 0 0,0 1 0,0-1 0,1 0 0,-1 0 0,0 1 0,0-1 0,1 0 0,-1 0 0,0 1 0,0-1 0,0 0 0,1 1 0,-1-1 0,0 1 0,-10 14 0,-22 13 0,-130 96 0,209-149 0,59-23 0,-249 119 0,125-63 0,-1 1 0,-2-1 0,-23 6 0,44-14 0,0 0 0,0 0 0,0 0 0,0 1 0,0-1 0,-1 0 0,1 0 0,0 0 0,0 0 0,0 0 0,0 0 0,-1 0 0,1 1 0,0-1 0,0 0 0,0 0 0,-1 0 0,1 0 0,0 0 0,0 0 0,0 0 0,-1 0 0,1 0 0,0 0 0,0 0 0,0 0 0,0 0 0,-1 0 0,1 0 0,0 0 0,0-1 0,0 1 0,-1 0 0,1 0 0,0 0 0,0 0 0,0 0 0,0 0 0,-1 0 0,1-1 0,0 1 0,0 0 0,0 0 0,0 0 0,0 0 0,0 0 0,0-1 0,0 1 0,-1 0 0,1 0 0,0 0 0,0-1 0,0 1 0,0 0 0,0 0 0,0 0 0,0-1 0,0 1 0,0 0 0,11-14 0,22-14 0,10-3 0,2 2 0,1 2 0,1 2 0,81-30 0,-105 51 0,-29 15 0,-29 20 0,-5-1 0,-75 43 0,105-69 0,12-9 0,-2 5 0,0 0 0,-1 0 0,1 0 0,0 0 0,0 0 0,0 0 0,-1 0 0,1 0 0,0 0 0,0 0 0,0 0 0,-1 0 0,1 0 0,0 0 0,0 0 0,0 0 0,0-1 0,-1 1 0,1 0 0,0 0 0,0 0 0,0 0 0,0 0 0,0-1 0,-1 1 0,1 0 0,0 0 0,0 0 0,0 0 0,0-1 0,0 1 0,0 0 0,0 0 0,0 0 0,0-1 0,0 1 0,0 0 0,0 0 0,0 0 0,0-1 0,0 1 0,0 0 0,0 0 0,0 0 0,0-1 0,0 1 0,0 0 0,0 0 0,0 0 0,0 0 0,0-1 0,0 1 0,1 0 0,-82 32 0,66-24 0,0-2 0,-1 1 0,0-2 0,0 0 0,-32 5 0,47-10 0,1 1 0,0-1 0,0 0 0,-1 0 0,1 0 0,0 0 0,-1 0 0,1 0 0,0 0 0,0 0 0,-1 0 0,1 0 0,0 0 0,-1 0 0,1 0 0,0 0 0,0 0 0,-1 0 0,1 0 0,0 0 0,0 0 0,-1 0 0,1-1 0,0 1 0,0 0 0,-1 0 0,1 0 0,0 0 0,0-1 0,-1 1 0,1 0 0,0 0 0,0-1 0,0 1 0,0 0 0,-1 0 0,1 0 0,0-1 0,0 1 0,0 0 0,0-1 0,0 1 0,0 0 0,0-1 0,9-13 0,19-11 0,26-9 0,1 3 0,1 1 0,1 4 0,2 2 0,76-21 0,-135 45 0,0 0 0,1-1 0,-1 1 0,0 0 0,0 0 0,0 0 0,0 0 0,0-1 0,0 1 0,1 0 0,-1 0 0,0 0 0,0 0 0,0 0 0,1 0 0,-1 0 0,0-1 0,0 1 0,0 0 0,0 0 0,1 0 0,-1 0 0,0 0 0,0 0 0,1 0 0,-1 0 0,0 0 0,0 0 0,0 0 0,1 0 0,-1 0 0,0 0 0,0 0 0,0 0 0,1 1 0,-1-1 0,0 0 0,0 0 0,0 0 0,0 0 0,1 0 0,-1 0 0,0 0 0,0 1 0,0-1 0,0 0 0,0 0 0,1 0 0,-1 0 0,0 1 0,0-1 0,0 0 0,0 0 0,0 0 0,0 1 0,0-1 0,0 0 0,-12 15 0,-43 29 0,26-20 0,10-9 0,13-11 0,0 1 0,0 0 0,0 0 0,0 1 0,1-1 0,0 1 0,0 0 0,0 1 0,-3 6 0,8-12 0,0-1 0,1 0 0,-1 1 0,1-1 0,-1 0 0,1 0 0,-1 1 0,1-1 0,-1 0 0,0 0 0,1 0 0,-1 1 0,1-1 0,0 0 0,-1 0 0,1 0 0,-1 0 0,1 0 0,-1 0 0,1 0 0,-1 0 0,1 0 0,-1 0 0,1 0 0,-1-1 0,1 1 0,-1 0 0,1 0 0,-1 0 0,1-1 0,-1 1 0,1 0 0,-1 0 0,1-1 0,23-7 0,25-15 0,-45 19 0,-6 4 0,-27 7 0,-88 36 0,133-57 0,21-8 0,172-75 0,-315 155 0,95-53 0,-14 7 0,-1-2 0,0-1 0,-52 11 0,78-20 0,0 1 0,-1-1 0,1 0 0,0 0 0,-1 0 0,1 0 0,-1 0 0,1 0 0,-1 0 0,1 1 0,0-1 0,-1 0 0,1-1 0,-1 1 0,1 0 0,0 0 0,-1 0 0,1 0 0,-1 0 0,1 0 0,0 0 0,-1-1 0,1 1 0,0 0 0,-1 0 0,1 0 0,0-1 0,-1 1 0,1 0 0,0-1 0,-1 1 0,1-1 0,7-11 0,20-10 0,-10 10 0,1 2 0,0 0 0,1 1 0,0 0 0,0 2 0,38-9 0,-98 47 0,-169 79 0,215-113 0,112-62 0,-88 53 0,-32 15 0,-51 22 0,26-13 0,-12 7 0,-22 11 0,-1-2 0,-91 25 0,108-50 0,29-2 0,16-7 0,23-19 0,-9 11 0,-58 29 0,-77 24 0,203-67 0,-34 11 0,0 2 0,65-12 0,-112 27 0,0 0 0,0 0 0,0 0 0,-1 0 0,1 0 0,0 0 0,0 0 0,0 0 0,0 0 0,0 1 0,0-1 0,0 0 0,0 0 0,0 0 0,0 0 0,0 0 0,0 0 0,0 0 0,0 0 0,0 1 0,0-1 0,0 0 0,0 0 0,0 0 0,0 0 0,0 0 0,0 0 0,0 0 0,0 0 0,0 1 0,0-1 0,0 0 0,0 0 0,0 0 0,0 0 0,1 0 0,-1 0 0,0 0 0,0 0 0,0 0 0,0 0 0,0 1 0,0-1 0,0 0 0,0 0 0,0 0 0,1 0 0,-1 0 0,0 0 0,-18 12 0,-27 13 0,18-12 0,12-5 0,-1-1 0,0 0 0,-25 6 0,34-15 0,13-6 0,0 1 0,-18 9 0,-35 18 0,95-46 29,-27 13-494,1 2 1,32-14-1,-41 22-6361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5:34:50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635 53 24575,'14'0'0,"0"1"0,0 1 0,0 0 0,19 5 0,-102 10 0,50-13 0,-7 0 0,41-6 0,38-3 0,83 1 0,-265-20 0,107 23 0,16 2 0,-1-1 0,1-1 0,0 0 0,-1 1 0,1-2 0,-9-2 0,16 3 0,0 0 0,0 0 0,1 0 0,-1 0 0,0 0 0,1 0 0,-1 0 0,1 0 0,-1 1 0,1-1 0,-1 1 0,1-1 0,0 1 0,1-1 0,125-33 0,-184 47 0,-1-3 0,0-2 0,-94 1 0,142-10 0,0-1 0,0 0 0,0 0 0,0-1 0,-10-4 0,14 5 0,1 0 0,-1 0 0,0 0 0,0 1 0,1-1 0,-1 1 0,0 1 0,0-1 0,0 0 0,0 1 0,0 0 0,0 0 0,-1 1 0,1 0 0,1 0 0,-1 0 0,0 0 0,-8 4 0,-25 16 0,31-16 0,0-1 0,0 0 0,0 0 0,-1 0 0,1-1 0,-1 0 0,0 0 0,0-1 0,0 0 0,0 0 0,-13 0 0,16-1 0,0 1 0,1-1 0,-1 1 0,0 0 0,1 1 0,-1-1 0,1 1 0,0 0 0,0 0 0,0 0 0,0 0 0,1 1 0,-1-1 0,-4 8 0,7-11 0,1 0 0,1 0 0,-1-1 0,0 1 0,0-1 0,0 1 0,0 0 0,0-1 0,0 1 0,0-1 0,0 1 0,0-1 0,0 1 0,0 0 0,0-1 0,0 1 0,0-1 0,0 1 0,0-1 0,-1 1 0,1 0 0,0-1 0,0 1 0,0 0 0,-1-1 0,1 1 0,0 0 0,-1-1 0,1 1 0,0 0 0,0-1 0,-1 1 0,1 0 0,-1 0 0,1-1 0,0 1 0,-1 0 0,1 0 0,-1 0 0,1 0 0,0 0 0,-1-1 0,1 1 0,-1 0 0,1 0 0,0 0 0,-1 0 0,0 0 0,-32-6 0,12 6 0,49 0 0,86 1-1365,-92-1-5461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Projection part</a:t>
            </a:r>
          </a:p>
          <a:p>
            <a:pPr marL="457200" lvl="1" indent="0">
              <a:buNone/>
            </a:pPr>
            <a:r>
              <a:rPr lang="en-US" altLang="ko-KR" dirty="0"/>
              <a:t>=&gt; 2</a:t>
            </a:r>
            <a:r>
              <a:rPr lang="ko-KR" altLang="en-US" dirty="0"/>
              <a:t>개의 </a:t>
            </a:r>
            <a:r>
              <a:rPr lang="en-US" altLang="ko-KR" dirty="0"/>
              <a:t>conv </a:t>
            </a:r>
            <a:r>
              <a:rPr lang="ko-KR" altLang="en-US" dirty="0"/>
              <a:t>레이어로 구성 </a:t>
            </a:r>
            <a:r>
              <a:rPr lang="en-US" altLang="ko-KR" dirty="0"/>
              <a:t>=&gt; </a:t>
            </a:r>
          </a:p>
          <a:p>
            <a:pPr marL="228600" indent="-228600">
              <a:buAutoNum type="arabicPeriod"/>
            </a:pPr>
            <a:r>
              <a:rPr lang="en-US" altLang="ko-KR" dirty="0"/>
              <a:t>Reconstruction part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34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예측한 </a:t>
            </a:r>
            <a:r>
              <a:rPr lang="en-US" altLang="ko-KR" dirty="0"/>
              <a:t>kidney distance map</a:t>
            </a:r>
            <a:r>
              <a:rPr lang="ko-KR" altLang="en-US" dirty="0"/>
              <a:t>으로부터 </a:t>
            </a:r>
            <a:r>
              <a:rPr lang="en-US" altLang="ko-KR" dirty="0"/>
              <a:t>mask</a:t>
            </a:r>
            <a:r>
              <a:rPr lang="ko-KR" altLang="en-US" dirty="0"/>
              <a:t>를 생성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82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학습에서 사용한 </a:t>
            </a:r>
            <a:r>
              <a:rPr lang="en-US" altLang="ko-KR" b="1" dirty="0"/>
              <a:t>loss</a:t>
            </a:r>
            <a:r>
              <a:rPr lang="ko-KR" altLang="en-US" b="1" dirty="0"/>
              <a:t>를</a:t>
            </a:r>
            <a:r>
              <a:rPr lang="ko-KR" altLang="en-US" dirty="0"/>
              <a:t> 설명하겠습니다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설명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우선 </a:t>
            </a:r>
            <a:endParaRPr lang="en-US" altLang="ko-KR" dirty="0"/>
          </a:p>
          <a:p>
            <a:r>
              <a:rPr lang="ko-KR" altLang="en-US" dirty="0"/>
              <a:t>이 논문에서는 </a:t>
            </a:r>
            <a:r>
              <a:rPr lang="en-US" altLang="ko-KR" dirty="0"/>
              <a:t>regression network</a:t>
            </a:r>
            <a:r>
              <a:rPr lang="ko-KR" altLang="en-US" dirty="0"/>
              <a:t>와 </a:t>
            </a:r>
            <a:r>
              <a:rPr lang="en-US" altLang="ko-KR" dirty="0" err="1"/>
              <a:t>clas</a:t>
            </a:r>
            <a:r>
              <a:rPr lang="en-US" altLang="ko-KR" dirty="0"/>
              <a:t> </a:t>
            </a:r>
            <a:r>
              <a:rPr lang="en-US" altLang="ko-KR" dirty="0" err="1"/>
              <a:t>sification</a:t>
            </a:r>
            <a:r>
              <a:rPr lang="en-US" altLang="ko-KR" dirty="0"/>
              <a:t> network</a:t>
            </a:r>
            <a:r>
              <a:rPr lang="ko-KR" altLang="en-US" dirty="0"/>
              <a:t>의 학습을 위해서 각</a:t>
            </a:r>
            <a:endParaRPr lang="en-US" altLang="ko-KR" dirty="0"/>
          </a:p>
          <a:p>
            <a:r>
              <a:rPr lang="en-US" altLang="ko-KR" dirty="0"/>
              <a:t>multi-loss function </a:t>
            </a:r>
            <a:r>
              <a:rPr lang="ko-KR" altLang="en-US" dirty="0"/>
              <a:t>사용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ko-KR" altLang="en-US" dirty="0"/>
              <a:t>모든 </a:t>
            </a:r>
            <a:r>
              <a:rPr lang="en-US" altLang="ko-KR" dirty="0"/>
              <a:t>pixel</a:t>
            </a:r>
            <a:r>
              <a:rPr lang="ko-KR" altLang="en-US" dirty="0"/>
              <a:t>에 대해 </a:t>
            </a:r>
            <a:r>
              <a:rPr lang="en-US" altLang="ko-KR" dirty="0"/>
              <a:t>GT </a:t>
            </a:r>
            <a:r>
              <a:rPr lang="ko-KR" altLang="en-US" dirty="0"/>
              <a:t>픽셀과의 차이 구함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52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L_d</a:t>
            </a:r>
            <a:r>
              <a:rPr lang="ko-KR" altLang="en-US" dirty="0"/>
              <a:t>를 사용하기 위해서는 </a:t>
            </a:r>
            <a:r>
              <a:rPr lang="en-US" altLang="ko-KR" dirty="0"/>
              <a:t>GT distance map</a:t>
            </a:r>
            <a:r>
              <a:rPr lang="ko-KR" altLang="en-US" dirty="0"/>
              <a:t>을 만들어줘야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논문의 저자는 학습 전에</a:t>
            </a:r>
            <a:r>
              <a:rPr lang="en-US" altLang="ko-KR" dirty="0"/>
              <a:t>, label</a:t>
            </a:r>
            <a:r>
              <a:rPr lang="ko-KR" altLang="en-US" dirty="0"/>
              <a:t>을 가지고 </a:t>
            </a:r>
            <a:r>
              <a:rPr lang="en-US" altLang="ko-KR" dirty="0"/>
              <a:t>distance map label</a:t>
            </a:r>
            <a:r>
              <a:rPr lang="ko-KR" altLang="en-US" dirty="0"/>
              <a:t>을 만들어 </a:t>
            </a:r>
            <a:r>
              <a:rPr lang="en-US" altLang="ko-KR" dirty="0"/>
              <a:t>loss</a:t>
            </a:r>
            <a:r>
              <a:rPr lang="ko-KR" altLang="en-US" dirty="0"/>
              <a:t>에 사용하였다</a:t>
            </a:r>
            <a:r>
              <a:rPr lang="en-US" altLang="ko-KR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Normalized</a:t>
            </a:r>
            <a:r>
              <a:rPr lang="ko-KR" altLang="en-US" dirty="0"/>
              <a:t> </a:t>
            </a:r>
            <a:r>
              <a:rPr lang="en-US" altLang="ko-KR" dirty="0"/>
              <a:t>map</a:t>
            </a:r>
          </a:p>
          <a:p>
            <a:pPr marL="628650" lvl="1" indent="-171450">
              <a:buFont typeface="Symbol" panose="05050102010706020507" pitchFamily="18" charset="2"/>
              <a:buChar char="Þ"/>
            </a:pPr>
            <a:r>
              <a:rPr lang="ko-KR" altLang="en-US" dirty="0"/>
              <a:t>경계에 가까운 </a:t>
            </a:r>
            <a:r>
              <a:rPr lang="en-US" altLang="ko-KR" dirty="0"/>
              <a:t>pixel</a:t>
            </a:r>
            <a:r>
              <a:rPr lang="ko-KR" altLang="en-US" dirty="0"/>
              <a:t>일수록 더 큰 값을 가지게 만들어줍니다</a:t>
            </a:r>
            <a:r>
              <a:rPr lang="en-US" altLang="ko-KR" dirty="0"/>
              <a:t>.</a:t>
            </a:r>
          </a:p>
          <a:p>
            <a:pPr marL="628650" lvl="1" indent="-171450">
              <a:buFont typeface="Symbol" panose="05050102010706020507" pitchFamily="18" charset="2"/>
              <a:buChar char="Þ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좀더 상세하게 들어가보면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End-to-end </a:t>
            </a:r>
            <a:r>
              <a:rPr lang="ko-KR" altLang="en-US" dirty="0"/>
              <a:t>학습을 위해 </a:t>
            </a:r>
            <a:r>
              <a:rPr lang="en-US" altLang="ko-KR" dirty="0"/>
              <a:t>multi-loss function </a:t>
            </a:r>
            <a:r>
              <a:rPr lang="ko-KR" altLang="en-US" dirty="0"/>
              <a:t>사용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ko-KR" altLang="en-US" dirty="0"/>
              <a:t>모든 </a:t>
            </a:r>
            <a:r>
              <a:rPr lang="en-US" altLang="ko-KR" dirty="0"/>
              <a:t>pixel</a:t>
            </a:r>
            <a:r>
              <a:rPr lang="ko-KR" altLang="en-US" dirty="0"/>
              <a:t>에 대해 </a:t>
            </a:r>
            <a:r>
              <a:rPr lang="en-US" altLang="ko-KR" dirty="0"/>
              <a:t>GT </a:t>
            </a:r>
            <a:r>
              <a:rPr lang="ko-KR" altLang="en-US" dirty="0"/>
              <a:t>픽셀과의 차이 구함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94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End-to-end </a:t>
            </a:r>
            <a:r>
              <a:rPr lang="ko-KR" altLang="en-US" dirty="0"/>
              <a:t>학습을 위해 </a:t>
            </a:r>
            <a:r>
              <a:rPr lang="en-US" altLang="ko-KR" dirty="0"/>
              <a:t>multi-loss function </a:t>
            </a:r>
            <a:r>
              <a:rPr lang="ko-KR" altLang="en-US" dirty="0"/>
              <a:t>사용</a:t>
            </a:r>
            <a:endParaRPr lang="en-US" altLang="ko-KR" dirty="0"/>
          </a:p>
          <a:p>
            <a:endParaRPr lang="en-US" altLang="ko-K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ko-KR" altLang="en-US" dirty="0"/>
              <a:t>모든 </a:t>
            </a:r>
            <a:r>
              <a:rPr lang="en-US" altLang="ko-KR" dirty="0"/>
              <a:t>pixel</a:t>
            </a:r>
            <a:r>
              <a:rPr lang="ko-KR" altLang="en-US" dirty="0"/>
              <a:t>에 대해 </a:t>
            </a:r>
            <a:r>
              <a:rPr lang="en-US" altLang="ko-KR" dirty="0"/>
              <a:t>GT </a:t>
            </a:r>
            <a:r>
              <a:rPr lang="ko-KR" altLang="en-US" dirty="0"/>
              <a:t>픽셀과의 차이 구함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880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논문에서 진행한 실험에 대해 설명하겠습니다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915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논문은 기존에 많이 쓰였던 다른 </a:t>
            </a:r>
            <a:r>
              <a:rPr lang="en-US" altLang="ko-KR" dirty="0"/>
              <a:t>segmentation </a:t>
            </a:r>
            <a:r>
              <a:rPr lang="ko-KR" altLang="en-US" dirty="0"/>
              <a:t>모델들보다 더 좋은 </a:t>
            </a:r>
            <a:r>
              <a:rPr lang="en-US" altLang="ko-KR" dirty="0"/>
              <a:t>score</a:t>
            </a:r>
            <a:r>
              <a:rPr lang="ko-KR" altLang="en-US" dirty="0"/>
              <a:t>를 보여주고 있음을 확인할 수 있었습니다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01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추가 설명부분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94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</a:t>
            </a:r>
            <a:r>
              <a:rPr lang="en-US" altLang="ko-KR" dirty="0"/>
              <a:t> </a:t>
            </a:r>
            <a:r>
              <a:rPr lang="ko-KR" altLang="en-US" dirty="0"/>
              <a:t>논문에서는 제안한 모델 말고도 다른 모델 구조를 생각해보았습니다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모델의 이름은 </a:t>
            </a:r>
            <a:r>
              <a:rPr lang="en-US" altLang="ko-KR" dirty="0"/>
              <a:t>Bnet</a:t>
            </a:r>
            <a:r>
              <a:rPr lang="ko-KR" altLang="en-US" dirty="0"/>
              <a:t>으로</a:t>
            </a:r>
            <a:r>
              <a:rPr lang="en-US" altLang="ko-KR" dirty="0"/>
              <a:t>, =&gt; </a:t>
            </a:r>
            <a:r>
              <a:rPr lang="ko-KR" altLang="en-US" dirty="0"/>
              <a:t>제안했던 논문 부분에서 오직 </a:t>
            </a:r>
            <a:r>
              <a:rPr lang="en-US" altLang="ko-KR" dirty="0"/>
              <a:t>distance regression </a:t>
            </a:r>
            <a:r>
              <a:rPr lang="ko-KR" altLang="en-US" dirty="0"/>
              <a:t>부분만 사용하여 </a:t>
            </a:r>
            <a:r>
              <a:rPr lang="en-US" altLang="ko-KR" dirty="0"/>
              <a:t>mask</a:t>
            </a:r>
            <a:r>
              <a:rPr lang="ko-KR" altLang="en-US" dirty="0"/>
              <a:t>를 생성하는 모델입니다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즉</a:t>
            </a:r>
            <a:r>
              <a:rPr lang="en-US" altLang="ko-KR" dirty="0"/>
              <a:t>, distance regression net</a:t>
            </a:r>
            <a:r>
              <a:rPr lang="ko-KR" altLang="en-US" dirty="0"/>
              <a:t>에서 </a:t>
            </a:r>
            <a:r>
              <a:rPr lang="en-US" altLang="ko-KR" dirty="0"/>
              <a:t>distance map</a:t>
            </a:r>
            <a:r>
              <a:rPr lang="ko-KR" altLang="en-US" dirty="0"/>
              <a:t>이 나오면 </a:t>
            </a:r>
            <a:r>
              <a:rPr lang="en-US" altLang="ko-KR" dirty="0"/>
              <a:t>post-processing </a:t>
            </a:r>
            <a:r>
              <a:rPr lang="ko-KR" altLang="en-US" dirty="0"/>
              <a:t>을 통해 </a:t>
            </a:r>
            <a:r>
              <a:rPr lang="en-US" altLang="ko-KR" dirty="0"/>
              <a:t>binary mask</a:t>
            </a:r>
            <a:r>
              <a:rPr lang="ko-KR" altLang="en-US" dirty="0"/>
              <a:t>를 생성하는 방식입니다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28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895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 polygon</a:t>
            </a:r>
            <a:r>
              <a:rPr lang="ko-KR" altLang="en-US" dirty="0"/>
              <a:t>의 내부의 </a:t>
            </a:r>
            <a:r>
              <a:rPr lang="en-US" altLang="ko-KR" dirty="0"/>
              <a:t>pixel</a:t>
            </a:r>
            <a:r>
              <a:rPr lang="ko-KR" altLang="en-US" dirty="0"/>
              <a:t>을 채움 </a:t>
            </a:r>
            <a:r>
              <a:rPr lang="en-US" altLang="ko-KR" dirty="0"/>
              <a:t>-&gt; </a:t>
            </a:r>
            <a:r>
              <a:rPr lang="ko-KR" altLang="en-US" dirty="0"/>
              <a:t>이진마스크 생성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&lt;MST&gt; :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spanning Tree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중에서 사용된 간선들의 가중치 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88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o-KR" altLang="en-US" dirty="0"/>
              <a:t>성능 비교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75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63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논문에서는 </a:t>
            </a:r>
            <a:r>
              <a:rPr lang="en-US" altLang="ko-KR" sz="1200" b="1" dirty="0"/>
              <a:t>Subsequently learning framework </a:t>
            </a:r>
            <a:r>
              <a:rPr lang="ko-KR" altLang="en-US" dirty="0"/>
              <a:t>을 제안하였습니다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모델의 핵심은 </a:t>
            </a:r>
            <a:r>
              <a:rPr lang="en-US" altLang="ko-KR" sz="1200" b="1" dirty="0"/>
              <a:t>Boundary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Distance regression</a:t>
            </a:r>
            <a:r>
              <a:rPr lang="ko-KR" altLang="en-US" sz="1200" dirty="0"/>
              <a:t>과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pixelwise classification </a:t>
            </a:r>
            <a:r>
              <a:rPr lang="ko-KR" altLang="en-US" sz="1200" dirty="0"/>
              <a:t>을 순차적 수행</a:t>
            </a:r>
            <a:endParaRPr lang="en-US" altLang="ko-KR" sz="1200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7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64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초음파 이미지는 소음이나 인공물에 의해 이미지 품질이 낮다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Segmentation </a:t>
            </a:r>
            <a:r>
              <a:rPr lang="ko-KR" altLang="en-US" dirty="0"/>
              <a:t>대상인 </a:t>
            </a:r>
            <a:r>
              <a:rPr lang="en-US" altLang="ko-KR" dirty="0"/>
              <a:t>kidney</a:t>
            </a:r>
            <a:r>
              <a:rPr lang="ko-KR" altLang="en-US" dirty="0"/>
              <a:t>는 다양하고 다소 불규칙적인 외형을 가지고 있다</a:t>
            </a:r>
            <a:endParaRPr lang="en-US" altLang="ko-KR" dirty="0"/>
          </a:p>
          <a:p>
            <a:r>
              <a:rPr lang="en-US" altLang="ko-KR" dirty="0"/>
              <a:t>=&gt; </a:t>
            </a:r>
            <a:r>
              <a:rPr lang="ko-KR" altLang="en-US" dirty="0"/>
              <a:t>때문에</a:t>
            </a:r>
            <a:r>
              <a:rPr lang="en-US" altLang="ko-KR" dirty="0"/>
              <a:t>, </a:t>
            </a:r>
            <a:r>
              <a:rPr lang="ko-KR" altLang="en-US" dirty="0"/>
              <a:t>초음파 이미지에서 </a:t>
            </a:r>
            <a:r>
              <a:rPr lang="en-US" altLang="ko-KR" dirty="0"/>
              <a:t>kidney</a:t>
            </a:r>
            <a:r>
              <a:rPr lang="ko-KR" altLang="en-US" dirty="0"/>
              <a:t>를 </a:t>
            </a:r>
            <a:r>
              <a:rPr lang="en-US" altLang="ko-KR" dirty="0"/>
              <a:t>segmentation</a:t>
            </a:r>
            <a:r>
              <a:rPr lang="ko-KR" altLang="en-US" dirty="0"/>
              <a:t>하는 작업은 많은 어려움을 가지고 있음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82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특징들로 인해 바로 </a:t>
            </a:r>
            <a:r>
              <a:rPr lang="en-US" altLang="ko-KR" dirty="0"/>
              <a:t>segmentation</a:t>
            </a:r>
            <a:r>
              <a:rPr lang="ko-KR" altLang="en-US" dirty="0"/>
              <a:t>하는 것은 좋은 성능을 보이지 못하고 있다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표 설명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아래의 표는 보편적으로 쓰이는 모델들을 가지고 </a:t>
            </a:r>
            <a:r>
              <a:rPr lang="en-US" altLang="ko-KR" dirty="0"/>
              <a:t>kidney segmentation</a:t>
            </a:r>
            <a:r>
              <a:rPr lang="ko-KR" altLang="en-US" dirty="0"/>
              <a:t>을 수행한 결과이다</a:t>
            </a:r>
            <a:r>
              <a:rPr lang="en-US" altLang="ko-KR" dirty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해당 결과를 보면</a:t>
            </a:r>
            <a:r>
              <a:rPr lang="en-US" altLang="ko-KR" dirty="0"/>
              <a:t>, mask</a:t>
            </a:r>
            <a:r>
              <a:rPr lang="ko-KR" altLang="en-US" dirty="0"/>
              <a:t>를 잘 생성하지 못함을 알 수 있다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제안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때문에</a:t>
            </a:r>
            <a:r>
              <a:rPr lang="en-US" altLang="ko-KR" dirty="0"/>
              <a:t>, (</a:t>
            </a:r>
            <a:r>
              <a:rPr lang="ko-KR" altLang="en-US" dirty="0"/>
              <a:t>바로 </a:t>
            </a:r>
            <a:r>
              <a:rPr lang="en-US" altLang="ko-KR" dirty="0"/>
              <a:t>segmentation</a:t>
            </a:r>
            <a:r>
              <a:rPr lang="ko-KR" altLang="en-US" dirty="0"/>
              <a:t>을 수행하지 않고</a:t>
            </a:r>
            <a:r>
              <a:rPr lang="en-US" altLang="ko-KR" dirty="0"/>
              <a:t>), </a:t>
            </a:r>
            <a:r>
              <a:rPr lang="ko-KR" altLang="en-US" dirty="0"/>
              <a:t>먼저 </a:t>
            </a:r>
            <a:r>
              <a:rPr lang="en-US" altLang="ko-KR" dirty="0"/>
              <a:t>kidney</a:t>
            </a:r>
            <a:r>
              <a:rPr lang="ko-KR" altLang="en-US" dirty="0"/>
              <a:t>의 경계를 탐지한 뒤</a:t>
            </a:r>
            <a:r>
              <a:rPr lang="en-US" altLang="ko-KR" dirty="0"/>
              <a:t>, -&gt; segmentation</a:t>
            </a:r>
            <a:r>
              <a:rPr lang="ko-KR" altLang="en-US" dirty="0"/>
              <a:t>을 수행하자는 것이 이 논문의 아이디어입니다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41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아이디어를 가지고 저자는 다음과 같은 모델을 제안했습니다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모델 그림 설명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그림을 보시면</a:t>
            </a:r>
            <a:r>
              <a:rPr lang="en-US" altLang="ko-KR" dirty="0"/>
              <a:t>, </a:t>
            </a:r>
          </a:p>
          <a:p>
            <a:pPr marL="228600" indent="-228600">
              <a:buAutoNum type="arabicParenBoth"/>
            </a:pPr>
            <a:r>
              <a:rPr lang="ko-KR" altLang="en-US" dirty="0"/>
              <a:t>우선</a:t>
            </a:r>
            <a:r>
              <a:rPr lang="en-US" altLang="ko-KR" dirty="0"/>
              <a:t>, distance regression network</a:t>
            </a:r>
            <a:r>
              <a:rPr lang="ko-KR" altLang="en-US" dirty="0"/>
              <a:t>에서 </a:t>
            </a:r>
            <a:r>
              <a:rPr lang="en-US" altLang="ko-KR" dirty="0"/>
              <a:t>kidney</a:t>
            </a:r>
            <a:r>
              <a:rPr lang="ko-KR" altLang="en-US" dirty="0"/>
              <a:t>의 경계를 탐지하고</a:t>
            </a:r>
            <a:r>
              <a:rPr lang="en-US" altLang="ko-KR" dirty="0"/>
              <a:t>,</a:t>
            </a:r>
          </a:p>
          <a:p>
            <a:pPr marL="228600" indent="-228600">
              <a:buAutoNum type="arabicParenBoth"/>
            </a:pPr>
            <a:r>
              <a:rPr lang="ko-KR" altLang="en-US" dirty="0"/>
              <a:t>그 뒤</a:t>
            </a:r>
            <a:r>
              <a:rPr lang="en-US" altLang="ko-KR" dirty="0"/>
              <a:t>, pixelwise classification network</a:t>
            </a:r>
            <a:r>
              <a:rPr lang="ko-KR" altLang="en-US" dirty="0"/>
              <a:t>를 지나면서 최종 </a:t>
            </a:r>
            <a:r>
              <a:rPr lang="en-US" altLang="ko-KR" dirty="0"/>
              <a:t>mask</a:t>
            </a:r>
            <a:r>
              <a:rPr lang="ko-KR" altLang="en-US" dirty="0"/>
              <a:t>를 예측하게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31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모델에 관해 자세하게 설명하겠습니다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70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모델의 전반적인 구조는 우선 </a:t>
            </a:r>
            <a:r>
              <a:rPr lang="en-US" altLang="ko-KR" dirty="0"/>
              <a:t>transfer learning </a:t>
            </a:r>
            <a:r>
              <a:rPr lang="en-US" altLang="ko-KR" dirty="0" err="1"/>
              <a:t>networ</a:t>
            </a:r>
            <a:r>
              <a:rPr lang="ko-KR" altLang="en-US" dirty="0"/>
              <a:t>를 통해 </a:t>
            </a:r>
            <a:r>
              <a:rPr lang="en-US" altLang="ko-KR" dirty="0" err="1"/>
              <a:t>featur</a:t>
            </a:r>
            <a:r>
              <a:rPr lang="ko-KR" altLang="en-US" dirty="0"/>
              <a:t>를 추출한 뒤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-&gt; regression </a:t>
            </a:r>
            <a:r>
              <a:rPr lang="en-US" altLang="ko-KR" dirty="0" err="1"/>
              <a:t>networ</a:t>
            </a:r>
            <a:r>
              <a:rPr lang="ko-KR" altLang="en-US" dirty="0"/>
              <a:t>를 통해 예측한 경계면과 다른 </a:t>
            </a:r>
            <a:r>
              <a:rPr lang="ko-KR" altLang="en-US" dirty="0" err="1"/>
              <a:t>픽셀들간의</a:t>
            </a:r>
            <a:r>
              <a:rPr lang="ko-KR" altLang="en-US" dirty="0"/>
              <a:t> 거리를 나타내는 </a:t>
            </a:r>
            <a:r>
              <a:rPr lang="en-US" altLang="ko-KR" dirty="0"/>
              <a:t>boundary distance map</a:t>
            </a:r>
            <a:r>
              <a:rPr lang="ko-KR" altLang="en-US" dirty="0"/>
              <a:t>을 뽑아냅니다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마지막으로 </a:t>
            </a:r>
            <a:r>
              <a:rPr lang="en-US" altLang="ko-KR" dirty="0"/>
              <a:t>segmentation network</a:t>
            </a:r>
            <a:r>
              <a:rPr lang="ko-KR" altLang="en-US" dirty="0"/>
              <a:t>를 거쳐서 최종 </a:t>
            </a:r>
            <a:r>
              <a:rPr lang="en-US" altLang="ko-KR" dirty="0"/>
              <a:t>binary mask</a:t>
            </a:r>
            <a:r>
              <a:rPr lang="ko-KR" altLang="en-US" dirty="0"/>
              <a:t>가 생성됩니다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85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 네트워크를 자세히 보면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세부 설명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Transfer network</a:t>
            </a:r>
            <a:r>
              <a:rPr lang="ko-KR" altLang="en-US" dirty="0"/>
              <a:t>에서는 사전학습한 </a:t>
            </a:r>
            <a:r>
              <a:rPr lang="en-US" altLang="ko-KR" dirty="0"/>
              <a:t>VGG16 </a:t>
            </a:r>
            <a:r>
              <a:rPr lang="ko-KR" altLang="en-US" dirty="0"/>
              <a:t>모델의 가중치를 가져와 사용하고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더 세밀한 특징을 추출하기 위해서 </a:t>
            </a:r>
            <a:r>
              <a:rPr lang="en-US" altLang="ko-KR" dirty="0"/>
              <a:t>dilated convolution</a:t>
            </a:r>
            <a:r>
              <a:rPr lang="ko-KR" altLang="en-US" dirty="0"/>
              <a:t>을 붙여주었습니다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95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70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4.xml"/><Relationship Id="rId1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12" Type="http://schemas.openxmlformats.org/officeDocument/2006/relationships/image" Target="../media/image40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customXml" Target="../ink/ink3.xml"/><Relationship Id="rId5" Type="http://schemas.openxmlformats.org/officeDocument/2006/relationships/image" Target="../media/image36.png"/><Relationship Id="rId15" Type="http://schemas.openxmlformats.org/officeDocument/2006/relationships/customXml" Target="../ink/ink5.xml"/><Relationship Id="rId10" Type="http://schemas.openxmlformats.org/officeDocument/2006/relationships/image" Target="../media/image39.png"/><Relationship Id="rId19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customXml" Target="../ink/ink2.xml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" y="1374195"/>
            <a:ext cx="12192000" cy="955812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latin typeface="+mj-ea"/>
              </a:rPr>
              <a:t>Automatic kidney segmentation in ultrasound images using subsequent boundary distance regression and pixelwise classification networks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Seung Ha Noh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tx1"/>
                </a:solidFill>
              </a:rPr>
              <a:t>Distance Regression Network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4B3934-FDF8-36C7-EDF1-8DFCFDFD3845}"/>
              </a:ext>
            </a:extLst>
          </p:cNvPr>
          <p:cNvSpPr txBox="1"/>
          <p:nvPr/>
        </p:nvSpPr>
        <p:spPr>
          <a:xfrm>
            <a:off x="429622" y="1638791"/>
            <a:ext cx="976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b="1" u="sng" dirty="0"/>
              <a:t>Normalized boundary distance map </a:t>
            </a:r>
            <a:r>
              <a:rPr lang="ko-KR" altLang="en-US" dirty="0"/>
              <a:t>예측</a:t>
            </a:r>
            <a:r>
              <a:rPr lang="en-US" altLang="ko-KR" dirty="0"/>
              <a:t> (Kidney</a:t>
            </a:r>
            <a:r>
              <a:rPr lang="ko-KR" altLang="en-US" dirty="0"/>
              <a:t>의 </a:t>
            </a:r>
            <a:r>
              <a:rPr lang="en-US" altLang="ko-KR" dirty="0"/>
              <a:t>boundary</a:t>
            </a:r>
            <a:r>
              <a:rPr lang="ko-KR" altLang="en-US" dirty="0"/>
              <a:t>와의 거리 예측</a:t>
            </a:r>
            <a:r>
              <a:rPr lang="en-US" altLang="ko-KR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5F3B1-C674-D69E-4896-17778D1AD687}"/>
              </a:ext>
            </a:extLst>
          </p:cNvPr>
          <p:cNvSpPr txBox="1"/>
          <p:nvPr/>
        </p:nvSpPr>
        <p:spPr>
          <a:xfrm>
            <a:off x="429623" y="1108559"/>
            <a:ext cx="6340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/>
                </a:solidFill>
              </a:rPr>
              <a:t>2.  Distance Regression Network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8BF8C9C2-BEDF-3E42-DF36-212CB3715701}"/>
              </a:ext>
            </a:extLst>
          </p:cNvPr>
          <p:cNvGrpSpPr/>
          <p:nvPr/>
        </p:nvGrpSpPr>
        <p:grpSpPr>
          <a:xfrm>
            <a:off x="7154739" y="252146"/>
            <a:ext cx="4898698" cy="1093462"/>
            <a:chOff x="5627132" y="252146"/>
            <a:chExt cx="6426305" cy="1340922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265D7462-0CC8-4F02-80BB-590936C7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132" y="252146"/>
              <a:ext cx="6426305" cy="1340922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51A95E2-4B8C-B2DA-C825-309C3B1FD28F}"/>
                </a:ext>
              </a:extLst>
            </p:cNvPr>
            <p:cNvSpPr/>
            <p:nvPr/>
          </p:nvSpPr>
          <p:spPr>
            <a:xfrm>
              <a:off x="7608391" y="611679"/>
              <a:ext cx="1229891" cy="6218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3235DC2-192F-6072-B4BC-5A683E2E8E56}"/>
              </a:ext>
            </a:extLst>
          </p:cNvPr>
          <p:cNvSpPr txBox="1"/>
          <p:nvPr/>
        </p:nvSpPr>
        <p:spPr>
          <a:xfrm>
            <a:off x="5763987" y="2904860"/>
            <a:ext cx="58020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b="1" dirty="0"/>
              <a:t>Projection part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Feature map</a:t>
            </a:r>
            <a:r>
              <a:rPr lang="ko-KR" altLang="en-US" dirty="0"/>
              <a:t>을 다룸</a:t>
            </a:r>
            <a:endParaRPr lang="en-US" altLang="ko-KR" dirty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altLang="ko-KR" b="1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b="1" dirty="0"/>
              <a:t>Reconstruction part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Up-sampling </a:t>
            </a:r>
            <a:r>
              <a:rPr lang="ko-KR" altLang="en-US" sz="1600" dirty="0"/>
              <a:t>진행 </a:t>
            </a:r>
            <a:r>
              <a:rPr lang="en-US" altLang="ko-KR" sz="1600" dirty="0"/>
              <a:t>=&gt; </a:t>
            </a:r>
            <a:r>
              <a:rPr lang="ko-KR" altLang="en-US" sz="1600" dirty="0"/>
              <a:t>입력 이미지와 같은 크기의 </a:t>
            </a:r>
            <a:r>
              <a:rPr lang="en-US" altLang="ko-KR" sz="1600" dirty="0"/>
              <a:t>distance map </a:t>
            </a:r>
            <a:r>
              <a:rPr lang="ko-KR" altLang="en-US" sz="1600" dirty="0"/>
              <a:t>처리</a:t>
            </a: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60570AA-CF48-8FB6-1BD4-486C5B68A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67" y="2759365"/>
            <a:ext cx="4474029" cy="1903238"/>
          </a:xfrm>
          <a:prstGeom prst="rect">
            <a:avLst/>
          </a:prstGeom>
        </p:spPr>
      </p:pic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5359C25B-6392-972A-AEBD-498553414DCE}"/>
              </a:ext>
            </a:extLst>
          </p:cNvPr>
          <p:cNvSpPr/>
          <p:nvPr/>
        </p:nvSpPr>
        <p:spPr>
          <a:xfrm rot="5400000">
            <a:off x="2190498" y="4228907"/>
            <a:ext cx="244638" cy="622754"/>
          </a:xfrm>
          <a:prstGeom prst="rightBrace">
            <a:avLst>
              <a:gd name="adj1" fmla="val 11825"/>
              <a:gd name="adj2" fmla="val 48305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DEDE6-74AC-8DA6-1AB1-D6109D2473DA}"/>
              </a:ext>
            </a:extLst>
          </p:cNvPr>
          <p:cNvSpPr txBox="1"/>
          <p:nvPr/>
        </p:nvSpPr>
        <p:spPr>
          <a:xfrm>
            <a:off x="1649015" y="4616502"/>
            <a:ext cx="132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Projection </a:t>
            </a:r>
          </a:p>
          <a:p>
            <a:pPr algn="ctr"/>
            <a:r>
              <a:rPr lang="en-US" altLang="ko-KR" sz="1000" b="1" dirty="0"/>
              <a:t>part</a:t>
            </a:r>
            <a:endParaRPr lang="ko-KR" altLang="en-US" sz="1000" b="1" dirty="0"/>
          </a:p>
        </p:txBody>
      </p:sp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86A63F6A-2B05-BCAA-E0FD-F348AEDF19A3}"/>
              </a:ext>
            </a:extLst>
          </p:cNvPr>
          <p:cNvSpPr/>
          <p:nvPr/>
        </p:nvSpPr>
        <p:spPr>
          <a:xfrm rot="5400000">
            <a:off x="3177923" y="4009832"/>
            <a:ext cx="244638" cy="1060904"/>
          </a:xfrm>
          <a:prstGeom prst="rightBrace">
            <a:avLst>
              <a:gd name="adj1" fmla="val 11825"/>
              <a:gd name="adj2" fmla="val 48305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CEBE5-E47B-EB9A-90ED-456F85236D44}"/>
              </a:ext>
            </a:extLst>
          </p:cNvPr>
          <p:cNvSpPr txBox="1"/>
          <p:nvPr/>
        </p:nvSpPr>
        <p:spPr>
          <a:xfrm>
            <a:off x="2636440" y="4616501"/>
            <a:ext cx="132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Reconstruction</a:t>
            </a:r>
          </a:p>
          <a:p>
            <a:pPr algn="ctr"/>
            <a:r>
              <a:rPr lang="en-US" altLang="ko-KR" sz="1000" b="1" dirty="0"/>
              <a:t> part</a:t>
            </a:r>
            <a:endParaRPr lang="ko-KR" altLang="en-US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9131B-8DE5-0074-D38D-32BF57AE113E}"/>
              </a:ext>
            </a:extLst>
          </p:cNvPr>
          <p:cNvSpPr txBox="1"/>
          <p:nvPr/>
        </p:nvSpPr>
        <p:spPr>
          <a:xfrm>
            <a:off x="551135" y="1972015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boundary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에 대해서 각 픽셀이 어느정도 떨어져 있는지</a:t>
            </a:r>
          </a:p>
        </p:txBody>
      </p:sp>
    </p:spTree>
    <p:extLst>
      <p:ext uri="{BB962C8B-B14F-4D97-AF65-F5344CB8AC3E}">
        <p14:creationId xmlns:p14="http://schemas.microsoft.com/office/powerpoint/2010/main" val="375500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tx1"/>
                </a:solidFill>
              </a:rPr>
              <a:t>Pixelwise classification network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4B3934-FDF8-36C7-EDF1-8DFCFDFD3845}"/>
              </a:ext>
            </a:extLst>
          </p:cNvPr>
          <p:cNvSpPr txBox="1"/>
          <p:nvPr/>
        </p:nvSpPr>
        <p:spPr>
          <a:xfrm>
            <a:off x="429623" y="1646488"/>
            <a:ext cx="67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/>
              <a:t>최종 </a:t>
            </a:r>
            <a:r>
              <a:rPr lang="en-US" altLang="ko-KR" dirty="0"/>
              <a:t>mask </a:t>
            </a:r>
            <a:r>
              <a:rPr lang="ko-KR" altLang="en-US" dirty="0"/>
              <a:t>생성</a:t>
            </a:r>
            <a:endParaRPr lang="en-US" altLang="ko-K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5F3B1-C674-D69E-4896-17778D1AD687}"/>
              </a:ext>
            </a:extLst>
          </p:cNvPr>
          <p:cNvSpPr txBox="1"/>
          <p:nvPr/>
        </p:nvSpPr>
        <p:spPr>
          <a:xfrm>
            <a:off x="429623" y="1108559"/>
            <a:ext cx="6340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/>
                </a:solidFill>
              </a:rPr>
              <a:t>3.   Pixelwise classification network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8BF8C9C2-BEDF-3E42-DF36-212CB3715701}"/>
              </a:ext>
            </a:extLst>
          </p:cNvPr>
          <p:cNvGrpSpPr/>
          <p:nvPr/>
        </p:nvGrpSpPr>
        <p:grpSpPr>
          <a:xfrm>
            <a:off x="7154739" y="252146"/>
            <a:ext cx="4898698" cy="1093462"/>
            <a:chOff x="5627132" y="252146"/>
            <a:chExt cx="6426305" cy="1340922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265D7462-0CC8-4F02-80BB-590936C7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132" y="252146"/>
              <a:ext cx="6426305" cy="1340922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51A95E2-4B8C-B2DA-C825-309C3B1FD28F}"/>
                </a:ext>
              </a:extLst>
            </p:cNvPr>
            <p:cNvSpPr/>
            <p:nvPr/>
          </p:nvSpPr>
          <p:spPr>
            <a:xfrm>
              <a:off x="9917724" y="626668"/>
              <a:ext cx="1229891" cy="6218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3235DC2-192F-6072-B4BC-5A683E2E8E56}"/>
              </a:ext>
            </a:extLst>
          </p:cNvPr>
          <p:cNvSpPr txBox="1"/>
          <p:nvPr/>
        </p:nvSpPr>
        <p:spPr>
          <a:xfrm>
            <a:off x="6770551" y="2600105"/>
            <a:ext cx="528288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/>
              <a:t>Transfer learning</a:t>
            </a:r>
            <a:r>
              <a:rPr lang="ko-KR" altLang="en-US" b="1" dirty="0"/>
              <a:t> </a:t>
            </a:r>
            <a:r>
              <a:rPr lang="en-US" altLang="ko-KR" b="1" dirty="0"/>
              <a:t>network</a:t>
            </a:r>
            <a:endParaRPr lang="en-US" altLang="ko-KR" dirty="0"/>
          </a:p>
          <a:p>
            <a:pPr lvl="1">
              <a:spcAft>
                <a:spcPts val="600"/>
              </a:spcAft>
            </a:pPr>
            <a:r>
              <a:rPr lang="ko-KR" altLang="en-US" sz="1600" dirty="0">
                <a:latin typeface="+mn-ea"/>
              </a:rPr>
              <a:t>사전학습한 </a:t>
            </a:r>
            <a:r>
              <a:rPr lang="en-US" altLang="ko-KR" sz="1600" dirty="0">
                <a:latin typeface="+mn-ea"/>
              </a:rPr>
              <a:t>VGG16 </a:t>
            </a:r>
            <a:r>
              <a:rPr lang="ko-KR" altLang="en-US" sz="1600" dirty="0">
                <a:latin typeface="+mn-ea"/>
              </a:rPr>
              <a:t>모델의 가중치 가져옴</a:t>
            </a:r>
            <a:endParaRPr lang="en-US" altLang="ko-KR" b="1" dirty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altLang="ko-KR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/>
              <a:t>Up Sampling &amp; Argmax layer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ko-KR" sz="1600" dirty="0"/>
              <a:t>Up-Sampling(fac:2)  =&gt; </a:t>
            </a:r>
            <a:r>
              <a:rPr lang="ko-KR" altLang="en-US" sz="1600" dirty="0"/>
              <a:t>입력 이미지 크기로</a:t>
            </a:r>
            <a:endParaRPr lang="en-US" altLang="ko-KR" sz="1600" dirty="0"/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ko-KR" altLang="en-US" sz="1600" dirty="0"/>
              <a:t>차원 기준 </a:t>
            </a:r>
            <a:r>
              <a:rPr lang="en-US" altLang="ko-KR" sz="1600" dirty="0"/>
              <a:t>argmax =&gt; </a:t>
            </a:r>
            <a:r>
              <a:rPr lang="ko-KR" altLang="en-US" sz="1600" dirty="0"/>
              <a:t>이진마스크 생성</a:t>
            </a:r>
            <a:endParaRPr lang="en-US" altLang="ko-KR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52B4D4C-F3C6-6C27-0F07-3BEA990CB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03"/>
          <a:stretch/>
        </p:blipFill>
        <p:spPr>
          <a:xfrm>
            <a:off x="1932142" y="2567955"/>
            <a:ext cx="4474029" cy="19301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B84421-C1BE-46FB-84D9-357E353B3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555" t="26332" b="15994"/>
          <a:stretch/>
        </p:blipFill>
        <p:spPr>
          <a:xfrm>
            <a:off x="429623" y="2886879"/>
            <a:ext cx="860406" cy="86356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C63C086-9E20-19B9-33C9-FF564089BF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555" t="26332" b="15994"/>
          <a:stretch/>
        </p:blipFill>
        <p:spPr>
          <a:xfrm>
            <a:off x="582023" y="3039279"/>
            <a:ext cx="860406" cy="8635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5F6BE4-3369-0097-8E46-200C2B7A8B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555" t="26332" b="15994"/>
          <a:stretch/>
        </p:blipFill>
        <p:spPr>
          <a:xfrm>
            <a:off x="734423" y="3191679"/>
            <a:ext cx="860406" cy="8635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9A23C8-3B77-4465-C1AA-873CC3BE6AFE}"/>
              </a:ext>
            </a:extLst>
          </p:cNvPr>
          <p:cNvSpPr txBox="1"/>
          <p:nvPr/>
        </p:nvSpPr>
        <p:spPr>
          <a:xfrm>
            <a:off x="500452" y="4055246"/>
            <a:ext cx="1094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321x321x1</a:t>
            </a:r>
            <a:endParaRPr lang="ko-KR" altLang="en-US" sz="1400" dirty="0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EAA08FF2-A520-C686-A1B8-FA754DB05790}"/>
              </a:ext>
            </a:extLst>
          </p:cNvPr>
          <p:cNvSpPr/>
          <p:nvPr/>
        </p:nvSpPr>
        <p:spPr>
          <a:xfrm>
            <a:off x="1611085" y="3443570"/>
            <a:ext cx="378284" cy="3681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B4C24AB-D417-1201-BACC-82ADA5DA9026}"/>
              </a:ext>
            </a:extLst>
          </p:cNvPr>
          <p:cNvGrpSpPr/>
          <p:nvPr/>
        </p:nvGrpSpPr>
        <p:grpSpPr>
          <a:xfrm>
            <a:off x="1092686" y="3750446"/>
            <a:ext cx="1341597" cy="1323744"/>
            <a:chOff x="1092686" y="3309257"/>
            <a:chExt cx="1341597" cy="1323744"/>
          </a:xfrm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5075AF9D-CA3C-6BB6-50AD-CF3AEF871F72}"/>
                </a:ext>
              </a:extLst>
            </p:cNvPr>
            <p:cNvCxnSpPr>
              <a:cxnSpLocks/>
            </p:cNvCxnSpPr>
            <p:nvPr/>
          </p:nvCxnSpPr>
          <p:spPr>
            <a:xfrm>
              <a:off x="1763485" y="3309257"/>
              <a:ext cx="0" cy="973937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4FDD12-C128-13E4-78EA-2D6CB9992264}"/>
                </a:ext>
              </a:extLst>
            </p:cNvPr>
            <p:cNvSpPr txBox="1"/>
            <p:nvPr/>
          </p:nvSpPr>
          <p:spPr>
            <a:xfrm>
              <a:off x="1092686" y="4325224"/>
              <a:ext cx="1341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bg1">
                      <a:lumMod val="65000"/>
                    </a:schemeClr>
                  </a:solidFill>
                </a:rPr>
                <a:t>차원 기준 쌓기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14F2BFA-4ED1-33CE-A1F4-580A3DE68833}"/>
              </a:ext>
            </a:extLst>
          </p:cNvPr>
          <p:cNvSpPr txBox="1"/>
          <p:nvPr/>
        </p:nvSpPr>
        <p:spPr>
          <a:xfrm>
            <a:off x="2073656" y="2771990"/>
            <a:ext cx="92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INPUT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D331FC-DD93-28FF-83DC-7C383CCAF014}"/>
              </a:ext>
            </a:extLst>
          </p:cNvPr>
          <p:cNvSpPr txBox="1"/>
          <p:nvPr/>
        </p:nvSpPr>
        <p:spPr>
          <a:xfrm>
            <a:off x="5372027" y="2737028"/>
            <a:ext cx="102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OUTPUT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 – Loss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11474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F3531FDE-E8E3-72FE-0068-190F84C99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035" y="2100003"/>
            <a:ext cx="2200344" cy="381065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837084-F67F-ACFF-C6D6-84B7C9113EB7}"/>
                  </a:ext>
                </a:extLst>
              </p:cNvPr>
              <p:cNvSpPr txBox="1"/>
              <p:nvPr/>
            </p:nvSpPr>
            <p:spPr>
              <a:xfrm>
                <a:off x="6381750" y="4469939"/>
                <a:ext cx="5087577" cy="1758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ko-KR" altLang="en-US" sz="16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ko-KR" sz="1600" b="1" dirty="0">
                    <a:solidFill>
                      <a:schemeClr val="accent1"/>
                    </a:solidFill>
                  </a:rPr>
                  <a:t>  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가중치 파라미터 </a:t>
                </a:r>
                <a:r>
                  <a:rPr lang="en-US" altLang="ko-KR" sz="1600" b="1" dirty="0">
                    <a:solidFill>
                      <a:schemeClr val="accent1"/>
                    </a:solidFill>
                  </a:rPr>
                  <a:t>(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어느 </a:t>
                </a:r>
                <a:r>
                  <a:rPr lang="en-US" altLang="ko-KR" sz="1600" b="1" dirty="0">
                    <a:solidFill>
                      <a:schemeClr val="accent1"/>
                    </a:solidFill>
                  </a:rPr>
                  <a:t>Loss</a:t>
                </a:r>
                <a:r>
                  <a:rPr lang="ko-KR" altLang="en-US" sz="1600" b="1" dirty="0">
                    <a:solidFill>
                      <a:schemeClr val="accent1"/>
                    </a:solidFill>
                  </a:rPr>
                  <a:t>에 더 집중할 건지</a:t>
                </a:r>
                <a:r>
                  <a:rPr lang="en-US" altLang="ko-KR" sz="1600" b="1" dirty="0">
                    <a:solidFill>
                      <a:schemeClr val="accent1"/>
                    </a:solidFill>
                  </a:rPr>
                  <a:t>)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: </a:t>
                </a:r>
                <a:r>
                  <a:rPr lang="ko-KR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총 </a:t>
                </a:r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step, 	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</a:t>
                </a:r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</a:t>
                </a:r>
                <a:r>
                  <a:rPr lang="ko-KR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현재 </a:t>
                </a:r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step</a:t>
                </a:r>
                <a:endParaRPr lang="en-US" altLang="ko-KR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600" i="1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ko-KR" sz="1600" dirty="0"/>
                  <a:t> :  step</a:t>
                </a:r>
                <a:r>
                  <a:rPr lang="ko-KR" altLang="en-US" sz="1600" dirty="0"/>
                  <a:t>이 진행될수록 커짐 </a:t>
                </a:r>
                <a:r>
                  <a:rPr lang="en-US" altLang="ko-KR" sz="1600" dirty="0"/>
                  <a:t>(0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 sz="1600" dirty="0"/>
                  <a:t> 1)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학습 초반 </a:t>
                </a:r>
                <a:r>
                  <a:rPr lang="en-US" altLang="ko-K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ko-KR" sz="1600" dirty="0">
                    <a:solidFill>
                      <a:srgbClr val="7030A0"/>
                    </a:solidFill>
                  </a:rPr>
                  <a:t> </a:t>
                </a:r>
                <a:r>
                  <a:rPr lang="ko-KR" altLang="en-US" sz="1600" dirty="0"/>
                  <a:t>에 더 집중</a:t>
                </a:r>
                <a:endParaRPr lang="en-US" altLang="ko-KR" sz="16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학습 후반 </a:t>
                </a:r>
                <a:r>
                  <a:rPr lang="en-US" altLang="ko-K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sz="1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dirty="0"/>
                  <a:t>에 더 집중</a:t>
                </a:r>
                <a:endParaRPr lang="en-US" altLang="ko-KR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837084-F67F-ACFF-C6D6-84B7C9113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0" y="4469939"/>
                <a:ext cx="5087577" cy="1758238"/>
              </a:xfrm>
              <a:prstGeom prst="rect">
                <a:avLst/>
              </a:prstGeom>
              <a:blipFill>
                <a:blip r:embed="rId5"/>
                <a:stretch>
                  <a:fillRect l="-480" t="-1384" b="-34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그룹 76">
            <a:extLst>
              <a:ext uri="{FF2B5EF4-FFF2-40B4-BE49-F238E27FC236}">
                <a16:creationId xmlns:a16="http://schemas.microsoft.com/office/drawing/2014/main" id="{FA22C1A6-586D-DEEA-65F4-8171E9518D92}"/>
              </a:ext>
            </a:extLst>
          </p:cNvPr>
          <p:cNvGrpSpPr/>
          <p:nvPr/>
        </p:nvGrpSpPr>
        <p:grpSpPr>
          <a:xfrm>
            <a:off x="722673" y="3572986"/>
            <a:ext cx="4182474" cy="1152153"/>
            <a:chOff x="3688123" y="1519047"/>
            <a:chExt cx="4182474" cy="1152153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D76B3754-8B4D-F058-827E-CCA3D283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8123" y="1519047"/>
              <a:ext cx="4182474" cy="1152153"/>
            </a:xfrm>
            <a:prstGeom prst="rect">
              <a:avLst/>
            </a:prstGeom>
          </p:spPr>
        </p:pic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28409001-100E-E493-377B-F4C1D10B429B}"/>
                </a:ext>
              </a:extLst>
            </p:cNvPr>
            <p:cNvSpPr/>
            <p:nvPr/>
          </p:nvSpPr>
          <p:spPr>
            <a:xfrm>
              <a:off x="4821288" y="1720068"/>
              <a:ext cx="1274711" cy="77548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9ECD21CA-4CC7-EC48-2989-2B6172FC4A9B}"/>
                </a:ext>
              </a:extLst>
            </p:cNvPr>
            <p:cNvSpPr/>
            <p:nvPr/>
          </p:nvSpPr>
          <p:spPr>
            <a:xfrm>
              <a:off x="6934119" y="1720068"/>
              <a:ext cx="362031" cy="77548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4BE5FD-50CE-AB9F-3047-52E47F0A33BD}"/>
              </a:ext>
            </a:extLst>
          </p:cNvPr>
          <p:cNvGrpSpPr/>
          <p:nvPr/>
        </p:nvGrpSpPr>
        <p:grpSpPr>
          <a:xfrm>
            <a:off x="2508049" y="1369610"/>
            <a:ext cx="5966907" cy="1693942"/>
            <a:chOff x="4796011" y="-45844"/>
            <a:chExt cx="7279485" cy="2098669"/>
          </a:xfrm>
        </p:grpSpPr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0458E2F0-64B2-238D-D1C8-610B91852151}"/>
                </a:ext>
              </a:extLst>
            </p:cNvPr>
            <p:cNvGrpSpPr/>
            <p:nvPr/>
          </p:nvGrpSpPr>
          <p:grpSpPr>
            <a:xfrm>
              <a:off x="4796011" y="-45844"/>
              <a:ext cx="7279485" cy="2098669"/>
              <a:chOff x="978690" y="1453298"/>
              <a:chExt cx="7279485" cy="20986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5649327-1D17-33BD-0E85-C3222068F3F3}"/>
                      </a:ext>
                    </a:extLst>
                  </p:cNvPr>
                  <p:cNvSpPr txBox="1"/>
                  <p:nvPr/>
                </p:nvSpPr>
                <p:spPr>
                  <a:xfrm>
                    <a:off x="7633543" y="3268750"/>
                    <a:ext cx="2772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5649327-1D17-33BD-0E85-C3222068F3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3543" y="3268750"/>
                    <a:ext cx="27725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9565" r="-43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4C4163E9-1C0A-3302-A7B6-E07FEBD8E067}"/>
                  </a:ext>
                </a:extLst>
              </p:cNvPr>
              <p:cNvGrpSpPr/>
              <p:nvPr/>
            </p:nvGrpSpPr>
            <p:grpSpPr>
              <a:xfrm>
                <a:off x="978690" y="1453298"/>
                <a:ext cx="7279485" cy="1659329"/>
                <a:chOff x="2487042" y="3137709"/>
                <a:chExt cx="8958612" cy="1999695"/>
              </a:xfrm>
            </p:grpSpPr>
            <p:pic>
              <p:nvPicPr>
                <p:cNvPr id="31" name="그림 30">
                  <a:extLst>
                    <a:ext uri="{FF2B5EF4-FFF2-40B4-BE49-F238E27FC236}">
                      <a16:creationId xmlns:a16="http://schemas.microsoft.com/office/drawing/2014/main" id="{093E5D8F-F16C-98D7-4F89-81790D5FD5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87042" y="3137709"/>
                  <a:ext cx="8958612" cy="1999695"/>
                </a:xfrm>
                <a:prstGeom prst="rect">
                  <a:avLst/>
                </a:prstGeom>
              </p:spPr>
            </p:pic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ADD09D83-80DD-C03D-B22F-B87088CDB568}"/>
                    </a:ext>
                  </a:extLst>
                </p:cNvPr>
                <p:cNvSpPr/>
                <p:nvPr/>
              </p:nvSpPr>
              <p:spPr>
                <a:xfrm>
                  <a:off x="7097075" y="3600936"/>
                  <a:ext cx="1027749" cy="1331928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C9D164E4-6A88-FBFA-920A-0D42B2E1F1CB}"/>
                    </a:ext>
                  </a:extLst>
                </p:cNvPr>
                <p:cNvSpPr/>
                <p:nvPr/>
              </p:nvSpPr>
              <p:spPr>
                <a:xfrm>
                  <a:off x="10333672" y="3617241"/>
                  <a:ext cx="1027749" cy="1331928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653C28-7588-8B96-25B6-E993EC6C28C5}"/>
                      </a:ext>
                    </a:extLst>
                  </p:cNvPr>
                  <p:cNvSpPr txBox="1"/>
                  <p:nvPr/>
                </p:nvSpPr>
                <p:spPr>
                  <a:xfrm>
                    <a:off x="4982775" y="3274968"/>
                    <a:ext cx="3013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653C28-7588-8B96-25B6-E993EC6C28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2775" y="3274968"/>
                    <a:ext cx="30130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408" r="-12245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8" name="화살표: 오른쪽 77">
              <a:extLst>
                <a:ext uri="{FF2B5EF4-FFF2-40B4-BE49-F238E27FC236}">
                  <a16:creationId xmlns:a16="http://schemas.microsoft.com/office/drawing/2014/main" id="{8ED1150F-7BEC-0826-62E3-9A62BCF249BE}"/>
                </a:ext>
              </a:extLst>
            </p:cNvPr>
            <p:cNvSpPr/>
            <p:nvPr/>
          </p:nvSpPr>
          <p:spPr>
            <a:xfrm rot="5400000">
              <a:off x="8812247" y="1392395"/>
              <a:ext cx="277000" cy="41151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화살표: 오른쪽 78">
              <a:extLst>
                <a:ext uri="{FF2B5EF4-FFF2-40B4-BE49-F238E27FC236}">
                  <a16:creationId xmlns:a16="http://schemas.microsoft.com/office/drawing/2014/main" id="{0DD398E0-B395-F752-B230-901888BCA6E3}"/>
                </a:ext>
              </a:extLst>
            </p:cNvPr>
            <p:cNvSpPr/>
            <p:nvPr/>
          </p:nvSpPr>
          <p:spPr>
            <a:xfrm rot="5400000">
              <a:off x="11450992" y="1403358"/>
              <a:ext cx="277000" cy="41151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1" name="연결선: 꺾임 80">
            <a:extLst>
              <a:ext uri="{FF2B5EF4-FFF2-40B4-BE49-F238E27FC236}">
                <a16:creationId xmlns:a16="http://schemas.microsoft.com/office/drawing/2014/main" id="{BD7DADD5-150F-C0E7-390D-E90D64BF21E4}"/>
              </a:ext>
            </a:extLst>
          </p:cNvPr>
          <p:cNvCxnSpPr>
            <a:cxnSpLocks/>
            <a:stCxn id="61" idx="2"/>
          </p:cNvCxnSpPr>
          <p:nvPr/>
        </p:nvCxnSpPr>
        <p:spPr>
          <a:xfrm rot="16200000" flipH="1">
            <a:off x="4207507" y="2835175"/>
            <a:ext cx="341289" cy="37699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D9140C-BAB6-8516-61D6-8FB8B7D7A2CE}"/>
                  </a:ext>
                </a:extLst>
              </p:cNvPr>
              <p:cNvSpPr txBox="1"/>
              <p:nvPr/>
            </p:nvSpPr>
            <p:spPr>
              <a:xfrm>
                <a:off x="8977904" y="1294907"/>
                <a:ext cx="256757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ko-KR" sz="1600" dirty="0"/>
                  <a:t> : cross-entropy loss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ko-KR" sz="1600" dirty="0"/>
                  <a:t> : distance loss(L2 loss)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D9140C-BAB6-8516-61D6-8FB8B7D7A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904" y="1294907"/>
                <a:ext cx="2567577" cy="830997"/>
              </a:xfrm>
              <a:prstGeom prst="rect">
                <a:avLst/>
              </a:prstGeom>
              <a:blipFill>
                <a:blip r:embed="rId10"/>
                <a:stretch>
                  <a:fillRect l="-950" t="-2190" r="-475" b="-80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4F43EDAE-F31B-CC19-735B-D54935124A79}"/>
              </a:ext>
            </a:extLst>
          </p:cNvPr>
          <p:cNvSpPr/>
          <p:nvPr/>
        </p:nvSpPr>
        <p:spPr>
          <a:xfrm rot="5400000">
            <a:off x="6791306" y="2275253"/>
            <a:ext cx="395523" cy="215086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44E4D-4E6A-E192-5724-E5179A719EC8}"/>
                  </a:ext>
                </a:extLst>
              </p:cNvPr>
              <p:cNvSpPr txBox="1"/>
              <p:nvPr/>
            </p:nvSpPr>
            <p:spPr>
              <a:xfrm>
                <a:off x="5607248" y="3551343"/>
                <a:ext cx="281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𝒎𝒖𝒍𝒕𝒊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𝒍𝒐𝒔𝒔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𝒇𝒖𝒄𝒕𝒊𝒐𝒏</m:t>
                      </m:r>
                    </m:oMath>
                  </m:oMathPara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44E4D-4E6A-E192-5724-E5179A719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248" y="3551343"/>
                <a:ext cx="2811604" cy="276999"/>
              </a:xfrm>
              <a:prstGeom prst="rect">
                <a:avLst/>
              </a:prstGeom>
              <a:blipFill>
                <a:blip r:embed="rId11"/>
                <a:stretch>
                  <a:fillRect l="-1518" t="-4444" r="-2820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84A7906-B5C6-0197-6D62-D825EF070A51}"/>
              </a:ext>
            </a:extLst>
          </p:cNvPr>
          <p:cNvSpPr txBox="1"/>
          <p:nvPr/>
        </p:nvSpPr>
        <p:spPr>
          <a:xfrm>
            <a:off x="429623" y="1121229"/>
            <a:ext cx="580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/>
              <a:t>multi-loss function</a:t>
            </a:r>
            <a:r>
              <a:rPr lang="en-US" altLang="ko-KR" dirty="0"/>
              <a:t> </a:t>
            </a:r>
            <a:r>
              <a:rPr lang="ko-KR" altLang="en-US" dirty="0"/>
              <a:t>사용</a:t>
            </a:r>
            <a:endParaRPr lang="en-US" altLang="ko-KR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64C2D6-981B-4070-D021-EB64D2272DF0}"/>
              </a:ext>
            </a:extLst>
          </p:cNvPr>
          <p:cNvSpPr/>
          <p:nvPr/>
        </p:nvSpPr>
        <p:spPr>
          <a:xfrm>
            <a:off x="3187577" y="3967158"/>
            <a:ext cx="362031" cy="502781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15CA698-EE70-41A5-2F9B-D9FD3FD50C68}"/>
              </a:ext>
            </a:extLst>
          </p:cNvPr>
          <p:cNvSpPr/>
          <p:nvPr/>
        </p:nvSpPr>
        <p:spPr>
          <a:xfrm>
            <a:off x="4500735" y="3945241"/>
            <a:ext cx="362031" cy="502781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4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 – Loss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11474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05D4259-575F-EFF7-A388-E8A577B836C2}"/>
                  </a:ext>
                </a:extLst>
              </p:cNvPr>
              <p:cNvSpPr txBox="1"/>
              <p:nvPr/>
            </p:nvSpPr>
            <p:spPr>
              <a:xfrm>
                <a:off x="429623" y="1224174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ko-KR" dirty="0"/>
                  <a:t> : distance loss(L2 loss)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05D4259-575F-EFF7-A388-E8A577B8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3" y="1224174"/>
                <a:ext cx="6096000" cy="1200329"/>
              </a:xfrm>
              <a:prstGeom prst="rect">
                <a:avLst/>
              </a:prstGeom>
              <a:blipFill>
                <a:blip r:embed="rId4"/>
                <a:stretch>
                  <a:fillRect l="-600" t="-30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F913832B-4EE2-A3AC-905A-8E122000BC9F}"/>
              </a:ext>
            </a:extLst>
          </p:cNvPr>
          <p:cNvGrpSpPr/>
          <p:nvPr/>
        </p:nvGrpSpPr>
        <p:grpSpPr>
          <a:xfrm>
            <a:off x="574224" y="1686253"/>
            <a:ext cx="4810575" cy="1155307"/>
            <a:chOff x="1019995" y="3319812"/>
            <a:chExt cx="3135394" cy="875122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F3531FDE-E8E3-72FE-0068-190F84C9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995" y="3319812"/>
              <a:ext cx="3135394" cy="543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ED3EA4-661A-6E3B-1B56-81F9E2B38D58}"/>
                </a:ext>
              </a:extLst>
            </p:cNvPr>
            <p:cNvSpPr txBox="1"/>
            <p:nvPr/>
          </p:nvSpPr>
          <p:spPr>
            <a:xfrm>
              <a:off x="2312670" y="3794824"/>
              <a:ext cx="895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</a:rPr>
                <a:t>Prediction distance map</a:t>
              </a:r>
              <a:endParaRPr lang="ko-KR" alt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8FFE4E-F519-4EBF-9163-DD89084C202B}"/>
                </a:ext>
              </a:extLst>
            </p:cNvPr>
            <p:cNvSpPr txBox="1"/>
            <p:nvPr/>
          </p:nvSpPr>
          <p:spPr>
            <a:xfrm>
              <a:off x="3167354" y="3784107"/>
              <a:ext cx="895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</a:rPr>
                <a:t>GT</a:t>
              </a:r>
            </a:p>
            <a:p>
              <a:pPr algn="ctr"/>
              <a:r>
                <a:rPr lang="en-US" altLang="ko-KR" sz="1400" dirty="0">
                  <a:solidFill>
                    <a:schemeClr val="accent2"/>
                  </a:solidFill>
                </a:rPr>
                <a:t>distance map</a:t>
              </a:r>
              <a:endParaRPr lang="ko-KR" alt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2EEE706A-0677-00EB-8848-B15A4958C714}"/>
                </a:ext>
              </a:extLst>
            </p:cNvPr>
            <p:cNvSpPr/>
            <p:nvPr/>
          </p:nvSpPr>
          <p:spPr>
            <a:xfrm>
              <a:off x="2446020" y="3439717"/>
              <a:ext cx="628650" cy="355107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5FC7F898-8006-5517-A07E-DAA7668C5876}"/>
                </a:ext>
              </a:extLst>
            </p:cNvPr>
            <p:cNvSpPr/>
            <p:nvPr/>
          </p:nvSpPr>
          <p:spPr>
            <a:xfrm>
              <a:off x="3319756" y="3429000"/>
              <a:ext cx="583591" cy="355107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DED73F-E69F-F3FE-A6CC-71C8683D99A4}"/>
              </a:ext>
            </a:extLst>
          </p:cNvPr>
          <p:cNvSpPr txBox="1"/>
          <p:nvPr/>
        </p:nvSpPr>
        <p:spPr>
          <a:xfrm>
            <a:off x="429622" y="3011880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GT distance map</a:t>
            </a:r>
            <a:r>
              <a:rPr lang="en-US" altLang="ko-KR" b="1" dirty="0"/>
              <a:t> </a:t>
            </a:r>
            <a:r>
              <a:rPr lang="ko-KR" altLang="en-US" b="1" dirty="0"/>
              <a:t>생성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BE98BA6-EF59-CC70-A2C7-584A3C61D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98" y="3380030"/>
            <a:ext cx="2285049" cy="53623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0BE6062-6CCB-6722-A7DA-8B42CA644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683" y="4465617"/>
            <a:ext cx="1870984" cy="1476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3F3400F-9F36-8AE0-5F75-162154B4D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0307" y="4481425"/>
            <a:ext cx="1876181" cy="1476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12A5B31-AE82-3503-BBC4-D15CA4BAD4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94"/>
          <a:stretch/>
        </p:blipFill>
        <p:spPr>
          <a:xfrm>
            <a:off x="528782" y="4468885"/>
            <a:ext cx="1869826" cy="1476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E6558D-10C8-D27F-9B80-8D9BDE77887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861" r="14753"/>
          <a:stretch/>
        </p:blipFill>
        <p:spPr>
          <a:xfrm>
            <a:off x="2802867" y="4468885"/>
            <a:ext cx="1831930" cy="14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B10A24-B8FE-D019-988D-3AE5C5A28A52}"/>
              </a:ext>
            </a:extLst>
          </p:cNvPr>
          <p:cNvSpPr txBox="1"/>
          <p:nvPr/>
        </p:nvSpPr>
        <p:spPr>
          <a:xfrm>
            <a:off x="535913" y="5957425"/>
            <a:ext cx="1869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/>
              <a:t>Label</a:t>
            </a:r>
            <a:endParaRPr lang="ko-KR" altLang="en-US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0A0BE-D37E-67B9-F139-211549F4CB0F}"/>
              </a:ext>
            </a:extLst>
          </p:cNvPr>
          <p:cNvSpPr txBox="1"/>
          <p:nvPr/>
        </p:nvSpPr>
        <p:spPr>
          <a:xfrm>
            <a:off x="2802867" y="5995826"/>
            <a:ext cx="183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Boundary map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E7511-ED98-096D-62DE-D733AF91C561}"/>
              </a:ext>
            </a:extLst>
          </p:cNvPr>
          <p:cNvSpPr txBox="1"/>
          <p:nvPr/>
        </p:nvSpPr>
        <p:spPr>
          <a:xfrm>
            <a:off x="5496813" y="5930914"/>
            <a:ext cx="1814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Boundary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map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(D)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79B27-9B0D-C31C-5F04-3B47B2B65E30}"/>
              </a:ext>
            </a:extLst>
          </p:cNvPr>
          <p:cNvSpPr txBox="1"/>
          <p:nvPr/>
        </p:nvSpPr>
        <p:spPr>
          <a:xfrm>
            <a:off x="8310307" y="5995826"/>
            <a:ext cx="187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Normalized Boundary distance map</a:t>
            </a: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3C344BAC-5CBC-CFEE-164D-A39BF2B279E3}"/>
              </a:ext>
            </a:extLst>
          </p:cNvPr>
          <p:cNvSpPr/>
          <p:nvPr/>
        </p:nvSpPr>
        <p:spPr>
          <a:xfrm>
            <a:off x="2466198" y="5022219"/>
            <a:ext cx="234201" cy="369332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97F96F56-9917-9901-E2F7-013FBB9D4256}"/>
              </a:ext>
            </a:extLst>
          </p:cNvPr>
          <p:cNvSpPr/>
          <p:nvPr/>
        </p:nvSpPr>
        <p:spPr>
          <a:xfrm>
            <a:off x="4739681" y="4982386"/>
            <a:ext cx="645118" cy="369332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58A2E7FC-9D25-03C7-EE13-22EABC03CAED}"/>
              </a:ext>
            </a:extLst>
          </p:cNvPr>
          <p:cNvSpPr/>
          <p:nvPr/>
        </p:nvSpPr>
        <p:spPr>
          <a:xfrm>
            <a:off x="7570435" y="4982386"/>
            <a:ext cx="645118" cy="369332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9FB4E9-9BD9-8B6A-F4E5-F77DE9792FCF}"/>
              </a:ext>
            </a:extLst>
          </p:cNvPr>
          <p:cNvSpPr txBox="1"/>
          <p:nvPr/>
        </p:nvSpPr>
        <p:spPr>
          <a:xfrm>
            <a:off x="557575" y="4142642"/>
            <a:ext cx="183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INPUT</a:t>
            </a:r>
            <a:endParaRPr lang="ko-KR" altLang="en-US" sz="16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D8CF46-002C-DD23-8078-B6F96B17240F}"/>
              </a:ext>
            </a:extLst>
          </p:cNvPr>
          <p:cNvSpPr txBox="1"/>
          <p:nvPr/>
        </p:nvSpPr>
        <p:spPr>
          <a:xfrm>
            <a:off x="8310307" y="4142642"/>
            <a:ext cx="187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OUTPUT</a:t>
            </a:r>
            <a:endParaRPr lang="ko-KR" alt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25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 – Loss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11474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ED73F-E69F-F3FE-A6CC-71C8683D99A4}"/>
              </a:ext>
            </a:extLst>
          </p:cNvPr>
          <p:cNvSpPr txBox="1"/>
          <p:nvPr/>
        </p:nvSpPr>
        <p:spPr>
          <a:xfrm>
            <a:off x="429623" y="1078751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GT distance map </a:t>
            </a:r>
            <a:r>
              <a:rPr lang="ko-KR" altLang="en-US" b="1" dirty="0"/>
              <a:t>생성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5F4CB35-F314-AEAB-34A7-E8BC2B75A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06" y="1609142"/>
            <a:ext cx="1277111" cy="1007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7026C6F-B06B-B784-A3F2-EEF760EDD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1720" y="1609142"/>
            <a:ext cx="1280658" cy="100749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1366625-0D44-1D95-B35E-CA8C05F587D9}"/>
              </a:ext>
            </a:extLst>
          </p:cNvPr>
          <p:cNvSpPr txBox="1"/>
          <p:nvPr/>
        </p:nvSpPr>
        <p:spPr>
          <a:xfrm>
            <a:off x="10481720" y="2684825"/>
            <a:ext cx="1280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Boundary distance map</a:t>
            </a:r>
          </a:p>
          <a:p>
            <a:pPr algn="ctr"/>
            <a:r>
              <a:rPr lang="en-US" altLang="ko-KR" sz="1400" b="1" dirty="0"/>
              <a:t>(D)</a:t>
            </a:r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AF039708-28E7-8AD2-A53A-5DD8C5E61363}"/>
              </a:ext>
            </a:extLst>
          </p:cNvPr>
          <p:cNvSpPr/>
          <p:nvPr/>
        </p:nvSpPr>
        <p:spPr>
          <a:xfrm>
            <a:off x="1879943" y="1983090"/>
            <a:ext cx="8504255" cy="290591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F9FE84-E39D-B015-C7AF-FC24DAC22262}"/>
              </a:ext>
            </a:extLst>
          </p:cNvPr>
          <p:cNvSpPr txBox="1"/>
          <p:nvPr/>
        </p:nvSpPr>
        <p:spPr>
          <a:xfrm>
            <a:off x="2396107" y="5729508"/>
            <a:ext cx="688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∴ </a:t>
            </a:r>
            <a:r>
              <a:rPr lang="en-US" altLang="ko-KR" dirty="0"/>
              <a:t>boundary</a:t>
            </a:r>
            <a:r>
              <a:rPr lang="ko-KR" altLang="en-US" dirty="0"/>
              <a:t>와 </a:t>
            </a:r>
            <a:r>
              <a:rPr lang="ko-KR" altLang="en-US" b="1" dirty="0">
                <a:solidFill>
                  <a:srgbClr val="FF0000"/>
                </a:solidFill>
              </a:rPr>
              <a:t>먼</a:t>
            </a:r>
            <a:r>
              <a:rPr lang="ko-KR" altLang="en-US" dirty="0"/>
              <a:t> 픽셀일수록</a:t>
            </a:r>
            <a:r>
              <a:rPr lang="en-US" altLang="ko-KR" dirty="0"/>
              <a:t>, </a:t>
            </a:r>
            <a:r>
              <a:rPr lang="ko-KR" altLang="en-US" dirty="0"/>
              <a:t> </a:t>
            </a:r>
            <a:r>
              <a:rPr lang="en-US" altLang="ko-KR" dirty="0"/>
              <a:t>distance map</a:t>
            </a:r>
            <a:r>
              <a:rPr lang="ko-KR" altLang="en-US" dirty="0"/>
              <a:t>에서는 더 </a:t>
            </a:r>
            <a:r>
              <a:rPr lang="ko-KR" altLang="en-US" b="1" dirty="0">
                <a:solidFill>
                  <a:srgbClr val="FF0000"/>
                </a:solidFill>
              </a:rPr>
              <a:t>큰</a:t>
            </a:r>
            <a:r>
              <a:rPr lang="ko-KR" altLang="en-US" dirty="0"/>
              <a:t> 값을 가짐</a:t>
            </a:r>
            <a:endParaRPr lang="en-US" altLang="ko-KR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9FDD3A5-8A38-A785-2641-21071BFDB970}"/>
              </a:ext>
            </a:extLst>
          </p:cNvPr>
          <p:cNvCxnSpPr>
            <a:cxnSpLocks/>
          </p:cNvCxnSpPr>
          <p:nvPr/>
        </p:nvCxnSpPr>
        <p:spPr>
          <a:xfrm>
            <a:off x="6096000" y="2181075"/>
            <a:ext cx="0" cy="4355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11DD8A2B-9A6A-C785-0E6C-E85F6EEA0206}"/>
              </a:ext>
            </a:extLst>
          </p:cNvPr>
          <p:cNvSpPr/>
          <p:nvPr/>
        </p:nvSpPr>
        <p:spPr>
          <a:xfrm rot="5400000">
            <a:off x="5989844" y="3104832"/>
            <a:ext cx="212308" cy="5138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3C98573B-3961-B471-9DDF-22201E496A7F}"/>
              </a:ext>
            </a:extLst>
          </p:cNvPr>
          <p:cNvSpPr/>
          <p:nvPr/>
        </p:nvSpPr>
        <p:spPr>
          <a:xfrm rot="5400000">
            <a:off x="5765773" y="5049679"/>
            <a:ext cx="732592" cy="5138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6F10E689-3697-8B87-F48F-7D88035BD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267" y="1609141"/>
            <a:ext cx="1277111" cy="10075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2A06A1A-3D37-B5D4-2322-B30957917F5F}"/>
              </a:ext>
            </a:extLst>
          </p:cNvPr>
          <p:cNvSpPr txBox="1"/>
          <p:nvPr/>
        </p:nvSpPr>
        <p:spPr>
          <a:xfrm>
            <a:off x="522806" y="2700061"/>
            <a:ext cx="1277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Boundary map</a:t>
            </a:r>
            <a:endParaRPr lang="ko-KR" altLang="en-US" sz="1400" b="1" dirty="0"/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D618A43C-B322-BC91-C0EA-547BBF011A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61" r="14753"/>
          <a:stretch/>
        </p:blipFill>
        <p:spPr>
          <a:xfrm>
            <a:off x="522806" y="1606112"/>
            <a:ext cx="1277109" cy="1028976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5F34149F-BD94-CA4D-21DE-91D2ECA7E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059" y="2635088"/>
            <a:ext cx="2477878" cy="504516"/>
          </a:xfrm>
          <a:prstGeom prst="rect">
            <a:avLst/>
          </a:prstGeom>
        </p:spPr>
      </p:pic>
      <p:grpSp>
        <p:nvGrpSpPr>
          <p:cNvPr id="62" name="그룹 61">
            <a:extLst>
              <a:ext uri="{FF2B5EF4-FFF2-40B4-BE49-F238E27FC236}">
                <a16:creationId xmlns:a16="http://schemas.microsoft.com/office/drawing/2014/main" id="{F2C6B104-F5BF-F145-7DBA-2556CB703F49}"/>
              </a:ext>
            </a:extLst>
          </p:cNvPr>
          <p:cNvGrpSpPr/>
          <p:nvPr/>
        </p:nvGrpSpPr>
        <p:grpSpPr>
          <a:xfrm>
            <a:off x="1936177" y="3635001"/>
            <a:ext cx="7590347" cy="1476000"/>
            <a:chOff x="3779860" y="3674751"/>
            <a:chExt cx="7590347" cy="1476000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827268A8-C5DB-F41B-30C6-C64A03CDDC67}"/>
                </a:ext>
              </a:extLst>
            </p:cNvPr>
            <p:cNvGrpSpPr/>
            <p:nvPr/>
          </p:nvGrpSpPr>
          <p:grpSpPr>
            <a:xfrm>
              <a:off x="3779860" y="3674751"/>
              <a:ext cx="1831930" cy="1476000"/>
              <a:chOff x="2696785" y="1747673"/>
              <a:chExt cx="1831930" cy="1476000"/>
            </a:xfrm>
          </p:grpSpPr>
          <p:pic>
            <p:nvPicPr>
              <p:cNvPr id="72" name="그림 71">
                <a:extLst>
                  <a:ext uri="{FF2B5EF4-FFF2-40B4-BE49-F238E27FC236}">
                    <a16:creationId xmlns:a16="http://schemas.microsoft.com/office/drawing/2014/main" id="{CD775A71-9876-C3E8-9F09-45A0A2AD4A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861" r="14753"/>
              <a:stretch/>
            </p:blipFill>
            <p:spPr>
              <a:xfrm>
                <a:off x="2696785" y="1747673"/>
                <a:ext cx="1831930" cy="1476000"/>
              </a:xfrm>
              <a:prstGeom prst="rect">
                <a:avLst/>
              </a:prstGeom>
            </p:spPr>
          </p:pic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9A5AE71F-0B1F-D154-2BF3-D4E71B6AA6BE}"/>
                  </a:ext>
                </a:extLst>
              </p:cNvPr>
              <p:cNvSpPr/>
              <p:nvPr/>
            </p:nvSpPr>
            <p:spPr>
              <a:xfrm>
                <a:off x="3392465" y="1985547"/>
                <a:ext cx="36000" cy="36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156F99F2-5387-A9DF-BEA2-2A61DCE30374}"/>
                  </a:ext>
                </a:extLst>
              </p:cNvPr>
              <p:cNvSpPr/>
              <p:nvPr/>
            </p:nvSpPr>
            <p:spPr>
              <a:xfrm>
                <a:off x="3354084" y="2196832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3C1C8902-966D-464A-1CBD-830B15D7DB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2083" y="2021547"/>
                <a:ext cx="36000" cy="172904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4459114-5D75-1246-A876-B3C6AAB8229E}"/>
                    </a:ext>
                  </a:extLst>
                </p:cNvPr>
                <p:cNvSpPr txBox="1"/>
                <p:nvPr/>
              </p:nvSpPr>
              <p:spPr>
                <a:xfrm>
                  <a:off x="4473158" y="3770106"/>
                  <a:ext cx="135806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1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sz="10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4459114-5D75-1246-A876-B3C6AAB822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58" y="3770106"/>
                  <a:ext cx="13580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21739" r="-4348" b="-1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8A065BF-1826-8992-1207-37C8A07E4CB7}"/>
                    </a:ext>
                  </a:extLst>
                </p:cNvPr>
                <p:cNvSpPr txBox="1"/>
                <p:nvPr/>
              </p:nvSpPr>
              <p:spPr>
                <a:xfrm>
                  <a:off x="4509157" y="3978422"/>
                  <a:ext cx="135614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9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sz="9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8A065BF-1826-8992-1207-37C8A07E4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157" y="3978422"/>
                  <a:ext cx="135614" cy="138499"/>
                </a:xfrm>
                <a:prstGeom prst="rect">
                  <a:avLst/>
                </a:prstGeom>
                <a:blipFill>
                  <a:blip r:embed="rId9"/>
                  <a:stretch>
                    <a:fillRect l="-22727" r="-9091" b="-173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F5E992D-9445-3E02-2D54-2AA66891C81F}"/>
                    </a:ext>
                  </a:extLst>
                </p:cNvPr>
                <p:cNvSpPr txBox="1"/>
                <p:nvPr/>
              </p:nvSpPr>
              <p:spPr>
                <a:xfrm>
                  <a:off x="5922245" y="3797861"/>
                  <a:ext cx="5447962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ko-KR" altLang="en-US" dirty="0">
                      <a:solidFill>
                        <a:srgbClr val="FFC000"/>
                      </a:solidFill>
                    </a:rPr>
                    <a:t> </a:t>
                  </a:r>
                  <a:r>
                    <a:rPr lang="en-US" altLang="ko-KR" dirty="0"/>
                    <a:t>: </a:t>
                  </a:r>
                  <a:r>
                    <a:rPr lang="ko-KR" altLang="en-US" dirty="0"/>
                    <a:t>이미지 상의 어느 하나의 </a:t>
                  </a:r>
                  <a:r>
                    <a:rPr lang="en-US" altLang="ko-KR" dirty="0"/>
                    <a:t>pixel</a:t>
                  </a:r>
                </a:p>
                <a:p>
                  <a:pPr marL="285750" indent="-2857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ko-KR" altLang="en-US" dirty="0">
                      <a:solidFill>
                        <a:srgbClr val="00B0F0"/>
                      </a:solidFill>
                    </a:rPr>
                    <a:t> </a:t>
                  </a:r>
                  <a:r>
                    <a:rPr lang="en-US" altLang="ko-KR" dirty="0"/>
                    <a:t>: </a:t>
                  </a:r>
                  <a:r>
                    <a:rPr lang="en-US" altLang="ko-KR" dirty="0" err="1"/>
                    <a:t>i</a:t>
                  </a:r>
                  <a:r>
                    <a:rPr lang="ko-KR" altLang="en-US" dirty="0"/>
                    <a:t>번째 </a:t>
                  </a:r>
                  <a:r>
                    <a:rPr lang="en-US" altLang="ko-KR" dirty="0"/>
                    <a:t>pixel</a:t>
                  </a:r>
                  <a:r>
                    <a:rPr lang="ko-KR" altLang="en-US" dirty="0"/>
                    <a:t>과 </a:t>
                  </a:r>
                  <a:r>
                    <a:rPr lang="en-US" altLang="ko-KR" dirty="0"/>
                    <a:t>boundary</a:t>
                  </a:r>
                  <a:r>
                    <a:rPr lang="ko-KR" altLang="en-US" dirty="0"/>
                    <a:t>와의 최소 거리 </a:t>
                  </a:r>
                  <a:r>
                    <a:rPr lang="en-US" altLang="ko-KR" dirty="0"/>
                    <a:t>	(minimal Euclidean distance </a:t>
                  </a:r>
                  <a:r>
                    <a:rPr lang="ko-KR" altLang="en-US" dirty="0"/>
                    <a:t>값</a:t>
                  </a:r>
                  <a:r>
                    <a:rPr lang="en-US" altLang="ko-KR" dirty="0"/>
                    <a:t>)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F5E992D-9445-3E02-2D54-2AA66891C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245" y="3797861"/>
                  <a:ext cx="5447962" cy="1077218"/>
                </a:xfrm>
                <a:prstGeom prst="rect">
                  <a:avLst/>
                </a:prstGeom>
                <a:blipFill>
                  <a:blip r:embed="rId10"/>
                  <a:stretch>
                    <a:fillRect l="-671" t="-3955" b="-79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D048CC1-B988-EB54-DECB-A8408BDC64B7}"/>
                  </a:ext>
                </a:extLst>
              </p:cNvPr>
              <p:cNvSpPr txBox="1"/>
              <p:nvPr/>
            </p:nvSpPr>
            <p:spPr>
              <a:xfrm>
                <a:off x="6454681" y="5220531"/>
                <a:ext cx="176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Boundary</a:t>
                </a:r>
                <a:r>
                  <a:rPr lang="ko-KR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 0</a:t>
                </a:r>
                <a:endParaRPr lang="ko-KR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D048CC1-B988-EB54-DECB-A8408BDC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681" y="5220531"/>
                <a:ext cx="1760511" cy="276999"/>
              </a:xfrm>
              <a:prstGeom prst="rect">
                <a:avLst/>
              </a:prstGeom>
              <a:blipFill>
                <a:blip r:embed="rId11"/>
                <a:stretch>
                  <a:fillRect t="-2174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9400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DB0347-9031-35C1-0C1F-63E3984E854D}"/>
              </a:ext>
            </a:extLst>
          </p:cNvPr>
          <p:cNvGrpSpPr/>
          <p:nvPr/>
        </p:nvGrpSpPr>
        <p:grpSpPr>
          <a:xfrm>
            <a:off x="4539306" y="2362120"/>
            <a:ext cx="2908082" cy="2238455"/>
            <a:chOff x="727343" y="3254737"/>
            <a:chExt cx="2908082" cy="2238455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7D9970C-A0C0-69D2-962E-A6950D62283D}"/>
                </a:ext>
              </a:extLst>
            </p:cNvPr>
            <p:cNvGrpSpPr/>
            <p:nvPr/>
          </p:nvGrpSpPr>
          <p:grpSpPr>
            <a:xfrm>
              <a:off x="727343" y="3254737"/>
              <a:ext cx="2908082" cy="2238455"/>
              <a:chOff x="727343" y="3254737"/>
              <a:chExt cx="2908082" cy="2238455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08F02C7B-BAEB-8456-3851-577FCCEEC17F}"/>
                  </a:ext>
                </a:extLst>
              </p:cNvPr>
              <p:cNvGrpSpPr/>
              <p:nvPr/>
            </p:nvGrpSpPr>
            <p:grpSpPr>
              <a:xfrm>
                <a:off x="727343" y="3398284"/>
                <a:ext cx="2403599" cy="2094908"/>
                <a:chOff x="8275496" y="4031387"/>
                <a:chExt cx="2403599" cy="2094908"/>
              </a:xfrm>
            </p:grpSpPr>
            <p:cxnSp>
              <p:nvCxnSpPr>
                <p:cNvPr id="91" name="직선 연결선 90">
                  <a:extLst>
                    <a:ext uri="{FF2B5EF4-FFF2-40B4-BE49-F238E27FC236}">
                      <a16:creationId xmlns:a16="http://schemas.microsoft.com/office/drawing/2014/main" id="{DA592CD1-7F4C-7B0C-B962-CDD27D5E9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17741" y="5707380"/>
                  <a:ext cx="174508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직선 연결선 92">
                  <a:extLst>
                    <a:ext uri="{FF2B5EF4-FFF2-40B4-BE49-F238E27FC236}">
                      <a16:creationId xmlns:a16="http://schemas.microsoft.com/office/drawing/2014/main" id="{1E00662E-C4A6-A8FE-2CCA-81B315FEC7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77296" y="4977209"/>
                  <a:ext cx="0" cy="114908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Freeform 7">
                  <a:extLst>
                    <a:ext uri="{FF2B5EF4-FFF2-40B4-BE49-F238E27FC236}">
                      <a16:creationId xmlns:a16="http://schemas.microsoft.com/office/drawing/2014/main" id="{55C18AAB-D38D-0555-A4CC-F46ABB97C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4878" y="4031387"/>
                  <a:ext cx="1944217" cy="1598339"/>
                </a:xfrm>
                <a:custGeom>
                  <a:avLst/>
                  <a:gdLst>
                    <a:gd name="T0" fmla="*/ 632 w 22408"/>
                    <a:gd name="T1" fmla="*/ 11999 h 12143"/>
                    <a:gd name="T2" fmla="*/ 1464 w 22408"/>
                    <a:gd name="T3" fmla="*/ 11999 h 12143"/>
                    <a:gd name="T4" fmla="*/ 2296 w 22408"/>
                    <a:gd name="T5" fmla="*/ 11991 h 12143"/>
                    <a:gd name="T6" fmla="*/ 3136 w 22408"/>
                    <a:gd name="T7" fmla="*/ 11991 h 12143"/>
                    <a:gd name="T8" fmla="*/ 3968 w 22408"/>
                    <a:gd name="T9" fmla="*/ 11983 h 12143"/>
                    <a:gd name="T10" fmla="*/ 4800 w 22408"/>
                    <a:gd name="T11" fmla="*/ 11983 h 12143"/>
                    <a:gd name="T12" fmla="*/ 5640 w 22408"/>
                    <a:gd name="T13" fmla="*/ 11975 h 12143"/>
                    <a:gd name="T14" fmla="*/ 6470 w 22408"/>
                    <a:gd name="T15" fmla="*/ 11959 h 12143"/>
                    <a:gd name="T16" fmla="*/ 7304 w 22408"/>
                    <a:gd name="T17" fmla="*/ 11951 h 12143"/>
                    <a:gd name="T18" fmla="*/ 8134 w 22408"/>
                    <a:gd name="T19" fmla="*/ 11927 h 12143"/>
                    <a:gd name="T20" fmla="*/ 8974 w 22408"/>
                    <a:gd name="T21" fmla="*/ 11903 h 12143"/>
                    <a:gd name="T22" fmla="*/ 9806 w 22408"/>
                    <a:gd name="T23" fmla="*/ 11871 h 12143"/>
                    <a:gd name="T24" fmla="*/ 10636 w 22408"/>
                    <a:gd name="T25" fmla="*/ 11824 h 12143"/>
                    <a:gd name="T26" fmla="*/ 11474 w 22408"/>
                    <a:gd name="T27" fmla="*/ 11760 h 12143"/>
                    <a:gd name="T28" fmla="*/ 12304 w 22408"/>
                    <a:gd name="T29" fmla="*/ 11672 h 12143"/>
                    <a:gd name="T30" fmla="*/ 13134 w 22408"/>
                    <a:gd name="T31" fmla="*/ 11560 h 12143"/>
                    <a:gd name="T32" fmla="*/ 13970 w 22408"/>
                    <a:gd name="T33" fmla="*/ 11409 h 12143"/>
                    <a:gd name="T34" fmla="*/ 14799 w 22408"/>
                    <a:gd name="T35" fmla="*/ 11202 h 12143"/>
                    <a:gd name="T36" fmla="*/ 15623 w 22408"/>
                    <a:gd name="T37" fmla="*/ 10916 h 12143"/>
                    <a:gd name="T38" fmla="*/ 16457 w 22408"/>
                    <a:gd name="T39" fmla="*/ 10543 h 12143"/>
                    <a:gd name="T40" fmla="*/ 17280 w 22408"/>
                    <a:gd name="T41" fmla="*/ 10028 h 12143"/>
                    <a:gd name="T42" fmla="*/ 18103 w 22408"/>
                    <a:gd name="T43" fmla="*/ 9347 h 12143"/>
                    <a:gd name="T44" fmla="*/ 18937 w 22408"/>
                    <a:gd name="T45" fmla="*/ 8418 h 12143"/>
                    <a:gd name="T46" fmla="*/ 19763 w 22408"/>
                    <a:gd name="T47" fmla="*/ 7162 h 12143"/>
                    <a:gd name="T48" fmla="*/ 20590 w 22408"/>
                    <a:gd name="T49" fmla="*/ 5459 h 12143"/>
                    <a:gd name="T50" fmla="*/ 21428 w 22408"/>
                    <a:gd name="T51" fmla="*/ 3161 h 12143"/>
                    <a:gd name="T52" fmla="*/ 22259 w 22408"/>
                    <a:gd name="T53" fmla="*/ 62 h 12143"/>
                    <a:gd name="T54" fmla="*/ 22118 w 22408"/>
                    <a:gd name="T55" fmla="*/ 1234 h 12143"/>
                    <a:gd name="T56" fmla="*/ 21284 w 22408"/>
                    <a:gd name="T57" fmla="*/ 4056 h 12143"/>
                    <a:gd name="T58" fmla="*/ 20449 w 22408"/>
                    <a:gd name="T59" fmla="*/ 6151 h 12143"/>
                    <a:gd name="T60" fmla="*/ 19604 w 22408"/>
                    <a:gd name="T61" fmla="*/ 7704 h 12143"/>
                    <a:gd name="T62" fmla="*/ 18766 w 22408"/>
                    <a:gd name="T63" fmla="*/ 8856 h 12143"/>
                    <a:gd name="T64" fmla="*/ 17925 w 22408"/>
                    <a:gd name="T65" fmla="*/ 9712 h 12143"/>
                    <a:gd name="T66" fmla="*/ 17078 w 22408"/>
                    <a:gd name="T67" fmla="*/ 10341 h 12143"/>
                    <a:gd name="T68" fmla="*/ 16238 w 22408"/>
                    <a:gd name="T69" fmla="*/ 10809 h 12143"/>
                    <a:gd name="T70" fmla="*/ 15400 w 22408"/>
                    <a:gd name="T71" fmla="*/ 11156 h 12143"/>
                    <a:gd name="T72" fmla="*/ 14555 w 22408"/>
                    <a:gd name="T73" fmla="*/ 11413 h 12143"/>
                    <a:gd name="T74" fmla="*/ 13717 w 22408"/>
                    <a:gd name="T75" fmla="*/ 11606 h 12143"/>
                    <a:gd name="T76" fmla="*/ 12883 w 22408"/>
                    <a:gd name="T77" fmla="*/ 11743 h 12143"/>
                    <a:gd name="T78" fmla="*/ 12041 w 22408"/>
                    <a:gd name="T79" fmla="*/ 11847 h 12143"/>
                    <a:gd name="T80" fmla="*/ 11205 w 22408"/>
                    <a:gd name="T81" fmla="*/ 11927 h 12143"/>
                    <a:gd name="T82" fmla="*/ 10373 w 22408"/>
                    <a:gd name="T83" fmla="*/ 11983 h 12143"/>
                    <a:gd name="T84" fmla="*/ 9533 w 22408"/>
                    <a:gd name="T85" fmla="*/ 12023 h 12143"/>
                    <a:gd name="T86" fmla="*/ 8699 w 22408"/>
                    <a:gd name="T87" fmla="*/ 12055 h 12143"/>
                    <a:gd name="T88" fmla="*/ 7867 w 22408"/>
                    <a:gd name="T89" fmla="*/ 12079 h 12143"/>
                    <a:gd name="T90" fmla="*/ 7027 w 22408"/>
                    <a:gd name="T91" fmla="*/ 12095 h 12143"/>
                    <a:gd name="T92" fmla="*/ 6192 w 22408"/>
                    <a:gd name="T93" fmla="*/ 12111 h 12143"/>
                    <a:gd name="T94" fmla="*/ 5360 w 22408"/>
                    <a:gd name="T95" fmla="*/ 12119 h 12143"/>
                    <a:gd name="T96" fmla="*/ 4520 w 22408"/>
                    <a:gd name="T97" fmla="*/ 12127 h 12143"/>
                    <a:gd name="T98" fmla="*/ 3691 w 22408"/>
                    <a:gd name="T99" fmla="*/ 12127 h 12143"/>
                    <a:gd name="T100" fmla="*/ 2856 w 22408"/>
                    <a:gd name="T101" fmla="*/ 12135 h 12143"/>
                    <a:gd name="T102" fmla="*/ 2016 w 22408"/>
                    <a:gd name="T103" fmla="*/ 12135 h 12143"/>
                    <a:gd name="T104" fmla="*/ 1184 w 22408"/>
                    <a:gd name="T105" fmla="*/ 12143 h 12143"/>
                    <a:gd name="T106" fmla="*/ 352 w 22408"/>
                    <a:gd name="T107" fmla="*/ 12143 h 12143"/>
                    <a:gd name="T108" fmla="*/ 72 w 22408"/>
                    <a:gd name="T109" fmla="*/ 11999 h 12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2408" h="12143">
                      <a:moveTo>
                        <a:pt x="72" y="11999"/>
                      </a:moveTo>
                      <a:lnTo>
                        <a:pt x="352" y="11999"/>
                      </a:lnTo>
                      <a:lnTo>
                        <a:pt x="632" y="11999"/>
                      </a:lnTo>
                      <a:lnTo>
                        <a:pt x="904" y="11999"/>
                      </a:lnTo>
                      <a:lnTo>
                        <a:pt x="1184" y="11999"/>
                      </a:lnTo>
                      <a:lnTo>
                        <a:pt x="1464" y="11999"/>
                      </a:lnTo>
                      <a:lnTo>
                        <a:pt x="1742" y="11991"/>
                      </a:lnTo>
                      <a:lnTo>
                        <a:pt x="2016" y="11991"/>
                      </a:lnTo>
                      <a:lnTo>
                        <a:pt x="2296" y="11991"/>
                      </a:lnTo>
                      <a:lnTo>
                        <a:pt x="2576" y="11991"/>
                      </a:lnTo>
                      <a:lnTo>
                        <a:pt x="2856" y="11991"/>
                      </a:lnTo>
                      <a:lnTo>
                        <a:pt x="3136" y="11991"/>
                      </a:lnTo>
                      <a:lnTo>
                        <a:pt x="3408" y="11991"/>
                      </a:lnTo>
                      <a:lnTo>
                        <a:pt x="3686" y="11983"/>
                      </a:lnTo>
                      <a:lnTo>
                        <a:pt x="3968" y="11983"/>
                      </a:lnTo>
                      <a:lnTo>
                        <a:pt x="4248" y="11983"/>
                      </a:lnTo>
                      <a:lnTo>
                        <a:pt x="4520" y="11983"/>
                      </a:lnTo>
                      <a:lnTo>
                        <a:pt x="4800" y="11983"/>
                      </a:lnTo>
                      <a:lnTo>
                        <a:pt x="5078" y="11975"/>
                      </a:lnTo>
                      <a:lnTo>
                        <a:pt x="5360" y="11975"/>
                      </a:lnTo>
                      <a:lnTo>
                        <a:pt x="5640" y="11975"/>
                      </a:lnTo>
                      <a:lnTo>
                        <a:pt x="5910" y="11967"/>
                      </a:lnTo>
                      <a:lnTo>
                        <a:pt x="6192" y="11967"/>
                      </a:lnTo>
                      <a:lnTo>
                        <a:pt x="6470" y="11959"/>
                      </a:lnTo>
                      <a:lnTo>
                        <a:pt x="6752" y="11959"/>
                      </a:lnTo>
                      <a:lnTo>
                        <a:pt x="7022" y="11951"/>
                      </a:lnTo>
                      <a:lnTo>
                        <a:pt x="7304" y="11951"/>
                      </a:lnTo>
                      <a:lnTo>
                        <a:pt x="7582" y="11943"/>
                      </a:lnTo>
                      <a:lnTo>
                        <a:pt x="7862" y="11935"/>
                      </a:lnTo>
                      <a:lnTo>
                        <a:pt x="8134" y="11927"/>
                      </a:lnTo>
                      <a:lnTo>
                        <a:pt x="8414" y="11919"/>
                      </a:lnTo>
                      <a:lnTo>
                        <a:pt x="8694" y="11911"/>
                      </a:lnTo>
                      <a:lnTo>
                        <a:pt x="8974" y="11903"/>
                      </a:lnTo>
                      <a:lnTo>
                        <a:pt x="9254" y="11895"/>
                      </a:lnTo>
                      <a:lnTo>
                        <a:pt x="9524" y="11880"/>
                      </a:lnTo>
                      <a:lnTo>
                        <a:pt x="9806" y="11871"/>
                      </a:lnTo>
                      <a:lnTo>
                        <a:pt x="10084" y="11856"/>
                      </a:lnTo>
                      <a:lnTo>
                        <a:pt x="10364" y="11840"/>
                      </a:lnTo>
                      <a:lnTo>
                        <a:pt x="10636" y="11824"/>
                      </a:lnTo>
                      <a:lnTo>
                        <a:pt x="10914" y="11800"/>
                      </a:lnTo>
                      <a:lnTo>
                        <a:pt x="11196" y="11784"/>
                      </a:lnTo>
                      <a:lnTo>
                        <a:pt x="11474" y="11760"/>
                      </a:lnTo>
                      <a:lnTo>
                        <a:pt x="11754" y="11736"/>
                      </a:lnTo>
                      <a:lnTo>
                        <a:pt x="12024" y="11704"/>
                      </a:lnTo>
                      <a:lnTo>
                        <a:pt x="12304" y="11672"/>
                      </a:lnTo>
                      <a:lnTo>
                        <a:pt x="12584" y="11640"/>
                      </a:lnTo>
                      <a:lnTo>
                        <a:pt x="12862" y="11600"/>
                      </a:lnTo>
                      <a:lnTo>
                        <a:pt x="13134" y="11560"/>
                      </a:lnTo>
                      <a:lnTo>
                        <a:pt x="13412" y="11513"/>
                      </a:lnTo>
                      <a:lnTo>
                        <a:pt x="13692" y="11465"/>
                      </a:lnTo>
                      <a:lnTo>
                        <a:pt x="13970" y="11409"/>
                      </a:lnTo>
                      <a:lnTo>
                        <a:pt x="14248" y="11345"/>
                      </a:lnTo>
                      <a:lnTo>
                        <a:pt x="14518" y="11274"/>
                      </a:lnTo>
                      <a:lnTo>
                        <a:pt x="14799" y="11202"/>
                      </a:lnTo>
                      <a:lnTo>
                        <a:pt x="15075" y="11115"/>
                      </a:lnTo>
                      <a:lnTo>
                        <a:pt x="15353" y="11019"/>
                      </a:lnTo>
                      <a:lnTo>
                        <a:pt x="15623" y="10916"/>
                      </a:lnTo>
                      <a:lnTo>
                        <a:pt x="15902" y="10805"/>
                      </a:lnTo>
                      <a:lnTo>
                        <a:pt x="16179" y="10678"/>
                      </a:lnTo>
                      <a:lnTo>
                        <a:pt x="16457" y="10543"/>
                      </a:lnTo>
                      <a:lnTo>
                        <a:pt x="16724" y="10385"/>
                      </a:lnTo>
                      <a:lnTo>
                        <a:pt x="17003" y="10218"/>
                      </a:lnTo>
                      <a:lnTo>
                        <a:pt x="17280" y="10028"/>
                      </a:lnTo>
                      <a:lnTo>
                        <a:pt x="17558" y="9822"/>
                      </a:lnTo>
                      <a:lnTo>
                        <a:pt x="17835" y="9599"/>
                      </a:lnTo>
                      <a:lnTo>
                        <a:pt x="18103" y="9347"/>
                      </a:lnTo>
                      <a:lnTo>
                        <a:pt x="18382" y="9069"/>
                      </a:lnTo>
                      <a:lnTo>
                        <a:pt x="18659" y="8759"/>
                      </a:lnTo>
                      <a:lnTo>
                        <a:pt x="18937" y="8418"/>
                      </a:lnTo>
                      <a:lnTo>
                        <a:pt x="19206" y="8038"/>
                      </a:lnTo>
                      <a:lnTo>
                        <a:pt x="19485" y="7623"/>
                      </a:lnTo>
                      <a:lnTo>
                        <a:pt x="19763" y="7162"/>
                      </a:lnTo>
                      <a:lnTo>
                        <a:pt x="20041" y="6653"/>
                      </a:lnTo>
                      <a:lnTo>
                        <a:pt x="20320" y="6088"/>
                      </a:lnTo>
                      <a:lnTo>
                        <a:pt x="20590" y="5459"/>
                      </a:lnTo>
                      <a:lnTo>
                        <a:pt x="20870" y="4772"/>
                      </a:lnTo>
                      <a:lnTo>
                        <a:pt x="21149" y="4007"/>
                      </a:lnTo>
                      <a:lnTo>
                        <a:pt x="21428" y="3161"/>
                      </a:lnTo>
                      <a:lnTo>
                        <a:pt x="21699" y="2235"/>
                      </a:lnTo>
                      <a:lnTo>
                        <a:pt x="21979" y="1197"/>
                      </a:lnTo>
                      <a:lnTo>
                        <a:pt x="22259" y="62"/>
                      </a:lnTo>
                      <a:cubicBezTo>
                        <a:pt x="22268" y="24"/>
                        <a:pt x="22307" y="0"/>
                        <a:pt x="22346" y="10"/>
                      </a:cubicBezTo>
                      <a:cubicBezTo>
                        <a:pt x="22384" y="19"/>
                        <a:pt x="22408" y="58"/>
                        <a:pt x="22398" y="97"/>
                      </a:cubicBezTo>
                      <a:lnTo>
                        <a:pt x="22118" y="1234"/>
                      </a:lnTo>
                      <a:lnTo>
                        <a:pt x="21838" y="2276"/>
                      </a:lnTo>
                      <a:lnTo>
                        <a:pt x="21565" y="3206"/>
                      </a:lnTo>
                      <a:lnTo>
                        <a:pt x="21284" y="4056"/>
                      </a:lnTo>
                      <a:lnTo>
                        <a:pt x="21003" y="4827"/>
                      </a:lnTo>
                      <a:lnTo>
                        <a:pt x="20723" y="5516"/>
                      </a:lnTo>
                      <a:lnTo>
                        <a:pt x="20449" y="6151"/>
                      </a:lnTo>
                      <a:lnTo>
                        <a:pt x="20168" y="6722"/>
                      </a:lnTo>
                      <a:lnTo>
                        <a:pt x="19886" y="7237"/>
                      </a:lnTo>
                      <a:lnTo>
                        <a:pt x="19604" y="7704"/>
                      </a:lnTo>
                      <a:lnTo>
                        <a:pt x="19323" y="8121"/>
                      </a:lnTo>
                      <a:lnTo>
                        <a:pt x="19048" y="8509"/>
                      </a:lnTo>
                      <a:lnTo>
                        <a:pt x="18766" y="8856"/>
                      </a:lnTo>
                      <a:lnTo>
                        <a:pt x="18483" y="9170"/>
                      </a:lnTo>
                      <a:lnTo>
                        <a:pt x="18202" y="9452"/>
                      </a:lnTo>
                      <a:lnTo>
                        <a:pt x="17925" y="9712"/>
                      </a:lnTo>
                      <a:lnTo>
                        <a:pt x="17643" y="9937"/>
                      </a:lnTo>
                      <a:lnTo>
                        <a:pt x="17361" y="10147"/>
                      </a:lnTo>
                      <a:lnTo>
                        <a:pt x="17078" y="10341"/>
                      </a:lnTo>
                      <a:lnTo>
                        <a:pt x="16797" y="10510"/>
                      </a:lnTo>
                      <a:lnTo>
                        <a:pt x="16520" y="10672"/>
                      </a:lnTo>
                      <a:lnTo>
                        <a:pt x="16238" y="10809"/>
                      </a:lnTo>
                      <a:lnTo>
                        <a:pt x="15955" y="10938"/>
                      </a:lnTo>
                      <a:lnTo>
                        <a:pt x="15674" y="11051"/>
                      </a:lnTo>
                      <a:lnTo>
                        <a:pt x="15400" y="11156"/>
                      </a:lnTo>
                      <a:lnTo>
                        <a:pt x="15118" y="11252"/>
                      </a:lnTo>
                      <a:lnTo>
                        <a:pt x="14834" y="11341"/>
                      </a:lnTo>
                      <a:lnTo>
                        <a:pt x="14555" y="11413"/>
                      </a:lnTo>
                      <a:lnTo>
                        <a:pt x="14281" y="11486"/>
                      </a:lnTo>
                      <a:lnTo>
                        <a:pt x="13999" y="11550"/>
                      </a:lnTo>
                      <a:lnTo>
                        <a:pt x="13717" y="11606"/>
                      </a:lnTo>
                      <a:lnTo>
                        <a:pt x="13437" y="11654"/>
                      </a:lnTo>
                      <a:lnTo>
                        <a:pt x="13155" y="11703"/>
                      </a:lnTo>
                      <a:lnTo>
                        <a:pt x="12883" y="11743"/>
                      </a:lnTo>
                      <a:lnTo>
                        <a:pt x="12601" y="11783"/>
                      </a:lnTo>
                      <a:lnTo>
                        <a:pt x="12321" y="11815"/>
                      </a:lnTo>
                      <a:lnTo>
                        <a:pt x="12041" y="11847"/>
                      </a:lnTo>
                      <a:lnTo>
                        <a:pt x="11767" y="11879"/>
                      </a:lnTo>
                      <a:lnTo>
                        <a:pt x="11487" y="11903"/>
                      </a:lnTo>
                      <a:lnTo>
                        <a:pt x="11205" y="11927"/>
                      </a:lnTo>
                      <a:lnTo>
                        <a:pt x="10927" y="11943"/>
                      </a:lnTo>
                      <a:lnTo>
                        <a:pt x="10645" y="11967"/>
                      </a:lnTo>
                      <a:lnTo>
                        <a:pt x="10373" y="11983"/>
                      </a:lnTo>
                      <a:lnTo>
                        <a:pt x="10093" y="11999"/>
                      </a:lnTo>
                      <a:lnTo>
                        <a:pt x="9811" y="12015"/>
                      </a:lnTo>
                      <a:lnTo>
                        <a:pt x="9533" y="12023"/>
                      </a:lnTo>
                      <a:lnTo>
                        <a:pt x="9259" y="12039"/>
                      </a:lnTo>
                      <a:lnTo>
                        <a:pt x="8979" y="12047"/>
                      </a:lnTo>
                      <a:lnTo>
                        <a:pt x="8699" y="12055"/>
                      </a:lnTo>
                      <a:lnTo>
                        <a:pt x="8419" y="12063"/>
                      </a:lnTo>
                      <a:lnTo>
                        <a:pt x="8139" y="12071"/>
                      </a:lnTo>
                      <a:lnTo>
                        <a:pt x="7867" y="12079"/>
                      </a:lnTo>
                      <a:lnTo>
                        <a:pt x="7587" y="12087"/>
                      </a:lnTo>
                      <a:lnTo>
                        <a:pt x="7304" y="12095"/>
                      </a:lnTo>
                      <a:lnTo>
                        <a:pt x="7027" y="12095"/>
                      </a:lnTo>
                      <a:lnTo>
                        <a:pt x="6752" y="12103"/>
                      </a:lnTo>
                      <a:lnTo>
                        <a:pt x="6475" y="12103"/>
                      </a:lnTo>
                      <a:lnTo>
                        <a:pt x="6192" y="12111"/>
                      </a:lnTo>
                      <a:lnTo>
                        <a:pt x="5915" y="12111"/>
                      </a:lnTo>
                      <a:lnTo>
                        <a:pt x="5640" y="12119"/>
                      </a:lnTo>
                      <a:lnTo>
                        <a:pt x="5360" y="12119"/>
                      </a:lnTo>
                      <a:lnTo>
                        <a:pt x="5083" y="12119"/>
                      </a:lnTo>
                      <a:lnTo>
                        <a:pt x="4800" y="12127"/>
                      </a:lnTo>
                      <a:lnTo>
                        <a:pt x="4520" y="12127"/>
                      </a:lnTo>
                      <a:lnTo>
                        <a:pt x="4248" y="12127"/>
                      </a:lnTo>
                      <a:lnTo>
                        <a:pt x="3968" y="12127"/>
                      </a:lnTo>
                      <a:lnTo>
                        <a:pt x="3691" y="12127"/>
                      </a:lnTo>
                      <a:lnTo>
                        <a:pt x="3408" y="12135"/>
                      </a:lnTo>
                      <a:lnTo>
                        <a:pt x="3136" y="12135"/>
                      </a:lnTo>
                      <a:lnTo>
                        <a:pt x="2856" y="12135"/>
                      </a:lnTo>
                      <a:lnTo>
                        <a:pt x="2576" y="12135"/>
                      </a:lnTo>
                      <a:lnTo>
                        <a:pt x="2296" y="12135"/>
                      </a:lnTo>
                      <a:lnTo>
                        <a:pt x="2016" y="12135"/>
                      </a:lnTo>
                      <a:lnTo>
                        <a:pt x="1747" y="12135"/>
                      </a:lnTo>
                      <a:lnTo>
                        <a:pt x="1464" y="12143"/>
                      </a:lnTo>
                      <a:lnTo>
                        <a:pt x="1184" y="12143"/>
                      </a:lnTo>
                      <a:lnTo>
                        <a:pt x="904" y="12143"/>
                      </a:lnTo>
                      <a:lnTo>
                        <a:pt x="632" y="12143"/>
                      </a:lnTo>
                      <a:lnTo>
                        <a:pt x="352" y="12143"/>
                      </a:lnTo>
                      <a:lnTo>
                        <a:pt x="72" y="12143"/>
                      </a:lnTo>
                      <a:cubicBezTo>
                        <a:pt x="33" y="12143"/>
                        <a:pt x="0" y="12111"/>
                        <a:pt x="0" y="12071"/>
                      </a:cubicBezTo>
                      <a:cubicBezTo>
                        <a:pt x="0" y="12032"/>
                        <a:pt x="33" y="11999"/>
                        <a:pt x="72" y="119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25761C3E-7710-3B6B-8767-1C439F7360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75496" y="5155279"/>
                      <a:ext cx="13727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ko-KR" altLang="en-US" b="1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ko-KR" alt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oMath>
                      </a14:m>
                      <a:endParaRPr lang="ko-KR" altLang="en-US" sz="2000" b="1" dirty="0"/>
                    </a:p>
                  </p:txBody>
                </p:sp>
              </mc:Choice>
              <mc:Fallback xmlns="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25761C3E-7710-3B6B-8767-1C439F7360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75496" y="5155279"/>
                      <a:ext cx="1372776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81F622AE-0BCA-9174-5895-9E48C00AEB94}"/>
                  </a:ext>
                </a:extLst>
              </p:cNvPr>
              <p:cNvSpPr/>
              <p:nvPr/>
            </p:nvSpPr>
            <p:spPr>
              <a:xfrm>
                <a:off x="2568015" y="3254737"/>
                <a:ext cx="1067410" cy="1598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6B374AA2-0084-BA93-258A-DDBCF50424F0}"/>
                </a:ext>
              </a:extLst>
            </p:cNvPr>
            <p:cNvCxnSpPr>
              <a:cxnSpLocks/>
              <a:stCxn id="18" idx="1"/>
              <a:endCxn id="89" idx="35"/>
            </p:cNvCxnSpPr>
            <p:nvPr/>
          </p:nvCxnSpPr>
          <p:spPr>
            <a:xfrm flipH="1" flipV="1">
              <a:off x="2522897" y="4866708"/>
              <a:ext cx="608046" cy="454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7993D7-3030-4683-3003-7DC832D97C94}"/>
                </a:ext>
              </a:extLst>
            </p:cNvPr>
            <p:cNvSpPr txBox="1"/>
            <p:nvPr/>
          </p:nvSpPr>
          <p:spPr>
            <a:xfrm>
              <a:off x="2510774" y="4604262"/>
              <a:ext cx="171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1</a:t>
              </a:r>
              <a:endParaRPr lang="ko-KR" altLang="en-US" sz="1400" dirty="0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 – Loss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11474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ED73F-E69F-F3FE-A6CC-71C8683D99A4}"/>
              </a:ext>
            </a:extLst>
          </p:cNvPr>
          <p:cNvSpPr txBox="1"/>
          <p:nvPr/>
        </p:nvSpPr>
        <p:spPr>
          <a:xfrm>
            <a:off x="429623" y="1078751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GT distance map </a:t>
            </a:r>
            <a:r>
              <a:rPr lang="ko-KR" altLang="en-US" b="1" dirty="0"/>
              <a:t>생성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5F4CB35-F314-AEAB-34A7-E8BC2B75A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06" y="1609142"/>
            <a:ext cx="1277111" cy="1007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7026C6F-B06B-B784-A3F2-EEF760EDD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1720" y="1609142"/>
            <a:ext cx="1280658" cy="100749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6810522-594A-ABDA-A6CD-02CD65E3CD28}"/>
              </a:ext>
            </a:extLst>
          </p:cNvPr>
          <p:cNvSpPr txBox="1"/>
          <p:nvPr/>
        </p:nvSpPr>
        <p:spPr>
          <a:xfrm>
            <a:off x="519258" y="2670452"/>
            <a:ext cx="1280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Boundary distance map</a:t>
            </a:r>
          </a:p>
          <a:p>
            <a:pPr algn="ctr"/>
            <a:r>
              <a:rPr lang="en-US" altLang="ko-KR" sz="1400" b="1" dirty="0"/>
              <a:t>(D)</a:t>
            </a:r>
            <a:endParaRPr lang="ko-KR" altLang="en-US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366625-0D44-1D95-B35E-CA8C05F587D9}"/>
              </a:ext>
            </a:extLst>
          </p:cNvPr>
          <p:cNvSpPr txBox="1"/>
          <p:nvPr/>
        </p:nvSpPr>
        <p:spPr>
          <a:xfrm>
            <a:off x="10481720" y="2684825"/>
            <a:ext cx="1280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Normalized Boundary distance map</a:t>
            </a:r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AF039708-28E7-8AD2-A53A-5DD8C5E61363}"/>
              </a:ext>
            </a:extLst>
          </p:cNvPr>
          <p:cNvSpPr/>
          <p:nvPr/>
        </p:nvSpPr>
        <p:spPr>
          <a:xfrm>
            <a:off x="1879943" y="1983090"/>
            <a:ext cx="8504255" cy="290591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F9FE84-E39D-B015-C7AF-FC24DAC22262}"/>
              </a:ext>
            </a:extLst>
          </p:cNvPr>
          <p:cNvSpPr txBox="1"/>
          <p:nvPr/>
        </p:nvSpPr>
        <p:spPr>
          <a:xfrm>
            <a:off x="2405377" y="5942629"/>
            <a:ext cx="85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∴ </a:t>
            </a:r>
            <a:r>
              <a:rPr lang="en-US" altLang="ko-KR" dirty="0"/>
              <a:t>boundary</a:t>
            </a:r>
            <a:r>
              <a:rPr lang="ko-KR" altLang="en-US" dirty="0"/>
              <a:t>와 </a:t>
            </a:r>
            <a:r>
              <a:rPr lang="ko-KR" altLang="en-US" b="1" dirty="0">
                <a:solidFill>
                  <a:srgbClr val="FF0000"/>
                </a:solidFill>
              </a:rPr>
              <a:t>먼</a:t>
            </a:r>
            <a:r>
              <a:rPr lang="ko-KR" altLang="en-US" dirty="0"/>
              <a:t> 픽셀일수록</a:t>
            </a:r>
            <a:r>
              <a:rPr lang="en-US" altLang="ko-KR" dirty="0"/>
              <a:t>, </a:t>
            </a:r>
            <a:r>
              <a:rPr lang="ko-KR" altLang="en-US" dirty="0"/>
              <a:t> </a:t>
            </a:r>
            <a:r>
              <a:rPr lang="en-US" altLang="ko-KR" dirty="0"/>
              <a:t>normalized map</a:t>
            </a:r>
            <a:r>
              <a:rPr lang="ko-KR" altLang="en-US" dirty="0"/>
              <a:t>에서는 더 </a:t>
            </a:r>
            <a:r>
              <a:rPr lang="ko-KR" altLang="en-US" b="1" dirty="0">
                <a:solidFill>
                  <a:srgbClr val="FF0000"/>
                </a:solidFill>
              </a:rPr>
              <a:t>작은</a:t>
            </a:r>
            <a:r>
              <a:rPr lang="ko-KR" altLang="en-US" dirty="0"/>
              <a:t> 값을 가짐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DD2E5-4237-621D-248B-037431F98F4A}"/>
                  </a:ext>
                </a:extLst>
              </p:cNvPr>
              <p:cNvSpPr txBox="1"/>
              <p:nvPr/>
            </p:nvSpPr>
            <p:spPr>
              <a:xfrm>
                <a:off x="4493441" y="2652497"/>
                <a:ext cx="32051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DD2E5-4237-621D-248B-037431F9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41" y="2652497"/>
                <a:ext cx="320511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그룹 27">
            <a:extLst>
              <a:ext uri="{FF2B5EF4-FFF2-40B4-BE49-F238E27FC236}">
                <a16:creationId xmlns:a16="http://schemas.microsoft.com/office/drawing/2014/main" id="{AEC5F34B-18F4-8EAD-E376-798870FBC993}"/>
              </a:ext>
            </a:extLst>
          </p:cNvPr>
          <p:cNvGrpSpPr/>
          <p:nvPr/>
        </p:nvGrpSpPr>
        <p:grpSpPr>
          <a:xfrm>
            <a:off x="3940093" y="5009502"/>
            <a:ext cx="4383953" cy="588171"/>
            <a:chOff x="4360880" y="115663"/>
            <a:chExt cx="4383953" cy="588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D6F0199-37F1-5B58-1D45-AC43EFC7CA30}"/>
                    </a:ext>
                  </a:extLst>
                </p:cNvPr>
                <p:cNvSpPr txBox="1"/>
                <p:nvPr/>
              </p:nvSpPr>
              <p:spPr>
                <a:xfrm>
                  <a:off x="4360880" y="214385"/>
                  <a:ext cx="13727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ko-KR" altLang="en-US" b="1" dirty="0"/>
                    <a:t> </a:t>
                  </a:r>
                  <a14:m>
                    <m:oMath xmlns:m="http://schemas.openxmlformats.org/officeDocument/2006/math">
                      <m:r>
                        <a:rPr lang="ko-KR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a14:m>
                  <a:endParaRPr lang="ko-KR" altLang="en-US" sz="2400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D6F0199-37F1-5B58-1D45-AC43EFC7CA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0880" y="214385"/>
                  <a:ext cx="137277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1A236E4-5291-E146-E784-21C966E7E135}"/>
                    </a:ext>
                  </a:extLst>
                </p:cNvPr>
                <p:cNvSpPr txBox="1"/>
                <p:nvPr/>
              </p:nvSpPr>
              <p:spPr>
                <a:xfrm>
                  <a:off x="5539716" y="115663"/>
                  <a:ext cx="137277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ko-KR" altLang="en-US" b="1" dirty="0"/>
                    <a:t> </a:t>
                  </a:r>
                  <a14:m>
                    <m:oMath xmlns:m="http://schemas.openxmlformats.org/officeDocument/2006/math">
                      <m:r>
                        <a:rPr lang="ko-KR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a14:m>
                  <a:endParaRPr lang="ko-KR" alt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1A236E4-5291-E146-E784-21C966E7E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716" y="115663"/>
                  <a:ext cx="1372776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화살표: 오른쪽 8">
              <a:extLst>
                <a:ext uri="{FF2B5EF4-FFF2-40B4-BE49-F238E27FC236}">
                  <a16:creationId xmlns:a16="http://schemas.microsoft.com/office/drawing/2014/main" id="{A428BDEC-AFC6-053C-A5D8-4FD22BF6F053}"/>
                </a:ext>
              </a:extLst>
            </p:cNvPr>
            <p:cNvSpPr/>
            <p:nvPr/>
          </p:nvSpPr>
          <p:spPr>
            <a:xfrm>
              <a:off x="5441081" y="408050"/>
              <a:ext cx="228600" cy="16058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화살표: 오른쪽 9">
              <a:extLst>
                <a:ext uri="{FF2B5EF4-FFF2-40B4-BE49-F238E27FC236}">
                  <a16:creationId xmlns:a16="http://schemas.microsoft.com/office/drawing/2014/main" id="{8E674E65-D481-940F-3EC2-94748D121E72}"/>
                </a:ext>
              </a:extLst>
            </p:cNvPr>
            <p:cNvSpPr/>
            <p:nvPr/>
          </p:nvSpPr>
          <p:spPr>
            <a:xfrm>
              <a:off x="6761175" y="364922"/>
              <a:ext cx="228600" cy="16058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6BC0111-39E2-31E6-55C0-CB7F1BE6DFC9}"/>
                    </a:ext>
                  </a:extLst>
                </p:cNvPr>
                <p:cNvSpPr txBox="1"/>
                <p:nvPr/>
              </p:nvSpPr>
              <p:spPr>
                <a:xfrm>
                  <a:off x="7008825" y="119059"/>
                  <a:ext cx="1736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ko-KR" altLang="en-US" b="1" dirty="0"/>
                    <a:t>  </a:t>
                  </a:r>
                  <a14:m>
                    <m:oMath xmlns:m="http://schemas.openxmlformats.org/officeDocument/2006/math">
                      <m:r>
                        <a:rPr lang="ko-KR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a14:m>
                  <a:r>
                    <a:rPr lang="ko-KR" altLang="en-US" sz="3200" b="1" dirty="0"/>
                    <a:t> </a:t>
                  </a:r>
                  <a:r>
                    <a:rPr lang="en-US" altLang="ko-KR" sz="1100" dirty="0"/>
                    <a:t>(0</a:t>
                  </a:r>
                  <a:r>
                    <a:rPr lang="ko-KR" altLang="en-US" sz="1100" dirty="0"/>
                    <a:t>에 수렴</a:t>
                  </a:r>
                  <a:r>
                    <a:rPr lang="en-US" altLang="ko-KR" sz="1100" dirty="0"/>
                    <a:t>)</a:t>
                  </a:r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6BC0111-39E2-31E6-55C0-CB7F1BE6D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8825" y="119059"/>
                  <a:ext cx="1736008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CB1F5F-D75F-1BEB-F901-DFF48F15E052}"/>
                  </a:ext>
                </a:extLst>
              </p:cNvPr>
              <p:cNvSpPr txBox="1"/>
              <p:nvPr/>
            </p:nvSpPr>
            <p:spPr>
              <a:xfrm>
                <a:off x="6942906" y="4259484"/>
                <a:ext cx="3538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Boundary</a:t>
                </a:r>
                <a:r>
                  <a:rPr lang="ko-KR" altLang="en-US" sz="1600" dirty="0"/>
                  <a:t>인 </a:t>
                </a:r>
                <a:r>
                  <a:rPr lang="en-US" altLang="ko-KR" sz="1600" dirty="0"/>
                  <a:t>pixel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:</a:t>
                </a:r>
                <a:r>
                  <a:rPr lang="ko-KR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=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0 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= 1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CB1F5F-D75F-1BEB-F901-DFF48F15E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06" y="4259484"/>
                <a:ext cx="3538814" cy="338554"/>
              </a:xfrm>
              <a:prstGeom prst="rect">
                <a:avLst/>
              </a:prstGeom>
              <a:blipFill>
                <a:blip r:embed="rId11"/>
                <a:stretch>
                  <a:fillRect l="-1034" t="-7273" b="-2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9D5905-460D-A6D0-3907-051210283268}"/>
                  </a:ext>
                </a:extLst>
              </p:cNvPr>
              <p:cNvSpPr txBox="1"/>
              <p:nvPr/>
            </p:nvSpPr>
            <p:spPr>
              <a:xfrm>
                <a:off x="9294877" y="3424438"/>
                <a:ext cx="32295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>
                    <a:solidFill>
                      <a:schemeClr val="tx1"/>
                    </a:solidFill>
                  </a:rPr>
                  <a:t>범위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: 0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ko-KR" sz="1600" b="1" dirty="0">
                    <a:solidFill>
                      <a:schemeClr val="tx1"/>
                    </a:solidFill>
                  </a:rPr>
                  <a:t>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sz="1600" b="1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sz="1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b="1" dirty="0">
                    <a:solidFill>
                      <a:schemeClr val="tx1"/>
                    </a:solidFill>
                  </a:rPr>
                  <a:t>1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9D5905-460D-A6D0-3907-051210283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77" y="3424438"/>
                <a:ext cx="3229514" cy="338554"/>
              </a:xfrm>
              <a:prstGeom prst="rect">
                <a:avLst/>
              </a:prstGeom>
              <a:blipFill>
                <a:blip r:embed="rId12"/>
                <a:stretch>
                  <a:fillRect t="-7273" b="-2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9FDD3A5-8A38-A785-2641-21071BFDB970}"/>
              </a:ext>
            </a:extLst>
          </p:cNvPr>
          <p:cNvCxnSpPr>
            <a:cxnSpLocks/>
          </p:cNvCxnSpPr>
          <p:nvPr/>
        </p:nvCxnSpPr>
        <p:spPr>
          <a:xfrm>
            <a:off x="6096000" y="2181075"/>
            <a:ext cx="0" cy="4355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11DD8A2B-9A6A-C785-0E6C-E85F6EEA0206}"/>
              </a:ext>
            </a:extLst>
          </p:cNvPr>
          <p:cNvSpPr/>
          <p:nvPr/>
        </p:nvSpPr>
        <p:spPr>
          <a:xfrm rot="5400000">
            <a:off x="5989844" y="2914194"/>
            <a:ext cx="212308" cy="5138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화살표: 오른쪽 48">
            <a:extLst>
              <a:ext uri="{FF2B5EF4-FFF2-40B4-BE49-F238E27FC236}">
                <a16:creationId xmlns:a16="http://schemas.microsoft.com/office/drawing/2014/main" id="{DB3E39AC-AAAD-351D-8715-1060DA6C5AF7}"/>
              </a:ext>
            </a:extLst>
          </p:cNvPr>
          <p:cNvSpPr/>
          <p:nvPr/>
        </p:nvSpPr>
        <p:spPr>
          <a:xfrm rot="5400000">
            <a:off x="5989844" y="4539548"/>
            <a:ext cx="212308" cy="5138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3C98573B-3961-B471-9DDF-22201E496A7F}"/>
              </a:ext>
            </a:extLst>
          </p:cNvPr>
          <p:cNvSpPr/>
          <p:nvPr/>
        </p:nvSpPr>
        <p:spPr>
          <a:xfrm rot="5400000">
            <a:off x="5989844" y="5492843"/>
            <a:ext cx="212308" cy="5138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41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3. Experiments</a:t>
            </a:r>
          </a:p>
        </p:txBody>
      </p:sp>
    </p:spTree>
    <p:extLst>
      <p:ext uri="{BB962C8B-B14F-4D97-AF65-F5344CB8AC3E}">
        <p14:creationId xmlns:p14="http://schemas.microsoft.com/office/powerpoint/2010/main" val="106638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/>
              <a:t>Experiments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BC49BA0-C1A2-A540-BA8A-3FDEB51A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1736873"/>
            <a:ext cx="11332754" cy="3172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F73633-F86B-1274-E0DD-715C00236E24}"/>
              </a:ext>
            </a:extLst>
          </p:cNvPr>
          <p:cNvSpPr txBox="1"/>
          <p:nvPr/>
        </p:nvSpPr>
        <p:spPr>
          <a:xfrm>
            <a:off x="429622" y="1075551"/>
            <a:ext cx="103602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ko-KR" altLang="en-US" dirty="0"/>
              <a:t>다른 모델들과 비교</a:t>
            </a:r>
            <a:endParaRPr lang="en-US" altLang="ko-KR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AA273A0-4B21-769B-E205-00B920652B5C}"/>
              </a:ext>
            </a:extLst>
          </p:cNvPr>
          <p:cNvSpPr/>
          <p:nvPr/>
        </p:nvSpPr>
        <p:spPr>
          <a:xfrm>
            <a:off x="429622" y="4460240"/>
            <a:ext cx="11332754" cy="3651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1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3. Appendix</a:t>
            </a:r>
          </a:p>
        </p:txBody>
      </p:sp>
    </p:spTree>
    <p:extLst>
      <p:ext uri="{BB962C8B-B14F-4D97-AF65-F5344CB8AC3E}">
        <p14:creationId xmlns:p14="http://schemas.microsoft.com/office/powerpoint/2010/main" val="293326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/>
              <a:t>Appendix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73633-F86B-1274-E0DD-715C00236E24}"/>
              </a:ext>
            </a:extLst>
          </p:cNvPr>
          <p:cNvSpPr txBox="1"/>
          <p:nvPr/>
        </p:nvSpPr>
        <p:spPr>
          <a:xfrm>
            <a:off x="429622" y="1075551"/>
            <a:ext cx="103602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/>
              <a:t>Boundary Detection Network(Bnet)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71F8991-F254-0A9D-2310-49154F170EDF}"/>
              </a:ext>
            </a:extLst>
          </p:cNvPr>
          <p:cNvGrpSpPr/>
          <p:nvPr/>
        </p:nvGrpSpPr>
        <p:grpSpPr>
          <a:xfrm>
            <a:off x="751792" y="1562491"/>
            <a:ext cx="10688416" cy="2830018"/>
            <a:chOff x="496434" y="1962040"/>
            <a:chExt cx="10688416" cy="2830018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D106EDE1-2609-4AC9-540E-5E5F58AD9304}"/>
                </a:ext>
              </a:extLst>
            </p:cNvPr>
            <p:cNvSpPr/>
            <p:nvPr/>
          </p:nvSpPr>
          <p:spPr>
            <a:xfrm>
              <a:off x="2039981" y="2901475"/>
              <a:ext cx="1541419" cy="6037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Transfer learning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EFB835F7-5E82-E570-E72E-A917BB45F1CA}"/>
                </a:ext>
              </a:extLst>
            </p:cNvPr>
            <p:cNvSpPr/>
            <p:nvPr/>
          </p:nvSpPr>
          <p:spPr>
            <a:xfrm>
              <a:off x="3853789" y="2901476"/>
              <a:ext cx="1870217" cy="60370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Distance regression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32A43234-EFB3-DC2B-479F-C77D0A67CA2D}"/>
                </a:ext>
              </a:extLst>
            </p:cNvPr>
            <p:cNvSpPr/>
            <p:nvPr/>
          </p:nvSpPr>
          <p:spPr>
            <a:xfrm>
              <a:off x="7825228" y="2822552"/>
              <a:ext cx="1888431" cy="761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Pixelwise classification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BEAFFF-7E60-B9D9-51D3-E3F5BE1E2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434" y="2663326"/>
              <a:ext cx="1083624" cy="1080000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7E919FAC-254B-9028-A86E-ED271DFA1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10027563" y="2663326"/>
              <a:ext cx="1118969" cy="1080000"/>
            </a:xfrm>
            <a:prstGeom prst="rect">
              <a:avLst/>
            </a:prstGeom>
          </p:spPr>
        </p:pic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25D6B2CD-145D-3DED-052E-705BA472283D}"/>
                </a:ext>
              </a:extLst>
            </p:cNvPr>
            <p:cNvSpPr/>
            <p:nvPr/>
          </p:nvSpPr>
          <p:spPr>
            <a:xfrm>
              <a:off x="1762543" y="2308460"/>
              <a:ext cx="8082535" cy="1949215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FA835360-635C-FFC8-6F4D-C3CBD3C95AF9}"/>
                </a:ext>
              </a:extLst>
            </p:cNvPr>
            <p:cNvCxnSpPr>
              <a:cxnSpLocks/>
              <a:stCxn id="19" idx="3"/>
              <a:endCxn id="15" idx="1"/>
            </p:cNvCxnSpPr>
            <p:nvPr/>
          </p:nvCxnSpPr>
          <p:spPr>
            <a:xfrm>
              <a:off x="1580058" y="3203326"/>
              <a:ext cx="4599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21215700-9E4A-C9B3-B016-E179AEC1D20A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3581400" y="3203327"/>
              <a:ext cx="27238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D1A66BEA-B376-C763-CBF3-571DDA589FB7}"/>
                </a:ext>
              </a:extLst>
            </p:cNvPr>
            <p:cNvCxnSpPr>
              <a:cxnSpLocks/>
              <a:stCxn id="16" idx="3"/>
              <a:endCxn id="31" idx="1"/>
            </p:cNvCxnSpPr>
            <p:nvPr/>
          </p:nvCxnSpPr>
          <p:spPr>
            <a:xfrm flipV="1">
              <a:off x="5724006" y="3203326"/>
              <a:ext cx="359711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8894B9D0-9CFD-6745-F21C-D88E3D02E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3717" y="2663326"/>
              <a:ext cx="1080000" cy="1080000"/>
            </a:xfrm>
            <a:prstGeom prst="rect">
              <a:avLst/>
            </a:prstGeom>
          </p:spPr>
        </p:pic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06169513-3BD8-86AA-3B7A-27EDB9987C51}"/>
                </a:ext>
              </a:extLst>
            </p:cNvPr>
            <p:cNvCxnSpPr>
              <a:cxnSpLocks/>
              <a:stCxn id="31" idx="3"/>
              <a:endCxn id="17" idx="1"/>
            </p:cNvCxnSpPr>
            <p:nvPr/>
          </p:nvCxnSpPr>
          <p:spPr>
            <a:xfrm>
              <a:off x="7163717" y="3203326"/>
              <a:ext cx="661511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37CBD7CD-71D5-1610-7F6E-596AF3FC2888}"/>
                </a:ext>
              </a:extLst>
            </p:cNvPr>
            <p:cNvCxnSpPr>
              <a:cxnSpLocks/>
              <a:stCxn id="17" idx="3"/>
              <a:endCxn id="21" idx="1"/>
            </p:cNvCxnSpPr>
            <p:nvPr/>
          </p:nvCxnSpPr>
          <p:spPr>
            <a:xfrm>
              <a:off x="9713659" y="3203326"/>
              <a:ext cx="313904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B6699C-9C98-7CA6-B020-EA6A9EC6E9C2}"/>
                </a:ext>
              </a:extLst>
            </p:cNvPr>
            <p:cNvSpPr txBox="1"/>
            <p:nvPr/>
          </p:nvSpPr>
          <p:spPr>
            <a:xfrm>
              <a:off x="496434" y="2292494"/>
              <a:ext cx="1083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Input image</a:t>
              </a:r>
              <a:endParaRPr lang="ko-KR" altLang="en-US" sz="14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4DCF69-E789-C90F-1CB1-9129D85421D8}"/>
                </a:ext>
              </a:extLst>
            </p:cNvPr>
            <p:cNvSpPr txBox="1"/>
            <p:nvPr/>
          </p:nvSpPr>
          <p:spPr>
            <a:xfrm>
              <a:off x="2932018" y="1962040"/>
              <a:ext cx="6781641" cy="33855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2">
                      <a:lumMod val="90000"/>
                    </a:schemeClr>
                  </a:solidFill>
                </a:rPr>
                <a:t>End-to-End Subsequent Segmentation Network</a:t>
              </a:r>
              <a:endParaRPr lang="ko-KR" altLang="en-US" sz="16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912D28-AD07-C8E7-8075-3392F1FFAD0F}"/>
                </a:ext>
              </a:extLst>
            </p:cNvPr>
            <p:cNvSpPr txBox="1"/>
            <p:nvPr/>
          </p:nvSpPr>
          <p:spPr>
            <a:xfrm>
              <a:off x="8098825" y="4484281"/>
              <a:ext cx="11189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output mask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F0D29D-518A-DCC7-6EAA-C49E0299E136}"/>
                </a:ext>
              </a:extLst>
            </p:cNvPr>
            <p:cNvSpPr txBox="1"/>
            <p:nvPr/>
          </p:nvSpPr>
          <p:spPr>
            <a:xfrm>
              <a:off x="9989241" y="3740364"/>
              <a:ext cx="1195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2">
                      <a:lumMod val="90000"/>
                    </a:schemeClr>
                  </a:solidFill>
                </a:rPr>
                <a:t>Softmax</a:t>
              </a:r>
              <a:r>
                <a:rPr lang="en-US" altLang="ko-KR" sz="1400" b="1" dirty="0">
                  <a:solidFill>
                    <a:schemeClr val="bg2">
                      <a:lumMod val="90000"/>
                    </a:schemeClr>
                  </a:solidFill>
                </a:rPr>
                <a:t> Loss </a:t>
              </a:r>
              <a:endParaRPr lang="ko-KR" altLang="en-US" sz="14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FE11BD-0B6E-5A61-9C9E-48F8E9F74D1B}"/>
                </a:ext>
              </a:extLst>
            </p:cNvPr>
            <p:cNvSpPr txBox="1"/>
            <p:nvPr/>
          </p:nvSpPr>
          <p:spPr>
            <a:xfrm>
              <a:off x="5912291" y="3740364"/>
              <a:ext cx="1422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Distance map</a:t>
              </a:r>
              <a:endParaRPr lang="ko-KR" altLang="en-US" sz="1400" b="1" dirty="0"/>
            </a:p>
          </p:txBody>
        </p:sp>
      </p:grp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2881DB9-7E07-F87B-325C-4E18A8A45695}"/>
              </a:ext>
            </a:extLst>
          </p:cNvPr>
          <p:cNvSpPr/>
          <p:nvPr/>
        </p:nvSpPr>
        <p:spPr>
          <a:xfrm>
            <a:off x="2091564" y="2018653"/>
            <a:ext cx="5690996" cy="1733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A0D95B1D-684B-8111-96C6-8AC475E36121}"/>
              </a:ext>
            </a:extLst>
          </p:cNvPr>
          <p:cNvCxnSpPr>
            <a:cxnSpLocks/>
            <a:stCxn id="31" idx="2"/>
            <a:endCxn id="45" idx="0"/>
          </p:cNvCxnSpPr>
          <p:nvPr/>
        </p:nvCxnSpPr>
        <p:spPr>
          <a:xfrm>
            <a:off x="6879075" y="3343777"/>
            <a:ext cx="0" cy="12895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3958BD6A-3A06-E58C-D1B8-B38F130A3051}"/>
              </a:ext>
            </a:extLst>
          </p:cNvPr>
          <p:cNvSpPr/>
          <p:nvPr/>
        </p:nvSpPr>
        <p:spPr>
          <a:xfrm>
            <a:off x="5943966" y="4633312"/>
            <a:ext cx="1870217" cy="6037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Post-processing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03CCB641-386B-41C0-C1C1-4B9CE23BD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183" y="4395164"/>
            <a:ext cx="1118969" cy="1080000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F4843ED9-34EB-47A1-D548-93B6E8D8EAC0}"/>
              </a:ext>
            </a:extLst>
          </p:cNvPr>
          <p:cNvCxnSpPr>
            <a:cxnSpLocks/>
            <a:stCxn id="45" idx="3"/>
            <a:endCxn id="49" idx="1"/>
          </p:cNvCxnSpPr>
          <p:nvPr/>
        </p:nvCxnSpPr>
        <p:spPr>
          <a:xfrm>
            <a:off x="7814183" y="4935164"/>
            <a:ext cx="54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21E8AA2-85F1-0F22-C968-7BE7D3A23935}"/>
              </a:ext>
            </a:extLst>
          </p:cNvPr>
          <p:cNvSpPr txBox="1"/>
          <p:nvPr/>
        </p:nvSpPr>
        <p:spPr>
          <a:xfrm>
            <a:off x="8354183" y="5515663"/>
            <a:ext cx="111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</a:rPr>
              <a:t>B-net Mask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A84CA-FFD1-3A17-AEE2-EDD444B60456}"/>
              </a:ext>
            </a:extLst>
          </p:cNvPr>
          <p:cNvSpPr txBox="1"/>
          <p:nvPr/>
        </p:nvSpPr>
        <p:spPr>
          <a:xfrm>
            <a:off x="2239945" y="2072661"/>
            <a:ext cx="5616278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Bnet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6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543948"/>
            <a:ext cx="11332753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Introduction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Method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Experiments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altLang="ko-KR" sz="2400" b="1" dirty="0"/>
              <a:t>Appendix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Conclusion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504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/>
              <a:t>Appendix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73633-F86B-1274-E0DD-715C00236E24}"/>
              </a:ext>
            </a:extLst>
          </p:cNvPr>
          <p:cNvSpPr txBox="1"/>
          <p:nvPr/>
        </p:nvSpPr>
        <p:spPr>
          <a:xfrm>
            <a:off x="429622" y="1075551"/>
            <a:ext cx="103602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/>
              <a:t>Post Processing </a:t>
            </a:r>
            <a:r>
              <a:rPr lang="ko-KR" altLang="en-US" b="1" dirty="0"/>
              <a:t>기법</a:t>
            </a:r>
            <a:endParaRPr lang="en-US" altLang="ko-KR" b="1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E999155-CB45-06C9-FEBA-05866BA9FA9A}"/>
              </a:ext>
            </a:extLst>
          </p:cNvPr>
          <p:cNvGrpSpPr/>
          <p:nvPr/>
        </p:nvGrpSpPr>
        <p:grpSpPr>
          <a:xfrm>
            <a:off x="3402966" y="1123507"/>
            <a:ext cx="4808402" cy="1428276"/>
            <a:chOff x="3431542" y="1209675"/>
            <a:chExt cx="4808402" cy="1428276"/>
          </a:xfrm>
        </p:grpSpPr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A0D95B1D-684B-8111-96C6-8AC475E36121}"/>
                </a:ext>
              </a:extLst>
            </p:cNvPr>
            <p:cNvCxnSpPr>
              <a:cxnSpLocks/>
              <a:stCxn id="3" idx="3"/>
              <a:endCxn id="45" idx="1"/>
            </p:cNvCxnSpPr>
            <p:nvPr/>
          </p:nvCxnSpPr>
          <p:spPr>
            <a:xfrm>
              <a:off x="4511542" y="1749675"/>
              <a:ext cx="39510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3958BD6A-3A06-E58C-D1B8-B38F130A3051}"/>
                </a:ext>
              </a:extLst>
            </p:cNvPr>
            <p:cNvSpPr/>
            <p:nvPr/>
          </p:nvSpPr>
          <p:spPr>
            <a:xfrm>
              <a:off x="4906650" y="1447823"/>
              <a:ext cx="1870217" cy="60370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</a:rPr>
                <a:t>Post-processing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F4843ED9-34EB-47A1-D548-93B6E8D8EAC0}"/>
                </a:ext>
              </a:extLst>
            </p:cNvPr>
            <p:cNvCxnSpPr>
              <a:cxnSpLocks/>
              <a:stCxn id="45" idx="3"/>
              <a:endCxn id="49" idx="1"/>
            </p:cNvCxnSpPr>
            <p:nvPr/>
          </p:nvCxnSpPr>
          <p:spPr>
            <a:xfrm>
              <a:off x="6776867" y="1749675"/>
              <a:ext cx="34410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B4013EB4-A89B-07E2-B10C-7CC8CF40E1B6}"/>
                </a:ext>
              </a:extLst>
            </p:cNvPr>
            <p:cNvGrpSpPr/>
            <p:nvPr/>
          </p:nvGrpSpPr>
          <p:grpSpPr>
            <a:xfrm>
              <a:off x="7120975" y="1209675"/>
              <a:ext cx="1118969" cy="1428276"/>
              <a:chOff x="7098482" y="1700979"/>
              <a:chExt cx="1118969" cy="1428276"/>
            </a:xfrm>
          </p:grpSpPr>
          <p:pic>
            <p:nvPicPr>
              <p:cNvPr id="49" name="그림 48">
                <a:extLst>
                  <a:ext uri="{FF2B5EF4-FFF2-40B4-BE49-F238E27FC236}">
                    <a16:creationId xmlns:a16="http://schemas.microsoft.com/office/drawing/2014/main" id="{03CCB641-386B-41C0-C1C1-4B9CE23BD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8482" y="1700979"/>
                <a:ext cx="1118969" cy="1080000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1E8AA2-85F1-0F22-C968-7BE7D3A23935}"/>
                  </a:ext>
                </a:extLst>
              </p:cNvPr>
              <p:cNvSpPr txBox="1"/>
              <p:nvPr/>
            </p:nvSpPr>
            <p:spPr>
              <a:xfrm>
                <a:off x="7098482" y="2821478"/>
                <a:ext cx="11189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FF0000"/>
                    </a:solidFill>
                  </a:rPr>
                  <a:t>B-net Mask</a:t>
                </a:r>
                <a:endParaRPr lang="ko-KR" altLang="en-US" sz="1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F14B3A6-0F81-F94E-C682-3E6B2848F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1542" y="1209675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2B6A54E-C09D-CDC2-EF88-7749CCF476A0}"/>
              </a:ext>
            </a:extLst>
          </p:cNvPr>
          <p:cNvGrpSpPr/>
          <p:nvPr/>
        </p:nvGrpSpPr>
        <p:grpSpPr>
          <a:xfrm>
            <a:off x="429622" y="2448218"/>
            <a:ext cx="8685803" cy="3213829"/>
            <a:chOff x="429621" y="2612089"/>
            <a:chExt cx="8685803" cy="3213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24EDC3-9FF2-BF35-79C0-EEB3E5C43B1E}"/>
                    </a:ext>
                  </a:extLst>
                </p:cNvPr>
                <p:cNvSpPr txBox="1"/>
                <p:nvPr/>
              </p:nvSpPr>
              <p:spPr>
                <a:xfrm>
                  <a:off x="429621" y="2612089"/>
                  <a:ext cx="8685803" cy="3213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Aft>
                      <a:spcPts val="600"/>
                    </a:spcAft>
                    <a:buAutoNum type="arabicPeriod"/>
                  </a:pPr>
                  <a:r>
                    <a:rPr lang="en-US" altLang="ko-KR" dirty="0"/>
                    <a:t>Threshold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a14:m>
                  <a:r>
                    <a:rPr lang="ko-KR" altLang="en-US" dirty="0"/>
                    <a:t>사용해 </a:t>
                  </a:r>
                  <a:r>
                    <a:rPr lang="en-US" altLang="ko-KR" b="1" dirty="0"/>
                    <a:t>boundary map</a:t>
                  </a:r>
                  <a:r>
                    <a:rPr lang="ko-KR" altLang="en-US" dirty="0"/>
                    <a:t> 얻음</a:t>
                  </a:r>
                  <a:endParaRPr lang="en-US" altLang="ko-KR" dirty="0"/>
                </a:p>
                <a:p>
                  <a:pPr marL="342900" indent="-342900">
                    <a:spcAft>
                      <a:spcPts val="600"/>
                    </a:spcAft>
                    <a:buAutoNum type="arabicPeriod"/>
                  </a:pPr>
                  <a:endParaRPr lang="en-US" altLang="ko-KR" dirty="0"/>
                </a:p>
                <a:p>
                  <a:pPr>
                    <a:spcAft>
                      <a:spcPts val="600"/>
                    </a:spcAft>
                  </a:pPr>
                  <a:endParaRPr lang="en-US" altLang="ko-KR" dirty="0"/>
                </a:p>
                <a:p>
                  <a:pPr>
                    <a:spcAft>
                      <a:spcPts val="600"/>
                    </a:spcAft>
                  </a:pPr>
                  <a:endParaRPr lang="en-US" altLang="ko-KR" dirty="0"/>
                </a:p>
                <a:p>
                  <a:pPr marL="342900" indent="-342900">
                    <a:spcAft>
                      <a:spcPts val="600"/>
                    </a:spcAft>
                    <a:buAutoNum type="arabicPeriod"/>
                  </a:pPr>
                  <a:endParaRPr lang="en-US" altLang="ko-KR" dirty="0"/>
                </a:p>
                <a:p>
                  <a:pPr marL="342900" indent="-342900">
                    <a:spcAft>
                      <a:spcPts val="600"/>
                    </a:spcAft>
                    <a:buFont typeface="+mj-lt"/>
                    <a:buAutoNum type="arabicPeriod" startAt="2"/>
                  </a:pPr>
                  <a:r>
                    <a:rPr lang="ko-KR" altLang="en-US" dirty="0"/>
                    <a:t>예측한 모든 </a:t>
                  </a:r>
                  <a:r>
                    <a:rPr lang="en-US" altLang="ko-KR" dirty="0"/>
                    <a:t>boundary pixel</a:t>
                  </a:r>
                  <a:r>
                    <a:rPr lang="ko-KR" altLang="en-US" dirty="0"/>
                    <a:t>들을 가지고 </a:t>
                  </a:r>
                  <a:r>
                    <a:rPr lang="ko-KR" altLang="en-US" b="1" dirty="0"/>
                    <a:t>그래프 개념을 이용해 </a:t>
                  </a:r>
                  <a:r>
                    <a:rPr lang="en-US" altLang="ko-KR" b="1" dirty="0"/>
                    <a:t>polygon </a:t>
                  </a:r>
                  <a:r>
                    <a:rPr lang="ko-KR" altLang="en-US" b="1" dirty="0"/>
                    <a:t>찾기 </a:t>
                  </a:r>
                  <a:endParaRPr lang="en-US" altLang="ko-KR" b="1" dirty="0"/>
                </a:p>
                <a:p>
                  <a:pPr marL="342900" indent="-342900">
                    <a:spcAft>
                      <a:spcPts val="600"/>
                    </a:spcAft>
                    <a:buAutoNum type="arabicPeriod" startAt="2"/>
                  </a:pPr>
                  <a:endParaRPr lang="en-US" altLang="ko-KR" dirty="0"/>
                </a:p>
                <a:p>
                  <a:pPr marL="342900" indent="-342900">
                    <a:spcAft>
                      <a:spcPts val="600"/>
                    </a:spcAft>
                    <a:buAutoNum type="arabicPeriod" startAt="2"/>
                  </a:pPr>
                  <a:r>
                    <a:rPr lang="ko-KR" altLang="en-US" dirty="0"/>
                    <a:t>구한 </a:t>
                  </a:r>
                  <a:r>
                    <a:rPr lang="en-US" altLang="ko-KR" dirty="0"/>
                    <a:t>Boundary Polygon</a:t>
                  </a:r>
                  <a:r>
                    <a:rPr lang="ko-KR" altLang="en-US" dirty="0"/>
                    <a:t>을</a:t>
                  </a:r>
                  <a:r>
                    <a:rPr lang="en-US" altLang="ko-KR" dirty="0"/>
                    <a:t> </a:t>
                  </a:r>
                  <a:r>
                    <a:rPr lang="ko-KR" altLang="en-US" dirty="0"/>
                    <a:t>가지고 </a:t>
                  </a:r>
                  <a:r>
                    <a:rPr lang="en-US" altLang="ko-KR" b="1" dirty="0"/>
                    <a:t>binary mask </a:t>
                  </a:r>
                  <a:r>
                    <a:rPr lang="ko-KR" altLang="en-US" b="1" dirty="0"/>
                    <a:t>생성</a:t>
                  </a:r>
                  <a:endParaRPr lang="en-US" altLang="ko-KR" b="1" dirty="0"/>
                </a:p>
                <a:p>
                  <a:pPr marL="800100" lvl="1" indent="-34290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/>
                    <a:t>polygon</a:t>
                  </a:r>
                  <a:r>
                    <a:rPr lang="ko-KR" altLang="en-US" dirty="0"/>
                    <a:t>을 기반으로 </a:t>
                  </a:r>
                  <a:r>
                    <a:rPr lang="en-US" altLang="ko-KR" dirty="0"/>
                    <a:t>binary mask </a:t>
                  </a:r>
                  <a:r>
                    <a:rPr lang="ko-KR" altLang="en-US" dirty="0"/>
                    <a:t>생성 </a:t>
                  </a:r>
                  <a:endParaRPr lang="en-US" altLang="ko-KR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24EDC3-9FF2-BF35-79C0-EEB3E5C43B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21" y="2612089"/>
                  <a:ext cx="8685803" cy="3213829"/>
                </a:xfrm>
                <a:prstGeom prst="rect">
                  <a:avLst/>
                </a:prstGeom>
                <a:blipFill>
                  <a:blip r:embed="rId5"/>
                  <a:stretch>
                    <a:fillRect l="-561" t="-949" b="-22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67330220-1BC1-EC1C-B563-3E552BD64A6C}"/>
                </a:ext>
              </a:extLst>
            </p:cNvPr>
            <p:cNvCxnSpPr>
              <a:cxnSpLocks/>
            </p:cNvCxnSpPr>
            <p:nvPr/>
          </p:nvCxnSpPr>
          <p:spPr>
            <a:xfrm>
              <a:off x="4412100" y="3096127"/>
              <a:ext cx="0" cy="1220644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EDCF09-7446-0848-0B8F-585A504D5279}"/>
                </a:ext>
              </a:extLst>
            </p:cNvPr>
            <p:cNvSpPr txBox="1"/>
            <p:nvPr/>
          </p:nvSpPr>
          <p:spPr>
            <a:xfrm>
              <a:off x="4488972" y="3618228"/>
              <a:ext cx="4549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닫힌 </a:t>
              </a:r>
              <a:r>
                <a:rPr lang="en-US" altLang="ko-K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boundary(</a:t>
              </a:r>
              <a:r>
                <a: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경계</a:t>
              </a:r>
              <a:r>
                <a:rPr lang="en-US" altLang="ko-K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r>
                <a: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을 얻기 위해</a:t>
              </a:r>
            </a:p>
          </p:txBody>
        </p:sp>
      </p:grp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CC011BFA-CDC3-DAC6-310A-65E1CB7168AE}"/>
              </a:ext>
            </a:extLst>
          </p:cNvPr>
          <p:cNvSpPr/>
          <p:nvPr/>
        </p:nvSpPr>
        <p:spPr>
          <a:xfrm>
            <a:off x="9477391" y="5463013"/>
            <a:ext cx="724714" cy="18342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E065B-EF5A-557B-19E2-DDD5BC22CA3B}"/>
              </a:ext>
            </a:extLst>
          </p:cNvPr>
          <p:cNvSpPr txBox="1"/>
          <p:nvPr/>
        </p:nvSpPr>
        <p:spPr>
          <a:xfrm>
            <a:off x="9366866" y="5193392"/>
            <a:ext cx="930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poly2mask</a:t>
            </a:r>
            <a:endParaRPr lang="ko-KR" altLang="en-US" sz="1200" dirty="0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601F889A-055D-2C0D-5134-6DD6AD727A5F}"/>
              </a:ext>
            </a:extLst>
          </p:cNvPr>
          <p:cNvSpPr/>
          <p:nvPr/>
        </p:nvSpPr>
        <p:spPr>
          <a:xfrm>
            <a:off x="2190425" y="3274489"/>
            <a:ext cx="381325" cy="2702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16AACF0C-9FFC-EDF1-3C2D-FF7767453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708" y="2832540"/>
            <a:ext cx="1274378" cy="1185209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786F868F-3B85-622D-FF71-23B839FA4602}"/>
              </a:ext>
            </a:extLst>
          </p:cNvPr>
          <p:cNvGrpSpPr/>
          <p:nvPr/>
        </p:nvGrpSpPr>
        <p:grpSpPr>
          <a:xfrm>
            <a:off x="3698921" y="1790944"/>
            <a:ext cx="246600" cy="133560"/>
            <a:chOff x="3698921" y="1790944"/>
            <a:chExt cx="24660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571D1A81-80A4-65EA-0C35-EBF4F82BF234}"/>
                    </a:ext>
                  </a:extLst>
                </p14:cNvPr>
                <p14:cNvContentPartPr/>
                <p14:nvPr/>
              </p14:nvContentPartPr>
              <p14:xfrm>
                <a:off x="3775241" y="1790944"/>
                <a:ext cx="170280" cy="12780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571D1A81-80A4-65EA-0C35-EBF4F82BF2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70921" y="1786624"/>
                  <a:ext cx="178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48C16329-92F1-5E84-C79A-0BA905D628E2}"/>
                    </a:ext>
                  </a:extLst>
                </p14:cNvPr>
                <p14:cNvContentPartPr/>
                <p14:nvPr/>
              </p14:nvContentPartPr>
              <p14:xfrm>
                <a:off x="3792521" y="1793824"/>
                <a:ext cx="128160" cy="1090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48C16329-92F1-5E84-C79A-0BA905D628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88201" y="1789504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34D5CB01-6AA0-FB91-D11D-05A35AA0AE2D}"/>
                    </a:ext>
                  </a:extLst>
                </p14:cNvPr>
                <p14:cNvContentPartPr/>
                <p14:nvPr/>
              </p14:nvContentPartPr>
              <p14:xfrm>
                <a:off x="3698921" y="1853224"/>
                <a:ext cx="193680" cy="7128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34D5CB01-6AA0-FB91-D11D-05A35AA0AE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94601" y="1848904"/>
                  <a:ext cx="202320" cy="79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3" name="그림 52">
            <a:extLst>
              <a:ext uri="{FF2B5EF4-FFF2-40B4-BE49-F238E27FC236}">
                <a16:creationId xmlns:a16="http://schemas.microsoft.com/office/drawing/2014/main" id="{06CB51D5-552B-CF6F-CFEB-5D1D67865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60" y="2836395"/>
            <a:ext cx="1185210" cy="1185210"/>
          </a:xfrm>
          <a:prstGeom prst="rect">
            <a:avLst/>
          </a:prstGeom>
        </p:spPr>
      </p:pic>
      <p:graphicFrame>
        <p:nvGraphicFramePr>
          <p:cNvPr id="58" name="표 6">
            <a:extLst>
              <a:ext uri="{FF2B5EF4-FFF2-40B4-BE49-F238E27FC236}">
                <a16:creationId xmlns:a16="http://schemas.microsoft.com/office/drawing/2014/main" id="{E8561538-2E1E-811B-E1B1-50C3C794B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09181"/>
              </p:ext>
            </p:extLst>
          </p:nvPr>
        </p:nvGraphicFramePr>
        <p:xfrm>
          <a:off x="8015797" y="4811653"/>
          <a:ext cx="1390218" cy="1367400"/>
        </p:xfrm>
        <a:graphic>
          <a:graphicData uri="http://schemas.openxmlformats.org/drawingml/2006/table">
            <a:tbl>
              <a:tblPr firstRow="1" bandRow="1"/>
              <a:tblGrid>
                <a:gridCol w="231703">
                  <a:extLst>
                    <a:ext uri="{9D8B030D-6E8A-4147-A177-3AD203B41FA5}">
                      <a16:colId xmlns:a16="http://schemas.microsoft.com/office/drawing/2014/main" val="2106953791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203729993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102170841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768101482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716874959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3621532211"/>
                    </a:ext>
                  </a:extLst>
                </a:gridCol>
              </a:tblGrid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22082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40526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72981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99515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68459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20973"/>
                  </a:ext>
                </a:extLst>
              </a:tr>
            </a:tbl>
          </a:graphicData>
        </a:graphic>
      </p:graphicFrame>
      <p:graphicFrame>
        <p:nvGraphicFramePr>
          <p:cNvPr id="60" name="표 6">
            <a:extLst>
              <a:ext uri="{FF2B5EF4-FFF2-40B4-BE49-F238E27FC236}">
                <a16:creationId xmlns:a16="http://schemas.microsoft.com/office/drawing/2014/main" id="{53CFB1CB-0556-D383-24D9-2ACBCE0D6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38123"/>
              </p:ext>
            </p:extLst>
          </p:nvPr>
        </p:nvGraphicFramePr>
        <p:xfrm>
          <a:off x="10257828" y="4822297"/>
          <a:ext cx="1390218" cy="1367400"/>
        </p:xfrm>
        <a:graphic>
          <a:graphicData uri="http://schemas.openxmlformats.org/drawingml/2006/table">
            <a:tbl>
              <a:tblPr firstRow="1" bandRow="1"/>
              <a:tblGrid>
                <a:gridCol w="231703">
                  <a:extLst>
                    <a:ext uri="{9D8B030D-6E8A-4147-A177-3AD203B41FA5}">
                      <a16:colId xmlns:a16="http://schemas.microsoft.com/office/drawing/2014/main" val="2106953791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203729993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102170841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768101482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716874959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3621532211"/>
                    </a:ext>
                  </a:extLst>
                </a:gridCol>
              </a:tblGrid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22082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40526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72981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99515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68459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209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" name="잉크 61">
                <a:extLst>
                  <a:ext uri="{FF2B5EF4-FFF2-40B4-BE49-F238E27FC236}">
                    <a16:creationId xmlns:a16="http://schemas.microsoft.com/office/drawing/2014/main" id="{D21D0DCD-8CBB-FE5C-2E6C-2F0803A8BB78}"/>
                  </a:ext>
                </a:extLst>
              </p14:cNvPr>
              <p14:cNvContentPartPr/>
              <p14:nvPr/>
            </p14:nvContentPartPr>
            <p14:xfrm>
              <a:off x="1439460" y="3584471"/>
              <a:ext cx="221040" cy="34200"/>
            </p14:xfrm>
          </p:contentPart>
        </mc:Choice>
        <mc:Fallback xmlns="">
          <p:pic>
            <p:nvPicPr>
              <p:cNvPr id="62" name="잉크 61">
                <a:extLst>
                  <a:ext uri="{FF2B5EF4-FFF2-40B4-BE49-F238E27FC236}">
                    <a16:creationId xmlns:a16="http://schemas.microsoft.com/office/drawing/2014/main" id="{D21D0DCD-8CBB-FE5C-2E6C-2F0803A8BB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35140" y="3580151"/>
                <a:ext cx="229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" name="잉크 62">
                <a:extLst>
                  <a:ext uri="{FF2B5EF4-FFF2-40B4-BE49-F238E27FC236}">
                    <a16:creationId xmlns:a16="http://schemas.microsoft.com/office/drawing/2014/main" id="{960AF1EB-C5FE-CC2E-2807-67CEAA6B329A}"/>
                  </a:ext>
                </a:extLst>
              </p14:cNvPr>
              <p14:cNvContentPartPr/>
              <p14:nvPr/>
            </p14:nvContentPartPr>
            <p14:xfrm>
              <a:off x="1291860" y="3590591"/>
              <a:ext cx="295560" cy="128160"/>
            </p14:xfrm>
          </p:contentPart>
        </mc:Choice>
        <mc:Fallback xmlns="">
          <p:pic>
            <p:nvPicPr>
              <p:cNvPr id="63" name="잉크 62">
                <a:extLst>
                  <a:ext uri="{FF2B5EF4-FFF2-40B4-BE49-F238E27FC236}">
                    <a16:creationId xmlns:a16="http://schemas.microsoft.com/office/drawing/2014/main" id="{960AF1EB-C5FE-CC2E-2807-67CEAA6B32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7540" y="3586271"/>
                <a:ext cx="304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잉크 63">
                <a:extLst>
                  <a:ext uri="{FF2B5EF4-FFF2-40B4-BE49-F238E27FC236}">
                    <a16:creationId xmlns:a16="http://schemas.microsoft.com/office/drawing/2014/main" id="{F862E46C-791B-BF26-D247-E634D6A5B640}"/>
                  </a:ext>
                </a:extLst>
              </p14:cNvPr>
              <p14:cNvContentPartPr/>
              <p14:nvPr/>
            </p14:nvContentPartPr>
            <p14:xfrm>
              <a:off x="1328580" y="3576503"/>
              <a:ext cx="293040" cy="45360"/>
            </p14:xfrm>
          </p:contentPart>
        </mc:Choice>
        <mc:Fallback xmlns="">
          <p:pic>
            <p:nvPicPr>
              <p:cNvPr id="64" name="잉크 63">
                <a:extLst>
                  <a:ext uri="{FF2B5EF4-FFF2-40B4-BE49-F238E27FC236}">
                    <a16:creationId xmlns:a16="http://schemas.microsoft.com/office/drawing/2014/main" id="{F862E46C-791B-BF26-D247-E634D6A5B6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4260" y="3572183"/>
                <a:ext cx="301680" cy="54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7" name="표 6">
            <a:extLst>
              <a:ext uri="{FF2B5EF4-FFF2-40B4-BE49-F238E27FC236}">
                <a16:creationId xmlns:a16="http://schemas.microsoft.com/office/drawing/2014/main" id="{E10014B8-9CA9-98E9-15F4-00BD9645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12416"/>
              </p:ext>
            </p:extLst>
          </p:nvPr>
        </p:nvGraphicFramePr>
        <p:xfrm>
          <a:off x="6280157" y="4805756"/>
          <a:ext cx="1390218" cy="1367400"/>
        </p:xfrm>
        <a:graphic>
          <a:graphicData uri="http://schemas.openxmlformats.org/drawingml/2006/table">
            <a:tbl>
              <a:tblPr firstRow="1" bandRow="1"/>
              <a:tblGrid>
                <a:gridCol w="231703">
                  <a:extLst>
                    <a:ext uri="{9D8B030D-6E8A-4147-A177-3AD203B41FA5}">
                      <a16:colId xmlns:a16="http://schemas.microsoft.com/office/drawing/2014/main" val="2106953791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203729993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102170841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768101482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2716874959"/>
                    </a:ext>
                  </a:extLst>
                </a:gridCol>
                <a:gridCol w="231703">
                  <a:extLst>
                    <a:ext uri="{9D8B030D-6E8A-4147-A177-3AD203B41FA5}">
                      <a16:colId xmlns:a16="http://schemas.microsoft.com/office/drawing/2014/main" val="3621532211"/>
                    </a:ext>
                  </a:extLst>
                </a:gridCol>
              </a:tblGrid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22082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40526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72981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99515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68459"/>
                  </a:ext>
                </a:extLst>
              </a:tr>
              <a:tr h="2279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20973"/>
                  </a:ext>
                </a:extLst>
              </a:tr>
            </a:tbl>
          </a:graphicData>
        </a:graphic>
      </p:graphicFrame>
      <p:sp>
        <p:nvSpPr>
          <p:cNvPr id="70" name="화살표: 오른쪽 69">
            <a:extLst>
              <a:ext uri="{FF2B5EF4-FFF2-40B4-BE49-F238E27FC236}">
                <a16:creationId xmlns:a16="http://schemas.microsoft.com/office/drawing/2014/main" id="{4A113039-9AD3-E82B-DF61-C1112B3FE169}"/>
              </a:ext>
            </a:extLst>
          </p:cNvPr>
          <p:cNvSpPr/>
          <p:nvPr/>
        </p:nvSpPr>
        <p:spPr>
          <a:xfrm rot="16200000">
            <a:off x="8058147" y="5508502"/>
            <a:ext cx="633719" cy="924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3AB638C-2642-F42C-B613-7A8E41BD007A}"/>
              </a:ext>
            </a:extLst>
          </p:cNvPr>
          <p:cNvSpPr/>
          <p:nvPr/>
        </p:nvSpPr>
        <p:spPr>
          <a:xfrm>
            <a:off x="8326940" y="5118551"/>
            <a:ext cx="767931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ADF39222-37A5-2E15-D942-93189CCA939C}"/>
              </a:ext>
            </a:extLst>
          </p:cNvPr>
          <p:cNvSpPr/>
          <p:nvPr/>
        </p:nvSpPr>
        <p:spPr>
          <a:xfrm>
            <a:off x="8346473" y="5820540"/>
            <a:ext cx="767931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1698D1E8-711B-CE6F-4B5C-4897F5F96B3C}"/>
              </a:ext>
            </a:extLst>
          </p:cNvPr>
          <p:cNvSpPr/>
          <p:nvPr/>
        </p:nvSpPr>
        <p:spPr>
          <a:xfrm rot="16200000">
            <a:off x="8720962" y="5469545"/>
            <a:ext cx="747708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36127A-B267-7077-5B5A-685F23469F56}"/>
              </a:ext>
            </a:extLst>
          </p:cNvPr>
          <p:cNvSpPr txBox="1"/>
          <p:nvPr/>
        </p:nvSpPr>
        <p:spPr>
          <a:xfrm>
            <a:off x="8015797" y="6173156"/>
            <a:ext cx="1390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Polygon(path)</a:t>
            </a:r>
            <a:endParaRPr lang="ko-KR" altLang="en-US" sz="10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F0FA87-7521-78D1-2AD2-7D3CCE617C7C}"/>
              </a:ext>
            </a:extLst>
          </p:cNvPr>
          <p:cNvSpPr txBox="1"/>
          <p:nvPr/>
        </p:nvSpPr>
        <p:spPr>
          <a:xfrm>
            <a:off x="10257828" y="6183800"/>
            <a:ext cx="1390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/>
              <a:t>최종 </a:t>
            </a:r>
            <a:r>
              <a:rPr lang="en-US" altLang="ko-KR" sz="1000" b="1" dirty="0"/>
              <a:t>mask</a:t>
            </a:r>
            <a:endParaRPr lang="ko-KR" altLang="en-US" sz="10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1B29E6-347E-8FC3-0096-FBB55447BE2F}"/>
              </a:ext>
            </a:extLst>
          </p:cNvPr>
          <p:cNvSpPr txBox="1"/>
          <p:nvPr/>
        </p:nvSpPr>
        <p:spPr>
          <a:xfrm>
            <a:off x="6267882" y="6189343"/>
            <a:ext cx="1430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Boundary map</a:t>
            </a:r>
            <a:endParaRPr lang="ko-KR" altLang="en-US" sz="1000" b="1" dirty="0"/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4F65E3B5-06E6-EDD7-2378-02F5846F30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57147" y="126587"/>
            <a:ext cx="9421540" cy="3658111"/>
          </a:xfrm>
          <a:prstGeom prst="rect">
            <a:avLst/>
          </a:prstGeom>
        </p:spPr>
      </p:pic>
      <p:sp>
        <p:nvSpPr>
          <p:cNvPr id="80" name="화살표: 오른쪽 79">
            <a:extLst>
              <a:ext uri="{FF2B5EF4-FFF2-40B4-BE49-F238E27FC236}">
                <a16:creationId xmlns:a16="http://schemas.microsoft.com/office/drawing/2014/main" id="{D3710E80-8522-C49C-7516-EDDB866EA7BD}"/>
              </a:ext>
            </a:extLst>
          </p:cNvPr>
          <p:cNvSpPr/>
          <p:nvPr/>
        </p:nvSpPr>
        <p:spPr>
          <a:xfrm>
            <a:off x="7698236" y="5463013"/>
            <a:ext cx="254996" cy="18342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3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/>
              <a:t>Appendix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73633-F86B-1274-E0DD-715C00236E24}"/>
              </a:ext>
            </a:extLst>
          </p:cNvPr>
          <p:cNvSpPr txBox="1"/>
          <p:nvPr/>
        </p:nvSpPr>
        <p:spPr>
          <a:xfrm>
            <a:off x="429622" y="1075551"/>
            <a:ext cx="103602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/>
              <a:t>Experiments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24EDC3-9FF2-BF35-79C0-EEB3E5C43B1E}"/>
              </a:ext>
            </a:extLst>
          </p:cNvPr>
          <p:cNvSpPr txBox="1"/>
          <p:nvPr/>
        </p:nvSpPr>
        <p:spPr>
          <a:xfrm>
            <a:off x="429622" y="1439916"/>
            <a:ext cx="868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ko-KR" b="1" dirty="0"/>
              <a:t>Bnet</a:t>
            </a:r>
            <a:r>
              <a:rPr lang="en-US" altLang="ko-KR" dirty="0"/>
              <a:t> vs </a:t>
            </a:r>
            <a:r>
              <a:rPr lang="en-US" altLang="ko-KR" b="1" dirty="0"/>
              <a:t>Subsequent network(proposed)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C7D394A-971F-7C8F-A561-86280D8D3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039" y="89667"/>
            <a:ext cx="5698644" cy="2221733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16204DA3-5619-9E0B-EE8E-0BECAC5561BB}"/>
              </a:ext>
            </a:extLst>
          </p:cNvPr>
          <p:cNvGrpSpPr/>
          <p:nvPr/>
        </p:nvGrpSpPr>
        <p:grpSpPr>
          <a:xfrm>
            <a:off x="3985256" y="1925492"/>
            <a:ext cx="4253041" cy="1213891"/>
            <a:chOff x="563185" y="2190577"/>
            <a:chExt cx="5401429" cy="123842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41181AE-A6F5-84EA-B235-0FF788BDA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185" y="2190577"/>
              <a:ext cx="5401429" cy="1238423"/>
            </a:xfrm>
            <a:prstGeom prst="rect">
              <a:avLst/>
            </a:prstGeom>
          </p:spPr>
        </p:pic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65D03E6E-5BE0-78C5-0198-51DEE7C719B0}"/>
                </a:ext>
              </a:extLst>
            </p:cNvPr>
            <p:cNvSpPr/>
            <p:nvPr/>
          </p:nvSpPr>
          <p:spPr>
            <a:xfrm>
              <a:off x="4225162" y="2443901"/>
              <a:ext cx="1574800" cy="962605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2EDB7EF4-7A09-A16C-2BCF-D1BBA9F5D55B}"/>
              </a:ext>
            </a:extLst>
          </p:cNvPr>
          <p:cNvGrpSpPr/>
          <p:nvPr/>
        </p:nvGrpSpPr>
        <p:grpSpPr>
          <a:xfrm>
            <a:off x="2595060" y="3236158"/>
            <a:ext cx="7001877" cy="3532175"/>
            <a:chOff x="901575" y="3104067"/>
            <a:chExt cx="7001877" cy="3532175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DE05B1B-79E9-7067-7334-8A7110B47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575" y="3509444"/>
              <a:ext cx="7001877" cy="24217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D3A8BC-7ABC-81FE-3121-C4AEDC2D3E57}"/>
                </a:ext>
              </a:extLst>
            </p:cNvPr>
            <p:cNvSpPr txBox="1"/>
            <p:nvPr/>
          </p:nvSpPr>
          <p:spPr>
            <a:xfrm>
              <a:off x="901575" y="3263223"/>
              <a:ext cx="1165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US</a:t>
              </a:r>
              <a:endParaRPr lang="ko-KR" altLang="en-US" sz="12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BA56F0-9170-65EC-9A4E-D360C3F9FCA1}"/>
                </a:ext>
              </a:extLst>
            </p:cNvPr>
            <p:cNvSpPr txBox="1"/>
            <p:nvPr/>
          </p:nvSpPr>
          <p:spPr>
            <a:xfrm>
              <a:off x="2045073" y="3107100"/>
              <a:ext cx="116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predicted binary map</a:t>
              </a:r>
              <a:endParaRPr lang="ko-KR" altLang="en-US" sz="12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1D787-D355-DFA8-9745-DC5701317140}"/>
                </a:ext>
              </a:extLst>
            </p:cNvPr>
            <p:cNvSpPr txBox="1"/>
            <p:nvPr/>
          </p:nvSpPr>
          <p:spPr>
            <a:xfrm>
              <a:off x="3237163" y="3266076"/>
              <a:ext cx="1165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mask</a:t>
              </a:r>
              <a:endParaRPr lang="ko-KR" altLang="en-US" sz="12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A5D4C3-AE1E-1F78-F9F8-A56E04037CD6}"/>
                </a:ext>
              </a:extLst>
            </p:cNvPr>
            <p:cNvSpPr txBox="1"/>
            <p:nvPr/>
          </p:nvSpPr>
          <p:spPr>
            <a:xfrm>
              <a:off x="4390365" y="3104067"/>
              <a:ext cx="116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predicted</a:t>
              </a:r>
            </a:p>
            <a:p>
              <a:pPr algn="ctr"/>
              <a:r>
                <a:rPr lang="en-US" altLang="ko-KR" sz="1200" b="1" dirty="0"/>
                <a:t>Distance map</a:t>
              </a:r>
              <a:endParaRPr lang="ko-KR" altLang="en-US" sz="12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CF0958-C6CC-C7E9-DE09-0ECAFA143468}"/>
                </a:ext>
              </a:extLst>
            </p:cNvPr>
            <p:cNvSpPr txBox="1"/>
            <p:nvPr/>
          </p:nvSpPr>
          <p:spPr>
            <a:xfrm>
              <a:off x="5570307" y="3238409"/>
              <a:ext cx="1165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mask</a:t>
              </a:r>
              <a:endParaRPr lang="ko-KR" altLang="en-US" sz="12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5AC7A2-B574-6B09-3E5E-8CF12A746CE1}"/>
                </a:ext>
              </a:extLst>
            </p:cNvPr>
            <p:cNvSpPr txBox="1"/>
            <p:nvPr/>
          </p:nvSpPr>
          <p:spPr>
            <a:xfrm>
              <a:off x="6711361" y="3218831"/>
              <a:ext cx="1165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GT</a:t>
              </a:r>
              <a:endParaRPr lang="ko-KR" altLang="en-US" sz="1200" b="1" dirty="0"/>
            </a:p>
          </p:txBody>
        </p:sp>
        <p:sp>
          <p:nvSpPr>
            <p:cNvPr id="38" name="오른쪽 중괄호 37">
              <a:extLst>
                <a:ext uri="{FF2B5EF4-FFF2-40B4-BE49-F238E27FC236}">
                  <a16:creationId xmlns:a16="http://schemas.microsoft.com/office/drawing/2014/main" id="{55FD41E4-4531-0733-7E15-C63D88045E44}"/>
                </a:ext>
              </a:extLst>
            </p:cNvPr>
            <p:cNvSpPr/>
            <p:nvPr/>
          </p:nvSpPr>
          <p:spPr>
            <a:xfrm rot="5400000">
              <a:off x="3100665" y="4905724"/>
              <a:ext cx="244639" cy="2293069"/>
            </a:xfrm>
            <a:prstGeom prst="rightBrace">
              <a:avLst>
                <a:gd name="adj1" fmla="val 11825"/>
                <a:gd name="adj2" fmla="val 48305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E53E22-8633-F293-B8A6-73B0A7D15E9B}"/>
                </a:ext>
              </a:extLst>
            </p:cNvPr>
            <p:cNvSpPr txBox="1"/>
            <p:nvPr/>
          </p:nvSpPr>
          <p:spPr>
            <a:xfrm>
              <a:off x="2640309" y="6204872"/>
              <a:ext cx="1165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B-net</a:t>
              </a:r>
              <a:endParaRPr lang="ko-KR" altLang="en-US" sz="12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7F938A-0978-27D6-210A-86E2D0BBA345}"/>
                </a:ext>
              </a:extLst>
            </p:cNvPr>
            <p:cNvSpPr txBox="1"/>
            <p:nvPr/>
          </p:nvSpPr>
          <p:spPr>
            <a:xfrm>
              <a:off x="4886325" y="6174577"/>
              <a:ext cx="1321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Subsequent net</a:t>
              </a:r>
            </a:p>
            <a:p>
              <a:pPr algn="ctr"/>
              <a:r>
                <a:rPr lang="en-US" altLang="ko-KR" sz="1200" b="1" dirty="0"/>
                <a:t>(proposed)</a:t>
              </a:r>
              <a:endParaRPr lang="ko-KR" altLang="en-US" sz="1200" b="1" dirty="0"/>
            </a:p>
          </p:txBody>
        </p:sp>
        <p:sp>
          <p:nvSpPr>
            <p:cNvPr id="46" name="오른쪽 중괄호 45">
              <a:extLst>
                <a:ext uri="{FF2B5EF4-FFF2-40B4-BE49-F238E27FC236}">
                  <a16:creationId xmlns:a16="http://schemas.microsoft.com/office/drawing/2014/main" id="{BFA4DD9E-22FB-3A1F-3104-49158BFEC492}"/>
                </a:ext>
              </a:extLst>
            </p:cNvPr>
            <p:cNvSpPr/>
            <p:nvPr/>
          </p:nvSpPr>
          <p:spPr>
            <a:xfrm rot="5400000">
              <a:off x="5442507" y="4905723"/>
              <a:ext cx="244639" cy="2293069"/>
            </a:xfrm>
            <a:prstGeom prst="rightBrace">
              <a:avLst>
                <a:gd name="adj1" fmla="val 11825"/>
                <a:gd name="adj2" fmla="val 48305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67E95F5E-4B14-239E-A4CA-AD82CDA7779D}"/>
                </a:ext>
              </a:extLst>
            </p:cNvPr>
            <p:cNvSpPr/>
            <p:nvPr/>
          </p:nvSpPr>
          <p:spPr>
            <a:xfrm>
              <a:off x="4390365" y="3525153"/>
              <a:ext cx="2345292" cy="2419671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055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5. Conclusion</a:t>
            </a:r>
          </a:p>
        </p:txBody>
      </p:sp>
    </p:spTree>
    <p:extLst>
      <p:ext uri="{BB962C8B-B14F-4D97-AF65-F5344CB8AC3E}">
        <p14:creationId xmlns:p14="http://schemas.microsoft.com/office/powerpoint/2010/main" val="4046137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BB226-35E4-6AD1-2A9F-A81BE8072B04}"/>
              </a:ext>
            </a:extLst>
          </p:cNvPr>
          <p:cNvSpPr txBox="1"/>
          <p:nvPr/>
        </p:nvSpPr>
        <p:spPr>
          <a:xfrm>
            <a:off x="416541" y="3531602"/>
            <a:ext cx="113589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ko-KR" sz="2000" b="1" dirty="0"/>
              <a:t>Subsequently end-to-end learning framework </a:t>
            </a:r>
            <a:r>
              <a:rPr lang="ko-KR" altLang="en-US" sz="2000" b="1" dirty="0"/>
              <a:t>제안</a:t>
            </a:r>
            <a:endParaRPr lang="en-US" altLang="ko-KR" sz="2000" b="1" dirty="0"/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2000" b="1" dirty="0"/>
              <a:t>Boundary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Distance regression</a:t>
            </a:r>
            <a:r>
              <a:rPr lang="ko-KR" altLang="en-US" sz="2000" dirty="0"/>
              <a:t>과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pixelwise classification </a:t>
            </a:r>
            <a:r>
              <a:rPr lang="ko-KR" altLang="en-US" sz="2000" dirty="0"/>
              <a:t>을 순차적 수행</a:t>
            </a:r>
            <a:endParaRPr lang="en-US" altLang="ko-KR" sz="2000" dirty="0"/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/>
              <a:t>Distance regression network</a:t>
            </a:r>
            <a:r>
              <a:rPr lang="ko-KR" altLang="en-US" sz="2000" dirty="0"/>
              <a:t>를 추가 </a:t>
            </a:r>
            <a:r>
              <a:rPr lang="en-US" altLang="ko-KR" sz="2000" dirty="0"/>
              <a:t>-&gt; kidney</a:t>
            </a:r>
            <a:r>
              <a:rPr lang="ko-KR" altLang="en-US" sz="2000" dirty="0"/>
              <a:t>의 </a:t>
            </a:r>
            <a:r>
              <a:rPr lang="en-US" altLang="ko-KR" sz="2000" dirty="0"/>
              <a:t>boundary</a:t>
            </a:r>
            <a:r>
              <a:rPr lang="ko-KR" altLang="en-US" sz="2000" dirty="0"/>
              <a:t>를 잘 포착</a:t>
            </a:r>
            <a:endParaRPr lang="en-US" altLang="ko-KR" sz="2000" dirty="0"/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2000" dirty="0"/>
              <a:t>다른 </a:t>
            </a:r>
            <a:r>
              <a:rPr lang="en-US" altLang="ko-KR" sz="2000" dirty="0"/>
              <a:t>segmentation </a:t>
            </a:r>
            <a:r>
              <a:rPr lang="ko-KR" altLang="en-US" sz="2000" dirty="0"/>
              <a:t>모델과 비교했을 때</a:t>
            </a:r>
            <a:r>
              <a:rPr lang="en-US" altLang="ko-KR" sz="2000" dirty="0"/>
              <a:t>, </a:t>
            </a:r>
            <a:r>
              <a:rPr lang="ko-KR" altLang="en-US" sz="2000" dirty="0"/>
              <a:t>더 좋은 성능을 보여줌 </a:t>
            </a:r>
            <a:r>
              <a:rPr lang="en-US" altLang="ko-KR" sz="2000" dirty="0"/>
              <a:t>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8BA5423-F3C1-C81C-DF54-2C434391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402" y="1253947"/>
            <a:ext cx="8790595" cy="19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793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5129141"/>
            <a:ext cx="113327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2400" b="1" dirty="0"/>
              <a:t>kidney segmentation in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US image(</a:t>
            </a:r>
            <a:r>
              <a:rPr lang="ko-KR" altLang="en-US" sz="2400" b="1" dirty="0"/>
              <a:t>초음파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매우 어렵</a:t>
            </a:r>
            <a:endParaRPr lang="en-US" altLang="ko-KR" sz="24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F469EE1-43BB-7814-E262-C69816820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99" y="1267194"/>
            <a:ext cx="4138289" cy="1527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3BF104-5E2E-7C2D-3598-FB470C146D33}"/>
              </a:ext>
            </a:extLst>
          </p:cNvPr>
          <p:cNvSpPr txBox="1"/>
          <p:nvPr/>
        </p:nvSpPr>
        <p:spPr>
          <a:xfrm>
            <a:off x="429623" y="3168594"/>
            <a:ext cx="11332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altLang="ko-KR" sz="2000" dirty="0"/>
              <a:t>US</a:t>
            </a:r>
            <a:r>
              <a:rPr lang="ko-KR" altLang="en-US" sz="2000" dirty="0"/>
              <a:t> </a:t>
            </a:r>
            <a:r>
              <a:rPr lang="en-US" altLang="ko-KR" sz="2000" dirty="0"/>
              <a:t>image(</a:t>
            </a:r>
            <a:r>
              <a:rPr lang="ko-KR" altLang="en-US" sz="2000" dirty="0"/>
              <a:t>초음파</a:t>
            </a:r>
            <a:r>
              <a:rPr lang="en-US" altLang="ko-KR" sz="2000" dirty="0"/>
              <a:t>)</a:t>
            </a:r>
            <a:r>
              <a:rPr lang="ko-KR" altLang="en-US" sz="2000" dirty="0"/>
              <a:t>는 소음</a:t>
            </a:r>
            <a:r>
              <a:rPr lang="en-US" altLang="ko-KR" sz="2000" dirty="0"/>
              <a:t>(noise)</a:t>
            </a:r>
            <a:r>
              <a:rPr lang="ko-KR" altLang="en-US" sz="2000" dirty="0"/>
              <a:t> 및 인공물로 인해 낮은 이미지 품질</a:t>
            </a:r>
            <a:endParaRPr lang="en-US" altLang="ko-KR" sz="2000" dirty="0"/>
          </a:p>
          <a:p>
            <a:pPr marL="342900" indent="-342900" algn="ctr">
              <a:buFont typeface="+mj-lt"/>
              <a:buAutoNum type="arabicPeriod"/>
            </a:pPr>
            <a:endParaRPr lang="en-US" altLang="ko-KR" sz="2000" dirty="0"/>
          </a:p>
          <a:p>
            <a:pPr marL="342900" indent="-342900" algn="ctr">
              <a:buFont typeface="+mj-lt"/>
              <a:buAutoNum type="arabicPeriod"/>
            </a:pPr>
            <a:r>
              <a:rPr lang="ko-KR" altLang="en-US" sz="2000" dirty="0"/>
              <a:t>다양한</a:t>
            </a:r>
            <a:r>
              <a:rPr lang="en-US" altLang="ko-KR" sz="2000" dirty="0"/>
              <a:t> Kidney</a:t>
            </a:r>
            <a:r>
              <a:rPr lang="ko-KR" altLang="en-US" sz="2000" dirty="0"/>
              <a:t>의 외형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5746150-EDA9-FFEE-3674-87CF03E42F71}"/>
              </a:ext>
            </a:extLst>
          </p:cNvPr>
          <p:cNvSpPr/>
          <p:nvPr/>
        </p:nvSpPr>
        <p:spPr>
          <a:xfrm rot="5400000">
            <a:off x="5528434" y="4423983"/>
            <a:ext cx="621291" cy="513839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152892"/>
            <a:ext cx="113327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2400" b="1" dirty="0"/>
              <a:t>바로 </a:t>
            </a:r>
            <a:r>
              <a:rPr lang="en-US" altLang="ko-KR" sz="2400" b="1" dirty="0"/>
              <a:t>segmentation</a:t>
            </a:r>
            <a:r>
              <a:rPr lang="ko-KR" altLang="en-US" sz="2400" b="1" dirty="0"/>
              <a:t>을 하는 것은 좋은 성능을 보이지 못함</a:t>
            </a:r>
            <a:endParaRPr lang="en-US" altLang="ko-KR" sz="2400" b="1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5746150-EDA9-FFEE-3674-87CF03E42F71}"/>
              </a:ext>
            </a:extLst>
          </p:cNvPr>
          <p:cNvSpPr/>
          <p:nvPr/>
        </p:nvSpPr>
        <p:spPr>
          <a:xfrm rot="5400000">
            <a:off x="5490522" y="4202128"/>
            <a:ext cx="773939" cy="71152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10BC0-2408-62B2-8684-4E4E847594B4}"/>
              </a:ext>
            </a:extLst>
          </p:cNvPr>
          <p:cNvSpPr txBox="1"/>
          <p:nvPr/>
        </p:nvSpPr>
        <p:spPr>
          <a:xfrm>
            <a:off x="211114" y="5059424"/>
            <a:ext cx="11332754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2400" b="1" dirty="0"/>
              <a:t>“Kidney</a:t>
            </a:r>
            <a:r>
              <a:rPr lang="ko-KR" altLang="en-US" sz="2400" b="1" dirty="0"/>
              <a:t>의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</a:rPr>
              <a:t>boundary(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경계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ko-KR" altLang="en-US" sz="2400" b="1" dirty="0"/>
              <a:t>를 먼저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탐지</a:t>
            </a:r>
            <a:r>
              <a:rPr lang="ko-KR" altLang="en-US" sz="2400" b="1" dirty="0"/>
              <a:t>하고</a:t>
            </a:r>
            <a:r>
              <a:rPr lang="en-US" altLang="ko-KR" sz="2400" b="1" dirty="0"/>
              <a:t>,  </a:t>
            </a:r>
          </a:p>
          <a:p>
            <a:pPr algn="ctr">
              <a:spcAft>
                <a:spcPts val="1200"/>
              </a:spcAft>
            </a:pPr>
            <a:r>
              <a:rPr lang="ko-KR" altLang="en-US" sz="2400" b="1" dirty="0"/>
              <a:t>탐지한 결과를 기반으로 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segmentation(mask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생성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ko-KR" altLang="en-US" sz="2400" b="1" dirty="0"/>
              <a:t>을 수행하자</a:t>
            </a:r>
            <a:r>
              <a:rPr lang="en-US" altLang="ko-KR" sz="2400" b="1" dirty="0"/>
              <a:t>”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35D4CE1-E13D-3F88-1EAA-A73E2C98BB69}"/>
              </a:ext>
            </a:extLst>
          </p:cNvPr>
          <p:cNvGrpSpPr/>
          <p:nvPr/>
        </p:nvGrpSpPr>
        <p:grpSpPr>
          <a:xfrm>
            <a:off x="2193736" y="1740329"/>
            <a:ext cx="7367514" cy="2316032"/>
            <a:chOff x="1593130" y="4940512"/>
            <a:chExt cx="5662099" cy="172154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E4A5636-3470-39DA-1CD4-E73AA3A1F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38"/>
            <a:stretch/>
          </p:blipFill>
          <p:spPr>
            <a:xfrm>
              <a:off x="1593130" y="5492750"/>
              <a:ext cx="5662099" cy="1169306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100638E-4C8D-2182-4BC6-BD78E035E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419" b="78354"/>
            <a:stretch/>
          </p:blipFill>
          <p:spPr>
            <a:xfrm>
              <a:off x="1593130" y="4940512"/>
              <a:ext cx="5662099" cy="543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18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5746150-EDA9-FFEE-3674-87CF03E42F71}"/>
              </a:ext>
            </a:extLst>
          </p:cNvPr>
          <p:cNvSpPr/>
          <p:nvPr/>
        </p:nvSpPr>
        <p:spPr>
          <a:xfrm rot="5400000">
            <a:off x="5513647" y="2656513"/>
            <a:ext cx="1164705" cy="71152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10BC0-2408-62B2-8684-4E4E847594B4}"/>
              </a:ext>
            </a:extLst>
          </p:cNvPr>
          <p:cNvSpPr txBox="1"/>
          <p:nvPr/>
        </p:nvSpPr>
        <p:spPr>
          <a:xfrm>
            <a:off x="429623" y="1187204"/>
            <a:ext cx="11332754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2400" b="1" dirty="0"/>
              <a:t>“Kidney</a:t>
            </a:r>
            <a:r>
              <a:rPr lang="ko-KR" altLang="en-US" sz="2400" b="1" dirty="0"/>
              <a:t>의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</a:rPr>
              <a:t>boundary(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경계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ko-KR" altLang="en-US" sz="2400" b="1" dirty="0"/>
              <a:t>를 먼저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탐지</a:t>
            </a:r>
            <a:r>
              <a:rPr lang="ko-KR" altLang="en-US" sz="2400" b="1" dirty="0"/>
              <a:t>하고</a:t>
            </a:r>
            <a:r>
              <a:rPr lang="en-US" altLang="ko-KR" sz="2400" b="1" dirty="0"/>
              <a:t>,  </a:t>
            </a:r>
          </a:p>
          <a:p>
            <a:pPr algn="ctr">
              <a:spcAft>
                <a:spcPts val="1200"/>
              </a:spcAft>
            </a:pPr>
            <a:r>
              <a:rPr lang="ko-KR" altLang="en-US" sz="2400" b="1" dirty="0"/>
              <a:t>탐지한 결과를 기반으로 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segmentation(mask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생성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ko-KR" altLang="en-US" sz="2400" b="1" dirty="0"/>
              <a:t>을 수행하자</a:t>
            </a:r>
            <a:r>
              <a:rPr lang="en-US" altLang="ko-KR" sz="2400" b="1" dirty="0"/>
              <a:t>”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B4F3DF8-FF38-AECF-36A2-B7536A94052B}"/>
              </a:ext>
            </a:extLst>
          </p:cNvPr>
          <p:cNvGrpSpPr/>
          <p:nvPr/>
        </p:nvGrpSpPr>
        <p:grpSpPr>
          <a:xfrm>
            <a:off x="751791" y="3697838"/>
            <a:ext cx="10650098" cy="2295635"/>
            <a:chOff x="496434" y="1962040"/>
            <a:chExt cx="10650098" cy="2295635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17D08AED-0E78-F863-04A2-CFF7C27397E1}"/>
                </a:ext>
              </a:extLst>
            </p:cNvPr>
            <p:cNvSpPr/>
            <p:nvPr/>
          </p:nvSpPr>
          <p:spPr>
            <a:xfrm>
              <a:off x="2039981" y="2901475"/>
              <a:ext cx="1541419" cy="6037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Transfer learning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6E03C805-D52C-E0DD-727B-560DED052DCA}"/>
                </a:ext>
              </a:extLst>
            </p:cNvPr>
            <p:cNvSpPr/>
            <p:nvPr/>
          </p:nvSpPr>
          <p:spPr>
            <a:xfrm>
              <a:off x="3853789" y="2901476"/>
              <a:ext cx="1870217" cy="6037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Distance regression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490424B-B9F9-B3A9-8B9D-4D66E12ECFC0}"/>
                </a:ext>
              </a:extLst>
            </p:cNvPr>
            <p:cNvSpPr/>
            <p:nvPr/>
          </p:nvSpPr>
          <p:spPr>
            <a:xfrm>
              <a:off x="7825228" y="2822552"/>
              <a:ext cx="1888431" cy="7615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Pixelwise classification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D4F119E-1A07-843B-7C61-197262792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434" y="2663326"/>
              <a:ext cx="1083624" cy="1080000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5A6FA0B4-29CC-87D4-1C25-E66E4C2A9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7563" y="2663326"/>
              <a:ext cx="1118969" cy="1080000"/>
            </a:xfrm>
            <a:prstGeom prst="rect">
              <a:avLst/>
            </a:prstGeom>
          </p:spPr>
        </p:pic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6FF60394-E856-75F9-4833-3A349E603832}"/>
                </a:ext>
              </a:extLst>
            </p:cNvPr>
            <p:cNvSpPr/>
            <p:nvPr/>
          </p:nvSpPr>
          <p:spPr>
            <a:xfrm>
              <a:off x="1762543" y="2308460"/>
              <a:ext cx="8082535" cy="19492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775160A-6559-C52A-607F-02DD1766918A}"/>
                </a:ext>
              </a:extLst>
            </p:cNvPr>
            <p:cNvCxnSpPr>
              <a:cxnSpLocks/>
              <a:stCxn id="15" idx="3"/>
              <a:endCxn id="12" idx="1"/>
            </p:cNvCxnSpPr>
            <p:nvPr/>
          </p:nvCxnSpPr>
          <p:spPr>
            <a:xfrm>
              <a:off x="1580058" y="3203326"/>
              <a:ext cx="4599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86E4004C-F559-143B-DCEC-09E2C05A48EE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3581400" y="3203327"/>
              <a:ext cx="27238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C16A132B-1BB4-B8A8-C612-CD8AF9337708}"/>
                </a:ext>
              </a:extLst>
            </p:cNvPr>
            <p:cNvCxnSpPr>
              <a:cxnSpLocks/>
              <a:stCxn id="13" idx="3"/>
              <a:endCxn id="21" idx="1"/>
            </p:cNvCxnSpPr>
            <p:nvPr/>
          </p:nvCxnSpPr>
          <p:spPr>
            <a:xfrm flipV="1">
              <a:off x="5724006" y="3203326"/>
              <a:ext cx="359711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003DA91A-B753-8302-C119-50D384FA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3717" y="2663326"/>
              <a:ext cx="1080000" cy="1080000"/>
            </a:xfrm>
            <a:prstGeom prst="rect">
              <a:avLst/>
            </a:prstGeom>
          </p:spPr>
        </p:pic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2F3CCE92-2DB8-912A-8FA3-0B8411A136AF}"/>
                </a:ext>
              </a:extLst>
            </p:cNvPr>
            <p:cNvCxnSpPr>
              <a:cxnSpLocks/>
              <a:stCxn id="21" idx="3"/>
              <a:endCxn id="14" idx="1"/>
            </p:cNvCxnSpPr>
            <p:nvPr/>
          </p:nvCxnSpPr>
          <p:spPr>
            <a:xfrm>
              <a:off x="7163717" y="3203326"/>
              <a:ext cx="66151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B8012A07-3F0A-C15D-03B9-01CD2E1E58C7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>
              <a:off x="9713659" y="3203326"/>
              <a:ext cx="3139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FE40B3-C89F-578F-6F5B-C936CF973E8D}"/>
                </a:ext>
              </a:extLst>
            </p:cNvPr>
            <p:cNvSpPr txBox="1"/>
            <p:nvPr/>
          </p:nvSpPr>
          <p:spPr>
            <a:xfrm>
              <a:off x="496434" y="2292494"/>
              <a:ext cx="1083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Input image</a:t>
              </a:r>
              <a:endParaRPr lang="ko-KR" altLang="en-US" sz="14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E0D3C7-822C-7B09-9ABC-51B5293DF6E5}"/>
                </a:ext>
              </a:extLst>
            </p:cNvPr>
            <p:cNvSpPr txBox="1"/>
            <p:nvPr/>
          </p:nvSpPr>
          <p:spPr>
            <a:xfrm>
              <a:off x="2932018" y="1962040"/>
              <a:ext cx="6781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Subsequent Segmentation Network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C95FAC-A831-CF99-3862-4558819778C7}"/>
                </a:ext>
              </a:extLst>
            </p:cNvPr>
            <p:cNvSpPr txBox="1"/>
            <p:nvPr/>
          </p:nvSpPr>
          <p:spPr>
            <a:xfrm>
              <a:off x="10027562" y="2375760"/>
              <a:ext cx="11189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</a:rPr>
                <a:t>output mask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577B4-F638-E637-8A1D-7CF907CFD884}"/>
                </a:ext>
              </a:extLst>
            </p:cNvPr>
            <p:cNvSpPr txBox="1"/>
            <p:nvPr/>
          </p:nvSpPr>
          <p:spPr>
            <a:xfrm>
              <a:off x="5616355" y="3790415"/>
              <a:ext cx="2014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Boundary distance map </a:t>
              </a:r>
              <a:endParaRPr lang="ko-KR" altLang="en-US" sz="1400" b="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AF12C1C-9D03-3F74-0E20-8A578E518294}"/>
              </a:ext>
            </a:extLst>
          </p:cNvPr>
          <p:cNvSpPr txBox="1"/>
          <p:nvPr/>
        </p:nvSpPr>
        <p:spPr>
          <a:xfrm>
            <a:off x="6451764" y="2728401"/>
            <a:ext cx="3158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각 역할을 순차적으로 수행</a:t>
            </a:r>
          </a:p>
        </p:txBody>
      </p:sp>
    </p:spTree>
    <p:extLst>
      <p:ext uri="{BB962C8B-B14F-4D97-AF65-F5344CB8AC3E}">
        <p14:creationId xmlns:p14="http://schemas.microsoft.com/office/powerpoint/2010/main" val="135970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2. Method</a:t>
            </a:r>
          </a:p>
        </p:txBody>
      </p:sp>
    </p:spTree>
    <p:extLst>
      <p:ext uri="{BB962C8B-B14F-4D97-AF65-F5344CB8AC3E}">
        <p14:creationId xmlns:p14="http://schemas.microsoft.com/office/powerpoint/2010/main" val="421354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7D8D4495-F264-9B15-1192-18DE98B44D14}"/>
              </a:ext>
            </a:extLst>
          </p:cNvPr>
          <p:cNvGrpSpPr/>
          <p:nvPr/>
        </p:nvGrpSpPr>
        <p:grpSpPr>
          <a:xfrm>
            <a:off x="5383531" y="3949192"/>
            <a:ext cx="6537960" cy="2670854"/>
            <a:chOff x="8014688" y="3544125"/>
            <a:chExt cx="7132785" cy="267085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43879B6-B5F7-A057-FE18-300AA3648FA0}"/>
                </a:ext>
              </a:extLst>
            </p:cNvPr>
            <p:cNvSpPr/>
            <p:nvPr/>
          </p:nvSpPr>
          <p:spPr>
            <a:xfrm>
              <a:off x="8014688" y="3544125"/>
              <a:ext cx="7132785" cy="2670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altLang="ko-KR" b="1" dirty="0">
                  <a:solidFill>
                    <a:schemeClr val="tx1"/>
                  </a:solidFill>
                </a:rPr>
                <a:t>Boundary</a:t>
              </a:r>
              <a:r>
                <a:rPr lang="ko-KR" altLang="en-US" b="1" dirty="0">
                  <a:solidFill>
                    <a:schemeClr val="tx1"/>
                  </a:solidFill>
                </a:rPr>
                <a:t> </a:t>
              </a:r>
              <a:r>
                <a:rPr lang="en-US" altLang="ko-KR" b="1" dirty="0">
                  <a:solidFill>
                    <a:schemeClr val="tx1"/>
                  </a:solidFill>
                </a:rPr>
                <a:t>distance</a:t>
              </a:r>
              <a:r>
                <a:rPr lang="ko-KR" altLang="en-US" b="1" dirty="0">
                  <a:solidFill>
                    <a:schemeClr val="tx1"/>
                  </a:solidFill>
                </a:rPr>
                <a:t> </a:t>
              </a:r>
              <a:r>
                <a:rPr lang="en-US" altLang="ko-KR" b="1" dirty="0">
                  <a:solidFill>
                    <a:schemeClr val="tx1"/>
                  </a:solidFill>
                </a:rPr>
                <a:t>map</a:t>
              </a:r>
              <a:r>
                <a:rPr lang="ko-KR" altLang="en-US" b="1" dirty="0">
                  <a:solidFill>
                    <a:schemeClr val="tx1"/>
                  </a:solidFill>
                </a:rPr>
                <a:t> </a:t>
              </a:r>
              <a:endParaRPr lang="en-US" altLang="ko-KR" b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예측한 </a:t>
              </a:r>
              <a:r>
                <a:rPr lang="en-US" altLang="ko-KR" sz="1400" dirty="0">
                  <a:solidFill>
                    <a:schemeClr val="tx1"/>
                  </a:solidFill>
                </a:rPr>
                <a:t>boundary</a:t>
              </a:r>
              <a:r>
                <a:rPr lang="ko-KR" altLang="en-US" sz="1400" dirty="0">
                  <a:solidFill>
                    <a:schemeClr val="tx1"/>
                  </a:solidFill>
                </a:rPr>
                <a:t>에 대해서 각 픽셀이 어느정도 떨어져 있는지를 표현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/>
                  </a:solidFill>
                </a:rPr>
                <a:t>Ex</a:t>
              </a:r>
              <a:r>
                <a:rPr lang="en-US" altLang="ko-KR" sz="1600" dirty="0">
                  <a:solidFill>
                    <a:schemeClr val="tx1"/>
                  </a:solidFill>
                </a:rPr>
                <a:t>. </a:t>
              </a:r>
              <a:r>
                <a:rPr lang="ko-KR" altLang="en-US" sz="16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7F3C3F3A-6AD4-8A81-BB9E-79AF889FFC7F}"/>
                </a:ext>
              </a:extLst>
            </p:cNvPr>
            <p:cNvSpPr/>
            <p:nvPr/>
          </p:nvSpPr>
          <p:spPr>
            <a:xfrm>
              <a:off x="10374129" y="4884574"/>
              <a:ext cx="468274" cy="39379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9B3A94AE-62B9-4F10-100F-981A9FBF5255}"/>
              </a:ext>
            </a:extLst>
          </p:cNvPr>
          <p:cNvSpPr/>
          <p:nvPr/>
        </p:nvSpPr>
        <p:spPr>
          <a:xfrm>
            <a:off x="429623" y="3865926"/>
            <a:ext cx="11332753" cy="23850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altLang="ko-KR" b="1" dirty="0">
                <a:solidFill>
                  <a:schemeClr val="tx1"/>
                </a:solidFill>
              </a:rPr>
              <a:t>Transfer Learning Network</a:t>
            </a: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: feature </a:t>
            </a:r>
            <a:r>
              <a:rPr lang="ko-KR" altLang="en-US" sz="1600" dirty="0">
                <a:solidFill>
                  <a:schemeClr val="tx1"/>
                </a:solidFill>
              </a:rPr>
              <a:t>추출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/>
            <a:endParaRPr lang="en-US" altLang="ko-KR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solidFill>
                  <a:schemeClr val="tx1"/>
                </a:solidFill>
              </a:rPr>
              <a:t>Distance Regression Network</a:t>
            </a: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: boundary distance map </a:t>
            </a:r>
            <a:r>
              <a:rPr lang="ko-KR" altLang="en-US" sz="1600" dirty="0">
                <a:solidFill>
                  <a:schemeClr val="tx1"/>
                </a:solidFill>
              </a:rPr>
              <a:t>예측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/>
            <a:endParaRPr lang="en-US" altLang="ko-KR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solidFill>
                  <a:schemeClr val="tx1"/>
                </a:solidFill>
              </a:rPr>
              <a:t>Pixelwise classification network</a:t>
            </a: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최종 </a:t>
            </a:r>
            <a:r>
              <a:rPr lang="en-US" altLang="ko-KR" sz="1600" dirty="0">
                <a:solidFill>
                  <a:schemeClr val="tx1"/>
                </a:solidFill>
              </a:rPr>
              <a:t>binary mask </a:t>
            </a:r>
            <a:r>
              <a:rPr lang="ko-KR" altLang="en-US" sz="1600" dirty="0">
                <a:solidFill>
                  <a:schemeClr val="tx1"/>
                </a:solidFill>
              </a:rPr>
              <a:t>생성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086960"/>
            <a:ext cx="113327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overview</a:t>
            </a: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65F12ED2-1BAD-E510-2F01-40F551996F49}"/>
              </a:ext>
            </a:extLst>
          </p:cNvPr>
          <p:cNvGrpSpPr/>
          <p:nvPr/>
        </p:nvGrpSpPr>
        <p:grpSpPr>
          <a:xfrm>
            <a:off x="751791" y="1398521"/>
            <a:ext cx="10650098" cy="2295635"/>
            <a:chOff x="496434" y="1962040"/>
            <a:chExt cx="10650098" cy="2295635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F804E94C-4230-7A03-62E3-D2C9D13140AC}"/>
                </a:ext>
              </a:extLst>
            </p:cNvPr>
            <p:cNvSpPr/>
            <p:nvPr/>
          </p:nvSpPr>
          <p:spPr>
            <a:xfrm>
              <a:off x="2039981" y="2901475"/>
              <a:ext cx="1541419" cy="6037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Transfer learning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36759908-7504-8AB1-3718-06A023486746}"/>
                </a:ext>
              </a:extLst>
            </p:cNvPr>
            <p:cNvSpPr/>
            <p:nvPr/>
          </p:nvSpPr>
          <p:spPr>
            <a:xfrm>
              <a:off x="3853789" y="2901476"/>
              <a:ext cx="1870217" cy="6037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Distance regression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77D2381A-E350-47D4-CFF9-0D75E72F94B8}"/>
                </a:ext>
              </a:extLst>
            </p:cNvPr>
            <p:cNvSpPr/>
            <p:nvPr/>
          </p:nvSpPr>
          <p:spPr>
            <a:xfrm>
              <a:off x="7825228" y="2822552"/>
              <a:ext cx="1888431" cy="76154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Pixelwise classification network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2387CDE-D456-8657-85EB-7E36900D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434" y="2663326"/>
              <a:ext cx="1083624" cy="1080000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2BCEDF32-2CEB-DCE4-B8FF-D9100B8A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7563" y="2663326"/>
              <a:ext cx="1118969" cy="1080000"/>
            </a:xfrm>
            <a:prstGeom prst="rect">
              <a:avLst/>
            </a:prstGeom>
          </p:spPr>
        </p:pic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94242D84-4E39-C658-3320-A1B6A25FCF23}"/>
                </a:ext>
              </a:extLst>
            </p:cNvPr>
            <p:cNvSpPr/>
            <p:nvPr/>
          </p:nvSpPr>
          <p:spPr>
            <a:xfrm>
              <a:off x="1762543" y="2308460"/>
              <a:ext cx="8082535" cy="19492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0AA59554-E3E3-6402-6D6C-E17C292E16AE}"/>
                </a:ext>
              </a:extLst>
            </p:cNvPr>
            <p:cNvCxnSpPr>
              <a:cxnSpLocks/>
              <a:stCxn id="16" idx="3"/>
              <a:endCxn id="6" idx="1"/>
            </p:cNvCxnSpPr>
            <p:nvPr/>
          </p:nvCxnSpPr>
          <p:spPr>
            <a:xfrm>
              <a:off x="1580058" y="3203326"/>
              <a:ext cx="4599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87B788BF-8836-D512-9FB4-EAF9FF20CD31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3581400" y="3203327"/>
              <a:ext cx="27238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D4716A1E-2F52-2A3C-6FF2-6D31B30ECDAC}"/>
                </a:ext>
              </a:extLst>
            </p:cNvPr>
            <p:cNvCxnSpPr>
              <a:cxnSpLocks/>
              <a:stCxn id="8" idx="3"/>
              <a:endCxn id="35" idx="1"/>
            </p:cNvCxnSpPr>
            <p:nvPr/>
          </p:nvCxnSpPr>
          <p:spPr>
            <a:xfrm flipV="1">
              <a:off x="5724006" y="3203326"/>
              <a:ext cx="359711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00DE9EDC-BCB7-8B9B-CB68-24DC593E1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3717" y="2663326"/>
              <a:ext cx="1080000" cy="1080000"/>
            </a:xfrm>
            <a:prstGeom prst="rect">
              <a:avLst/>
            </a:prstGeom>
          </p:spPr>
        </p:pic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EB58B7E0-1D25-CFE1-BE8F-33A336C54C58}"/>
                </a:ext>
              </a:extLst>
            </p:cNvPr>
            <p:cNvCxnSpPr>
              <a:cxnSpLocks/>
              <a:stCxn id="35" idx="3"/>
              <a:endCxn id="9" idx="1"/>
            </p:cNvCxnSpPr>
            <p:nvPr/>
          </p:nvCxnSpPr>
          <p:spPr>
            <a:xfrm>
              <a:off x="7163717" y="3203326"/>
              <a:ext cx="66151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E1F2C7D-8397-2232-59D8-7BCB8FD00035}"/>
                </a:ext>
              </a:extLst>
            </p:cNvPr>
            <p:cNvCxnSpPr>
              <a:cxnSpLocks/>
              <a:stCxn id="9" idx="3"/>
              <a:endCxn id="21" idx="1"/>
            </p:cNvCxnSpPr>
            <p:nvPr/>
          </p:nvCxnSpPr>
          <p:spPr>
            <a:xfrm>
              <a:off x="9713659" y="3203326"/>
              <a:ext cx="3139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3C1355-4062-C00E-7365-7091775B3733}"/>
                </a:ext>
              </a:extLst>
            </p:cNvPr>
            <p:cNvSpPr txBox="1"/>
            <p:nvPr/>
          </p:nvSpPr>
          <p:spPr>
            <a:xfrm>
              <a:off x="496434" y="2292494"/>
              <a:ext cx="1083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Input image</a:t>
              </a:r>
              <a:endParaRPr lang="ko-KR" altLang="en-US" sz="1400" b="1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E6E9D40-BFB2-BEDF-C98F-73BD0F848B5E}"/>
                </a:ext>
              </a:extLst>
            </p:cNvPr>
            <p:cNvSpPr txBox="1"/>
            <p:nvPr/>
          </p:nvSpPr>
          <p:spPr>
            <a:xfrm>
              <a:off x="2932018" y="1962040"/>
              <a:ext cx="6781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End-to-End Subsequent Segmentation Network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5FEAD3B-3D36-778F-E4CD-124E8A53D89E}"/>
                </a:ext>
              </a:extLst>
            </p:cNvPr>
            <p:cNvSpPr txBox="1"/>
            <p:nvPr/>
          </p:nvSpPr>
          <p:spPr>
            <a:xfrm>
              <a:off x="10027562" y="2375760"/>
              <a:ext cx="11189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</a:rPr>
                <a:t>output mask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EC1559-7F8D-EF24-5050-44D8CD2553B1}"/>
                </a:ext>
              </a:extLst>
            </p:cNvPr>
            <p:cNvSpPr txBox="1"/>
            <p:nvPr/>
          </p:nvSpPr>
          <p:spPr>
            <a:xfrm>
              <a:off x="5587780" y="3777830"/>
              <a:ext cx="2071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Boundary distance map </a:t>
              </a:r>
              <a:endParaRPr lang="ko-KR" altLang="en-US" sz="1400" b="1" dirty="0"/>
            </a:p>
          </p:txBody>
        </p:sp>
      </p:grp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D66C613-5906-5EA7-E17D-70252250B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97280"/>
              </p:ext>
            </p:extLst>
          </p:nvPr>
        </p:nvGraphicFramePr>
        <p:xfrm>
          <a:off x="6071082" y="4940474"/>
          <a:ext cx="1322100" cy="1327150"/>
        </p:xfrm>
        <a:graphic>
          <a:graphicData uri="http://schemas.openxmlformats.org/drawingml/2006/table">
            <a:tbl>
              <a:tblPr firstRow="1" bandRow="1"/>
              <a:tblGrid>
                <a:gridCol w="264420">
                  <a:extLst>
                    <a:ext uri="{9D8B030D-6E8A-4147-A177-3AD203B41FA5}">
                      <a16:colId xmlns:a16="http://schemas.microsoft.com/office/drawing/2014/main" val="2106953791"/>
                    </a:ext>
                  </a:extLst>
                </a:gridCol>
                <a:gridCol w="264420">
                  <a:extLst>
                    <a:ext uri="{9D8B030D-6E8A-4147-A177-3AD203B41FA5}">
                      <a16:colId xmlns:a16="http://schemas.microsoft.com/office/drawing/2014/main" val="2203729993"/>
                    </a:ext>
                  </a:extLst>
                </a:gridCol>
                <a:gridCol w="264420">
                  <a:extLst>
                    <a:ext uri="{9D8B030D-6E8A-4147-A177-3AD203B41FA5}">
                      <a16:colId xmlns:a16="http://schemas.microsoft.com/office/drawing/2014/main" val="102170841"/>
                    </a:ext>
                  </a:extLst>
                </a:gridCol>
                <a:gridCol w="264420">
                  <a:extLst>
                    <a:ext uri="{9D8B030D-6E8A-4147-A177-3AD203B41FA5}">
                      <a16:colId xmlns:a16="http://schemas.microsoft.com/office/drawing/2014/main" val="2768101482"/>
                    </a:ext>
                  </a:extLst>
                </a:gridCol>
                <a:gridCol w="264420">
                  <a:extLst>
                    <a:ext uri="{9D8B030D-6E8A-4147-A177-3AD203B41FA5}">
                      <a16:colId xmlns:a16="http://schemas.microsoft.com/office/drawing/2014/main" val="2716874959"/>
                    </a:ext>
                  </a:extLst>
                </a:gridCol>
              </a:tblGrid>
              <a:tr h="26543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40526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72981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99515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68459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209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6">
                <a:extLst>
                  <a:ext uri="{FF2B5EF4-FFF2-40B4-BE49-F238E27FC236}">
                    <a16:creationId xmlns:a16="http://schemas.microsoft.com/office/drawing/2014/main" id="{919CFBEC-C433-FF44-1540-8BB5FAA8C8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644738"/>
                  </p:ext>
                </p:extLst>
              </p:nvPr>
            </p:nvGraphicFramePr>
            <p:xfrm>
              <a:off x="8128459" y="4940474"/>
              <a:ext cx="1377490" cy="133921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6978">
                      <a:extLst>
                        <a:ext uri="{9D8B030D-6E8A-4147-A177-3AD203B41FA5}">
                          <a16:colId xmlns:a16="http://schemas.microsoft.com/office/drawing/2014/main" val="2106953791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2203729993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102170841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2768101482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2716874959"/>
                        </a:ext>
                      </a:extLst>
                    </a:gridCol>
                  </a:tblGrid>
                  <a:tr h="23072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7640526"/>
                      </a:ext>
                    </a:extLst>
                  </a:tr>
                  <a:tr h="23072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972981"/>
                      </a:ext>
                    </a:extLst>
                  </a:tr>
                  <a:tr h="23072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8399515"/>
                      </a:ext>
                    </a:extLst>
                  </a:tr>
                  <a:tr h="23072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0068459"/>
                      </a:ext>
                    </a:extLst>
                  </a:tr>
                  <a:tr h="23072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050" b="1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ko-KR" altLang="en-US" sz="1050" b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5220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6">
                <a:extLst>
                  <a:ext uri="{FF2B5EF4-FFF2-40B4-BE49-F238E27FC236}">
                    <a16:creationId xmlns:a16="http://schemas.microsoft.com/office/drawing/2014/main" id="{919CFBEC-C433-FF44-1540-8BB5FAA8C8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644738"/>
                  </p:ext>
                </p:extLst>
              </p:nvPr>
            </p:nvGraphicFramePr>
            <p:xfrm>
              <a:off x="8128459" y="4940474"/>
              <a:ext cx="1377490" cy="133921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6978">
                      <a:extLst>
                        <a:ext uri="{9D8B030D-6E8A-4147-A177-3AD203B41FA5}">
                          <a16:colId xmlns:a16="http://schemas.microsoft.com/office/drawing/2014/main" val="2106953791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2203729993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102170841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2768101482"/>
                        </a:ext>
                      </a:extLst>
                    </a:gridCol>
                    <a:gridCol w="267628">
                      <a:extLst>
                        <a:ext uri="{9D8B030D-6E8A-4147-A177-3AD203B41FA5}">
                          <a16:colId xmlns:a16="http://schemas.microsoft.com/office/drawing/2014/main" val="2716874959"/>
                        </a:ext>
                      </a:extLst>
                    </a:gridCol>
                  </a:tblGrid>
                  <a:tr h="2735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2222" r="-349020" b="-3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18182" t="-2222" r="-104545" b="-3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418182" t="-2222" r="-4545" b="-39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640526"/>
                      </a:ext>
                    </a:extLst>
                  </a:tr>
                  <a:tr h="270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418182" t="-102222" r="-4545" b="-29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9972981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8399515"/>
                      </a:ext>
                    </a:extLst>
                  </a:tr>
                  <a:tr h="270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</a:t>
                          </a:r>
                          <a:endParaRPr lang="ko-KR" altLang="en-US" sz="1050" b="1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418182" t="-293333" r="-4545" b="-1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068459"/>
                      </a:ext>
                    </a:extLst>
                  </a:tr>
                  <a:tr h="2735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393333" r="-349020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1</a:t>
                          </a:r>
                          <a:endParaRPr lang="ko-KR" alt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18182" t="-393333" r="-104545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418182" t="-393333" r="-4545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5220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556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>
            <a:extLst>
              <a:ext uri="{FF2B5EF4-FFF2-40B4-BE49-F238E27FC236}">
                <a16:creationId xmlns:a16="http://schemas.microsoft.com/office/drawing/2014/main" id="{E8FF417F-FC67-9039-1A93-1D27205B008B}"/>
              </a:ext>
            </a:extLst>
          </p:cNvPr>
          <p:cNvGrpSpPr/>
          <p:nvPr/>
        </p:nvGrpSpPr>
        <p:grpSpPr>
          <a:xfrm>
            <a:off x="2783265" y="1757722"/>
            <a:ext cx="5827335" cy="1866467"/>
            <a:chOff x="422537" y="1833668"/>
            <a:chExt cx="7072476" cy="2144906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3B03ABD2-1E66-8E04-50A3-944984A7A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537" y="1833668"/>
              <a:ext cx="5250688" cy="2144906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0B2F500-BBAB-6565-0DC6-0FFF8D8FF534}"/>
                </a:ext>
              </a:extLst>
            </p:cNvPr>
            <p:cNvSpPr txBox="1"/>
            <p:nvPr/>
          </p:nvSpPr>
          <p:spPr>
            <a:xfrm>
              <a:off x="5292569" y="2727179"/>
              <a:ext cx="2202444" cy="78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altLang="ko-KR" b="1" dirty="0"/>
                <a:t>Feature map</a:t>
              </a:r>
            </a:p>
            <a:p>
              <a:pPr algn="ctr">
                <a:spcAft>
                  <a:spcPts val="300"/>
                </a:spcAft>
              </a:pPr>
              <a:r>
                <a:rPr lang="en-US" altLang="ko-KR" dirty="0"/>
                <a:t>41 x 41 x 1024</a:t>
              </a: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chemeClr val="tx1"/>
                </a:solidFill>
              </a:rPr>
              <a:t>Transfer Learning Network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4B3934-FDF8-36C7-EDF1-8DFCFDFD3845}"/>
              </a:ext>
            </a:extLst>
          </p:cNvPr>
          <p:cNvSpPr txBox="1"/>
          <p:nvPr/>
        </p:nvSpPr>
        <p:spPr>
          <a:xfrm>
            <a:off x="429623" y="1559018"/>
            <a:ext cx="67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/>
              <a:t>입력 이미지로부터 </a:t>
            </a:r>
            <a:r>
              <a:rPr lang="en-US" altLang="ko-KR" dirty="0"/>
              <a:t>feature </a:t>
            </a:r>
            <a:r>
              <a:rPr lang="ko-KR" altLang="en-US" dirty="0"/>
              <a:t>추출</a:t>
            </a:r>
            <a:endParaRPr lang="en-US" altLang="ko-K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5F3B1-C674-D69E-4896-17778D1AD687}"/>
              </a:ext>
            </a:extLst>
          </p:cNvPr>
          <p:cNvSpPr txBox="1"/>
          <p:nvPr/>
        </p:nvSpPr>
        <p:spPr>
          <a:xfrm>
            <a:off x="429623" y="1108559"/>
            <a:ext cx="6340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b="1" dirty="0">
                <a:solidFill>
                  <a:schemeClr val="tx1"/>
                </a:solidFill>
              </a:rPr>
              <a:t>Transfer Learning Network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3235DC2-192F-6072-B4BC-5A683E2E8E56}"/>
              </a:ext>
            </a:extLst>
          </p:cNvPr>
          <p:cNvSpPr txBox="1"/>
          <p:nvPr/>
        </p:nvSpPr>
        <p:spPr>
          <a:xfrm>
            <a:off x="429623" y="3788843"/>
            <a:ext cx="111310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b="1" dirty="0"/>
              <a:t>VGG 16 conv block</a:t>
            </a:r>
          </a:p>
          <a:p>
            <a:pPr>
              <a:spcAft>
                <a:spcPts val="600"/>
              </a:spcAft>
            </a:pPr>
            <a:r>
              <a:rPr lang="en-US" altLang="ko-KR" sz="1600" b="1" dirty="0"/>
              <a:t>  </a:t>
            </a:r>
            <a:r>
              <a:rPr lang="en-US" altLang="ko-KR" sz="1600" dirty="0"/>
              <a:t>ImageNet</a:t>
            </a:r>
            <a:r>
              <a:rPr lang="ko-KR" altLang="en-US" sz="1600" dirty="0"/>
              <a:t>에서 사전학습한 </a:t>
            </a:r>
            <a:r>
              <a:rPr lang="en-US" altLang="ko-KR" sz="1600" dirty="0"/>
              <a:t>VGG </a:t>
            </a:r>
            <a:r>
              <a:rPr lang="ko-KR" altLang="en-US" sz="1600" dirty="0"/>
              <a:t>모델의 가중치 가져옴</a:t>
            </a:r>
            <a:endParaRPr lang="en-US" altLang="ko-KR" sz="1600" dirty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altLang="ko-KR" b="1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ko-KR" b="1" dirty="0"/>
              <a:t>atrous conv(=dilated)</a:t>
            </a:r>
          </a:p>
          <a:p>
            <a:pPr>
              <a:spcAft>
                <a:spcPts val="600"/>
              </a:spcAft>
            </a:pPr>
            <a:r>
              <a:rPr lang="en-US" altLang="ko-KR" sz="1600" dirty="0"/>
              <a:t>	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en-US" altLang="ko-KR" sz="1600" dirty="0"/>
              <a:t>receptive field</a:t>
            </a:r>
            <a:r>
              <a:rPr lang="ko-KR" altLang="en-US" sz="1600" dirty="0"/>
              <a:t>를 크게 가짐</a:t>
            </a:r>
            <a:endParaRPr lang="en-US" altLang="ko-KR" sz="1600" dirty="0"/>
          </a:p>
          <a:p>
            <a:pPr>
              <a:spcAft>
                <a:spcPts val="600"/>
              </a:spcAft>
            </a:pPr>
            <a:r>
              <a:rPr lang="en-US" altLang="ko-KR" sz="1600" dirty="0"/>
              <a:t>	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대상의 더 많은 부분을 볼 수 있음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⇒ </a:t>
            </a:r>
            <a:r>
              <a:rPr lang="ko-KR" altLang="en-US" sz="1600" dirty="0"/>
              <a:t>더 세밀한 특징</a:t>
            </a:r>
            <a:r>
              <a:rPr lang="en-US" altLang="ko-KR" sz="1600" dirty="0"/>
              <a:t>(dense feature)</a:t>
            </a:r>
            <a:r>
              <a:rPr lang="ko-KR" altLang="en-US" sz="1600" dirty="0"/>
              <a:t> 추출 가능</a:t>
            </a:r>
            <a:endParaRPr lang="en-US" altLang="ko-KR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8F3224-B167-231E-F452-F07711E5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26231"/>
            <a:ext cx="2699829" cy="26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A62427B1-FF5F-4E51-BF83-0F990BBD87C4}"/>
              </a:ext>
            </a:extLst>
          </p:cNvPr>
          <p:cNvGrpSpPr/>
          <p:nvPr/>
        </p:nvGrpSpPr>
        <p:grpSpPr>
          <a:xfrm>
            <a:off x="7154739" y="252146"/>
            <a:ext cx="4898698" cy="1093462"/>
            <a:chOff x="5627132" y="252146"/>
            <a:chExt cx="6426305" cy="1340922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BDD90117-FBB2-F4B1-79E7-8AC174401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7132" y="252146"/>
              <a:ext cx="6426305" cy="1340922"/>
            </a:xfrm>
            <a:prstGeom prst="rect">
              <a:avLst/>
            </a:prstGeom>
          </p:spPr>
        </p:pic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6A63B055-9BD4-0900-C737-643B36E41449}"/>
                </a:ext>
              </a:extLst>
            </p:cNvPr>
            <p:cNvSpPr/>
            <p:nvPr/>
          </p:nvSpPr>
          <p:spPr>
            <a:xfrm>
              <a:off x="6537371" y="611679"/>
              <a:ext cx="1099579" cy="6218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1238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1.9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22735</TotalTime>
  <Words>1319</Words>
  <Application>Microsoft Office PowerPoint</Application>
  <PresentationFormat>와이드스크린</PresentationFormat>
  <Paragraphs>331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-apple-system</vt:lpstr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Symbol</vt:lpstr>
      <vt:lpstr>Wingdings</vt:lpstr>
      <vt:lpstr>Wingdings 2</vt:lpstr>
      <vt:lpstr>Office 테마</vt:lpstr>
      <vt:lpstr>Automatic kidney segmentation in ultrasound images using subsequent boundary distance regression and pixelwise classification networks</vt:lpstr>
      <vt:lpstr>Contents</vt:lpstr>
      <vt:lpstr>PowerPoint 프레젠테이션</vt:lpstr>
      <vt:lpstr>1. Introduction</vt:lpstr>
      <vt:lpstr>1. Introduction</vt:lpstr>
      <vt:lpstr>1. Introduction</vt:lpstr>
      <vt:lpstr>PowerPoint 프레젠테이션</vt:lpstr>
      <vt:lpstr>Method </vt:lpstr>
      <vt:lpstr>Transfer Learning Network</vt:lpstr>
      <vt:lpstr>Distance Regression Network</vt:lpstr>
      <vt:lpstr>Pixelwise classification network</vt:lpstr>
      <vt:lpstr>Train – Loss</vt:lpstr>
      <vt:lpstr>Train – Loss</vt:lpstr>
      <vt:lpstr>Train – Loss</vt:lpstr>
      <vt:lpstr>Train – Loss</vt:lpstr>
      <vt:lpstr>PowerPoint 프레젠테이션</vt:lpstr>
      <vt:lpstr>Experiments</vt:lpstr>
      <vt:lpstr>PowerPoint 프레젠테이션</vt:lpstr>
      <vt:lpstr>Appendix</vt:lpstr>
      <vt:lpstr>Appendix</vt:lpstr>
      <vt:lpstr>Appendix</vt:lpstr>
      <vt:lpstr>PowerPoint 프레젠테이션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노 승하</cp:lastModifiedBy>
  <cp:revision>563</cp:revision>
  <cp:lastPrinted>2023-03-13T08:03:03Z</cp:lastPrinted>
  <dcterms:created xsi:type="dcterms:W3CDTF">2020-01-31T06:40:47Z</dcterms:created>
  <dcterms:modified xsi:type="dcterms:W3CDTF">2023-03-13T08:03:51Z</dcterms:modified>
</cp:coreProperties>
</file>