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8" r:id="rId2"/>
    <p:sldId id="292" r:id="rId3"/>
    <p:sldId id="293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1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5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8588" autoAdjust="0"/>
  </p:normalViewPr>
  <p:slideViewPr>
    <p:cSldViewPr snapToGrid="0">
      <p:cViewPr varScale="1">
        <p:scale>
          <a:sx n="73" d="100"/>
          <a:sy n="73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2" y="-167527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+mn-ea"/>
                <a:ea typeface="+mn-ea"/>
              </a:defRPr>
            </a:lvl4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371111" y="6356350"/>
            <a:ext cx="1677377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2023-03-27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</a:rPr>
              <a:t>Deformable</a:t>
            </a:r>
            <a:r>
              <a:rPr lang="ko-KR" altLang="en-US" sz="3200" b="1" dirty="0">
                <a:latin typeface="+mj-ea"/>
              </a:rPr>
              <a:t> </a:t>
            </a:r>
            <a:r>
              <a:rPr lang="en-US" altLang="ko-KR" sz="3200" b="1" dirty="0">
                <a:latin typeface="+mj-ea"/>
              </a:rPr>
              <a:t>Convolutional</a:t>
            </a:r>
            <a:r>
              <a:rPr lang="ko-KR" altLang="en-US" sz="3200" b="1" dirty="0">
                <a:latin typeface="+mj-ea"/>
              </a:rPr>
              <a:t> </a:t>
            </a:r>
            <a:r>
              <a:rPr lang="en-US" altLang="ko-KR" sz="3200" b="1" dirty="0">
                <a:latin typeface="+mj-ea"/>
              </a:rPr>
              <a:t>Networks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34" charset="-127"/>
              </a:rPr>
              <a:t>Dong-Hyun Han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Division of Computer Science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+mj-ea"/>
                <a:ea typeface="+mj-ea"/>
                <a:cs typeface="Malgun Gothic Semilight" panose="020B0502040204020203" pitchFamily="50" charset="-127"/>
              </a:rPr>
              <a:t>Kyonggi</a:t>
            </a: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 University</a:t>
            </a:r>
            <a:endParaRPr lang="ko-KR" altLang="en-US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 Convolution</a:t>
                </a:r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인 </a:t>
                </a:r>
                <a:r>
                  <a:rPr lang="en-US" altLang="ko-KR" dirty="0"/>
                  <a:t>p</a:t>
                </a:r>
                <a:r>
                  <a:rPr lang="ko-KR" altLang="en-US" dirty="0"/>
                  <a:t>에 대한 값을 </a:t>
                </a:r>
                <a:r>
                  <a:rPr lang="en-US" altLang="ko-KR" dirty="0"/>
                  <a:t>bilinear interpolation G</a:t>
                </a:r>
                <a:r>
                  <a:rPr lang="ko-KR" altLang="en-US" dirty="0"/>
                  <a:t>로 추정하는 식은 다음과 같이 정의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q: p</a:t>
                </a:r>
                <a:r>
                  <a:rPr lang="ko-KR" altLang="en-US" dirty="0"/>
                  <a:t>가 위치한 공간의 모든 </a:t>
                </a:r>
                <a:r>
                  <a:rPr lang="en-US" altLang="ko-KR" dirty="0"/>
                  <a:t>position</a:t>
                </a:r>
                <a:r>
                  <a:rPr lang="ko-KR" altLang="en-US" dirty="0"/>
                  <a:t>들의 집합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차원 공간에 대해 대응하여야 하므로 다음과 같이 정의할 수 있음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  <a:blipFill>
                <a:blip r:embed="rId2"/>
                <a:stretch>
                  <a:fillRect l="-982" t="-1750" r="-7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143BB358-FB92-A722-948C-3B4E7B1D9F8C}"/>
              </a:ext>
            </a:extLst>
          </p:cNvPr>
          <p:cNvGraphicFramePr>
            <a:graphicFrameLocks noGrp="1"/>
          </p:cNvGraphicFramePr>
          <p:nvPr/>
        </p:nvGraphicFramePr>
        <p:xfrm>
          <a:off x="9625800" y="1178285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24261247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66662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7506618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5977"/>
                  </a:ext>
                </a:extLst>
              </a:tr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29456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7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CA3891-7520-2183-9A14-4BBF156F5624}"/>
              </a:ext>
            </a:extLst>
          </p:cNvPr>
          <p:cNvSpPr txBox="1"/>
          <p:nvPr/>
        </p:nvSpPr>
        <p:spPr>
          <a:xfrm>
            <a:off x="8945753" y="1150497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E9B849-94F4-781D-5217-085F3215E633}"/>
              </a:ext>
            </a:extLst>
          </p:cNvPr>
          <p:cNvSpPr/>
          <p:nvPr/>
        </p:nvSpPr>
        <p:spPr>
          <a:xfrm>
            <a:off x="10231629" y="1768047"/>
            <a:ext cx="523874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BFE6D42-4D7A-DE4B-5365-84F338E40B3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0493566" y="2301448"/>
            <a:ext cx="261937" cy="93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/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EF438385-C387-826C-4E30-C5B6BAE878AB}"/>
              </a:ext>
            </a:extLst>
          </p:cNvPr>
          <p:cNvSpPr/>
          <p:nvPr/>
        </p:nvSpPr>
        <p:spPr>
          <a:xfrm>
            <a:off x="9825063" y="1058515"/>
            <a:ext cx="523874" cy="5334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5CDB0D6-BD38-D44E-DA18-CEBB180C2054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flipV="1">
            <a:off x="10087000" y="707109"/>
            <a:ext cx="537534" cy="351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/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1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78CC695-F9BF-CC16-9F5B-39DF52BC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654292"/>
            <a:ext cx="4810125" cy="3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7820025" cy="4881562"/>
          </a:xfrm>
        </p:spPr>
        <p:txBody>
          <a:bodyPr/>
          <a:lstStyle/>
          <a:p>
            <a:r>
              <a:rPr lang="en-US" altLang="ko-KR" dirty="0"/>
              <a:t>Offset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Offset field</a:t>
            </a:r>
            <a:r>
              <a:rPr lang="ko-KR" altLang="en-US" dirty="0"/>
              <a:t>의 </a:t>
            </a:r>
            <a:r>
              <a:rPr lang="en-US" altLang="ko-KR" dirty="0"/>
              <a:t>W, H</a:t>
            </a:r>
            <a:r>
              <a:rPr lang="ko-KR" altLang="en-US" dirty="0"/>
              <a:t>는 </a:t>
            </a:r>
            <a:r>
              <a:rPr lang="en-US" altLang="ko-KR" dirty="0"/>
              <a:t>input feature map</a:t>
            </a:r>
            <a:r>
              <a:rPr lang="ko-KR" altLang="en-US" dirty="0"/>
              <a:t>과 동일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각 </a:t>
            </a:r>
            <a:r>
              <a:rPr lang="en-US" altLang="ko-KR" dirty="0"/>
              <a:t>Convolution </a:t>
            </a:r>
            <a:r>
              <a:rPr lang="ko-KR" altLang="en-US" dirty="0"/>
              <a:t>위치에 대한 </a:t>
            </a:r>
            <a:r>
              <a:rPr lang="en-US" altLang="ko-KR" dirty="0"/>
              <a:t>x</a:t>
            </a:r>
            <a:r>
              <a:rPr lang="ko-KR" altLang="en-US" dirty="0"/>
              <a:t>좌표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y</a:t>
            </a:r>
            <a:r>
              <a:rPr lang="ko-KR" altLang="en-US" dirty="0"/>
              <a:t>좌표 </a:t>
            </a:r>
            <a:r>
              <a:rPr lang="en-US" altLang="ko-KR" dirty="0"/>
              <a:t>2</a:t>
            </a:r>
            <a:r>
              <a:rPr lang="ko-KR" altLang="en-US" dirty="0"/>
              <a:t>개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filter</a:t>
            </a:r>
            <a:r>
              <a:rPr lang="ko-KR" altLang="en-US" dirty="0"/>
              <a:t>의 크기 </a:t>
            </a:r>
            <a:r>
              <a:rPr lang="en-US" altLang="ko-KR" dirty="0"/>
              <a:t>N</a:t>
            </a:r>
            <a:r>
              <a:rPr lang="ko-KR" altLang="en-US" dirty="0"/>
              <a:t>의 정보를 채널에 담고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예를 들어 </a:t>
            </a:r>
            <a:r>
              <a:rPr lang="en-US" altLang="ko-KR" dirty="0"/>
              <a:t>3x3 Convolution</a:t>
            </a:r>
            <a:r>
              <a:rPr lang="ko-KR" altLang="en-US" dirty="0"/>
              <a:t>에 대해서는 </a:t>
            </a:r>
            <a:r>
              <a:rPr lang="en-US" altLang="ko-KR" dirty="0"/>
              <a:t>9</a:t>
            </a:r>
            <a:r>
              <a:rPr lang="ko-KR" altLang="en-US" dirty="0"/>
              <a:t>가지 </a:t>
            </a:r>
            <a:r>
              <a:rPr lang="en-US" altLang="ko-KR" dirty="0"/>
              <a:t>x, y </a:t>
            </a:r>
            <a:r>
              <a:rPr lang="ko-KR" altLang="en-US" dirty="0"/>
              <a:t>좌표 </a:t>
            </a:r>
            <a:r>
              <a:rPr lang="en-US" altLang="ko-KR" dirty="0"/>
              <a:t>= 18</a:t>
            </a:r>
            <a:r>
              <a:rPr lang="ko-KR" altLang="en-US" dirty="0"/>
              <a:t>의 </a:t>
            </a:r>
            <a:r>
              <a:rPr lang="en-US" altLang="ko-KR" dirty="0"/>
              <a:t>channel size</a:t>
            </a:r>
            <a:r>
              <a:rPr lang="ko-KR" altLang="en-US" dirty="0"/>
              <a:t>를 가지게 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F6D5D21-0E31-C252-D441-7A25624B3763}"/>
              </a:ext>
            </a:extLst>
          </p:cNvPr>
          <p:cNvSpPr/>
          <p:nvPr/>
        </p:nvSpPr>
        <p:spPr>
          <a:xfrm>
            <a:off x="10096500" y="3981451"/>
            <a:ext cx="657225" cy="1009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23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1"/>
            <a:ext cx="10515599" cy="4881562"/>
          </a:xfrm>
        </p:spPr>
        <p:txBody>
          <a:bodyPr/>
          <a:lstStyle/>
          <a:p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</a:p>
          <a:p>
            <a:endParaRPr lang="en-US" altLang="ko-KR" dirty="0"/>
          </a:p>
          <a:p>
            <a:pPr lvl="1"/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r>
              <a:rPr lang="ko-KR" altLang="en-US" dirty="0"/>
              <a:t>은 </a:t>
            </a:r>
            <a:r>
              <a:rPr lang="en-US" altLang="ko-KR" dirty="0" err="1"/>
              <a:t>RoI</a:t>
            </a:r>
            <a:r>
              <a:rPr lang="en-US" altLang="ko-KR" dirty="0"/>
              <a:t> Projection</a:t>
            </a:r>
            <a:r>
              <a:rPr lang="ko-KR" altLang="en-US" dirty="0"/>
              <a:t>된 각 </a:t>
            </a:r>
            <a:r>
              <a:rPr lang="en-US" altLang="ko-KR" dirty="0" err="1"/>
              <a:t>RoI</a:t>
            </a:r>
            <a:r>
              <a:rPr lang="ko-KR" altLang="en-US" dirty="0"/>
              <a:t>들의 크기가 모두 제 각각인데 </a:t>
            </a:r>
            <a:r>
              <a:rPr lang="en-US" altLang="ko-KR" dirty="0"/>
              <a:t>Fully Connected Layer</a:t>
            </a:r>
            <a:r>
              <a:rPr lang="ko-KR" altLang="en-US" dirty="0"/>
              <a:t>의 입력 값으로 사용해야 하는 문제에서 만들어지게 된 개념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RoI</a:t>
            </a:r>
            <a:r>
              <a:rPr lang="en-US" altLang="ko-KR" dirty="0"/>
              <a:t> Projection </a:t>
            </a:r>
            <a:r>
              <a:rPr lang="ko-KR" altLang="en-US" dirty="0"/>
              <a:t>값을 정해진 </a:t>
            </a:r>
            <a:r>
              <a:rPr lang="en-US" altLang="ko-KR" dirty="0"/>
              <a:t>Grid(bin)</a:t>
            </a:r>
            <a:r>
              <a:rPr lang="ko-KR" altLang="en-US" dirty="0"/>
              <a:t>로 나눈 뒤 </a:t>
            </a:r>
            <a:r>
              <a:rPr lang="en-US" altLang="ko-KR" dirty="0"/>
              <a:t>Grid </a:t>
            </a:r>
            <a:r>
              <a:rPr lang="ko-KR" altLang="en-US" dirty="0"/>
              <a:t>별로 </a:t>
            </a:r>
            <a:r>
              <a:rPr lang="en-US" altLang="ko-KR" dirty="0"/>
              <a:t>Max Pooling / Average Pooling</a:t>
            </a:r>
            <a:r>
              <a:rPr lang="ko-KR" altLang="en-US" dirty="0"/>
              <a:t>을 하여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size</a:t>
            </a:r>
            <a:r>
              <a:rPr lang="ko-KR" altLang="en-US" dirty="0"/>
              <a:t>를 맞춰 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0B196C-04C9-3A0A-78C6-3C053334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02" y="4266293"/>
            <a:ext cx="5278392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7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1"/>
            <a:ext cx="10515599" cy="4881562"/>
          </a:xfrm>
        </p:spPr>
        <p:txBody>
          <a:bodyPr/>
          <a:lstStyle/>
          <a:p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아래 그림과 같은 </a:t>
            </a:r>
            <a:r>
              <a:rPr lang="en-US" altLang="ko-KR" dirty="0"/>
              <a:t>feature map</a:t>
            </a:r>
            <a:r>
              <a:rPr lang="ko-KR" altLang="en-US" dirty="0"/>
              <a:t>이 있을 때 </a:t>
            </a:r>
            <a:r>
              <a:rPr lang="en-US" altLang="ko-KR" dirty="0" err="1"/>
              <a:t>RoI</a:t>
            </a:r>
            <a:r>
              <a:rPr lang="en-US" altLang="ko-KR" dirty="0"/>
              <a:t> projection </a:t>
            </a:r>
            <a:r>
              <a:rPr lang="ko-KR" altLang="en-US" dirty="0"/>
              <a:t>한 크기는 </a:t>
            </a:r>
            <a:r>
              <a:rPr lang="en-US" altLang="ko-KR" dirty="0"/>
              <a:t>h x w</a:t>
            </a:r>
            <a:r>
              <a:rPr lang="ko-KR" altLang="en-US" dirty="0"/>
              <a:t>임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이때</a:t>
            </a:r>
            <a:r>
              <a:rPr lang="en-US" altLang="ko-KR" dirty="0"/>
              <a:t> Grid</a:t>
            </a:r>
            <a:r>
              <a:rPr lang="ko-KR" altLang="en-US" dirty="0"/>
              <a:t>의 사이즈 즉 </a:t>
            </a:r>
            <a:r>
              <a:rPr lang="en-US" altLang="ko-KR" dirty="0"/>
              <a:t>bin</a:t>
            </a:r>
            <a:r>
              <a:rPr lang="ko-KR" altLang="en-US" dirty="0"/>
              <a:t>의 크기를 </a:t>
            </a:r>
            <a:r>
              <a:rPr lang="en-US" altLang="ko-KR" dirty="0"/>
              <a:t>4</a:t>
            </a:r>
            <a:r>
              <a:rPr lang="ko-KR" altLang="en-US" dirty="0"/>
              <a:t>로 지정하여 </a:t>
            </a:r>
            <a:r>
              <a:rPr lang="en-US" altLang="ko-KR" dirty="0"/>
              <a:t>4</a:t>
            </a:r>
            <a:r>
              <a:rPr lang="ko-KR" altLang="en-US" dirty="0"/>
              <a:t>개로 분할 함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각 분할한 값들에 대해 </a:t>
            </a:r>
            <a:r>
              <a:rPr lang="en-US" altLang="ko-KR" dirty="0"/>
              <a:t>max pooling </a:t>
            </a:r>
            <a:r>
              <a:rPr lang="ko-KR" altLang="en-US" dirty="0"/>
              <a:t>하여 </a:t>
            </a:r>
            <a:r>
              <a:rPr lang="en-US" altLang="ko-KR" dirty="0"/>
              <a:t>H x W </a:t>
            </a:r>
            <a:r>
              <a:rPr lang="ko-KR" altLang="en-US" dirty="0"/>
              <a:t>즉 </a:t>
            </a:r>
            <a:r>
              <a:rPr lang="en-US" altLang="ko-KR" dirty="0"/>
              <a:t>4</a:t>
            </a:r>
            <a:r>
              <a:rPr lang="ko-KR" altLang="en-US" dirty="0"/>
              <a:t>의 크기만큼의 </a:t>
            </a:r>
            <a:r>
              <a:rPr lang="en-US" altLang="ko-KR" dirty="0"/>
              <a:t>feature map</a:t>
            </a:r>
            <a:r>
              <a:rPr lang="ko-KR" altLang="en-US" dirty="0"/>
              <a:t>으로 크기를 </a:t>
            </a:r>
            <a:r>
              <a:rPr lang="ko-KR" altLang="en-US" dirty="0" err="1"/>
              <a:t>맞춰줌</a:t>
            </a:r>
            <a:r>
              <a:rPr lang="en-US" altLang="ko-KR" dirty="0"/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94378C-7C88-5A78-3C54-0104A5E0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5" y="4365625"/>
            <a:ext cx="580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5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RoI Pooling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보통 </a:t>
                </a:r>
                <a:r>
                  <a:rPr lang="en-US" altLang="ko-KR" dirty="0"/>
                  <a:t>H, W</a:t>
                </a:r>
                <a:r>
                  <a:rPr lang="ko-KR" altLang="en-US" dirty="0"/>
                  <a:t>의 값은 같으므로 둘 다 </a:t>
                </a:r>
                <a:r>
                  <a:rPr lang="en-US" altLang="ko-KR" dirty="0"/>
                  <a:t>k</a:t>
                </a:r>
                <a:r>
                  <a:rPr lang="ko-KR" altLang="en-US" dirty="0"/>
                  <a:t>라는 값일 때 </a:t>
                </a:r>
                <a:r>
                  <a:rPr lang="en-US" altLang="ko-KR" dirty="0"/>
                  <a:t>bin</a:t>
                </a:r>
                <a:r>
                  <a:rPr lang="ko-KR" altLang="en-US" dirty="0"/>
                  <a:t>의 크기는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(</a:t>
                </a:r>
                <a:r>
                  <a:rPr lang="en-US" altLang="ko-KR" dirty="0" err="1"/>
                  <a:t>i</a:t>
                </a:r>
                <a:r>
                  <a:rPr lang="en-US" altLang="ko-KR" dirty="0"/>
                  <a:t>, j)</a:t>
                </a:r>
                <a:r>
                  <a:rPr lang="ko-KR" altLang="en-US" dirty="0"/>
                  <a:t>번 째 </a:t>
                </a:r>
                <a:r>
                  <a:rPr lang="en-US" altLang="ko-KR" dirty="0"/>
                  <a:t>bin</a:t>
                </a:r>
                <a:r>
                  <a:rPr lang="ko-KR" altLang="en-US" dirty="0"/>
                  <a:t>에 대한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  <a:r>
                  <a:rPr lang="ko-KR" altLang="en-US" dirty="0"/>
                  <a:t>은 다음과 같은 수식으로 정의할 수 있음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𝑏𝑖𝑛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/>
                  <a:t>: (</a:t>
                </a:r>
                <a:r>
                  <a:rPr lang="en-US" altLang="ko-KR" dirty="0" err="1"/>
                  <a:t>i</a:t>
                </a:r>
                <a:r>
                  <a:rPr lang="en-US" altLang="ko-KR" dirty="0"/>
                  <a:t>, j)</a:t>
                </a:r>
                <a:r>
                  <a:rPr lang="ko-KR" altLang="en-US" dirty="0"/>
                  <a:t>번 째 </a:t>
                </a:r>
                <a:r>
                  <a:rPr lang="en-US" altLang="ko-KR" dirty="0"/>
                  <a:t>bin</a:t>
                </a:r>
                <a:r>
                  <a:rPr lang="ko-KR" altLang="en-US" dirty="0"/>
                  <a:t>에 위치한 </a:t>
                </a:r>
                <a:r>
                  <a:rPr lang="en-US" altLang="ko-KR" dirty="0"/>
                  <a:t>pixel</a:t>
                </a:r>
                <a:r>
                  <a:rPr lang="ko-KR" altLang="en-US" dirty="0"/>
                  <a:t>의 수</a:t>
                </a:r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2"/>
                <a:stretch>
                  <a:fillRect l="-75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9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기존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  <a:r>
                  <a:rPr lang="ko-KR" altLang="en-US" dirty="0"/>
                  <a:t>에서 </a:t>
                </a:r>
                <a:r>
                  <a:rPr lang="en-US" altLang="ko-KR" dirty="0"/>
                  <a:t>offsets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o-KR" altLang="en-US" dirty="0"/>
                  <a:t>이 추가 됨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특이한 점은 본 논문에서 제안하는 </a:t>
                </a:r>
                <a:r>
                  <a:rPr lang="en-US" altLang="ko-KR" dirty="0"/>
                  <a:t>Deformable modules </a:t>
                </a:r>
                <a:r>
                  <a:rPr lang="ko-KR" altLang="en-US" dirty="0"/>
                  <a:t>중 유일하게 </a:t>
                </a:r>
                <a:r>
                  <a:rPr lang="en-US" altLang="ko-KR" dirty="0"/>
                  <a:t>fc layer</a:t>
                </a:r>
                <a:r>
                  <a:rPr lang="ko-KR" altLang="en-US" dirty="0"/>
                  <a:t>를 사용하여 </a:t>
                </a:r>
                <a:r>
                  <a:rPr lang="en-US" altLang="ko-KR" dirty="0"/>
                  <a:t>offsets</a:t>
                </a:r>
                <a:r>
                  <a:rPr lang="ko-KR" altLang="en-US" dirty="0"/>
                  <a:t>을 추출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𝑏𝑖𝑛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2"/>
                <a:stretch>
                  <a:fillRect l="-754" t="-1750" r="-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5FC3EA-AE61-EBD8-6E14-843E48F7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26" y="3316863"/>
            <a:ext cx="5401874" cy="35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Position-Sensitive (PS) Deformable </a:t>
            </a:r>
            <a:r>
              <a:rPr lang="en-US" altLang="ko-KR" sz="3600" dirty="0" err="1"/>
              <a:t>RoI</a:t>
            </a:r>
            <a:r>
              <a:rPr lang="en-US" altLang="ko-KR" sz="3600" dirty="0"/>
              <a:t> Pooling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Position Sensitive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R-FCN</a:t>
                </a:r>
                <a:r>
                  <a:rPr lang="ko-KR" altLang="en-US" dirty="0"/>
                  <a:t>에서 제안한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  <a:r>
                  <a:rPr lang="ko-KR" altLang="en-US" dirty="0"/>
                  <a:t>으로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각 </a:t>
                </a:r>
                <a:r>
                  <a:rPr lang="en-US" altLang="ko-KR" dirty="0"/>
                  <a:t>Position</a:t>
                </a:r>
                <a:r>
                  <a:rPr lang="ko-KR" altLang="en-US" dirty="0"/>
                  <a:t> 별로 개별적인 </a:t>
                </a:r>
                <a:r>
                  <a:rPr lang="en-US" altLang="ko-KR" dirty="0"/>
                  <a:t>channel</a:t>
                </a:r>
                <a:r>
                  <a:rPr lang="ko-KR" altLang="en-US" dirty="0"/>
                  <a:t>을 사용하여 </a:t>
                </a:r>
                <a:r>
                  <a:rPr lang="en-US" altLang="ko-KR" dirty="0"/>
                  <a:t>Pooling.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Channel</a:t>
                </a:r>
                <a:r>
                  <a:rPr lang="ko-KR" altLang="en-US" dirty="0"/>
                  <a:t>의 크기는 객체의 </a:t>
                </a:r>
                <a:r>
                  <a:rPr lang="en-US" altLang="ko-KR" dirty="0"/>
                  <a:t>Class</a:t>
                </a:r>
                <a:r>
                  <a:rPr lang="ko-KR" altLang="en-US" dirty="0"/>
                  <a:t> 개수 </a:t>
                </a:r>
                <a:r>
                  <a:rPr lang="en-US" altLang="ko-KR" dirty="0"/>
                  <a:t>+ 1</a:t>
                </a:r>
                <a:r>
                  <a:rPr lang="ko-KR" altLang="en-US" dirty="0"/>
                  <a:t>에</a:t>
                </a:r>
                <a:r>
                  <a:rPr lang="en-US" altLang="ko-KR" dirty="0"/>
                  <a:t> bin</a:t>
                </a:r>
                <a:r>
                  <a:rPr lang="ko-KR" altLang="en-US" dirty="0"/>
                  <a:t>의 개수인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/>
                  <a:t>을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곱한 값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C+1 </a:t>
                </a:r>
                <a:r>
                  <a:rPr lang="ko-KR" altLang="en-US" dirty="0"/>
                  <a:t>크기의 채널 별로 하나의 </a:t>
                </a:r>
                <a:r>
                  <a:rPr lang="en-US" altLang="ko-KR" dirty="0"/>
                  <a:t>bin</a:t>
                </a:r>
                <a:r>
                  <a:rPr lang="ko-KR" altLang="en-US" dirty="0"/>
                  <a:t>을 담당함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2"/>
                <a:stretch>
                  <a:fillRect l="-75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490821A-29C8-725D-0845-82B0823C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80" y="4385846"/>
            <a:ext cx="5852692" cy="24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8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2BA20D3-4E4C-ECC1-52CF-80AB5476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62" y="1779924"/>
            <a:ext cx="4334932" cy="32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Position-Sensitive (PS) Deformable </a:t>
            </a:r>
            <a:r>
              <a:rPr lang="en-US" altLang="ko-KR" sz="3600" dirty="0" err="1"/>
              <a:t>RoI</a:t>
            </a:r>
            <a:r>
              <a:rPr lang="en-US" altLang="ko-KR" sz="3600" dirty="0"/>
              <a:t> Pooling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1"/>
            <a:ext cx="10515599" cy="4881562"/>
          </a:xfrm>
        </p:spPr>
        <p:txBody>
          <a:bodyPr/>
          <a:lstStyle/>
          <a:p>
            <a:r>
              <a:rPr lang="en-US" altLang="ko-KR" dirty="0"/>
              <a:t>Position Sensitive Deformable</a:t>
            </a:r>
            <a:r>
              <a:rPr lang="ko-KR" altLang="en-US" dirty="0"/>
              <a:t>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PS 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r>
              <a:rPr lang="ko-KR" altLang="en-US" dirty="0"/>
              <a:t>은 </a:t>
            </a:r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r>
              <a:rPr lang="ko-KR" altLang="en-US" dirty="0"/>
              <a:t>과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수식적으로 딱히 다르지는 않음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Offset</a:t>
            </a:r>
            <a:r>
              <a:rPr lang="ko-KR" altLang="en-US" dirty="0"/>
              <a:t>의 </a:t>
            </a:r>
            <a:r>
              <a:rPr lang="en-US" altLang="ko-KR" dirty="0"/>
              <a:t>Channel</a:t>
            </a:r>
            <a:r>
              <a:rPr lang="ko-KR" altLang="en-US" dirty="0"/>
              <a:t>의 개수는 </a:t>
            </a:r>
            <a:r>
              <a:rPr lang="en-US" altLang="ko-KR" dirty="0" err="1"/>
              <a:t>x,y</a:t>
            </a:r>
            <a:r>
              <a:rPr lang="en-US" altLang="ko-KR" dirty="0"/>
              <a:t> 2</a:t>
            </a:r>
            <a:r>
              <a:rPr lang="ko-KR" altLang="en-US" dirty="0"/>
              <a:t>개 </a:t>
            </a:r>
            <a:r>
              <a:rPr lang="en-US" altLang="ko-KR" dirty="0"/>
              <a:t>x Class</a:t>
            </a:r>
            <a:r>
              <a:rPr lang="ko-KR" altLang="en-US" dirty="0"/>
              <a:t>개수 </a:t>
            </a:r>
            <a:r>
              <a:rPr lang="en-US" altLang="ko-KR" dirty="0"/>
              <a:t>+1 x bin</a:t>
            </a:r>
            <a:r>
              <a:rPr lang="ko-KR" altLang="en-US" dirty="0"/>
              <a:t>의 크기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  <a:r>
              <a:rPr lang="ko-KR" altLang="en-US" dirty="0"/>
              <a:t>과는 다르게 </a:t>
            </a:r>
            <a:r>
              <a:rPr lang="en-US" altLang="ko-KR" dirty="0"/>
              <a:t>offset</a:t>
            </a:r>
            <a:r>
              <a:rPr lang="ko-KR" altLang="en-US" dirty="0"/>
              <a:t>을 뽑을 때 </a:t>
            </a:r>
          </a:p>
          <a:p>
            <a:pPr marL="457200" lvl="1" indent="0">
              <a:buNone/>
            </a:pPr>
            <a:r>
              <a:rPr lang="en-US" altLang="ko-KR" dirty="0"/>
              <a:t>Convolution</a:t>
            </a:r>
            <a:r>
              <a:rPr lang="ko-KR" altLang="en-US" dirty="0"/>
              <a:t>을 사용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50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2BA20D3-4E4C-ECC1-52CF-80AB5476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62" y="1779924"/>
            <a:ext cx="4334932" cy="32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Position-Sensitive (PS) Deformable </a:t>
            </a:r>
            <a:r>
              <a:rPr lang="en-US" altLang="ko-KR" sz="3600" dirty="0" err="1"/>
              <a:t>RoI</a:t>
            </a:r>
            <a:r>
              <a:rPr lang="en-US" altLang="ko-KR" sz="3600" dirty="0"/>
              <a:t> Pooling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Position Sensitive Deformable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RoI</a:t>
                </a:r>
                <a:r>
                  <a:rPr lang="en-US" altLang="ko-KR" dirty="0"/>
                  <a:t> Pooling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기존과 다른 부분은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각 </a:t>
                </a:r>
                <a:r>
                  <a:rPr lang="en-US" altLang="ko-KR" dirty="0"/>
                  <a:t>Position </a:t>
                </a:r>
                <a:r>
                  <a:rPr lang="ko-KR" altLang="en-US" dirty="0"/>
                  <a:t>별 </a:t>
                </a:r>
                <a:r>
                  <a:rPr lang="en-US" altLang="ko-KR" dirty="0"/>
                  <a:t>Feature map </a:t>
                </a:r>
                <a:r>
                  <a:rPr lang="ko-KR" altLang="en-US" dirty="0"/>
                  <a:t>채널이 정해져</a:t>
                </a:r>
                <a:endParaRPr lang="en-US" altLang="ko-KR" dirty="0"/>
              </a:p>
              <a:p>
                <a:pPr marL="457200" lvl="1" indent="0">
                  <a:buNone/>
                </a:pPr>
                <a:r>
                  <a:rPr lang="ko-KR" altLang="en-US" dirty="0"/>
                  <a:t>있기 때문에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아닌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ko-KR" altLang="en-US" dirty="0"/>
                  <a:t>를 사용하여 정의함</a:t>
                </a:r>
                <a:r>
                  <a:rPr lang="en-US" altLang="ko-KR" dirty="0"/>
                  <a:t>.</a:t>
                </a:r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𝑏𝑖𝑛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3"/>
                <a:stretch>
                  <a:fillRect l="-75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28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Deformable</a:t>
            </a:r>
            <a:r>
              <a:rPr lang="ko-KR" altLang="en-US" sz="3600" dirty="0"/>
              <a:t> </a:t>
            </a:r>
            <a:r>
              <a:rPr lang="en-US" altLang="ko-KR" sz="3600" dirty="0" err="1"/>
              <a:t>ConvNet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1"/>
            <a:ext cx="10515599" cy="4881562"/>
          </a:xfrm>
        </p:spPr>
        <p:txBody>
          <a:bodyPr/>
          <a:lstStyle/>
          <a:p>
            <a:r>
              <a:rPr lang="ko-KR" altLang="en-US" dirty="0"/>
              <a:t>일반적으로 </a:t>
            </a:r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Detection</a:t>
            </a:r>
            <a:r>
              <a:rPr lang="ko-KR" altLang="en-US" dirty="0"/>
              <a:t>이나 </a:t>
            </a:r>
            <a:r>
              <a:rPr lang="en-US" altLang="ko-KR" dirty="0"/>
              <a:t>Segmentation Task</a:t>
            </a:r>
            <a:r>
              <a:rPr lang="ko-KR" altLang="en-US" dirty="0"/>
              <a:t>에서는 </a:t>
            </a:r>
            <a:r>
              <a:rPr lang="en-US" altLang="ko-KR" dirty="0"/>
              <a:t>pre-trained model</a:t>
            </a:r>
            <a:r>
              <a:rPr lang="ko-KR" altLang="en-US" dirty="0"/>
              <a:t>을 사용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Deformable Convolution</a:t>
            </a:r>
            <a:r>
              <a:rPr lang="ko-KR" altLang="en-US" dirty="0"/>
              <a:t>은 마지막 몇 개의 </a:t>
            </a:r>
            <a:r>
              <a:rPr lang="en-US" altLang="ko-KR" dirty="0"/>
              <a:t>layer</a:t>
            </a:r>
            <a:r>
              <a:rPr lang="ko-KR" altLang="en-US" dirty="0"/>
              <a:t>에 대해서만 적용하여 전이학습을 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여러 실험을 통해 마지막 </a:t>
            </a:r>
            <a:r>
              <a:rPr lang="en-US" altLang="ko-KR" dirty="0"/>
              <a:t>3</a:t>
            </a:r>
            <a:r>
              <a:rPr lang="ko-KR" altLang="en-US" dirty="0"/>
              <a:t>개의 </a:t>
            </a:r>
            <a:r>
              <a:rPr lang="en-US" altLang="ko-KR" dirty="0"/>
              <a:t>layer</a:t>
            </a:r>
            <a:r>
              <a:rPr lang="ko-KR" altLang="en-US" dirty="0"/>
              <a:t>에 적용하였을 때 가장 성능이 좋았음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161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Deformable Convolution</a:t>
            </a:r>
          </a:p>
          <a:p>
            <a:endParaRPr lang="en-US" altLang="ko-KR" dirty="0"/>
          </a:p>
          <a:p>
            <a:r>
              <a:rPr lang="en-US" altLang="ko-KR" dirty="0"/>
              <a:t>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</a:p>
          <a:p>
            <a:endParaRPr lang="en-US" altLang="ko-KR" dirty="0"/>
          </a:p>
          <a:p>
            <a:r>
              <a:rPr lang="en-US" altLang="ko-KR" dirty="0"/>
              <a:t>Deformable Position-Sensitive(PS) </a:t>
            </a:r>
            <a:r>
              <a:rPr lang="en-US" altLang="ko-KR" dirty="0" err="1"/>
              <a:t>RoI</a:t>
            </a:r>
            <a:r>
              <a:rPr lang="en-US" altLang="ko-KR" dirty="0"/>
              <a:t> Pooling</a:t>
            </a:r>
          </a:p>
          <a:p>
            <a:endParaRPr lang="en-US" altLang="ko-KR" dirty="0"/>
          </a:p>
          <a:p>
            <a:r>
              <a:rPr lang="en-US" altLang="ko-KR" dirty="0"/>
              <a:t>Deformable </a:t>
            </a:r>
            <a:r>
              <a:rPr lang="en-US" altLang="ko-KR" dirty="0" err="1"/>
              <a:t>ConvNet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Deformable</a:t>
            </a:r>
            <a:r>
              <a:rPr lang="ko-KR" altLang="en-US" sz="3600" dirty="0"/>
              <a:t> </a:t>
            </a:r>
            <a:r>
              <a:rPr lang="en-US" altLang="ko-KR" sz="3600" dirty="0" err="1"/>
              <a:t>ConvNet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 Convolution</a:t>
                </a:r>
                <a:r>
                  <a:rPr lang="ko-KR" altLang="en-US" dirty="0"/>
                  <a:t>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잘 이뤄지는지 보기 위해 배경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작은 객체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큰 객체 순으로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filter </a:t>
                </a:r>
                <a:r>
                  <a:rPr lang="ko-KR" altLang="en-US" dirty="0"/>
                  <a:t>위치를 나타냄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Filter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단계의 </a:t>
                </a:r>
                <a:r>
                  <a:rPr lang="en-US" altLang="ko-KR" dirty="0"/>
                  <a:t>3x3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Convolution level</a:t>
                </a:r>
                <a:r>
                  <a:rPr lang="ko-KR" altLang="en-US" dirty="0"/>
                  <a:t>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=729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ko-KR" altLang="en-US" dirty="0"/>
                  <a:t>지 붉은색 점으로 나타냄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2"/>
                <a:stretch>
                  <a:fillRect l="-75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4C570C-ACB8-4CC1-95C2-E01A932E7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29" y="3289129"/>
            <a:ext cx="4643138" cy="2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Deformable</a:t>
            </a:r>
            <a:r>
              <a:rPr lang="ko-KR" altLang="en-US" sz="3600" dirty="0"/>
              <a:t> </a:t>
            </a:r>
            <a:r>
              <a:rPr lang="en-US" altLang="ko-KR" sz="3600" dirty="0" err="1"/>
              <a:t>ConvNet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 Convolution</a:t>
                </a:r>
                <a:r>
                  <a:rPr lang="ko-KR" altLang="en-US" dirty="0"/>
                  <a:t>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잘 이뤄지는지 보기 위해 배경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작은 객체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큰 객체 순으로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filter </a:t>
                </a:r>
                <a:r>
                  <a:rPr lang="ko-KR" altLang="en-US" dirty="0"/>
                  <a:t>위치를 나타냄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Filter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단계의 </a:t>
                </a:r>
                <a:r>
                  <a:rPr lang="en-US" altLang="ko-KR" dirty="0"/>
                  <a:t>3x3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Convolution level</a:t>
                </a:r>
                <a:r>
                  <a:rPr lang="ko-KR" altLang="en-US" dirty="0"/>
                  <a:t>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=729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ko-KR" altLang="en-US" dirty="0"/>
                  <a:t>지 붉은색 점으로 나타냄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5401"/>
                <a:ext cx="10515599" cy="4881562"/>
              </a:xfrm>
              <a:blipFill>
                <a:blip r:embed="rId2"/>
                <a:stretch>
                  <a:fillRect l="-754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A55F58-0B3E-DBE6-800F-35A5AB4F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6" y="3429000"/>
            <a:ext cx="11992743" cy="29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Deformable</a:t>
            </a:r>
            <a:r>
              <a:rPr lang="ko-KR" altLang="en-US" sz="3600" dirty="0"/>
              <a:t> </a:t>
            </a:r>
            <a:r>
              <a:rPr lang="en-US" altLang="ko-KR" sz="3600" dirty="0" err="1"/>
              <a:t>ConvNet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1"/>
            <a:ext cx="10515599" cy="4881562"/>
          </a:xfrm>
        </p:spPr>
        <p:txBody>
          <a:bodyPr/>
          <a:lstStyle/>
          <a:p>
            <a:r>
              <a:rPr lang="en-US" altLang="ko-KR" dirty="0"/>
              <a:t>PS Deformable </a:t>
            </a:r>
            <a:r>
              <a:rPr lang="en-US" altLang="ko-KR" dirty="0" err="1"/>
              <a:t>RoI</a:t>
            </a:r>
            <a:r>
              <a:rPr lang="en-US" altLang="ko-KR" dirty="0"/>
              <a:t> Pooling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5CDE35-38DF-DD99-8354-A77128EFF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5" y="2599911"/>
            <a:ext cx="11869806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6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48815E-B94E-BEBA-B4A7-89A9CF8F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6833DB-5ADC-9016-F201-8C1A8041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Object Detection </a:t>
            </a:r>
            <a:r>
              <a:rPr lang="ko-KR" altLang="en-US" dirty="0"/>
              <a:t>성능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4D1011-E5EB-9728-6337-D5E92B84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4EB71D2-36A8-8CE1-85EA-4EC011B6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3090949"/>
            <a:ext cx="10164594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48815E-B94E-BEBA-B4A7-89A9CF8F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6833DB-5ADC-9016-F201-8C1A8041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Object Detection </a:t>
            </a:r>
            <a:r>
              <a:rPr lang="ko-KR" altLang="en-US" dirty="0"/>
              <a:t>성능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4D1011-E5EB-9728-6337-D5E92B84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83EA29-A537-9533-CE92-B8FD968F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5" y="1936368"/>
            <a:ext cx="934532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1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48815E-B94E-BEBA-B4A7-89A9CF8F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6833DB-5ADC-9016-F201-8C1A8041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모델 복잡도 평가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4D1011-E5EB-9728-6337-D5E92B84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B8DA51-B4E8-DD2D-7FD2-BF06CD1B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70" y="3736182"/>
            <a:ext cx="526806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 </a:t>
            </a:r>
            <a:r>
              <a:rPr lang="en-US" altLang="ko-KR" dirty="0"/>
              <a:t>CNN</a:t>
            </a:r>
            <a:r>
              <a:rPr lang="ko-KR" altLang="en-US" dirty="0"/>
              <a:t>의 한계점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기하학적인 구조가 고정 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일반화가 쉽지 않음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/>
              <a:t>복잡한 </a:t>
            </a:r>
            <a:r>
              <a:rPr lang="en-US" altLang="ko-KR" dirty="0"/>
              <a:t>Translation</a:t>
            </a:r>
            <a:r>
              <a:rPr lang="ko-KR" altLang="en-US" dirty="0"/>
              <a:t>의 성능 ↓</a:t>
            </a:r>
          </a:p>
          <a:p>
            <a:endParaRPr lang="en-US" altLang="ko-KR" dirty="0"/>
          </a:p>
          <a:p>
            <a:r>
              <a:rPr lang="ko-KR" altLang="en-US" dirty="0"/>
              <a:t>우리가</a:t>
            </a:r>
            <a:r>
              <a:rPr lang="en-US" altLang="ko-KR" dirty="0"/>
              <a:t> </a:t>
            </a:r>
            <a:r>
              <a:rPr lang="ko-KR" altLang="en-US" dirty="0"/>
              <a:t>시각적으로 보는 객체는 크기나 위치 등이 고정되어 있지 않음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Receptive</a:t>
            </a:r>
            <a:r>
              <a:rPr lang="ko-KR" altLang="en-US" dirty="0"/>
              <a:t> </a:t>
            </a:r>
            <a:r>
              <a:rPr lang="en-US" altLang="ko-KR" dirty="0"/>
              <a:t>field</a:t>
            </a:r>
            <a:r>
              <a:rPr lang="ko-KR" altLang="en-US" dirty="0"/>
              <a:t>가 유기적으로 변화할 필요가 있음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-&gt; Deformable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r>
              <a:rPr lang="ko-KR" altLang="en-US" dirty="0"/>
              <a:t> </a:t>
            </a:r>
            <a:r>
              <a:rPr lang="en-US" altLang="ko-KR" dirty="0"/>
              <a:t>&amp;</a:t>
            </a:r>
            <a:r>
              <a:rPr lang="ko-KR" altLang="en-US" dirty="0"/>
              <a:t> </a:t>
            </a:r>
            <a:r>
              <a:rPr lang="en-US" altLang="ko-KR" dirty="0"/>
              <a:t>Deformable</a:t>
            </a:r>
            <a:r>
              <a:rPr lang="ko-KR" altLang="en-US" dirty="0"/>
              <a:t> </a:t>
            </a:r>
            <a:r>
              <a:rPr lang="en-US" altLang="ko-KR" dirty="0" err="1"/>
              <a:t>RoI</a:t>
            </a:r>
            <a:r>
              <a:rPr lang="ko-KR" altLang="en-US" dirty="0"/>
              <a:t> </a:t>
            </a:r>
            <a:r>
              <a:rPr lang="en-US" altLang="ko-KR" dirty="0"/>
              <a:t>Pooling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EAD88B-C70D-B1FF-872F-E6CC6859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67" y="1542612"/>
            <a:ext cx="1847205" cy="1523345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8091CDF-A4B3-0E65-400C-241230B0BCE7}"/>
              </a:ext>
            </a:extLst>
          </p:cNvPr>
          <p:cNvCxnSpPr>
            <a:cxnSpLocks/>
            <a:stCxn id="6" idx="3"/>
            <a:endCxn id="9" idx="3"/>
          </p:cNvCxnSpPr>
          <p:nvPr/>
        </p:nvCxnSpPr>
        <p:spPr>
          <a:xfrm flipV="1">
            <a:off x="7877772" y="2304283"/>
            <a:ext cx="732828" cy="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6E552F5C-F6D5-3944-7C37-A361C0A6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10600" y="1542610"/>
            <a:ext cx="1847205" cy="1523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F8AC71-0C0C-18F2-ED49-31C1D96E3A94}"/>
              </a:ext>
            </a:extLst>
          </p:cNvPr>
          <p:cNvSpPr txBox="1"/>
          <p:nvPr/>
        </p:nvSpPr>
        <p:spPr>
          <a:xfrm>
            <a:off x="8002774" y="193495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flip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69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Deformable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r>
              <a:rPr lang="ko-KR" altLang="en-US" dirty="0"/>
              <a:t>의 구조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1428B8-48F6-7F42-C125-16482F78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" y="1972848"/>
            <a:ext cx="5944281" cy="4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9586A4-AF05-E8B8-809D-10703DA7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95" y="2293513"/>
            <a:ext cx="4643138" cy="2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4229E-CDD3-0B1A-58B7-BF69DD97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Offset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Offset</a:t>
            </a:r>
            <a:r>
              <a:rPr lang="ko-KR" altLang="en-US" dirty="0"/>
              <a:t>이란 </a:t>
            </a:r>
            <a:r>
              <a:rPr lang="en-US" altLang="ko-KR" dirty="0"/>
              <a:t>Deformable Convolution</a:t>
            </a:r>
            <a:r>
              <a:rPr lang="ko-KR" altLang="en-US" dirty="0"/>
              <a:t>에서 </a:t>
            </a:r>
            <a:r>
              <a:rPr lang="en-US" altLang="ko-KR" dirty="0"/>
              <a:t>filter</a:t>
            </a:r>
            <a:r>
              <a:rPr lang="ko-KR" altLang="en-US" dirty="0"/>
              <a:t>의 각 위치를 나타내는 </a:t>
            </a:r>
            <a:r>
              <a:rPr lang="en-US" altLang="ko-KR" dirty="0"/>
              <a:t>Guideline.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이미지는 </a:t>
            </a:r>
            <a:r>
              <a:rPr lang="en-US" altLang="ko-KR" dirty="0"/>
              <a:t>3</a:t>
            </a:r>
            <a:r>
              <a:rPr lang="ko-KR" altLang="en-US" dirty="0"/>
              <a:t>차원이지만 </a:t>
            </a:r>
            <a:r>
              <a:rPr lang="en-US" altLang="ko-KR" dirty="0"/>
              <a:t>offset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차원의 </a:t>
            </a:r>
            <a:r>
              <a:rPr lang="en-US" altLang="ko-KR" dirty="0"/>
              <a:t>domain</a:t>
            </a:r>
            <a:r>
              <a:rPr lang="ko-KR" altLang="en-US" dirty="0"/>
              <a:t>으로 이루어져 있음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즉 채널마다 다른 </a:t>
            </a:r>
            <a:r>
              <a:rPr lang="en-US" altLang="ko-KR" dirty="0"/>
              <a:t>offset</a:t>
            </a:r>
            <a:r>
              <a:rPr lang="ko-KR" altLang="en-US" dirty="0"/>
              <a:t>을 쓰지는 않음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8CC695-F9BF-CC16-9F5B-39DF52BC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654292"/>
            <a:ext cx="4810125" cy="3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F6D5D21-0E31-C252-D441-7A25624B3763}"/>
              </a:ext>
            </a:extLst>
          </p:cNvPr>
          <p:cNvSpPr/>
          <p:nvPr/>
        </p:nvSpPr>
        <p:spPr>
          <a:xfrm>
            <a:off x="10096500" y="3981451"/>
            <a:ext cx="657225" cy="1009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12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Convolution</a:t>
                </a:r>
                <a:r>
                  <a:rPr lang="ko-KR" altLang="en-US" dirty="0"/>
                  <a:t>의 과정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Feature map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대해 </a:t>
                </a:r>
                <a:r>
                  <a:rPr lang="en-US" altLang="ko-KR" dirty="0"/>
                  <a:t>grid(filter) R</a:t>
                </a:r>
                <a:r>
                  <a:rPr lang="ko-KR" altLang="en-US" dirty="0"/>
                  <a:t>을 사용해 샘플링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샘플링 된 값에 대해 </a:t>
                </a:r>
                <a:r>
                  <a:rPr lang="en-US" altLang="ko-KR" dirty="0"/>
                  <a:t>weight w</a:t>
                </a:r>
                <a:r>
                  <a:rPr lang="ko-KR" altLang="en-US" dirty="0"/>
                  <a:t>를 사용해 연산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Grid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</a:t>
                </a:r>
                <a:r>
                  <a:rPr lang="ko-KR" altLang="en-US" dirty="0"/>
                  <a:t>은 다음과 같이 정의됨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−1,  −1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−1,  0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0,  1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1,  1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143BB358-FB92-A722-948C-3B4E7B1D9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67187"/>
              </p:ext>
            </p:extLst>
          </p:nvPr>
        </p:nvGraphicFramePr>
        <p:xfrm>
          <a:off x="9625800" y="1185824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24261247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66662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7506618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5977"/>
                  </a:ext>
                </a:extLst>
              </a:tr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29456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7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CA3891-7520-2183-9A14-4BBF156F5624}"/>
              </a:ext>
            </a:extLst>
          </p:cNvPr>
          <p:cNvSpPr txBox="1"/>
          <p:nvPr/>
        </p:nvSpPr>
        <p:spPr>
          <a:xfrm>
            <a:off x="8945753" y="1158036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73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</p:spPr>
            <p:txBody>
              <a:bodyPr/>
              <a:lstStyle/>
              <a:p>
                <a:r>
                  <a:rPr lang="en-US" altLang="ko-KR" dirty="0"/>
                  <a:t>Convolution</a:t>
                </a:r>
                <a:r>
                  <a:rPr lang="ko-KR" altLang="en-US" dirty="0"/>
                  <a:t>의 과정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Convolution</a:t>
                </a:r>
                <a:r>
                  <a:rPr lang="ko-KR" altLang="en-US" dirty="0"/>
                  <a:t>을 하는 위치</a:t>
                </a:r>
                <a:r>
                  <a:rPr lang="en-US" altLang="ko-KR" dirty="0"/>
                  <a:t>(Convolution </a:t>
                </a:r>
                <a:r>
                  <a:rPr lang="ko-KR" altLang="en-US" dirty="0"/>
                  <a:t>중심</a:t>
                </a:r>
                <a:r>
                  <a:rPr lang="en-US" altLang="ko-KR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/>
                  <a:t>에 대한 연산을 수행해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Feature map y</a:t>
                </a:r>
                <a:r>
                  <a:rPr lang="ko-KR" altLang="en-US" dirty="0"/>
                  <a:t>를 얻을 수 있음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ko-KR" dirty="0"/>
                  <a:t>: convolution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weight (+bias.. Etc.)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ko-KR" dirty="0"/>
                  <a:t>: </a:t>
                </a:r>
                <a:r>
                  <a:rPr lang="ko-KR" altLang="en-US" dirty="0"/>
                  <a:t>이전 </a:t>
                </a:r>
                <a:r>
                  <a:rPr lang="en-US" altLang="ko-KR" dirty="0"/>
                  <a:t>feature map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value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  <a:blipFill>
                <a:blip r:embed="rId2"/>
                <a:stretch>
                  <a:fillRect l="-982" t="-1750" r="-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143BB358-FB92-A722-948C-3B4E7B1D9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74343"/>
              </p:ext>
            </p:extLst>
          </p:nvPr>
        </p:nvGraphicFramePr>
        <p:xfrm>
          <a:off x="9625800" y="1178285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24261247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66662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7506618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5977"/>
                  </a:ext>
                </a:extLst>
              </a:tr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29456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7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CA3891-7520-2183-9A14-4BBF156F5624}"/>
              </a:ext>
            </a:extLst>
          </p:cNvPr>
          <p:cNvSpPr txBox="1"/>
          <p:nvPr/>
        </p:nvSpPr>
        <p:spPr>
          <a:xfrm>
            <a:off x="8945753" y="1150497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E9B849-94F4-781D-5217-085F3215E633}"/>
              </a:ext>
            </a:extLst>
          </p:cNvPr>
          <p:cNvSpPr/>
          <p:nvPr/>
        </p:nvSpPr>
        <p:spPr>
          <a:xfrm>
            <a:off x="10231629" y="1768047"/>
            <a:ext cx="523874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BFE6D42-4D7A-DE4B-5365-84F338E40B3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0493566" y="2301448"/>
            <a:ext cx="261937" cy="93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/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 Convolution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Deformable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은 </a:t>
                </a:r>
                <a:r>
                  <a:rPr lang="en-US" altLang="ko-KR" dirty="0"/>
                  <a:t>offset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추가하여 연산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이때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dirty="0"/>
                  <a:t>, </a:t>
                </a:r>
                <a:r>
                  <a:rPr lang="ko-KR" altLang="en-US" dirty="0"/>
                  <a:t>즉 </a:t>
                </a:r>
                <a:r>
                  <a:rPr lang="en-US" altLang="ko-KR" dirty="0"/>
                  <a:t>N</a:t>
                </a:r>
                <a:r>
                  <a:rPr lang="ko-KR" altLang="en-US" dirty="0"/>
                  <a:t>은 </a:t>
                </a:r>
                <a:r>
                  <a:rPr lang="en-US" altLang="ko-KR" dirty="0"/>
                  <a:t>Convolution filter</a:t>
                </a:r>
                <a:r>
                  <a:rPr lang="ko-KR" altLang="en-US" dirty="0"/>
                  <a:t>의 크기라고 할 수 있음</a:t>
                </a:r>
                <a:r>
                  <a:rPr lang="en-US" altLang="ko-KR" dirty="0"/>
                  <a:t>.</a:t>
                </a:r>
              </a:p>
              <a:p>
                <a:pPr lvl="2"/>
                <a:r>
                  <a:rPr lang="en-US" altLang="ko-KR" dirty="0"/>
                  <a:t>Ex)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3x3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N=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9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*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offset</a:t>
                </a:r>
                <a:r>
                  <a:rPr lang="ko-KR" altLang="en-US" dirty="0"/>
                  <a:t> 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은 정수가 아님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실수 단위 </a:t>
                </a:r>
                <a:r>
                  <a:rPr lang="en-US" altLang="ko-KR" dirty="0"/>
                  <a:t>-&gt; </a:t>
                </a:r>
                <a:r>
                  <a:rPr lang="ko-KR" altLang="en-US" dirty="0"/>
                  <a:t>소수점 단위의 미세한 값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  <a:blipFill>
                <a:blip r:embed="rId2"/>
                <a:stretch>
                  <a:fillRect l="-982" t="-1750" r="-12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143BB358-FB92-A722-948C-3B4E7B1D9F8C}"/>
              </a:ext>
            </a:extLst>
          </p:cNvPr>
          <p:cNvGraphicFramePr>
            <a:graphicFrameLocks noGrp="1"/>
          </p:cNvGraphicFramePr>
          <p:nvPr/>
        </p:nvGraphicFramePr>
        <p:xfrm>
          <a:off x="9625800" y="1178285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24261247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66662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7506618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5977"/>
                  </a:ext>
                </a:extLst>
              </a:tr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29456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7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CA3891-7520-2183-9A14-4BBF156F5624}"/>
              </a:ext>
            </a:extLst>
          </p:cNvPr>
          <p:cNvSpPr txBox="1"/>
          <p:nvPr/>
        </p:nvSpPr>
        <p:spPr>
          <a:xfrm>
            <a:off x="8945753" y="1150497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E9B849-94F4-781D-5217-085F3215E633}"/>
              </a:ext>
            </a:extLst>
          </p:cNvPr>
          <p:cNvSpPr/>
          <p:nvPr/>
        </p:nvSpPr>
        <p:spPr>
          <a:xfrm>
            <a:off x="10231629" y="1768047"/>
            <a:ext cx="523874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BFE6D42-4D7A-DE4B-5365-84F338E40B3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0493566" y="2301448"/>
            <a:ext cx="261937" cy="93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/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EF438385-C387-826C-4E30-C5B6BAE878AB}"/>
              </a:ext>
            </a:extLst>
          </p:cNvPr>
          <p:cNvSpPr/>
          <p:nvPr/>
        </p:nvSpPr>
        <p:spPr>
          <a:xfrm>
            <a:off x="9825063" y="1058515"/>
            <a:ext cx="523874" cy="5334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5CDB0D6-BD38-D44E-DA18-CEBB180C2054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flipV="1">
            <a:off x="10087000" y="707109"/>
            <a:ext cx="537534" cy="351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/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0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BEA93-8ECD-CC90-DD82-10C6311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</p:spPr>
            <p:txBody>
              <a:bodyPr/>
              <a:lstStyle/>
              <a:p>
                <a:r>
                  <a:rPr lang="en-US" altLang="ko-KR" dirty="0"/>
                  <a:t>Deformable Convolution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예시로 노란 </a:t>
                </a:r>
                <a:r>
                  <a:rPr lang="en-US" altLang="ko-KR" dirty="0"/>
                  <a:t>box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position</a:t>
                </a:r>
                <a:r>
                  <a:rPr lang="ko-KR" altLang="en-US" dirty="0"/>
                  <a:t>을 정의하면</a:t>
                </a:r>
                <a:endParaRPr lang="en-US" altLang="ko-KR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=(0.432…, 0.401…)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일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때 그림과 같은 </a:t>
                </a:r>
                <a:r>
                  <a:rPr lang="en-US" altLang="ko-KR" dirty="0"/>
                  <a:t>position</a:t>
                </a:r>
                <a:r>
                  <a:rPr lang="ko-KR" altLang="en-US" dirty="0"/>
                  <a:t>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될 수 있음</a:t>
                </a:r>
                <a:r>
                  <a:rPr lang="en-US" altLang="ko-KR" dirty="0"/>
                  <a:t>.</a:t>
                </a:r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이미지는 </a:t>
                </a:r>
                <a:r>
                  <a:rPr lang="en-US" altLang="ko-KR" dirty="0"/>
                  <a:t>Pixel </a:t>
                </a:r>
                <a:r>
                  <a:rPr lang="ko-KR" altLang="en-US" dirty="0"/>
                  <a:t>단위의 디지털 값으로 이루어져 있기 때문에 </a:t>
                </a:r>
                <a:r>
                  <a:rPr lang="en-US" altLang="ko-KR" dirty="0"/>
                  <a:t>pixel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pixel </a:t>
                </a:r>
                <a:r>
                  <a:rPr lang="ko-KR" altLang="en-US" dirty="0"/>
                  <a:t>사이의 값은 없음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따라서 소수점 단위의 값은 </a:t>
                </a:r>
                <a:r>
                  <a:rPr lang="en-US" altLang="ko-KR" dirty="0"/>
                  <a:t>bilinear interpolation(</a:t>
                </a:r>
                <a:r>
                  <a:rPr lang="ko-KR" altLang="en-US" dirty="0"/>
                  <a:t>선형 보간 법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으로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추정하여 사용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F4229E-CDD3-0B1A-58B7-BF69DD97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8696325" cy="4881562"/>
              </a:xfrm>
              <a:blipFill>
                <a:blip r:embed="rId2"/>
                <a:stretch>
                  <a:fillRect l="-982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1C2BB-F154-52B7-B96F-74575500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143BB358-FB92-A722-948C-3B4E7B1D9F8C}"/>
              </a:ext>
            </a:extLst>
          </p:cNvPr>
          <p:cNvGraphicFramePr>
            <a:graphicFrameLocks noGrp="1"/>
          </p:cNvGraphicFramePr>
          <p:nvPr/>
        </p:nvGraphicFramePr>
        <p:xfrm>
          <a:off x="9625800" y="1178285"/>
          <a:ext cx="1728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24261247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66662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7506618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5977"/>
                  </a:ext>
                </a:extLst>
              </a:tr>
              <a:tr h="561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29456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(-1,-1)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(0,-1)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(1,-1)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7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CA3891-7520-2183-9A14-4BBF156F5624}"/>
              </a:ext>
            </a:extLst>
          </p:cNvPr>
          <p:cNvSpPr txBox="1"/>
          <p:nvPr/>
        </p:nvSpPr>
        <p:spPr>
          <a:xfrm>
            <a:off x="8945753" y="1150497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E9B849-94F4-781D-5217-085F3215E633}"/>
              </a:ext>
            </a:extLst>
          </p:cNvPr>
          <p:cNvSpPr/>
          <p:nvPr/>
        </p:nvSpPr>
        <p:spPr>
          <a:xfrm>
            <a:off x="10231629" y="1768047"/>
            <a:ext cx="523874" cy="5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BFE6D42-4D7A-DE4B-5365-84F338E40B3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0493566" y="2301448"/>
            <a:ext cx="261937" cy="93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/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A84E12-A41E-C9E3-5358-34617742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87" y="3240644"/>
                <a:ext cx="4658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EF438385-C387-826C-4E30-C5B6BAE878AB}"/>
              </a:ext>
            </a:extLst>
          </p:cNvPr>
          <p:cNvSpPr/>
          <p:nvPr/>
        </p:nvSpPr>
        <p:spPr>
          <a:xfrm>
            <a:off x="9825063" y="1058515"/>
            <a:ext cx="523874" cy="5334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5CDB0D6-BD38-D44E-DA18-CEBB180C2054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flipV="1">
            <a:off x="10087000" y="707109"/>
            <a:ext cx="537534" cy="351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/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B57A9-7FC3-F58B-7583-2EC4F5B6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534" y="522443"/>
                <a:ext cx="1636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14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4937</TotalTime>
  <Words>1199</Words>
  <Application>Microsoft Office PowerPoint</Application>
  <PresentationFormat>와이드스크린</PresentationFormat>
  <Paragraphs>263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KoPub돋움체 Bold</vt:lpstr>
      <vt:lpstr>맑은 고딕</vt:lpstr>
      <vt:lpstr>Arial</vt:lpstr>
      <vt:lpstr>Calibri</vt:lpstr>
      <vt:lpstr>Cambria Math</vt:lpstr>
      <vt:lpstr>Wingdings</vt:lpstr>
      <vt:lpstr>Wingdings 2</vt:lpstr>
      <vt:lpstr>Office 테마</vt:lpstr>
      <vt:lpstr>Deformable Convolutional Networks</vt:lpstr>
      <vt:lpstr>Contents</vt:lpstr>
      <vt:lpstr> Introduction</vt:lpstr>
      <vt:lpstr> Introduction</vt:lpstr>
      <vt:lpstr>Deformable Convolution</vt:lpstr>
      <vt:lpstr>Deformable Convolution</vt:lpstr>
      <vt:lpstr>Deformable Convolution</vt:lpstr>
      <vt:lpstr>Deformable Convolution</vt:lpstr>
      <vt:lpstr>Deformable Convolution</vt:lpstr>
      <vt:lpstr>Deformable Convolution</vt:lpstr>
      <vt:lpstr>Deformable Convolution</vt:lpstr>
      <vt:lpstr>Deformable RoI Pooling</vt:lpstr>
      <vt:lpstr>Deformable RoI Pooling</vt:lpstr>
      <vt:lpstr>Deformable RoI Pooling</vt:lpstr>
      <vt:lpstr>Deformable RoI Pooling</vt:lpstr>
      <vt:lpstr>Position-Sensitive (PS) Deformable RoI Pooling</vt:lpstr>
      <vt:lpstr>Position-Sensitive (PS) Deformable RoI Pooling</vt:lpstr>
      <vt:lpstr>Position-Sensitive (PS) Deformable RoI Pooling</vt:lpstr>
      <vt:lpstr>Deformable ConvNet</vt:lpstr>
      <vt:lpstr>Deformable ConvNet</vt:lpstr>
      <vt:lpstr>Deformable ConvNet</vt:lpstr>
      <vt:lpstr>Deformable ConvNet</vt:lpstr>
      <vt:lpstr>Experiments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Han DongHyun</cp:lastModifiedBy>
  <cp:revision>230</cp:revision>
  <cp:lastPrinted>2023-03-27T07:55:11Z</cp:lastPrinted>
  <dcterms:created xsi:type="dcterms:W3CDTF">2020-01-31T06:40:47Z</dcterms:created>
  <dcterms:modified xsi:type="dcterms:W3CDTF">2023-03-27T08:18:50Z</dcterms:modified>
</cp:coreProperties>
</file>