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8" r:id="rId2"/>
    <p:sldId id="464" r:id="rId3"/>
    <p:sldId id="456" r:id="rId4"/>
    <p:sldId id="504" r:id="rId5"/>
    <p:sldId id="465" r:id="rId6"/>
    <p:sldId id="516" r:id="rId7"/>
    <p:sldId id="517" r:id="rId8"/>
    <p:sldId id="515" r:id="rId9"/>
    <p:sldId id="510" r:id="rId10"/>
    <p:sldId id="511" r:id="rId11"/>
    <p:sldId id="512" r:id="rId12"/>
    <p:sldId id="513" r:id="rId13"/>
    <p:sldId id="498" r:id="rId14"/>
    <p:sldId id="499" r:id="rId15"/>
    <p:sldId id="507" r:id="rId16"/>
    <p:sldId id="519" r:id="rId17"/>
    <p:sldId id="520" r:id="rId18"/>
    <p:sldId id="454" r:id="rId19"/>
    <p:sldId id="438" r:id="rId20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266661B-B5D9-4969-941A-38895954B425}">
          <p14:sldIdLst>
            <p14:sldId id="258"/>
            <p14:sldId id="464"/>
            <p14:sldId id="456"/>
            <p14:sldId id="504"/>
            <p14:sldId id="465"/>
          </p14:sldIdLst>
        </p14:section>
        <p14:section name="method" id="{65982A81-F0F8-4E67-90AA-98F6E854A680}">
          <p14:sldIdLst>
            <p14:sldId id="516"/>
            <p14:sldId id="517"/>
            <p14:sldId id="515"/>
            <p14:sldId id="510"/>
            <p14:sldId id="511"/>
            <p14:sldId id="512"/>
            <p14:sldId id="513"/>
          </p14:sldIdLst>
        </p14:section>
        <p14:section name="Experiment" id="{8B6E8D85-F6C6-4B29-859B-13C3C4E13A5D}">
          <p14:sldIdLst>
            <p14:sldId id="498"/>
            <p14:sldId id="499"/>
            <p14:sldId id="507"/>
            <p14:sldId id="519"/>
            <p14:sldId id="520"/>
          </p14:sldIdLst>
        </p14:section>
        <p14:section name="conclusion" id="{FC18914B-2CBE-433C-B46C-6686B6CF89DD}">
          <p14:sldIdLst>
            <p14:sldId id="454"/>
            <p14:sldId id="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0000"/>
    <a:srgbClr val="7030A0"/>
    <a:srgbClr val="4472C4"/>
    <a:srgbClr val="FFC000"/>
    <a:srgbClr val="FFE491"/>
    <a:srgbClr val="FFFFFF"/>
    <a:srgbClr val="FF9900"/>
    <a:srgbClr val="FFF2C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78303" autoAdjust="0"/>
  </p:normalViewPr>
  <p:slideViewPr>
    <p:cSldViewPr snapToGrid="0">
      <p:cViewPr varScale="1">
        <p:scale>
          <a:sx n="86" d="100"/>
          <a:sy n="86" d="100"/>
        </p:scale>
        <p:origin x="171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367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49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25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 논문에서 진행한 실험에 대해 설명하겠습니다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91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다른 </a:t>
            </a:r>
            <a:r>
              <a:rPr lang="en-US" altLang="ko-KR" dirty="0" err="1"/>
              <a:t>sota</a:t>
            </a:r>
            <a:r>
              <a:rPr lang="en-US" altLang="ko-KR" dirty="0"/>
              <a:t> classification </a:t>
            </a:r>
            <a:r>
              <a:rPr lang="ko-KR" altLang="en-US" dirty="0"/>
              <a:t>메소드들과 비교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801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다른 </a:t>
            </a:r>
            <a:r>
              <a:rPr lang="en-US" altLang="ko-KR" dirty="0" err="1"/>
              <a:t>sota</a:t>
            </a:r>
            <a:r>
              <a:rPr lang="en-US" altLang="ko-KR" dirty="0"/>
              <a:t> classification </a:t>
            </a:r>
            <a:r>
              <a:rPr lang="ko-KR" altLang="en-US" dirty="0"/>
              <a:t>메소드들과 비교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512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err="1"/>
              <a:t>DeiT</a:t>
            </a:r>
            <a:r>
              <a:rPr lang="en-US" altLang="ko-KR" b="1" dirty="0"/>
              <a:t>-S</a:t>
            </a:r>
            <a:r>
              <a:rPr lang="en-US" altLang="ko-KR" dirty="0"/>
              <a:t> </a:t>
            </a:r>
          </a:p>
          <a:p>
            <a:r>
              <a:rPr lang="en-US" altLang="ko-KR" sz="1200" dirty="0"/>
              <a:t>: positional embedding</a:t>
            </a:r>
            <a:r>
              <a:rPr lang="ko-KR" altLang="en-US" sz="1200" dirty="0"/>
              <a:t>을 제거하면</a:t>
            </a:r>
            <a:r>
              <a:rPr lang="en-US" altLang="ko-KR" sz="1200" dirty="0"/>
              <a:t>, </a:t>
            </a:r>
            <a:r>
              <a:rPr lang="ko-KR" altLang="en-US" sz="1200" dirty="0"/>
              <a:t>이미지의 공간 정보를 구축하지 못하므로 성능이 떨어짐</a:t>
            </a:r>
            <a:endParaRPr lang="en-US" altLang="ko-K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err="1"/>
              <a:t>CvT</a:t>
            </a:r>
            <a:r>
              <a:rPr lang="en-US" altLang="ko-KR" b="1" dirty="0"/>
              <a:t> </a:t>
            </a:r>
          </a:p>
          <a:p>
            <a:r>
              <a:rPr lang="en-US" altLang="ko-KR" sz="1200" dirty="0"/>
              <a:t>: positional embedding</a:t>
            </a:r>
            <a:r>
              <a:rPr lang="ko-KR" altLang="en-US" sz="1200" dirty="0"/>
              <a:t>을 제거하더라도 성능 변화 없음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500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다른 </a:t>
            </a:r>
            <a:r>
              <a:rPr lang="en-US" altLang="ko-KR" dirty="0" err="1"/>
              <a:t>sota</a:t>
            </a:r>
            <a:r>
              <a:rPr lang="en-US" altLang="ko-KR" dirty="0"/>
              <a:t> classification </a:t>
            </a:r>
            <a:r>
              <a:rPr lang="ko-KR" altLang="en-US" dirty="0"/>
              <a:t>메소드들과 비교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059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363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70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89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64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shift invariance : </a:t>
            </a:r>
            <a:r>
              <a:rPr lang="ko-KR" altLang="en-US" dirty="0"/>
              <a:t>동일한</a:t>
            </a:r>
            <a:r>
              <a:rPr lang="en-US" altLang="ko-KR" dirty="0"/>
              <a:t> </a:t>
            </a:r>
            <a:r>
              <a:rPr lang="ko-KR" altLang="en-US" dirty="0"/>
              <a:t>이미지 픽셀</a:t>
            </a:r>
            <a:r>
              <a:rPr lang="en-US" altLang="ko-KR" dirty="0"/>
              <a:t>, </a:t>
            </a:r>
            <a:r>
              <a:rPr lang="ko-KR" altLang="en-US" dirty="0"/>
              <a:t>커널 사이 연산이라면 </a:t>
            </a:r>
            <a:r>
              <a:rPr lang="en-US" altLang="ko-KR" dirty="0"/>
              <a:t>-&gt; </a:t>
            </a:r>
            <a:r>
              <a:rPr lang="ko-KR" altLang="en-US" dirty="0"/>
              <a:t>위치에 상관없이 동일한 출력 얻을 수 있음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Locality : </a:t>
            </a:r>
            <a:r>
              <a:rPr lang="ko-KR" altLang="en-US" dirty="0"/>
              <a:t>한 픽셀이 주변 픽셀에 대해 높은 종속성을 가짐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82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70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59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37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90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80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" y="1374195"/>
            <a:ext cx="12192000" cy="955812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latin typeface="+mj-ea"/>
              </a:rPr>
              <a:t>CvT : Introducing Convolutions to Vision Transformer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Seung Ha Noh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048860"/>
            <a:ext cx="113327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2. Convolutional Transformer 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05613-D060-BC9F-E4C5-C22E51667DB4}"/>
              </a:ext>
            </a:extLst>
          </p:cNvPr>
          <p:cNvSpPr txBox="1"/>
          <p:nvPr/>
        </p:nvSpPr>
        <p:spPr>
          <a:xfrm>
            <a:off x="429620" y="1505419"/>
            <a:ext cx="113327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Linear Projection </a:t>
            </a:r>
            <a:r>
              <a:rPr lang="ko-KR" altLang="en-US" dirty="0"/>
              <a:t>대신</a:t>
            </a:r>
            <a:r>
              <a:rPr lang="en-US" altLang="ko-KR" dirty="0"/>
              <a:t>, </a:t>
            </a:r>
            <a:r>
              <a:rPr lang="en-US" altLang="ko-KR" b="1" dirty="0">
                <a:solidFill>
                  <a:schemeClr val="accent1"/>
                </a:solidFill>
              </a:rPr>
              <a:t>Convolutional Projection</a:t>
            </a:r>
            <a:r>
              <a:rPr lang="en-US" altLang="ko-KR" dirty="0"/>
              <a:t> </a:t>
            </a:r>
            <a:r>
              <a:rPr lang="ko-KR" altLang="en-US" dirty="0"/>
              <a:t>사용하여 </a:t>
            </a:r>
            <a:r>
              <a:rPr lang="en-US" altLang="ko-KR" dirty="0"/>
              <a:t>Query, Key, Value </a:t>
            </a:r>
            <a:r>
              <a:rPr lang="ko-KR" altLang="en-US" dirty="0"/>
              <a:t>추출</a:t>
            </a:r>
            <a:endParaRPr lang="en-US" altLang="ko-K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Depth-wise Separable Convolution</a:t>
            </a:r>
            <a:r>
              <a:rPr lang="ko-KR" altLang="en-US" dirty="0"/>
              <a:t>연산 사용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2557095-4B39-C735-D594-408E2967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488" y="322439"/>
            <a:ext cx="1528620" cy="30892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F418FF4-B970-BA25-4F37-EECFEF5F0760}"/>
              </a:ext>
            </a:extLst>
          </p:cNvPr>
          <p:cNvSpPr txBox="1"/>
          <p:nvPr/>
        </p:nvSpPr>
        <p:spPr>
          <a:xfrm>
            <a:off x="429620" y="5989107"/>
            <a:ext cx="11243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b="1" dirty="0"/>
              <a:t>공간 문맥을 더 잘 포착하도록 하여 </a:t>
            </a:r>
            <a:r>
              <a:rPr lang="en-US" altLang="ko-KR" b="1" dirty="0"/>
              <a:t>attention </a:t>
            </a:r>
            <a:r>
              <a:rPr lang="ko-KR" altLang="en-US" b="1" dirty="0"/>
              <a:t>연산에 도움을 줌</a:t>
            </a:r>
            <a:endParaRPr lang="en-US" altLang="ko-KR" b="1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4829474-9D30-DAB5-ADF4-A6A08061DFE4}"/>
              </a:ext>
            </a:extLst>
          </p:cNvPr>
          <p:cNvGrpSpPr/>
          <p:nvPr/>
        </p:nvGrpSpPr>
        <p:grpSpPr>
          <a:xfrm>
            <a:off x="1996660" y="2698235"/>
            <a:ext cx="7771284" cy="2876488"/>
            <a:chOff x="1878326" y="2763109"/>
            <a:chExt cx="7771284" cy="287648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1AAA019-9007-9ACB-F7AB-652D60760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8326" y="2763109"/>
              <a:ext cx="7771284" cy="2876488"/>
            </a:xfrm>
            <a:prstGeom prst="rect">
              <a:avLst/>
            </a:prstGeom>
          </p:spPr>
        </p:pic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7A7B0B0D-A5D2-0823-0A30-567319B01116}"/>
                </a:ext>
              </a:extLst>
            </p:cNvPr>
            <p:cNvSpPr/>
            <p:nvPr/>
          </p:nvSpPr>
          <p:spPr>
            <a:xfrm>
              <a:off x="7158421" y="4121380"/>
              <a:ext cx="1090892" cy="31653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324D79B3-D719-05E2-FA9B-022C5657EF26}"/>
                </a:ext>
              </a:extLst>
            </p:cNvPr>
            <p:cNvSpPr/>
            <p:nvPr/>
          </p:nvSpPr>
          <p:spPr>
            <a:xfrm rot="1766991">
              <a:off x="7042524" y="4652034"/>
              <a:ext cx="1160014" cy="35723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50D83F82-A5E4-2C6C-9522-421DCC69A2A5}"/>
                </a:ext>
              </a:extLst>
            </p:cNvPr>
            <p:cNvSpPr/>
            <p:nvPr/>
          </p:nvSpPr>
          <p:spPr>
            <a:xfrm rot="19863347">
              <a:off x="7115223" y="3549427"/>
              <a:ext cx="1172064" cy="35723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B8F71C-6644-165D-08CB-5DDF6CC82D9D}"/>
                  </a:ext>
                </a:extLst>
              </p:cNvPr>
              <p:cNvSpPr txBox="1"/>
              <p:nvPr/>
            </p:nvSpPr>
            <p:spPr>
              <a:xfrm>
                <a:off x="3721646" y="2597586"/>
                <a:ext cx="3632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𝐹𝑙𝑎𝑡𝑡𝑒𝑛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𝑪𝒐𝒏𝒗</m:t>
                      </m:r>
                      <m:r>
                        <a:rPr lang="en-US" altLang="ko-K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ko-K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𝑅𝑒𝑠h𝑎𝑝𝑒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B8F71C-6644-165D-08CB-5DDF6CC82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646" y="2597586"/>
                <a:ext cx="3632276" cy="276999"/>
              </a:xfrm>
              <a:prstGeom prst="rect">
                <a:avLst/>
              </a:prstGeom>
              <a:blipFill>
                <a:blip r:embed="rId5"/>
                <a:stretch>
                  <a:fillRect l="-1176" t="-2174" r="-2185" b="-326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23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048860"/>
            <a:ext cx="113327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Depth-wise Separable Convolution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9DD65B5-7FAA-FFB7-6C7E-D13DC4A0B96D}"/>
              </a:ext>
            </a:extLst>
          </p:cNvPr>
          <p:cNvGrpSpPr/>
          <p:nvPr/>
        </p:nvGrpSpPr>
        <p:grpSpPr>
          <a:xfrm>
            <a:off x="2614476" y="2626217"/>
            <a:ext cx="8601346" cy="3512323"/>
            <a:chOff x="2427942" y="1827132"/>
            <a:chExt cx="8601346" cy="351232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C24E655-D71B-4576-B96B-A635FC5EF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4194"/>
            <a:stretch/>
          </p:blipFill>
          <p:spPr>
            <a:xfrm>
              <a:off x="6095999" y="1827132"/>
              <a:ext cx="4075378" cy="3512323"/>
            </a:xfrm>
            <a:prstGeom prst="rect">
              <a:avLst/>
            </a:prstGeom>
          </p:spPr>
        </p:pic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CF711623-804E-E5CF-D6B3-204B8AEB09FD}"/>
                </a:ext>
              </a:extLst>
            </p:cNvPr>
            <p:cNvGrpSpPr/>
            <p:nvPr/>
          </p:nvGrpSpPr>
          <p:grpSpPr>
            <a:xfrm>
              <a:off x="2427942" y="1827132"/>
              <a:ext cx="2720690" cy="3432870"/>
              <a:chOff x="2427942" y="1827132"/>
              <a:chExt cx="2720690" cy="3432870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2AD5B136-3E56-4701-247B-1B7DD2D0C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7942" y="1827132"/>
                <a:ext cx="2720690" cy="343287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직사각형 10">
                    <a:extLst>
                      <a:ext uri="{FF2B5EF4-FFF2-40B4-BE49-F238E27FC236}">
                        <a16:creationId xmlns:a16="http://schemas.microsoft.com/office/drawing/2014/main" id="{5D25C8D9-732C-1107-87B3-3C5AE434F3EC}"/>
                      </a:ext>
                    </a:extLst>
                  </p:cNvPr>
                  <p:cNvSpPr/>
                  <p:nvPr/>
                </p:nvSpPr>
                <p:spPr>
                  <a:xfrm>
                    <a:off x="3821276" y="3417638"/>
                    <a:ext cx="1327356" cy="46506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ko-K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직사각형 10">
                    <a:extLst>
                      <a:ext uri="{FF2B5EF4-FFF2-40B4-BE49-F238E27FC236}">
                        <a16:creationId xmlns:a16="http://schemas.microsoft.com/office/drawing/2014/main" id="{5D25C8D9-732C-1107-87B3-3C5AE434F3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1276" y="3417638"/>
                    <a:ext cx="1327356" cy="4650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24A807DB-A2A1-2B5C-438E-AFDF51029FAE}"/>
                    </a:ext>
                  </a:extLst>
                </p:cNvPr>
                <p:cNvSpPr/>
                <p:nvPr/>
              </p:nvSpPr>
              <p:spPr>
                <a:xfrm>
                  <a:off x="9701932" y="3417638"/>
                  <a:ext cx="1327356" cy="46506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24A807DB-A2A1-2B5C-438E-AFDF51029F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932" y="3417638"/>
                  <a:ext cx="1327356" cy="4650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B97BEA4-58C6-90B6-FC44-5FB88B123B14}"/>
              </a:ext>
            </a:extLst>
          </p:cNvPr>
          <p:cNvSpPr txBox="1"/>
          <p:nvPr/>
        </p:nvSpPr>
        <p:spPr>
          <a:xfrm>
            <a:off x="429623" y="1475901"/>
            <a:ext cx="511277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Depth-wise Convolution + Point-wise Convolution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효율적으로 연산 량 감소</a:t>
            </a:r>
          </a:p>
        </p:txBody>
      </p:sp>
    </p:spTree>
    <p:extLst>
      <p:ext uri="{BB962C8B-B14F-4D97-AF65-F5344CB8AC3E}">
        <p14:creationId xmlns:p14="http://schemas.microsoft.com/office/powerpoint/2010/main" val="296803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033E9BF-1B41-E73C-E65B-2E2464E46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91" y="2859376"/>
            <a:ext cx="6318811" cy="300109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048860"/>
            <a:ext cx="113327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ko-KR" sz="2400" b="1" dirty="0"/>
              <a:t>Convolution</a:t>
            </a:r>
            <a:r>
              <a:rPr lang="ko-KR" altLang="en-US" sz="2400" b="1" dirty="0"/>
              <a:t> 연산의 </a:t>
            </a:r>
            <a:r>
              <a:rPr lang="en-US" altLang="ko-KR" sz="2400" b="1" dirty="0"/>
              <a:t>stride </a:t>
            </a:r>
            <a:r>
              <a:rPr lang="ko-KR" altLang="en-US" sz="2400" b="1" dirty="0"/>
              <a:t>조절</a:t>
            </a:r>
            <a:endParaRPr lang="en-US" altLang="ko-KR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7BEA4-58C6-90B6-FC44-5FB88B123B14}"/>
              </a:ext>
            </a:extLst>
          </p:cNvPr>
          <p:cNvSpPr txBox="1"/>
          <p:nvPr/>
        </p:nvSpPr>
        <p:spPr>
          <a:xfrm>
            <a:off x="429620" y="1505419"/>
            <a:ext cx="11332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Key, Value</a:t>
            </a:r>
            <a:r>
              <a:rPr lang="ko-KR" altLang="en-US" dirty="0"/>
              <a:t>를 추출하는 </a:t>
            </a:r>
            <a:r>
              <a:rPr lang="en-US" altLang="ko-KR" dirty="0"/>
              <a:t>Convolution </a:t>
            </a:r>
            <a:r>
              <a:rPr lang="ko-KR" altLang="en-US" dirty="0"/>
              <a:t>연산의 </a:t>
            </a:r>
            <a:r>
              <a:rPr lang="en-US" altLang="ko-KR" dirty="0"/>
              <a:t>stride</a:t>
            </a:r>
            <a:r>
              <a:rPr lang="ko-KR" altLang="en-US" dirty="0"/>
              <a:t>를 </a:t>
            </a:r>
            <a:r>
              <a:rPr lang="en-US" altLang="ko-KR" dirty="0"/>
              <a:t>2</a:t>
            </a:r>
            <a:r>
              <a:rPr lang="ko-KR" altLang="en-US" dirty="0"/>
              <a:t>이상으로 키움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	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dirty="0"/>
              <a:t> squeezed Key, Value</a:t>
            </a:r>
            <a:r>
              <a:rPr lang="ko-KR" altLang="en-US" dirty="0"/>
              <a:t>를 얻음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	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dirty="0"/>
              <a:t> MHSA</a:t>
            </a:r>
            <a:r>
              <a:rPr lang="ko-KR" altLang="en-US" dirty="0"/>
              <a:t> 연산 량 감소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ADF58EC-A964-5637-D2B0-B8D1D7B95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70" y="364704"/>
            <a:ext cx="4963218" cy="2219635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6FE4503-4E61-FAF5-DA26-1987A18235A3}"/>
              </a:ext>
            </a:extLst>
          </p:cNvPr>
          <p:cNvSpPr/>
          <p:nvPr/>
        </p:nvSpPr>
        <p:spPr>
          <a:xfrm>
            <a:off x="6992470" y="4236316"/>
            <a:ext cx="2262934" cy="52712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6C3005E-52C2-9045-F65E-D083DC64E6EE}"/>
              </a:ext>
            </a:extLst>
          </p:cNvPr>
          <p:cNvSpPr/>
          <p:nvPr/>
        </p:nvSpPr>
        <p:spPr>
          <a:xfrm>
            <a:off x="6992470" y="5333343"/>
            <a:ext cx="2262933" cy="527125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AC137A17-03F1-41F9-DC7A-19712DC140F3}"/>
              </a:ext>
            </a:extLst>
          </p:cNvPr>
          <p:cNvSpPr/>
          <p:nvPr/>
        </p:nvSpPr>
        <p:spPr>
          <a:xfrm>
            <a:off x="5432611" y="4291013"/>
            <a:ext cx="1452283" cy="40957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48F0DF4-44E1-EAC8-984D-311E38048BE0}"/>
              </a:ext>
            </a:extLst>
          </p:cNvPr>
          <p:cNvSpPr/>
          <p:nvPr/>
        </p:nvSpPr>
        <p:spPr>
          <a:xfrm rot="1766991">
            <a:off x="5316822" y="4928967"/>
            <a:ext cx="1452283" cy="46225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0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3. Experiments</a:t>
            </a:r>
          </a:p>
        </p:txBody>
      </p:sp>
    </p:spTree>
    <p:extLst>
      <p:ext uri="{BB962C8B-B14F-4D97-AF65-F5344CB8AC3E}">
        <p14:creationId xmlns:p14="http://schemas.microsoft.com/office/powerpoint/2010/main" val="106638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latin typeface="+mn-lt"/>
              </a:rPr>
              <a:t>Experiments</a:t>
            </a:r>
            <a:endParaRPr lang="ko-KR" altLang="en-US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79493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73633-F86B-1274-E0DD-715C00236E24}"/>
              </a:ext>
            </a:extLst>
          </p:cNvPr>
          <p:cNvSpPr txBox="1"/>
          <p:nvPr/>
        </p:nvSpPr>
        <p:spPr>
          <a:xfrm>
            <a:off x="429622" y="1060162"/>
            <a:ext cx="103602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2000" b="1" dirty="0"/>
              <a:t>Comparison to state of 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BF5773-946A-F21E-196D-EFCB7DA361A1}"/>
              </a:ext>
            </a:extLst>
          </p:cNvPr>
          <p:cNvSpPr txBox="1"/>
          <p:nvPr/>
        </p:nvSpPr>
        <p:spPr>
          <a:xfrm>
            <a:off x="429622" y="1469579"/>
            <a:ext cx="48720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ko-KR" altLang="en-US" sz="1400" dirty="0"/>
              <a:t>더 적은 파라미터와 </a:t>
            </a:r>
            <a:r>
              <a:rPr lang="en-US" altLang="ko-KR" sz="1400" dirty="0"/>
              <a:t>FLOPs</a:t>
            </a:r>
            <a:r>
              <a:rPr lang="ko-KR" altLang="en-US" sz="1400" dirty="0"/>
              <a:t>로 더 높은 성능을 보여줌</a:t>
            </a:r>
            <a:endParaRPr lang="en-US" altLang="ko-KR" sz="1400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B5537043-614F-2DF7-EC0A-A0044F947546}"/>
              </a:ext>
            </a:extLst>
          </p:cNvPr>
          <p:cNvGrpSpPr/>
          <p:nvPr/>
        </p:nvGrpSpPr>
        <p:grpSpPr>
          <a:xfrm>
            <a:off x="3000614" y="2074191"/>
            <a:ext cx="6190771" cy="3603869"/>
            <a:chOff x="429622" y="1791881"/>
            <a:chExt cx="6190771" cy="3603869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CC35BC3-AFB1-F20E-A98B-22D7EADC7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4460"/>
            <a:stretch/>
          </p:blipFill>
          <p:spPr>
            <a:xfrm>
              <a:off x="429622" y="1791881"/>
              <a:ext cx="6190771" cy="3603869"/>
            </a:xfrm>
            <a:prstGeom prst="rect">
              <a:avLst/>
            </a:prstGeom>
          </p:spPr>
        </p:pic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FADD32AD-3171-046F-9146-A1E53A66A76F}"/>
                </a:ext>
              </a:extLst>
            </p:cNvPr>
            <p:cNvSpPr/>
            <p:nvPr/>
          </p:nvSpPr>
          <p:spPr>
            <a:xfrm>
              <a:off x="3550920" y="4750590"/>
              <a:ext cx="1945006" cy="120650"/>
            </a:xfrm>
            <a:prstGeom prst="roundRect">
              <a:avLst>
                <a:gd name="adj" fmla="val 0"/>
              </a:avLst>
            </a:prstGeom>
            <a:solidFill>
              <a:srgbClr val="FF000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A58B1CEF-75EE-8BED-051E-99B7A7091C88}"/>
                </a:ext>
              </a:extLst>
            </p:cNvPr>
            <p:cNvSpPr/>
            <p:nvPr/>
          </p:nvSpPr>
          <p:spPr>
            <a:xfrm>
              <a:off x="3550920" y="3110877"/>
              <a:ext cx="1945006" cy="176493"/>
            </a:xfrm>
            <a:prstGeom prst="roundRect">
              <a:avLst>
                <a:gd name="adj" fmla="val 0"/>
              </a:avLst>
            </a:prstGeom>
            <a:solidFill>
              <a:srgbClr val="FF000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9A16F08A-C3FD-4205-FA9B-47CB539096C2}"/>
                </a:ext>
              </a:extLst>
            </p:cNvPr>
            <p:cNvSpPr/>
            <p:nvPr/>
          </p:nvSpPr>
          <p:spPr>
            <a:xfrm>
              <a:off x="3550920" y="3332312"/>
              <a:ext cx="1945006" cy="417195"/>
            </a:xfrm>
            <a:prstGeom prst="roundRect">
              <a:avLst>
                <a:gd name="adj" fmla="val 0"/>
              </a:avLst>
            </a:prstGeom>
            <a:solidFill>
              <a:srgbClr val="FF000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4" name="연결선: 구부러짐 23">
              <a:extLst>
                <a:ext uri="{FF2B5EF4-FFF2-40B4-BE49-F238E27FC236}">
                  <a16:creationId xmlns:a16="http://schemas.microsoft.com/office/drawing/2014/main" id="{E068BC5A-EC07-1178-D751-C59144C1DEE1}"/>
                </a:ext>
              </a:extLst>
            </p:cNvPr>
            <p:cNvCxnSpPr>
              <a:cxnSpLocks/>
              <a:stCxn id="21" idx="3"/>
              <a:endCxn id="19" idx="3"/>
            </p:cNvCxnSpPr>
            <p:nvPr/>
          </p:nvCxnSpPr>
          <p:spPr>
            <a:xfrm>
              <a:off x="5495926" y="3199124"/>
              <a:ext cx="12700" cy="1611791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연결선: 구부러짐 64">
              <a:extLst>
                <a:ext uri="{FF2B5EF4-FFF2-40B4-BE49-F238E27FC236}">
                  <a16:creationId xmlns:a16="http://schemas.microsoft.com/office/drawing/2014/main" id="{2DFFC81D-D413-1027-0EED-A79241A75A43}"/>
                </a:ext>
              </a:extLst>
            </p:cNvPr>
            <p:cNvCxnSpPr>
              <a:cxnSpLocks/>
            </p:cNvCxnSpPr>
            <p:nvPr/>
          </p:nvCxnSpPr>
          <p:spPr>
            <a:xfrm>
              <a:off x="5483226" y="3548393"/>
              <a:ext cx="12700" cy="1260000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F8E4ED71-D64C-CFB8-E70F-4104A948BB8E}"/>
                </a:ext>
              </a:extLst>
            </p:cNvPr>
            <p:cNvSpPr/>
            <p:nvPr/>
          </p:nvSpPr>
          <p:spPr>
            <a:xfrm>
              <a:off x="3550920" y="4614718"/>
              <a:ext cx="1945006" cy="12065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  <a:alpha val="50196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8807AEB7-D15F-51B2-B92E-B6D7100DE9AE}"/>
                </a:ext>
              </a:extLst>
            </p:cNvPr>
            <p:cNvSpPr/>
            <p:nvPr/>
          </p:nvSpPr>
          <p:spPr>
            <a:xfrm>
              <a:off x="3550920" y="2480329"/>
              <a:ext cx="1945006" cy="12065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  <a:alpha val="50196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71" name="연결선: 구부러짐 70">
              <a:extLst>
                <a:ext uri="{FF2B5EF4-FFF2-40B4-BE49-F238E27FC236}">
                  <a16:creationId xmlns:a16="http://schemas.microsoft.com/office/drawing/2014/main" id="{D7AA6302-43FE-8659-7F9C-5BC4042DD8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8657" y="2515043"/>
              <a:ext cx="12700" cy="2160000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1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CF24D7-0C94-5F7D-BAD4-9F7C1AF95E90}"/>
              </a:ext>
            </a:extLst>
          </p:cNvPr>
          <p:cNvSpPr txBox="1"/>
          <p:nvPr/>
        </p:nvSpPr>
        <p:spPr>
          <a:xfrm>
            <a:off x="429622" y="1060162"/>
            <a:ext cx="103602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2000" b="1" dirty="0"/>
              <a:t>Downstream task transfer(Transfer Learning </a:t>
            </a:r>
            <a:r>
              <a:rPr lang="ko-KR" altLang="en-US" sz="2000" b="1" dirty="0"/>
              <a:t>성능</a:t>
            </a:r>
            <a:r>
              <a:rPr lang="en-US" altLang="ko-KR" sz="2000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8E3C9-FEF9-5056-EE10-926FF2F15154}"/>
              </a:ext>
            </a:extLst>
          </p:cNvPr>
          <p:cNvSpPr txBox="1"/>
          <p:nvPr/>
        </p:nvSpPr>
        <p:spPr>
          <a:xfrm>
            <a:off x="429622" y="1441135"/>
            <a:ext cx="95907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1400" dirty="0"/>
              <a:t>ImageNet-2K</a:t>
            </a:r>
            <a:r>
              <a:rPr lang="ko-KR" altLang="en-US" sz="1400" dirty="0"/>
              <a:t>에서 </a:t>
            </a:r>
            <a:r>
              <a:rPr lang="en-US" altLang="ko-KR" sz="1400" dirty="0"/>
              <a:t>pretrain</a:t>
            </a:r>
            <a:r>
              <a:rPr lang="ko-KR" altLang="en-US" sz="1400" dirty="0"/>
              <a:t>한 뒤</a:t>
            </a:r>
            <a:r>
              <a:rPr lang="en-US" altLang="ko-KR" sz="1400" dirty="0"/>
              <a:t> fine-tuning </a:t>
            </a:r>
            <a:r>
              <a:rPr lang="ko-KR" altLang="en-US" sz="1400" dirty="0"/>
              <a:t>수행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sz="1400" dirty="0"/>
              <a:t> CvT-W24(OURS)</a:t>
            </a:r>
            <a:r>
              <a:rPr lang="ko-KR" altLang="en-US" sz="1400" dirty="0"/>
              <a:t> 모델이 가장 높은 성능을 보여줌</a:t>
            </a:r>
            <a:r>
              <a:rPr lang="en-US" altLang="ko-KR" sz="1400" dirty="0"/>
              <a:t> 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latin typeface="+mn-lt"/>
              </a:rPr>
              <a:t>Experiments</a:t>
            </a:r>
            <a:endParaRPr lang="ko-KR" altLang="en-US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79493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319CC31-0FCA-D83E-B903-683E07F782DC}"/>
              </a:ext>
            </a:extLst>
          </p:cNvPr>
          <p:cNvGrpSpPr/>
          <p:nvPr/>
        </p:nvGrpSpPr>
        <p:grpSpPr>
          <a:xfrm>
            <a:off x="3707145" y="2366926"/>
            <a:ext cx="4777709" cy="3205912"/>
            <a:chOff x="429622" y="2013012"/>
            <a:chExt cx="4363059" cy="292447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84CC720-1B68-3B5E-AC76-F987A5E00BE9}"/>
                </a:ext>
              </a:extLst>
            </p:cNvPr>
            <p:cNvGrpSpPr/>
            <p:nvPr/>
          </p:nvGrpSpPr>
          <p:grpSpPr>
            <a:xfrm>
              <a:off x="429622" y="2013012"/>
              <a:ext cx="4363059" cy="2924471"/>
              <a:chOff x="429622" y="1562491"/>
              <a:chExt cx="4363059" cy="292447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6C4F8276-4C29-5B2B-3C17-C36ADDE9E2BC}"/>
                  </a:ext>
                </a:extLst>
              </p:cNvPr>
              <p:cNvGrpSpPr/>
              <p:nvPr/>
            </p:nvGrpSpPr>
            <p:grpSpPr>
              <a:xfrm>
                <a:off x="429622" y="1562491"/>
                <a:ext cx="4363059" cy="2924471"/>
                <a:chOff x="429622" y="1562491"/>
                <a:chExt cx="4363059" cy="2924471"/>
              </a:xfrm>
            </p:grpSpPr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24F79501-2517-048C-B13C-7D3EBADBDB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9622" y="1819590"/>
                  <a:ext cx="4363059" cy="2667372"/>
                </a:xfrm>
                <a:prstGeom prst="rect">
                  <a:avLst/>
                </a:prstGeom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960074C-5A6A-969C-C942-C5DAE07D0224}"/>
                    </a:ext>
                  </a:extLst>
                </p:cNvPr>
                <p:cNvSpPr txBox="1"/>
                <p:nvPr/>
              </p:nvSpPr>
              <p:spPr>
                <a:xfrm>
                  <a:off x="2197583" y="1562491"/>
                  <a:ext cx="259509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o-KR" altLang="en-US" sz="1000" dirty="0">
                      <a:solidFill>
                        <a:schemeClr val="accent1"/>
                      </a:solidFill>
                    </a:rPr>
                    <a:t>다양한 </a:t>
                  </a:r>
                  <a:r>
                    <a:rPr lang="en-US" altLang="ko-KR" sz="1000" dirty="0">
                      <a:solidFill>
                        <a:schemeClr val="accent1"/>
                      </a:solidFill>
                    </a:rPr>
                    <a:t>Down stream tasks</a:t>
                  </a:r>
                  <a:endParaRPr lang="ko-KR" altLang="en-US" sz="1000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D212A198-A06B-8726-5723-CA8AEA09AFFD}"/>
                  </a:ext>
                </a:extLst>
              </p:cNvPr>
              <p:cNvSpPr/>
              <p:nvPr/>
            </p:nvSpPr>
            <p:spPr>
              <a:xfrm>
                <a:off x="2197583" y="1819590"/>
                <a:ext cx="2595098" cy="591101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078A028D-8622-39D8-EEA8-C770844B364E}"/>
                </a:ext>
              </a:extLst>
            </p:cNvPr>
            <p:cNvSpPr/>
            <p:nvPr/>
          </p:nvSpPr>
          <p:spPr>
            <a:xfrm>
              <a:off x="1893143" y="4162425"/>
              <a:ext cx="2733625" cy="179182"/>
            </a:xfrm>
            <a:prstGeom prst="roundRect">
              <a:avLst>
                <a:gd name="adj" fmla="val 0"/>
              </a:avLst>
            </a:prstGeom>
            <a:solidFill>
              <a:srgbClr val="FF000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50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EF456EBE-C40B-C1C9-136E-C7D9ECE3F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47"/>
          <a:stretch/>
        </p:blipFill>
        <p:spPr>
          <a:xfrm>
            <a:off x="340722" y="2072472"/>
            <a:ext cx="4372585" cy="2058008"/>
          </a:xfrm>
          <a:prstGeom prst="rect">
            <a:avLst/>
          </a:prstGeom>
        </p:spPr>
      </p:pic>
      <p:cxnSp>
        <p:nvCxnSpPr>
          <p:cNvPr id="42" name="연결선: 구부러짐 41">
            <a:extLst>
              <a:ext uri="{FF2B5EF4-FFF2-40B4-BE49-F238E27FC236}">
                <a16:creationId xmlns:a16="http://schemas.microsoft.com/office/drawing/2014/main" id="{7E2F217D-CAEB-03F1-FD77-551982340F9B}"/>
              </a:ext>
            </a:extLst>
          </p:cNvPr>
          <p:cNvCxnSpPr>
            <a:cxnSpLocks/>
          </p:cNvCxnSpPr>
          <p:nvPr/>
        </p:nvCxnSpPr>
        <p:spPr>
          <a:xfrm>
            <a:off x="4558908" y="2780449"/>
            <a:ext cx="12700" cy="25200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C24299E-7E3C-2A05-06C9-E80587DE3651}"/>
              </a:ext>
            </a:extLst>
          </p:cNvPr>
          <p:cNvSpPr txBox="1"/>
          <p:nvPr/>
        </p:nvSpPr>
        <p:spPr>
          <a:xfrm>
            <a:off x="4763734" y="2763462"/>
            <a:ext cx="2179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성능 차이 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E12E55-798E-7329-E943-096FB8CC847A}"/>
              </a:ext>
            </a:extLst>
          </p:cNvPr>
          <p:cNvSpPr txBox="1"/>
          <p:nvPr/>
        </p:nvSpPr>
        <p:spPr>
          <a:xfrm>
            <a:off x="4763734" y="3467148"/>
            <a:ext cx="1141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성능 차이 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5" name="연결선: 구부러짐 44">
            <a:extLst>
              <a:ext uri="{FF2B5EF4-FFF2-40B4-BE49-F238E27FC236}">
                <a16:creationId xmlns:a16="http://schemas.microsoft.com/office/drawing/2014/main" id="{6B326FAE-AE1E-0371-FD8B-9F0A7D64F7F1}"/>
              </a:ext>
            </a:extLst>
          </p:cNvPr>
          <p:cNvCxnSpPr>
            <a:cxnSpLocks/>
          </p:cNvCxnSpPr>
          <p:nvPr/>
        </p:nvCxnSpPr>
        <p:spPr>
          <a:xfrm>
            <a:off x="4571608" y="3480523"/>
            <a:ext cx="7200" cy="43200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743A0911-CC0C-076C-82FA-C557FCA24D74}"/>
              </a:ext>
            </a:extLst>
          </p:cNvPr>
          <p:cNvSpPr/>
          <p:nvPr/>
        </p:nvSpPr>
        <p:spPr>
          <a:xfrm>
            <a:off x="3835172" y="3862043"/>
            <a:ext cx="754436" cy="232258"/>
          </a:xfrm>
          <a:prstGeom prst="roundRect">
            <a:avLst>
              <a:gd name="adj" fmla="val 0"/>
            </a:avLst>
          </a:prstGeom>
          <a:solidFill>
            <a:srgbClr val="FF0000">
              <a:alpha val="5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F24D7-0C94-5F7D-BAD4-9F7C1AF95E90}"/>
              </a:ext>
            </a:extLst>
          </p:cNvPr>
          <p:cNvSpPr txBox="1"/>
          <p:nvPr/>
        </p:nvSpPr>
        <p:spPr>
          <a:xfrm>
            <a:off x="429622" y="1060162"/>
            <a:ext cx="103602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2000" b="1" dirty="0"/>
              <a:t>Ablation Study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latin typeface="+mn-lt"/>
              </a:rPr>
              <a:t>Experiments</a:t>
            </a:r>
            <a:endParaRPr lang="ko-KR" altLang="en-US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79493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5358377-EC6A-47E1-DC02-3AABF0427F49}"/>
              </a:ext>
            </a:extLst>
          </p:cNvPr>
          <p:cNvGrpSpPr/>
          <p:nvPr/>
        </p:nvGrpSpPr>
        <p:grpSpPr>
          <a:xfrm>
            <a:off x="6490173" y="1773823"/>
            <a:ext cx="4518115" cy="2776025"/>
            <a:chOff x="419573" y="2090817"/>
            <a:chExt cx="4518115" cy="27760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C03794-73F0-FA79-348A-E1EF462D9849}"/>
                </a:ext>
              </a:extLst>
            </p:cNvPr>
            <p:cNvSpPr txBox="1"/>
            <p:nvPr/>
          </p:nvSpPr>
          <p:spPr>
            <a:xfrm>
              <a:off x="429622" y="2090817"/>
              <a:ext cx="40462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b="1" dirty="0"/>
                <a:t>(2) Convolution</a:t>
              </a:r>
              <a:r>
                <a:rPr lang="ko-KR" altLang="en-US" b="1" dirty="0"/>
                <a:t> </a:t>
              </a:r>
              <a:r>
                <a:rPr lang="en-US" altLang="ko-KR" b="1" dirty="0"/>
                <a:t>Token Embedding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CB2F25F-D2AD-AD8C-5C7C-B11759207B33}"/>
                </a:ext>
              </a:extLst>
            </p:cNvPr>
            <p:cNvGrpSpPr/>
            <p:nvPr/>
          </p:nvGrpSpPr>
          <p:grpSpPr>
            <a:xfrm>
              <a:off x="419573" y="2516691"/>
              <a:ext cx="4155078" cy="1501615"/>
              <a:chOff x="762474" y="1543805"/>
              <a:chExt cx="4155078" cy="1501615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2FA492CF-C445-0F47-6E9D-E3B38FD6FA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4147"/>
              <a:stretch/>
            </p:blipFill>
            <p:spPr>
              <a:xfrm>
                <a:off x="762474" y="1543805"/>
                <a:ext cx="4155078" cy="1501615"/>
              </a:xfrm>
              <a:prstGeom prst="rect">
                <a:avLst/>
              </a:prstGeom>
            </p:spPr>
          </p:pic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B7F5FC15-0837-0D20-BBF6-263B60F47E4B}"/>
                  </a:ext>
                </a:extLst>
              </p:cNvPr>
              <p:cNvSpPr/>
              <p:nvPr/>
            </p:nvSpPr>
            <p:spPr>
              <a:xfrm>
                <a:off x="893200" y="2753896"/>
                <a:ext cx="3915530" cy="197170"/>
              </a:xfrm>
              <a:prstGeom prst="roundRect">
                <a:avLst>
                  <a:gd name="adj" fmla="val 0"/>
                </a:avLst>
              </a:prstGeom>
              <a:solidFill>
                <a:srgbClr val="FF0000">
                  <a:alpha val="5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2A9731-73EE-1272-F866-E5A6D8AAD6EA}"/>
                </a:ext>
              </a:extLst>
            </p:cNvPr>
            <p:cNvSpPr txBox="1"/>
            <p:nvPr/>
          </p:nvSpPr>
          <p:spPr>
            <a:xfrm>
              <a:off x="973329" y="4018306"/>
              <a:ext cx="3492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chemeClr val="accent1"/>
                  </a:solidFill>
                </a:rPr>
                <a:t>Con. Embed : Convolutional Token Embedding</a:t>
              </a: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chemeClr val="accent1"/>
                  </a:solidFill>
                </a:rPr>
                <a:t>Pos. Embed : position embedding</a:t>
              </a:r>
              <a:endParaRPr lang="ko-KR" altLang="en-US" sz="10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82D6BD-6696-DC26-7229-90E706E1191E}"/>
                </a:ext>
              </a:extLst>
            </p:cNvPr>
            <p:cNvSpPr txBox="1"/>
            <p:nvPr/>
          </p:nvSpPr>
          <p:spPr>
            <a:xfrm>
              <a:off x="429622" y="4559065"/>
              <a:ext cx="4508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positional</a:t>
              </a:r>
              <a:r>
                <a: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embedding</a:t>
              </a:r>
              <a:r>
                <a: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없이도 공간정보 구축 가능</a:t>
              </a:r>
              <a:endParaRPr lang="ko-KR" altLang="en-US" sz="14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433A7A8-54E4-C336-E04A-633C008DBFFE}"/>
              </a:ext>
            </a:extLst>
          </p:cNvPr>
          <p:cNvSpPr txBox="1"/>
          <p:nvPr/>
        </p:nvSpPr>
        <p:spPr>
          <a:xfrm>
            <a:off x="350771" y="1562491"/>
            <a:ext cx="4046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/>
              <a:t>(1) Positional Embedding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33405D-CCBC-68BC-F8A9-B14723295A01}"/>
              </a:ext>
            </a:extLst>
          </p:cNvPr>
          <p:cNvSpPr txBox="1"/>
          <p:nvPr/>
        </p:nvSpPr>
        <p:spPr>
          <a:xfrm>
            <a:off x="340722" y="4356928"/>
            <a:ext cx="59711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400" dirty="0" err="1"/>
              <a:t>CvT</a:t>
            </a:r>
            <a:r>
              <a:rPr lang="en-US" altLang="ko-KR" sz="1400" dirty="0"/>
              <a:t>(OURS)</a:t>
            </a:r>
            <a:r>
              <a:rPr lang="ko-KR" altLang="en-US" sz="1400" dirty="0"/>
              <a:t>에서는 </a:t>
            </a:r>
            <a:r>
              <a:rPr lang="en-US" altLang="ko-KR" sz="1400" dirty="0"/>
              <a:t>positional embedding</a:t>
            </a:r>
            <a:r>
              <a:rPr lang="ko-KR" altLang="en-US" sz="1400" dirty="0"/>
              <a:t>을 제거하더라도 성능 변화 없음</a:t>
            </a:r>
            <a:endParaRPr lang="en-US" altLang="ko-KR" sz="1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400" dirty="0" err="1"/>
              <a:t>CvT</a:t>
            </a:r>
            <a:r>
              <a:rPr lang="ko-KR" altLang="en-US" sz="1400" dirty="0"/>
              <a:t>는 성능 저하 없이 </a:t>
            </a:r>
            <a:r>
              <a:rPr lang="en-US" altLang="ko-KR" sz="1400" dirty="0"/>
              <a:t>positional embedding</a:t>
            </a:r>
            <a:r>
              <a:rPr lang="ko-KR" altLang="en-US" sz="1400" dirty="0"/>
              <a:t>을 지우면서</a:t>
            </a:r>
            <a:r>
              <a:rPr lang="en-US" altLang="ko-KR" sz="1400" dirty="0"/>
              <a:t>, </a:t>
            </a:r>
            <a:r>
              <a:rPr lang="ko-KR" altLang="en-US" sz="1400" dirty="0"/>
              <a:t>더 </a:t>
            </a:r>
            <a:r>
              <a:rPr lang="en-US" altLang="ko-KR" sz="1400" dirty="0"/>
              <a:t>Simple</a:t>
            </a:r>
            <a:r>
              <a:rPr lang="ko-KR" altLang="en-US" sz="1400" dirty="0"/>
              <a:t>한 구조 </a:t>
            </a:r>
            <a:r>
              <a:rPr lang="ko-KR" altLang="en-US" sz="1400" dirty="0" err="1"/>
              <a:t>만듬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6734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43157178-FEDC-2905-9C70-8322288EC5B4}"/>
              </a:ext>
            </a:extLst>
          </p:cNvPr>
          <p:cNvGrpSpPr/>
          <p:nvPr/>
        </p:nvGrpSpPr>
        <p:grpSpPr>
          <a:xfrm>
            <a:off x="6017163" y="2488006"/>
            <a:ext cx="4575484" cy="1988021"/>
            <a:chOff x="3808258" y="4208638"/>
            <a:chExt cx="4575484" cy="1988021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F7D6069A-2659-473C-9DA8-15CA2AFFB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8258" y="4208638"/>
              <a:ext cx="4575484" cy="1988021"/>
            </a:xfrm>
            <a:prstGeom prst="rect">
              <a:avLst/>
            </a:prstGeom>
          </p:spPr>
        </p:pic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23BC4C8B-8E14-032D-D973-79E3728BC049}"/>
                </a:ext>
              </a:extLst>
            </p:cNvPr>
            <p:cNvSpPr/>
            <p:nvPr/>
          </p:nvSpPr>
          <p:spPr>
            <a:xfrm>
              <a:off x="3894268" y="5558607"/>
              <a:ext cx="4410636" cy="213084"/>
            </a:xfrm>
            <a:prstGeom prst="roundRect">
              <a:avLst>
                <a:gd name="adj" fmla="val 0"/>
              </a:avLst>
            </a:prstGeom>
            <a:solidFill>
              <a:srgbClr val="FF000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CF24D7-0C94-5F7D-BAD4-9F7C1AF95E90}"/>
              </a:ext>
            </a:extLst>
          </p:cNvPr>
          <p:cNvSpPr txBox="1"/>
          <p:nvPr/>
        </p:nvSpPr>
        <p:spPr>
          <a:xfrm>
            <a:off x="429622" y="1060162"/>
            <a:ext cx="103602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2000" b="1" dirty="0"/>
              <a:t>Ablation Study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latin typeface="+mn-lt"/>
              </a:rPr>
              <a:t>Experiments</a:t>
            </a:r>
            <a:endParaRPr lang="ko-KR" altLang="en-US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79493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57090B4-029D-7D5E-1CDF-6E3BBEEBF4D7}"/>
              </a:ext>
            </a:extLst>
          </p:cNvPr>
          <p:cNvGrpSpPr/>
          <p:nvPr/>
        </p:nvGrpSpPr>
        <p:grpSpPr>
          <a:xfrm>
            <a:off x="424225" y="1849639"/>
            <a:ext cx="4508066" cy="2741209"/>
            <a:chOff x="5188169" y="1906756"/>
            <a:chExt cx="4508066" cy="2741209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7CFE5625-32A7-26B1-1F27-0E5EBED91FAF}"/>
                </a:ext>
              </a:extLst>
            </p:cNvPr>
            <p:cNvGrpSpPr/>
            <p:nvPr/>
          </p:nvGrpSpPr>
          <p:grpSpPr>
            <a:xfrm>
              <a:off x="5188169" y="2608623"/>
              <a:ext cx="4508066" cy="1246838"/>
              <a:chOff x="506668" y="2235947"/>
              <a:chExt cx="4795005" cy="1291252"/>
            </a:xfrm>
          </p:grpSpPr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70909DA7-434A-AE98-16DC-B0E059B32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44178"/>
              <a:stretch/>
            </p:blipFill>
            <p:spPr>
              <a:xfrm>
                <a:off x="506668" y="2235947"/>
                <a:ext cx="4795005" cy="1291252"/>
              </a:xfrm>
              <a:prstGeom prst="rect">
                <a:avLst/>
              </a:prstGeom>
            </p:spPr>
          </p:pic>
          <p:sp>
            <p:nvSpPr>
              <p:cNvPr id="30" name="화살표: 아래쪽 29">
                <a:extLst>
                  <a:ext uri="{FF2B5EF4-FFF2-40B4-BE49-F238E27FC236}">
                    <a16:creationId xmlns:a16="http://schemas.microsoft.com/office/drawing/2014/main" id="{9CE17745-1D84-7B23-3188-8D4C7DCC2363}"/>
                  </a:ext>
                </a:extLst>
              </p:cNvPr>
              <p:cNvSpPr/>
              <p:nvPr/>
            </p:nvSpPr>
            <p:spPr>
              <a:xfrm>
                <a:off x="4129278" y="3102160"/>
                <a:ext cx="265817" cy="252000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화살표: 아래쪽 30">
                <a:extLst>
                  <a:ext uri="{FF2B5EF4-FFF2-40B4-BE49-F238E27FC236}">
                    <a16:creationId xmlns:a16="http://schemas.microsoft.com/office/drawing/2014/main" id="{F8B1E254-07D7-DCA0-42E2-F0BB5EBCA8EE}"/>
                  </a:ext>
                </a:extLst>
              </p:cNvPr>
              <p:cNvSpPr/>
              <p:nvPr/>
            </p:nvSpPr>
            <p:spPr>
              <a:xfrm>
                <a:off x="4994787" y="3099861"/>
                <a:ext cx="162589" cy="252000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B7CFCC-F05C-33D2-9AD3-D1F12C77B07A}"/>
                </a:ext>
              </a:extLst>
            </p:cNvPr>
            <p:cNvSpPr txBox="1"/>
            <p:nvPr/>
          </p:nvSpPr>
          <p:spPr>
            <a:xfrm>
              <a:off x="5188169" y="1906756"/>
              <a:ext cx="40462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b="1" dirty="0">
                  <a:latin typeface="+mn-ea"/>
                </a:rPr>
                <a:t>(3) Convolution stride </a:t>
              </a:r>
              <a:r>
                <a:rPr lang="ko-KR" altLang="en-US" b="1" dirty="0">
                  <a:latin typeface="+mn-ea"/>
                </a:rPr>
                <a:t>영향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1CA5AB-76E0-FD2D-DEA6-1015E83CCD5C}"/>
                </a:ext>
              </a:extLst>
            </p:cNvPr>
            <p:cNvSpPr txBox="1"/>
            <p:nvPr/>
          </p:nvSpPr>
          <p:spPr>
            <a:xfrm>
              <a:off x="5188169" y="4001634"/>
              <a:ext cx="4508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/>
                <a:t>0.6%</a:t>
              </a:r>
              <a:r>
                <a:rPr lang="ko-KR" altLang="en-US" dirty="0"/>
                <a:t>의 성능 감소</a:t>
              </a:r>
              <a:endParaRPr lang="en-US" altLang="ko-K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/>
                <a:t>30% fewer FLOPs</a:t>
              </a:r>
              <a:endParaRPr lang="ko-KR" alt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E3E82E8-694C-FEA3-429A-6C187F43FFC6}"/>
              </a:ext>
            </a:extLst>
          </p:cNvPr>
          <p:cNvSpPr txBox="1"/>
          <p:nvPr/>
        </p:nvSpPr>
        <p:spPr>
          <a:xfrm>
            <a:off x="6017163" y="1849639"/>
            <a:ext cx="57506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>
                <a:latin typeface="+mn-ea"/>
              </a:rPr>
              <a:t>(4) </a:t>
            </a:r>
            <a:r>
              <a:rPr lang="en-US" altLang="ko-KR" sz="1800" b="1" dirty="0"/>
              <a:t>Linear Projection(</a:t>
            </a:r>
            <a:r>
              <a:rPr lang="ko-KR" altLang="en-US" sz="1800" b="1" dirty="0"/>
              <a:t>기존</a:t>
            </a:r>
            <a:r>
              <a:rPr lang="en-US" altLang="ko-KR" sz="1800" b="1" dirty="0"/>
              <a:t>) vs Convolutional Projection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BAB3D7-D8FE-A764-3AE0-172CFDD02F1B}"/>
              </a:ext>
            </a:extLst>
          </p:cNvPr>
          <p:cNvSpPr txBox="1"/>
          <p:nvPr/>
        </p:nvSpPr>
        <p:spPr>
          <a:xfrm>
            <a:off x="6017163" y="4745062"/>
            <a:ext cx="513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Convolutional Projection</a:t>
            </a:r>
            <a:r>
              <a:rPr lang="ko-KR" altLang="en-US" dirty="0"/>
              <a:t>을 사용해 </a:t>
            </a:r>
            <a:r>
              <a:rPr lang="en-US" altLang="ko-KR" dirty="0"/>
              <a:t>Query, Key, Value</a:t>
            </a:r>
            <a:r>
              <a:rPr lang="ko-KR" altLang="en-US" dirty="0"/>
              <a:t>를 뽑아냈을 때 더 좋은 성능을 보여줌</a:t>
            </a:r>
          </a:p>
        </p:txBody>
      </p:sp>
    </p:spTree>
    <p:extLst>
      <p:ext uri="{BB962C8B-B14F-4D97-AF65-F5344CB8AC3E}">
        <p14:creationId xmlns:p14="http://schemas.microsoft.com/office/powerpoint/2010/main" val="305016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5. Conclusion</a:t>
            </a:r>
          </a:p>
        </p:txBody>
      </p:sp>
    </p:spTree>
    <p:extLst>
      <p:ext uri="{BB962C8B-B14F-4D97-AF65-F5344CB8AC3E}">
        <p14:creationId xmlns:p14="http://schemas.microsoft.com/office/powerpoint/2010/main" val="404613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41266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BB226-35E4-6AD1-2A9F-A81BE8072B04}"/>
              </a:ext>
            </a:extLst>
          </p:cNvPr>
          <p:cNvSpPr txBox="1"/>
          <p:nvPr/>
        </p:nvSpPr>
        <p:spPr>
          <a:xfrm>
            <a:off x="419100" y="1380038"/>
            <a:ext cx="113589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ko-KR" sz="2000" b="1" dirty="0"/>
              <a:t>CvT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: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Convolutional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vision Transformer </a:t>
            </a:r>
            <a:r>
              <a:rPr lang="ko-KR" altLang="en-US" sz="2000" b="1" dirty="0"/>
              <a:t>제안</a:t>
            </a:r>
            <a:endParaRPr lang="en-US" altLang="ko-KR" sz="2000" b="1" dirty="0"/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2000" dirty="0"/>
              <a:t>Vision Transformer(</a:t>
            </a:r>
            <a:r>
              <a:rPr lang="en-US" altLang="ko-KR" sz="2000" dirty="0" err="1"/>
              <a:t>ViT</a:t>
            </a:r>
            <a:r>
              <a:rPr lang="en-US" altLang="ko-KR" sz="2000" dirty="0"/>
              <a:t>)</a:t>
            </a:r>
            <a:r>
              <a:rPr lang="ko-KR" altLang="en-US" sz="2000" dirty="0"/>
              <a:t> 구조에 </a:t>
            </a:r>
            <a:r>
              <a:rPr lang="en-US" altLang="ko-KR" sz="2000" dirty="0"/>
              <a:t>convolution</a:t>
            </a:r>
            <a:r>
              <a:rPr lang="ko-KR" altLang="en-US" sz="2000" dirty="0"/>
              <a:t>의 </a:t>
            </a:r>
            <a:r>
              <a:rPr lang="en-US" altLang="ko-KR" sz="2000" dirty="0"/>
              <a:t>locality </a:t>
            </a:r>
            <a:r>
              <a:rPr lang="ko-KR" altLang="en-US" sz="2000" dirty="0"/>
              <a:t>장점을 도입</a:t>
            </a:r>
            <a:endParaRPr lang="en-US" altLang="ko-KR" sz="2000" dirty="0"/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2000" dirty="0"/>
              <a:t>Convolutional Token Embedding &amp; Convolutional Projection </a:t>
            </a:r>
            <a:r>
              <a:rPr lang="ko-KR" altLang="en-US" sz="2000" dirty="0"/>
              <a:t>제안</a:t>
            </a:r>
            <a:endParaRPr lang="en-US" altLang="ko-KR" sz="2000" dirty="0"/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2000" dirty="0"/>
              <a:t>Convolution</a:t>
            </a:r>
            <a:r>
              <a:rPr lang="ko-KR" altLang="en-US" sz="2000" dirty="0"/>
              <a:t> 연산을 통해 </a:t>
            </a:r>
            <a:r>
              <a:rPr lang="en-US" altLang="ko-KR" sz="2000" dirty="0"/>
              <a:t>local context </a:t>
            </a:r>
            <a:r>
              <a:rPr lang="ko-KR" altLang="en-US" sz="2000" dirty="0"/>
              <a:t>구조를 효율적으로 구축 </a:t>
            </a:r>
            <a:endParaRPr lang="en-US" altLang="ko-KR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73353A-90AA-617C-0F2C-563D7CEEE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"/>
          <a:stretch/>
        </p:blipFill>
        <p:spPr>
          <a:xfrm>
            <a:off x="3337516" y="3429000"/>
            <a:ext cx="5516967" cy="25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0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lt"/>
                <a:ea typeface="+mn-ea"/>
              </a:rPr>
              <a:t>Contents</a:t>
            </a:r>
            <a:endParaRPr lang="ko-KR" altLang="en-US" dirty="0">
              <a:latin typeface="+mn-lt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>
                <a:latin typeface="+mn-ea"/>
              </a:rPr>
              <a:t>2</a:t>
            </a:fld>
            <a:endParaRPr lang="ko-KR" altLang="en-US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543948"/>
            <a:ext cx="11332753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ko-KR" sz="2400" b="1" dirty="0"/>
              <a:t>Introduction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800" b="1" dirty="0"/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ko-KR" sz="2400" b="1" dirty="0"/>
              <a:t>Method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800" b="1" dirty="0"/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ko-KR" sz="2400" b="1" dirty="0"/>
              <a:t>Experiments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800" b="1" dirty="0"/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US" altLang="ko-KR" sz="2400" b="1" dirty="0"/>
              <a:t>Appendix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800" b="1" dirty="0"/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ko-KR" sz="2400" b="1" dirty="0"/>
              <a:t>Conclusion</a:t>
            </a:r>
            <a:endParaRPr lang="en-US" altLang="ko-K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504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368539" y="2967335"/>
            <a:ext cx="11454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793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5013" y="1636950"/>
            <a:ext cx="11332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o-KR" altLang="en-US" sz="2400" b="1" dirty="0"/>
              <a:t>이미지 특징 추출에는 </a:t>
            </a:r>
            <a:r>
              <a:rPr lang="en-US" altLang="ko-KR" sz="2400" b="1" dirty="0"/>
              <a:t>CNN</a:t>
            </a:r>
            <a:r>
              <a:rPr lang="ko-KR" altLang="en-US" sz="2400" b="1" dirty="0"/>
              <a:t>의 특징이 적합</a:t>
            </a:r>
            <a:endParaRPr lang="en-US" altLang="ko-KR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563D7-5289-60D1-55FA-B26805EBB46F}"/>
              </a:ext>
            </a:extLst>
          </p:cNvPr>
          <p:cNvSpPr txBox="1"/>
          <p:nvPr/>
        </p:nvSpPr>
        <p:spPr>
          <a:xfrm>
            <a:off x="425014" y="3590657"/>
            <a:ext cx="11332754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2400" b="1" dirty="0"/>
              <a:t>CvT : Convolutional vision Transformer </a:t>
            </a:r>
            <a:r>
              <a:rPr lang="ko-KR" altLang="en-US" sz="2400" b="1" dirty="0"/>
              <a:t>제안</a:t>
            </a:r>
            <a:endParaRPr lang="en-US" altLang="ko-KR" sz="2400" b="1" dirty="0"/>
          </a:p>
          <a:p>
            <a:pPr algn="ctr">
              <a:spcAft>
                <a:spcPts val="1200"/>
              </a:spcAft>
            </a:pPr>
            <a:r>
              <a:rPr lang="en-US" altLang="ko-KR" dirty="0"/>
              <a:t>Vision Transformer </a:t>
            </a:r>
            <a:r>
              <a:rPr lang="ko-KR" altLang="en-US" dirty="0"/>
              <a:t>구조에 </a:t>
            </a:r>
            <a:r>
              <a:rPr lang="en-US" altLang="ko-KR" dirty="0"/>
              <a:t>Convolution </a:t>
            </a:r>
            <a:r>
              <a:rPr lang="ko-KR" altLang="en-US" dirty="0"/>
              <a:t>도입</a:t>
            </a:r>
            <a:endParaRPr lang="en-US" altLang="ko-K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11BC01-B930-7E26-83B6-82334F3CBCEE}"/>
              </a:ext>
            </a:extLst>
          </p:cNvPr>
          <p:cNvSpPr txBox="1"/>
          <p:nvPr/>
        </p:nvSpPr>
        <p:spPr>
          <a:xfrm>
            <a:off x="425014" y="4759386"/>
            <a:ext cx="1133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/>
              <a:t>ViT</a:t>
            </a:r>
            <a:r>
              <a:rPr lang="en-US" altLang="ko-KR" dirty="0"/>
              <a:t> </a:t>
            </a:r>
            <a:r>
              <a:rPr lang="ko-KR" altLang="en-US" dirty="0"/>
              <a:t>구조의 장점</a:t>
            </a:r>
            <a:r>
              <a:rPr lang="en-US" altLang="ko-KR" dirty="0"/>
              <a:t>(dynamic attention, Global context)</a:t>
            </a:r>
            <a:r>
              <a:rPr lang="ko-KR" altLang="en-US" dirty="0"/>
              <a:t> 유지 </a:t>
            </a:r>
            <a:endParaRPr lang="en-US" altLang="ko-KR" dirty="0"/>
          </a:p>
          <a:p>
            <a:pPr algn="ctr"/>
            <a:r>
              <a:rPr lang="en-US" altLang="ko-KR" dirty="0"/>
              <a:t>+ </a:t>
            </a:r>
          </a:p>
          <a:p>
            <a:pPr algn="ctr"/>
            <a:r>
              <a:rPr lang="en-US" altLang="ko-KR" dirty="0"/>
              <a:t>CNN </a:t>
            </a:r>
            <a:r>
              <a:rPr lang="ko-KR" altLang="en-US" dirty="0"/>
              <a:t>특징</a:t>
            </a:r>
            <a:endParaRPr lang="en-US" altLang="ko-KR" dirty="0"/>
          </a:p>
          <a:p>
            <a:pPr algn="ctr"/>
            <a:r>
              <a:rPr lang="en-US" altLang="ko-KR" dirty="0"/>
              <a:t>(shift, scale, locality)</a:t>
            </a:r>
            <a:endParaRPr lang="ko-KR" altLang="en-US" dirty="0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FC0FB993-CFA4-1D53-B402-9750B3246EEF}"/>
              </a:ext>
            </a:extLst>
          </p:cNvPr>
          <p:cNvSpPr/>
          <p:nvPr/>
        </p:nvSpPr>
        <p:spPr>
          <a:xfrm rot="5400000">
            <a:off x="5730965" y="2712813"/>
            <a:ext cx="720848" cy="71152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C89D8-9D64-FC30-4348-769F5208F04B}"/>
              </a:ext>
            </a:extLst>
          </p:cNvPr>
          <p:cNvSpPr txBox="1"/>
          <p:nvPr/>
        </p:nvSpPr>
        <p:spPr>
          <a:xfrm>
            <a:off x="425013" y="2184400"/>
            <a:ext cx="1133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Local receptive fields, shared weighs, spatial subsampling(pooling) </a:t>
            </a:r>
            <a:r>
              <a:rPr lang="ko-KR" altLang="en-US" dirty="0"/>
              <a:t>을 통한 </a:t>
            </a:r>
            <a:r>
              <a:rPr lang="en-US" altLang="ko-KR" dirty="0"/>
              <a:t>Locality, shift invariance</a:t>
            </a:r>
          </a:p>
        </p:txBody>
      </p:sp>
    </p:spTree>
    <p:extLst>
      <p:ext uri="{BB962C8B-B14F-4D97-AF65-F5344CB8AC3E}">
        <p14:creationId xmlns:p14="http://schemas.microsoft.com/office/powerpoint/2010/main" val="174883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2. Method</a:t>
            </a:r>
          </a:p>
        </p:txBody>
      </p:sp>
    </p:spTree>
    <p:extLst>
      <p:ext uri="{BB962C8B-B14F-4D97-AF65-F5344CB8AC3E}">
        <p14:creationId xmlns:p14="http://schemas.microsoft.com/office/powerpoint/2010/main" val="421354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048860"/>
            <a:ext cx="113327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overview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6AF8B-6381-16E7-F746-B5C6CB029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"/>
          <a:stretch/>
        </p:blipFill>
        <p:spPr>
          <a:xfrm>
            <a:off x="2854916" y="2712558"/>
            <a:ext cx="6482167" cy="2950566"/>
          </a:xfrm>
          <a:prstGeom prst="rect">
            <a:avLst/>
          </a:prstGeom>
        </p:spPr>
      </p:pic>
      <p:sp>
        <p:nvSpPr>
          <p:cNvPr id="83" name="직사각형 82">
            <a:extLst>
              <a:ext uri="{FF2B5EF4-FFF2-40B4-BE49-F238E27FC236}">
                <a16:creationId xmlns:a16="http://schemas.microsoft.com/office/drawing/2014/main" id="{9B3A94AE-62B9-4F10-100F-981A9FBF5255}"/>
              </a:ext>
            </a:extLst>
          </p:cNvPr>
          <p:cNvSpPr/>
          <p:nvPr/>
        </p:nvSpPr>
        <p:spPr>
          <a:xfrm>
            <a:off x="429623" y="1537157"/>
            <a:ext cx="11332753" cy="365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계층적인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Stage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들로 구성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Final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Stage(=3)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에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Transformer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입력 값에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CLS Token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추가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모든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stage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를 거친 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MLP Head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를 통해 최종 클래스 분류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48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6AF8B-6381-16E7-F746-B5C6CB029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"/>
          <a:stretch/>
        </p:blipFill>
        <p:spPr>
          <a:xfrm>
            <a:off x="2854916" y="1257938"/>
            <a:ext cx="6482167" cy="295056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DE06856-93A5-40A0-74DD-46C326BBCF86}"/>
              </a:ext>
            </a:extLst>
          </p:cNvPr>
          <p:cNvSpPr/>
          <p:nvPr/>
        </p:nvSpPr>
        <p:spPr>
          <a:xfrm>
            <a:off x="429622" y="4554380"/>
            <a:ext cx="11332753" cy="15301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Stage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구성요소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Convolutional Token Embedding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: Token Embedding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Convolutional Transformer Block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: token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들을 가지고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Multi-Head Self Attention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수행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979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5E561-13C2-F9A1-3668-6F7EFF1234F3}"/>
              </a:ext>
            </a:extLst>
          </p:cNvPr>
          <p:cNvSpPr txBox="1"/>
          <p:nvPr/>
        </p:nvSpPr>
        <p:spPr>
          <a:xfrm>
            <a:off x="429623" y="1048860"/>
            <a:ext cx="113327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b="1" dirty="0"/>
              <a:t>1. Convolutional Token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E9B705-E351-54ED-0FD6-BDFB9B219136}"/>
                  </a:ext>
                </a:extLst>
              </p:cNvPr>
              <p:cNvSpPr txBox="1"/>
              <p:nvPr/>
            </p:nvSpPr>
            <p:spPr>
              <a:xfrm>
                <a:off x="3518890" y="5352581"/>
                <a:ext cx="49188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𝐿𝑎𝑦𝑒𝑟𝑁𝑜𝑟𝑚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𝐹𝑙𝑎𝑡𝑡𝑒𝑛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𝑪𝒐𝒏𝒗</m:t>
                      </m:r>
                      <m:r>
                        <a:rPr lang="en-US" altLang="ko-KR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E9B705-E351-54ED-0FD6-BDFB9B219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890" y="5352581"/>
                <a:ext cx="4918847" cy="307777"/>
              </a:xfrm>
              <a:prstGeom prst="rect">
                <a:avLst/>
              </a:prstGeom>
              <a:blipFill>
                <a:blip r:embed="rId3"/>
                <a:stretch>
                  <a:fillRect l="-620" t="-1961" r="-1487" b="-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그룹 10">
            <a:extLst>
              <a:ext uri="{FF2B5EF4-FFF2-40B4-BE49-F238E27FC236}">
                <a16:creationId xmlns:a16="http://schemas.microsoft.com/office/drawing/2014/main" id="{83958122-E83D-0CE6-5825-94261EBA80D9}"/>
              </a:ext>
            </a:extLst>
          </p:cNvPr>
          <p:cNvGrpSpPr/>
          <p:nvPr/>
        </p:nvGrpSpPr>
        <p:grpSpPr>
          <a:xfrm>
            <a:off x="1534066" y="2749416"/>
            <a:ext cx="1565529" cy="1770483"/>
            <a:chOff x="3540432" y="1739336"/>
            <a:chExt cx="1523181" cy="1843552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F16AF8B-6381-16E7-F746-B5C6CB029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87" t="29320" r="75950" b="22973"/>
            <a:stretch/>
          </p:blipFill>
          <p:spPr>
            <a:xfrm>
              <a:off x="3540433" y="1739336"/>
              <a:ext cx="1523180" cy="153033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B8AA12B-A5F0-D655-971E-B20FD7FCFFC4}"/>
                    </a:ext>
                  </a:extLst>
                </p:cNvPr>
                <p:cNvSpPr txBox="1"/>
                <p:nvPr/>
              </p:nvSpPr>
              <p:spPr>
                <a:xfrm>
                  <a:off x="3540432" y="3305889"/>
                  <a:ext cx="152318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B8AA12B-A5F0-D655-971E-B20FD7FCFF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432" y="3305889"/>
                  <a:ext cx="1523181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4E816CF-F41A-4A22-A562-6CC2A5F91D49}"/>
              </a:ext>
            </a:extLst>
          </p:cNvPr>
          <p:cNvSpPr/>
          <p:nvPr/>
        </p:nvSpPr>
        <p:spPr>
          <a:xfrm rot="5400000">
            <a:off x="4871186" y="2766521"/>
            <a:ext cx="2143211" cy="13026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Convolutional Token 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Embedding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BBED1D2-DBE6-346E-129C-E57B4F3D3335}"/>
              </a:ext>
            </a:extLst>
          </p:cNvPr>
          <p:cNvGrpSpPr/>
          <p:nvPr/>
        </p:nvGrpSpPr>
        <p:grpSpPr>
          <a:xfrm>
            <a:off x="9215114" y="2331310"/>
            <a:ext cx="394041" cy="2298969"/>
            <a:chOff x="5113779" y="1536248"/>
            <a:chExt cx="394041" cy="2298969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FD627A5-6E15-F466-ACB7-5042D08A9316}"/>
                </a:ext>
              </a:extLst>
            </p:cNvPr>
            <p:cNvSpPr/>
            <p:nvPr/>
          </p:nvSpPr>
          <p:spPr>
            <a:xfrm>
              <a:off x="5217955" y="1879476"/>
              <a:ext cx="288000" cy="28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133ED86-B56D-7992-00C3-CFC6A8FBC811}"/>
                </a:ext>
              </a:extLst>
            </p:cNvPr>
            <p:cNvSpPr/>
            <p:nvPr/>
          </p:nvSpPr>
          <p:spPr>
            <a:xfrm>
              <a:off x="5217955" y="1536248"/>
              <a:ext cx="288000" cy="28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EE4E79F-C3A0-D6E3-67EB-963CB4A35202}"/>
                </a:ext>
              </a:extLst>
            </p:cNvPr>
            <p:cNvSpPr/>
            <p:nvPr/>
          </p:nvSpPr>
          <p:spPr>
            <a:xfrm>
              <a:off x="5217955" y="3207364"/>
              <a:ext cx="288000" cy="28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E5676F6-51EF-E88E-EBC9-CCF006D7D7F4}"/>
                </a:ext>
              </a:extLst>
            </p:cNvPr>
            <p:cNvSpPr/>
            <p:nvPr/>
          </p:nvSpPr>
          <p:spPr>
            <a:xfrm>
              <a:off x="5217955" y="2869461"/>
              <a:ext cx="288000" cy="28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2F56654-F185-9FE8-1362-05A1571D9559}"/>
                </a:ext>
              </a:extLst>
            </p:cNvPr>
            <p:cNvSpPr/>
            <p:nvPr/>
          </p:nvSpPr>
          <p:spPr>
            <a:xfrm>
              <a:off x="5219820" y="3547217"/>
              <a:ext cx="288000" cy="28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47E6481-9665-E74A-AC05-DBF4A37B4965}"/>
                </a:ext>
              </a:extLst>
            </p:cNvPr>
            <p:cNvSpPr/>
            <p:nvPr/>
          </p:nvSpPr>
          <p:spPr>
            <a:xfrm>
              <a:off x="5217955" y="2526832"/>
              <a:ext cx="288000" cy="28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85CF56-65A4-ED56-3934-470A6840A4EE}"/>
                </a:ext>
              </a:extLst>
            </p:cNvPr>
            <p:cNvSpPr txBox="1"/>
            <p:nvPr/>
          </p:nvSpPr>
          <p:spPr>
            <a:xfrm rot="16200000">
              <a:off x="5088065" y="2188068"/>
              <a:ext cx="42075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/>
                <a:t> …</a:t>
              </a:r>
              <a:endParaRPr lang="ko-KR" altLang="en-US" dirty="0"/>
            </a:p>
          </p:txBody>
        </p:sp>
      </p:grp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80DFE135-7F5B-E5B8-A69F-FD9956F9B21C}"/>
              </a:ext>
            </a:extLst>
          </p:cNvPr>
          <p:cNvSpPr/>
          <p:nvPr/>
        </p:nvSpPr>
        <p:spPr>
          <a:xfrm>
            <a:off x="3710719" y="3218183"/>
            <a:ext cx="968876" cy="61458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2757F-5AE6-7139-D8F7-FC0BD03B5E0F}"/>
              </a:ext>
            </a:extLst>
          </p:cNvPr>
          <p:cNvSpPr txBox="1"/>
          <p:nvPr/>
        </p:nvSpPr>
        <p:spPr>
          <a:xfrm>
            <a:off x="429620" y="1505419"/>
            <a:ext cx="1133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입력 이미지</a:t>
            </a:r>
            <a:r>
              <a:rPr lang="en-US" altLang="ko-KR" dirty="0"/>
              <a:t>(or Token map)</a:t>
            </a:r>
            <a:r>
              <a:rPr lang="ko-KR" altLang="en-US" dirty="0"/>
              <a:t>를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Convolution 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연산</a:t>
            </a:r>
            <a:r>
              <a:rPr lang="ko-KR" altLang="en-US" dirty="0"/>
              <a:t>을 통해 </a:t>
            </a:r>
            <a:r>
              <a:rPr lang="en-US" altLang="ko-KR" dirty="0"/>
              <a:t>2D </a:t>
            </a:r>
            <a:r>
              <a:rPr lang="ko-KR" altLang="en-US" dirty="0"/>
              <a:t>공간좌표에 매핑</a:t>
            </a:r>
            <a:endParaRPr lang="en-US" altLang="ko-KR" dirty="0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9FE0664F-9A54-D0BA-A7C9-800855EBDAFA}"/>
              </a:ext>
            </a:extLst>
          </p:cNvPr>
          <p:cNvSpPr/>
          <p:nvPr/>
        </p:nvSpPr>
        <p:spPr>
          <a:xfrm>
            <a:off x="7205988" y="3212618"/>
            <a:ext cx="1397274" cy="61458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73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757F8-947B-3ED2-1099-47B694B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A3E06-FB89-1A0B-B28C-852A6814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56D49-3BB0-5804-5422-44216A4A70B6}"/>
              </a:ext>
            </a:extLst>
          </p:cNvPr>
          <p:cNvSpPr txBox="1"/>
          <p:nvPr/>
        </p:nvSpPr>
        <p:spPr>
          <a:xfrm>
            <a:off x="429623" y="3353346"/>
            <a:ext cx="1133275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ko-KR" altLang="en-US" b="1" dirty="0"/>
              <a:t>계층적인 </a:t>
            </a:r>
            <a:r>
              <a:rPr lang="en-US" altLang="ko-KR" b="1" dirty="0"/>
              <a:t>Stage </a:t>
            </a:r>
            <a:r>
              <a:rPr lang="ko-KR" altLang="en-US" b="1" dirty="0"/>
              <a:t>구조 설계</a:t>
            </a:r>
            <a:endParaRPr lang="en-US" altLang="ko-KR" b="1" dirty="0"/>
          </a:p>
          <a:p>
            <a:pPr>
              <a:spcAft>
                <a:spcPts val="600"/>
              </a:spcAft>
            </a:pPr>
            <a:r>
              <a:rPr lang="en-US" altLang="ko-KR" sz="1600" dirty="0"/>
              <a:t>	</a:t>
            </a:r>
            <a:r>
              <a:rPr lang="ko-KR" altLang="en-US" sz="1600" dirty="0"/>
              <a:t>각 </a:t>
            </a:r>
            <a:r>
              <a:rPr lang="en-US" altLang="ko-KR" sz="1600" dirty="0"/>
              <a:t>Stage</a:t>
            </a:r>
            <a:r>
              <a:rPr lang="ko-KR" altLang="en-US" sz="1600" dirty="0"/>
              <a:t>를 지날 때 마다</a:t>
            </a:r>
            <a:r>
              <a:rPr lang="en-US" altLang="ko-KR" sz="1600" dirty="0"/>
              <a:t>, </a:t>
            </a:r>
            <a:r>
              <a:rPr lang="ko-KR" altLang="en-US" sz="1600" dirty="0"/>
              <a:t>총 </a:t>
            </a:r>
            <a:r>
              <a:rPr lang="en-US" altLang="ko-KR" sz="1600" dirty="0"/>
              <a:t>Token </a:t>
            </a:r>
            <a:r>
              <a:rPr lang="ko-KR" altLang="en-US" sz="1600" dirty="0"/>
              <a:t>개수 감소</a:t>
            </a:r>
            <a:r>
              <a:rPr lang="en-US" altLang="ko-KR" sz="1600" dirty="0"/>
              <a:t>(</a:t>
            </a:r>
            <a:r>
              <a:rPr lang="ko-KR" altLang="en-US" sz="1600" dirty="0"/>
              <a:t>공간적 </a:t>
            </a:r>
            <a:r>
              <a:rPr lang="en-US" altLang="ko-KR" sz="1600" dirty="0"/>
              <a:t>down sampling) &amp; </a:t>
            </a:r>
            <a:r>
              <a:rPr lang="ko-KR" altLang="en-US" sz="1600" dirty="0"/>
              <a:t>각 </a:t>
            </a:r>
            <a:r>
              <a:rPr lang="en-US" altLang="ko-KR" sz="1600" dirty="0"/>
              <a:t>Token</a:t>
            </a:r>
            <a:r>
              <a:rPr lang="ko-KR" altLang="en-US" sz="1600" dirty="0"/>
              <a:t> 차원</a:t>
            </a:r>
            <a:r>
              <a:rPr lang="en-US" altLang="ko-KR" sz="1600" dirty="0"/>
              <a:t>(</a:t>
            </a:r>
            <a:r>
              <a:rPr lang="ko-KR" altLang="en-US" sz="1600" dirty="0"/>
              <a:t>표현</a:t>
            </a:r>
            <a:r>
              <a:rPr lang="en-US" altLang="ko-KR" sz="1600" dirty="0"/>
              <a:t>)</a:t>
            </a:r>
            <a:r>
              <a:rPr lang="ko-KR" altLang="en-US" sz="1600" dirty="0"/>
              <a:t> 증가 </a:t>
            </a:r>
            <a:endParaRPr lang="en-US" altLang="ko-KR" sz="1600" dirty="0"/>
          </a:p>
          <a:p>
            <a:pPr>
              <a:spcAft>
                <a:spcPts val="600"/>
              </a:spcAft>
            </a:pPr>
            <a:r>
              <a:rPr lang="en-US" altLang="ko-KR" sz="1600" dirty="0"/>
              <a:t>	=&gt; CNN</a:t>
            </a:r>
            <a:r>
              <a:rPr lang="ko-KR" altLang="en-US" sz="1600" dirty="0"/>
              <a:t>의 </a:t>
            </a:r>
            <a:r>
              <a:rPr lang="en-US" altLang="ko-KR" sz="1600" dirty="0"/>
              <a:t>feature</a:t>
            </a:r>
            <a:r>
              <a:rPr lang="ko-KR" altLang="en-US" sz="1600" dirty="0"/>
              <a:t>처럼 </a:t>
            </a:r>
            <a:r>
              <a:rPr lang="en-US" altLang="ko-KR" sz="1600" dirty="0"/>
              <a:t>Token</a:t>
            </a:r>
            <a:r>
              <a:rPr lang="ko-KR" altLang="en-US" sz="1600" dirty="0"/>
              <a:t>이 점차적으로 복잡한 패턴 표현 가능</a:t>
            </a:r>
            <a:endParaRPr lang="en-US" altLang="ko-KR" sz="1600" dirty="0"/>
          </a:p>
          <a:p>
            <a:pPr>
              <a:spcAft>
                <a:spcPts val="600"/>
              </a:spcAft>
            </a:pPr>
            <a:endParaRPr lang="en-US" altLang="ko-KR" sz="1600" b="1" dirty="0"/>
          </a:p>
          <a:p>
            <a:pPr>
              <a:spcAft>
                <a:spcPts val="600"/>
              </a:spcAft>
            </a:pPr>
            <a:endParaRPr lang="en-US" altLang="ko-KR" sz="1600" b="1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US" altLang="ko-KR" b="1" dirty="0"/>
              <a:t>Position embedding</a:t>
            </a:r>
            <a:r>
              <a:rPr lang="ko-KR" altLang="en-US" b="1" dirty="0"/>
              <a:t> 제거</a:t>
            </a:r>
            <a:endParaRPr lang="en-US" altLang="ko-KR" b="1" dirty="0"/>
          </a:p>
          <a:p>
            <a:pPr lvl="1">
              <a:spcAft>
                <a:spcPts val="600"/>
              </a:spcAft>
            </a:pPr>
            <a:r>
              <a:rPr lang="en-US" altLang="ko-KR" sz="1600" dirty="0"/>
              <a:t>Convolution </a:t>
            </a:r>
            <a:r>
              <a:rPr lang="ko-KR" altLang="en-US" sz="1600" dirty="0"/>
              <a:t>연산을 통해 </a:t>
            </a:r>
            <a:r>
              <a:rPr lang="en-US" altLang="ko-KR" sz="1600" dirty="0"/>
              <a:t>Token</a:t>
            </a:r>
            <a:r>
              <a:rPr lang="ko-KR" altLang="en-US" sz="1600" dirty="0"/>
              <a:t>에 </a:t>
            </a:r>
            <a:r>
              <a:rPr lang="en-US" altLang="ko-KR" sz="1600" dirty="0"/>
              <a:t>local spatial</a:t>
            </a:r>
            <a:r>
              <a:rPr lang="ko-KR" altLang="en-US" sz="1600" dirty="0"/>
              <a:t> </a:t>
            </a:r>
            <a:r>
              <a:rPr lang="en-US" altLang="ko-KR" sz="1600" dirty="0"/>
              <a:t>context</a:t>
            </a:r>
            <a:r>
              <a:rPr lang="ko-KR" altLang="en-US" sz="1600" dirty="0"/>
              <a:t> 반영해주기 때문</a:t>
            </a: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0DFC695-5CCC-7B55-5AE5-61F2F981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611" y="1165552"/>
            <a:ext cx="4605789" cy="1573701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696B0A14-9FA5-4C64-9367-DE1CA464712A}"/>
              </a:ext>
            </a:extLst>
          </p:cNvPr>
          <p:cNvGrpSpPr/>
          <p:nvPr/>
        </p:nvGrpSpPr>
        <p:grpSpPr>
          <a:xfrm>
            <a:off x="7966932" y="4260296"/>
            <a:ext cx="3795445" cy="2177745"/>
            <a:chOff x="419573" y="2067009"/>
            <a:chExt cx="4518115" cy="28097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DF5BFB-F3D9-440F-B43C-787055901C1F}"/>
                </a:ext>
              </a:extLst>
            </p:cNvPr>
            <p:cNvSpPr txBox="1"/>
            <p:nvPr/>
          </p:nvSpPr>
          <p:spPr>
            <a:xfrm>
              <a:off x="429622" y="2067009"/>
              <a:ext cx="4046256" cy="4169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sz="1500" b="1" dirty="0"/>
                <a:t>(2) Convolution</a:t>
              </a:r>
              <a:r>
                <a:rPr lang="ko-KR" altLang="en-US" sz="1500" b="1" dirty="0"/>
                <a:t> </a:t>
              </a:r>
              <a:r>
                <a:rPr lang="en-US" altLang="ko-KR" sz="1500" b="1" dirty="0"/>
                <a:t>Token Embedding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F278EA8C-AE26-4403-CA45-7C83960D85F7}"/>
                </a:ext>
              </a:extLst>
            </p:cNvPr>
            <p:cNvGrpSpPr/>
            <p:nvPr/>
          </p:nvGrpSpPr>
          <p:grpSpPr>
            <a:xfrm>
              <a:off x="419573" y="2516691"/>
              <a:ext cx="4155078" cy="1501615"/>
              <a:chOff x="762474" y="1543805"/>
              <a:chExt cx="4155078" cy="1501615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DC2707D8-E45E-3324-C21A-864D4C39DB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4147"/>
              <a:stretch/>
            </p:blipFill>
            <p:spPr>
              <a:xfrm>
                <a:off x="762474" y="1543805"/>
                <a:ext cx="4155078" cy="1501615"/>
              </a:xfrm>
              <a:prstGeom prst="rect">
                <a:avLst/>
              </a:prstGeom>
            </p:spPr>
          </p:pic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89C8A1C6-2B15-58ED-398A-EDF634248D24}"/>
                  </a:ext>
                </a:extLst>
              </p:cNvPr>
              <p:cNvSpPr/>
              <p:nvPr/>
            </p:nvSpPr>
            <p:spPr>
              <a:xfrm>
                <a:off x="893200" y="2753896"/>
                <a:ext cx="3915530" cy="197170"/>
              </a:xfrm>
              <a:prstGeom prst="roundRect">
                <a:avLst>
                  <a:gd name="adj" fmla="val 0"/>
                </a:avLst>
              </a:prstGeom>
              <a:solidFill>
                <a:srgbClr val="FF0000">
                  <a:alpha val="50196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3D4049-B757-28D4-4BF3-8C5E6EE71C78}"/>
                </a:ext>
              </a:extLst>
            </p:cNvPr>
            <p:cNvSpPr txBox="1"/>
            <p:nvPr/>
          </p:nvSpPr>
          <p:spPr>
            <a:xfrm>
              <a:off x="973329" y="4018306"/>
              <a:ext cx="3492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chemeClr val="accent1"/>
                  </a:solidFill>
                </a:rPr>
                <a:t>Con. Embed : Convolutional Token Embedding</a:t>
              </a: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chemeClr val="accent1"/>
                  </a:solidFill>
                </a:rPr>
                <a:t>Pos. Embed : position embedding</a:t>
              </a:r>
              <a:endParaRPr lang="ko-KR" altLang="en-US" sz="10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097D4E-3402-8AF4-81BA-9FE23CA5AB80}"/>
                </a:ext>
              </a:extLst>
            </p:cNvPr>
            <p:cNvSpPr txBox="1"/>
            <p:nvPr/>
          </p:nvSpPr>
          <p:spPr>
            <a:xfrm>
              <a:off x="429622" y="4559064"/>
              <a:ext cx="4508066" cy="317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positional</a:t>
              </a: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embedding</a:t>
              </a: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없이도 공간정보 구축 가능</a:t>
              </a:r>
              <a:endParaRPr lang="ko-KR" altLang="en-US" sz="1000" dirty="0"/>
            </a:p>
          </p:txBody>
        </p:sp>
      </p:grp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53381AC7-D237-3F3A-06F5-2BEFC5B366CB}"/>
              </a:ext>
            </a:extLst>
          </p:cNvPr>
          <p:cNvCxnSpPr>
            <a:cxnSpLocks/>
          </p:cNvCxnSpPr>
          <p:nvPr/>
        </p:nvCxnSpPr>
        <p:spPr>
          <a:xfrm flipV="1">
            <a:off x="3420611" y="4984595"/>
            <a:ext cx="4546321" cy="20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1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26205</TotalTime>
  <Words>664</Words>
  <Application>Microsoft Office PowerPoint</Application>
  <PresentationFormat>와이드스크린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CvT : Introducing Convolutions to Vision Transformer</vt:lpstr>
      <vt:lpstr>Contents</vt:lpstr>
      <vt:lpstr>PowerPoint 프레젠테이션</vt:lpstr>
      <vt:lpstr>1. Introduction</vt:lpstr>
      <vt:lpstr>PowerPoint 프레젠테이션</vt:lpstr>
      <vt:lpstr>Method </vt:lpstr>
      <vt:lpstr>Method </vt:lpstr>
      <vt:lpstr>Method </vt:lpstr>
      <vt:lpstr>Method </vt:lpstr>
      <vt:lpstr>Method </vt:lpstr>
      <vt:lpstr>Method </vt:lpstr>
      <vt:lpstr>Method </vt:lpstr>
      <vt:lpstr>PowerPoint 프레젠테이션</vt:lpstr>
      <vt:lpstr>Experiments</vt:lpstr>
      <vt:lpstr>Experiments</vt:lpstr>
      <vt:lpstr>Experiments</vt:lpstr>
      <vt:lpstr>Experiments</vt:lpstr>
      <vt:lpstr>PowerPoint 프레젠테이션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노 승하</cp:lastModifiedBy>
  <cp:revision>577</cp:revision>
  <cp:lastPrinted>2023-03-13T08:08:55Z</cp:lastPrinted>
  <dcterms:created xsi:type="dcterms:W3CDTF">2020-01-31T06:40:47Z</dcterms:created>
  <dcterms:modified xsi:type="dcterms:W3CDTF">2023-04-28T07:30:57Z</dcterms:modified>
</cp:coreProperties>
</file>