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6"/>
  </p:notesMasterIdLst>
  <p:sldIdLst>
    <p:sldId id="258" r:id="rId2"/>
    <p:sldId id="457" r:id="rId3"/>
    <p:sldId id="456" r:id="rId4"/>
    <p:sldId id="290" r:id="rId5"/>
    <p:sldId id="424" r:id="rId6"/>
    <p:sldId id="434" r:id="rId7"/>
    <p:sldId id="455" r:id="rId8"/>
    <p:sldId id="426" r:id="rId9"/>
    <p:sldId id="458" r:id="rId10"/>
    <p:sldId id="404" r:id="rId11"/>
    <p:sldId id="445" r:id="rId12"/>
    <p:sldId id="418" r:id="rId13"/>
    <p:sldId id="407" r:id="rId14"/>
    <p:sldId id="461" r:id="rId15"/>
    <p:sldId id="406" r:id="rId16"/>
    <p:sldId id="421" r:id="rId17"/>
    <p:sldId id="450" r:id="rId18"/>
    <p:sldId id="437" r:id="rId19"/>
    <p:sldId id="427" r:id="rId20"/>
    <p:sldId id="428" r:id="rId21"/>
    <p:sldId id="446" r:id="rId22"/>
    <p:sldId id="401" r:id="rId23"/>
    <p:sldId id="432" r:id="rId24"/>
    <p:sldId id="430" r:id="rId25"/>
    <p:sldId id="447" r:id="rId26"/>
    <p:sldId id="452" r:id="rId27"/>
    <p:sldId id="409" r:id="rId28"/>
    <p:sldId id="448" r:id="rId29"/>
    <p:sldId id="459" r:id="rId30"/>
    <p:sldId id="412" r:id="rId31"/>
    <p:sldId id="433" r:id="rId32"/>
    <p:sldId id="453" r:id="rId33"/>
    <p:sldId id="417" r:id="rId34"/>
    <p:sldId id="439" r:id="rId35"/>
    <p:sldId id="441" r:id="rId36"/>
    <p:sldId id="443" r:id="rId37"/>
    <p:sldId id="444" r:id="rId38"/>
    <p:sldId id="460" r:id="rId39"/>
    <p:sldId id="442" r:id="rId40"/>
    <p:sldId id="454" r:id="rId41"/>
    <p:sldId id="438" r:id="rId42"/>
    <p:sldId id="397" r:id="rId43"/>
    <p:sldId id="449" r:id="rId44"/>
    <p:sldId id="435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266661B-B5D9-4969-941A-38895954B425}">
          <p14:sldIdLst>
            <p14:sldId id="258"/>
            <p14:sldId id="457"/>
            <p14:sldId id="456"/>
            <p14:sldId id="290"/>
            <p14:sldId id="424"/>
            <p14:sldId id="434"/>
          </p14:sldIdLst>
        </p14:section>
        <p14:section name="method" id="{65982A81-F0F8-4E67-90AA-98F6E854A680}">
          <p14:sldIdLst>
            <p14:sldId id="455"/>
            <p14:sldId id="426"/>
            <p14:sldId id="458"/>
            <p14:sldId id="404"/>
            <p14:sldId id="445"/>
            <p14:sldId id="418"/>
            <p14:sldId id="407"/>
            <p14:sldId id="461"/>
            <p14:sldId id="406"/>
            <p14:sldId id="421"/>
            <p14:sldId id="450"/>
            <p14:sldId id="437"/>
            <p14:sldId id="427"/>
            <p14:sldId id="428"/>
            <p14:sldId id="446"/>
            <p14:sldId id="401"/>
            <p14:sldId id="432"/>
            <p14:sldId id="430"/>
            <p14:sldId id="447"/>
          </p14:sldIdLst>
        </p14:section>
        <p14:section name="Experiment" id="{8B6E8D85-F6C6-4B29-859B-13C3C4E13A5D}">
          <p14:sldIdLst>
            <p14:sldId id="452"/>
            <p14:sldId id="409"/>
            <p14:sldId id="448"/>
            <p14:sldId id="459"/>
            <p14:sldId id="412"/>
            <p14:sldId id="433"/>
          </p14:sldIdLst>
        </p14:section>
        <p14:section name="Panoptic segmentation" id="{B83862A8-0FA0-49FF-9BEC-72FEE4333ACD}">
          <p14:sldIdLst>
            <p14:sldId id="453"/>
            <p14:sldId id="417"/>
            <p14:sldId id="439"/>
            <p14:sldId id="441"/>
            <p14:sldId id="443"/>
            <p14:sldId id="444"/>
            <p14:sldId id="460"/>
            <p14:sldId id="442"/>
          </p14:sldIdLst>
        </p14:section>
        <p14:section name="conclusion" id="{FC18914B-2CBE-433C-B46C-6686B6CF89DD}">
          <p14:sldIdLst>
            <p14:sldId id="454"/>
            <p14:sldId id="438"/>
            <p14:sldId id="397"/>
            <p14:sldId id="449"/>
            <p14:sldId id="4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2CC"/>
    <a:srgbClr val="ED7D31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72941" autoAdjust="0"/>
  </p:normalViewPr>
  <p:slideViewPr>
    <p:cSldViewPr snapToGrid="0">
      <p:cViewPr>
        <p:scale>
          <a:sx n="75" d="100"/>
          <a:sy n="75" d="100"/>
        </p:scale>
        <p:origin x="1782" y="24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11:31:37.778"/>
    </inkml:context>
    <inkml:brush xml:id="br0">
      <inkml:brushProperty name="width" value="0.1" units="cm"/>
      <inkml:brushProperty name="height" value="0.1" units="cm"/>
      <inkml:brushProperty name="color" value="#548235"/>
    </inkml:brush>
  </inkml:definitions>
  <inkml:trace contextRef="#ctx0" brushRef="#br0">1132 1766 24575,'-114'2'0,"-125"-5"0,153-13 0,64 10 0,-1 2 0,-25-3 0,26 6 0,-1-1 0,1-1 0,0-1 0,0-1 0,0-2 0,0 0 0,-23-11 0,19 8 0,-52-14 0,-10-2 0,53 13 0,19 8 0,1-1 0,-1-1 0,-14-8 0,25 11 0,0 1 0,0-1 0,0 1 0,1-1 0,0 0 0,0-1 0,0 1 0,1-1 0,-1 0 0,1 0 0,0 0 0,-4-9 0,-1-9 0,0-1 0,1 0 0,2-1 0,0 0 0,-2-39 0,8-130 0,2 82 0,-3 93 0,1-1 0,1 0 0,1 0 0,0 1 0,2-1 0,0 1 0,1 0 0,1 1 0,1-1 0,0 1 0,2 1 0,15-24 0,-18 32 0,1 1 0,0 0 0,0 0 0,10-7 0,24-23 0,-31 26 0,2 0 0,0 1 0,0 1 0,1 0 0,0 1 0,18-9 0,42-28 0,-53 32 0,0 2 0,1 0 0,0 2 0,33-12 0,-1 0 0,36-8 0,-70 25 0,0-1 0,0-1 0,0-1 0,-1 0 0,22-15 0,-24 14 0,0 1 0,0 0 0,0 1 0,1 1 0,0 1 0,1 0 0,28-2 0,1-3 0,64-13 0,139-50 0,-225 65 0,2 1 0,-1 1 0,37-3 0,28-5 0,121-20 0,-184 29 0,0 1 0,51 1 0,-54 3 0,0-1 0,1-1 0,46-11 0,-14-4 0,-29 7 0,1 1 0,-1 2 0,2 1 0,45-2 0,49 10 0,67-4 0,-108-15 0,-63 12 0,-1 0 0,29-2 0,235 5 0,-148 3 0,-125 0 0,-1 0 0,0 0 0,0 1 0,-1 0 0,1 1 0,0 1 0,18 8 0,68 43 0,-53-28 0,-33-20 0,0 2 0,-1 0 0,0 0 0,-1 0 0,1 2 0,-2-1 0,13 21 0,21 23 0,-33-44 0,-1 0 0,0 1 0,-1 0 0,-1 1 0,1 0 0,-2 0 0,0 0 0,0 0 0,-1 1 0,-1 0 0,3 17 0,-1 9 0,-3 1 0,-2 56 0,-1-49 0,1-36 0,-1 0 0,1 1 0,-2-1 0,0 0 0,0 0 0,-1 0 0,0 0 0,-1 0 0,0-1 0,0 1 0,-2-1 0,1 0 0,-1 0 0,0-1 0,-1 0 0,0 0 0,-1-1 0,0 0 0,0 0 0,-17 12 0,-81 73 0,-89 64 0,76-64 0,96-75 0,-43 26 0,43-30 0,0 1 0,-28 25 0,37-29 0,-2 0 0,1-1 0,-2-1 0,1-1 0,-1 0 0,-32 10 0,26-10 0,0 1 0,1 1 0,-26 15 0,14-4 0,-2-2 0,-59 24 0,65-31 0,-1 0 0,-40 9 0,22-8 0,0 2 0,-87 40 0,120-49 0,0-1 0,0 0 0,-1-2 0,-20 3 0,-33 8 0,-135 28 0,-42 29 0,223-66 0,-44 4 0,-24 4 0,50-4-134,-1-3 0,0-2 0,-1-1 0,-50-4 0,64 1-561,0-1-6131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89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Encoder</a:t>
            </a:r>
            <a:r>
              <a:rPr lang="ko-KR" altLang="en-US" dirty="0"/>
              <a:t>는 </a:t>
            </a:r>
            <a:r>
              <a:rPr lang="en-US" altLang="ko-KR" dirty="0"/>
              <a:t>attention mechanism</a:t>
            </a:r>
            <a:r>
              <a:rPr lang="ko-KR" altLang="en-US" dirty="0"/>
              <a:t>기반으로 </a:t>
            </a:r>
            <a:r>
              <a:rPr lang="en-US" altLang="ko-KR" dirty="0"/>
              <a:t>feature map</a:t>
            </a:r>
            <a:r>
              <a:rPr lang="ko-KR" altLang="en-US" dirty="0"/>
              <a:t>의 </a:t>
            </a:r>
            <a:r>
              <a:rPr lang="en-US" altLang="ko-KR" dirty="0"/>
              <a:t>pixel</a:t>
            </a:r>
            <a:r>
              <a:rPr lang="ko-KR" altLang="en-US" dirty="0"/>
              <a:t>과 </a:t>
            </a:r>
            <a:r>
              <a:rPr lang="en-US" altLang="ko-KR" dirty="0"/>
              <a:t>pixel </a:t>
            </a:r>
            <a:r>
              <a:rPr lang="ko-KR" altLang="en-US" dirty="0"/>
              <a:t>간의 관계를 학습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----</a:t>
            </a:r>
          </a:p>
          <a:p>
            <a:r>
              <a:rPr lang="en-US" altLang="ko-KR" dirty="0"/>
              <a:t>1, 2</a:t>
            </a:r>
            <a:r>
              <a:rPr lang="ko-KR" altLang="en-US" dirty="0"/>
              <a:t>번 코드 더 자세히 들어가 설명</a:t>
            </a:r>
            <a:r>
              <a:rPr lang="en-US" altLang="ko-KR" dirty="0"/>
              <a:t>(</a:t>
            </a:r>
            <a:r>
              <a:rPr lang="ko-KR" altLang="en-US" dirty="0"/>
              <a:t>애니메이션으로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-US" altLang="ko-KR" dirty="0"/>
              <a:t>--</a:t>
            </a:r>
          </a:p>
          <a:p>
            <a:r>
              <a:rPr lang="ko-KR" altLang="en-US" dirty="0"/>
              <a:t>코드 설명 뒤에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결국 이 흐름을 통해서 각각 어떤 결과</a:t>
            </a:r>
            <a:r>
              <a:rPr lang="en-US" altLang="ko-KR" dirty="0"/>
              <a:t>(</a:t>
            </a:r>
            <a:r>
              <a:rPr lang="ko-KR" altLang="en-US" dirty="0"/>
              <a:t>효과</a:t>
            </a:r>
            <a:r>
              <a:rPr lang="en-US" altLang="ko-KR" dirty="0"/>
              <a:t>)</a:t>
            </a:r>
            <a:r>
              <a:rPr lang="ko-KR" altLang="en-US" dirty="0"/>
              <a:t>를 얻고 그 결과로 인해 </a:t>
            </a:r>
            <a:r>
              <a:rPr lang="en-US" altLang="ko-KR" dirty="0"/>
              <a:t>encoder </a:t>
            </a:r>
            <a:r>
              <a:rPr lang="ko-KR" altLang="en-US" dirty="0"/>
              <a:t>에서 얻을 수 있는 효과에 대한 설명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~</a:t>
            </a:r>
            <a:r>
              <a:rPr lang="ko-KR" altLang="en-US" dirty="0"/>
              <a:t>코드로도 확인할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802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N</a:t>
            </a:r>
            <a:r>
              <a:rPr lang="ko-KR" altLang="en-US" dirty="0"/>
              <a:t>이 즉 예측할 </a:t>
            </a:r>
            <a:r>
              <a:rPr lang="en-US" altLang="ko-KR" dirty="0"/>
              <a:t>bounding box</a:t>
            </a:r>
            <a:r>
              <a:rPr lang="ko-KR" altLang="en-US" dirty="0"/>
              <a:t>의 개수이므로</a:t>
            </a:r>
            <a:r>
              <a:rPr lang="en-US" altLang="ko-KR" dirty="0"/>
              <a:t>, N</a:t>
            </a:r>
            <a:r>
              <a:rPr lang="ko-KR" altLang="en-US" dirty="0"/>
              <a:t>은 충분히 큰 수여야 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쉽게 말하면</a:t>
            </a:r>
            <a:r>
              <a:rPr lang="en-US" altLang="ko-KR" dirty="0"/>
              <a:t>, N</a:t>
            </a:r>
            <a:r>
              <a:rPr lang="ko-KR" altLang="en-US" dirty="0"/>
              <a:t>개의 빈공간이 있는데</a:t>
            </a:r>
            <a:r>
              <a:rPr lang="en-US" altLang="ko-KR" dirty="0"/>
              <a:t>, </a:t>
            </a:r>
            <a:r>
              <a:rPr lang="ko-KR" altLang="en-US" dirty="0"/>
              <a:t>이 공간들이 </a:t>
            </a:r>
            <a:r>
              <a:rPr lang="en-US" altLang="ko-KR" dirty="0"/>
              <a:t>decoder</a:t>
            </a:r>
            <a:r>
              <a:rPr lang="ko-KR" altLang="en-US" dirty="0"/>
              <a:t>를 지나면서 </a:t>
            </a:r>
            <a:r>
              <a:rPr lang="en-US" altLang="ko-KR" dirty="0"/>
              <a:t>=&gt; </a:t>
            </a:r>
            <a:r>
              <a:rPr lang="ko-KR" altLang="en-US" dirty="0"/>
              <a:t>각각 이미지내의 하나의 객체를 가리키는 </a:t>
            </a:r>
            <a:r>
              <a:rPr lang="en-US" altLang="ko-KR" dirty="0"/>
              <a:t>bounding box</a:t>
            </a:r>
            <a:r>
              <a:rPr lang="ko-KR" altLang="en-US" dirty="0"/>
              <a:t>가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pPr>
              <a:spcAft>
                <a:spcPts val="600"/>
              </a:spcAft>
            </a:pPr>
            <a:r>
              <a:rPr lang="en-US" altLang="ko-KR" dirty="0"/>
              <a:t>(1) object query</a:t>
            </a:r>
            <a:r>
              <a:rPr lang="ko-KR" altLang="en-US" dirty="0"/>
              <a:t>들 간의 이해</a:t>
            </a:r>
            <a:endParaRPr lang="en-US" altLang="ko-KR" dirty="0"/>
          </a:p>
          <a:p>
            <a:pPr>
              <a:spcAft>
                <a:spcPts val="600"/>
              </a:spcAft>
            </a:pPr>
            <a:r>
              <a:rPr lang="en-US" altLang="ko-KR" dirty="0"/>
              <a:t>(2) object query</a:t>
            </a:r>
            <a:r>
              <a:rPr lang="ko-KR" altLang="en-US" dirty="0"/>
              <a:t>들과 </a:t>
            </a:r>
            <a:r>
              <a:rPr lang="en-US" altLang="ko-KR" dirty="0"/>
              <a:t>image feature </a:t>
            </a:r>
            <a:r>
              <a:rPr lang="ko-KR" altLang="en-US" dirty="0"/>
              <a:t>간의 연관성 조사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1854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object query</a:t>
            </a:r>
            <a:r>
              <a:rPr lang="ko-KR" altLang="en-US" dirty="0"/>
              <a:t>는 </a:t>
            </a:r>
            <a:r>
              <a:rPr lang="en-US" altLang="ko-KR" dirty="0"/>
              <a:t>self-attention</a:t>
            </a:r>
            <a:r>
              <a:rPr lang="ko-KR" altLang="en-US" dirty="0"/>
              <a:t>을 거치게 됩니다</a:t>
            </a:r>
            <a:r>
              <a:rPr lang="en-US" altLang="ko-KR" dirty="0"/>
              <a:t>. </a:t>
            </a:r>
            <a:r>
              <a:rPr lang="ko-KR" altLang="en-US" dirty="0"/>
              <a:t>거치게 되면서</a:t>
            </a:r>
            <a:r>
              <a:rPr lang="en-US" altLang="ko-KR" dirty="0"/>
              <a:t>, </a:t>
            </a:r>
            <a:r>
              <a:rPr lang="ko-KR" altLang="en-US" dirty="0"/>
              <a:t>입력 값인 </a:t>
            </a:r>
            <a:r>
              <a:rPr lang="en-US" altLang="ko-KR" dirty="0"/>
              <a:t>object query</a:t>
            </a:r>
            <a:r>
              <a:rPr lang="ko-KR" altLang="en-US" dirty="0"/>
              <a:t>들끼리 영향을 주고 받으면서</a:t>
            </a:r>
            <a:r>
              <a:rPr lang="en-US" altLang="ko-KR" dirty="0"/>
              <a:t>, </a:t>
            </a:r>
            <a:r>
              <a:rPr lang="ko-KR" altLang="en-US" dirty="0"/>
              <a:t>서로 이미지에서 </a:t>
            </a:r>
            <a:r>
              <a:rPr lang="en-US" altLang="ko-KR" dirty="0"/>
              <a:t>attention</a:t>
            </a:r>
            <a:r>
              <a:rPr lang="ko-KR" altLang="en-US" dirty="0"/>
              <a:t>할 영역을 분배합니다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아래는 간단한 예시로</a:t>
            </a:r>
            <a:r>
              <a:rPr lang="en-US" altLang="ko-KR" dirty="0"/>
              <a:t>, </a:t>
            </a:r>
            <a:r>
              <a:rPr lang="ko-KR" altLang="en-US" dirty="0"/>
              <a:t>각 빨간 점은 </a:t>
            </a:r>
            <a:r>
              <a:rPr lang="en-US" altLang="ko-KR" dirty="0"/>
              <a:t>object query</a:t>
            </a:r>
            <a:r>
              <a:rPr lang="ko-KR" altLang="en-US" dirty="0"/>
              <a:t>를 의미합니다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원래는 </a:t>
            </a:r>
            <a:r>
              <a:rPr lang="en-US" altLang="ko-KR" dirty="0"/>
              <a:t>object query</a:t>
            </a:r>
            <a:r>
              <a:rPr lang="ko-KR" altLang="en-US" dirty="0"/>
              <a:t>가 무작위로 바라보고 있었지만</a:t>
            </a:r>
            <a:r>
              <a:rPr lang="en-US" altLang="ko-KR" dirty="0"/>
              <a:t>, self attention layer</a:t>
            </a:r>
            <a:r>
              <a:rPr lang="ko-KR" altLang="en-US" dirty="0"/>
              <a:t>를 거치면서 위와 같이 서로 볼 영역을 적절히 분배했음을 확인할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9777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77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Object</a:t>
            </a:r>
            <a:r>
              <a:rPr lang="ko-KR" altLang="en-US" dirty="0"/>
              <a:t> </a:t>
            </a:r>
            <a:r>
              <a:rPr lang="en-US" altLang="ko-KR" dirty="0"/>
              <a:t>query</a:t>
            </a:r>
            <a:r>
              <a:rPr lang="ko-KR" altLang="en-US" dirty="0"/>
              <a:t> 코드 보기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트랜스포머의 </a:t>
            </a:r>
            <a:r>
              <a:rPr lang="ko-KR" altLang="en-US" dirty="0" err="1"/>
              <a:t>ㅍ준아키텍ㅌ처를</a:t>
            </a:r>
            <a:r>
              <a:rPr lang="ko-KR" altLang="en-US" dirty="0"/>
              <a:t> 가져옴 </a:t>
            </a:r>
            <a:r>
              <a:rPr lang="en-US" altLang="ko-KR" dirty="0"/>
              <a:t>= </a:t>
            </a:r>
            <a:r>
              <a:rPr lang="ko-KR" altLang="en-US" dirty="0"/>
              <a:t>명시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- </a:t>
            </a:r>
            <a:r>
              <a:rPr lang="en-US" altLang="ko-KR" dirty="0" err="1"/>
              <a:t>nn.Transformer</a:t>
            </a:r>
            <a:r>
              <a:rPr lang="en-US" altLang="ko-KR" dirty="0"/>
              <a:t> </a:t>
            </a:r>
            <a:r>
              <a:rPr lang="ko-KR" altLang="en-US" dirty="0"/>
              <a:t>코드가 내포하고 있는 뜻</a:t>
            </a:r>
            <a:r>
              <a:rPr lang="en-US" altLang="ko-KR" dirty="0"/>
              <a:t>, </a:t>
            </a:r>
            <a:r>
              <a:rPr lang="ko-KR" altLang="en-US" dirty="0"/>
              <a:t>따라서 이러한 효과가 나온다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0087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Object</a:t>
            </a:r>
            <a:r>
              <a:rPr lang="ko-KR" altLang="en-US" dirty="0"/>
              <a:t> </a:t>
            </a:r>
            <a:r>
              <a:rPr lang="en-US" altLang="ko-KR" dirty="0"/>
              <a:t>query</a:t>
            </a:r>
            <a:r>
              <a:rPr lang="ko-KR" altLang="en-US" dirty="0"/>
              <a:t> 코드 보기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084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Object</a:t>
            </a:r>
            <a:r>
              <a:rPr lang="ko-KR" altLang="en-US" dirty="0"/>
              <a:t> </a:t>
            </a:r>
            <a:r>
              <a:rPr lang="en-US" altLang="ko-KR" dirty="0"/>
              <a:t>query</a:t>
            </a:r>
            <a:r>
              <a:rPr lang="ko-KR" altLang="en-US" dirty="0"/>
              <a:t> 코드 보기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827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introduction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en-US" altLang="ko-KR" dirty="0" err="1"/>
              <a:t>Swin</a:t>
            </a:r>
            <a:r>
              <a:rPr lang="en-US" altLang="ko-KR" dirty="0"/>
              <a:t> Transformer</a:t>
            </a:r>
            <a:r>
              <a:rPr lang="ko-KR" altLang="en-US" dirty="0"/>
              <a:t>는 </a:t>
            </a:r>
            <a:r>
              <a:rPr lang="en-US" altLang="ko-KR" dirty="0"/>
              <a:t>~ </a:t>
            </a:r>
            <a:r>
              <a:rPr lang="ko-KR" altLang="en-US" dirty="0"/>
              <a:t>연구하기 위해 나온 논문입니다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사실 이러한 시도는 </a:t>
            </a:r>
            <a:r>
              <a:rPr lang="en-US" altLang="ko-KR" dirty="0"/>
              <a:t>~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185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우선 </a:t>
            </a:r>
            <a:r>
              <a:rPr lang="en-US" altLang="ko-KR" dirty="0"/>
              <a:t>1:1</a:t>
            </a:r>
            <a:r>
              <a:rPr lang="ko-KR" altLang="en-US" dirty="0"/>
              <a:t> </a:t>
            </a:r>
            <a:r>
              <a:rPr lang="ko-KR" altLang="en-US" dirty="0" err="1"/>
              <a:t>매칭을</a:t>
            </a:r>
            <a:r>
              <a:rPr lang="ko-KR" altLang="en-US" dirty="0"/>
              <a:t> 해야 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 </a:t>
            </a:r>
            <a:r>
              <a:rPr lang="ko-KR" altLang="en-US" dirty="0" err="1"/>
              <a:t>매칭은</a:t>
            </a:r>
            <a:r>
              <a:rPr lang="ko-KR" altLang="en-US" dirty="0"/>
              <a:t> 다음 수식과 같은데</a:t>
            </a:r>
            <a:r>
              <a:rPr lang="en-US" altLang="ko-KR" dirty="0"/>
              <a:t>,, </a:t>
            </a:r>
            <a:r>
              <a:rPr lang="ko-KR" altLang="en-US" dirty="0"/>
              <a:t>수식을 잘 보면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I</a:t>
            </a:r>
            <a:r>
              <a:rPr lang="ko-KR" altLang="en-US" dirty="0"/>
              <a:t>번째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1739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즉</a:t>
                </a:r>
                <a:r>
                  <a:rPr lang="en-US" altLang="ko-KR" dirty="0"/>
                  <a:t>, N</a:t>
                </a:r>
                <a:r>
                  <a:rPr lang="ko-KR" altLang="en-US" dirty="0"/>
                  <a:t>개의 요소에 대한 순열들 중</a:t>
                </a:r>
                <a:r>
                  <a:rPr lang="en-US" altLang="ko-KR" dirty="0"/>
                  <a:t>.. </a:t>
                </a:r>
                <a:r>
                  <a:rPr lang="en-US" altLang="ko-KR" dirty="0" err="1"/>
                  <a:t>L_match</a:t>
                </a:r>
                <a:r>
                  <a:rPr lang="ko-KR" altLang="en-US" dirty="0"/>
                  <a:t>가 가장 최소가 되게 하는 순열 하나를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acc>
                  </m:oMath>
                </a14:m>
                <a:r>
                  <a:rPr lang="ko-KR" altLang="en-US" dirty="0"/>
                  <a:t> 라 합니다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즉</a:t>
                </a:r>
                <a:r>
                  <a:rPr lang="en-US" altLang="ko-KR" dirty="0"/>
                  <a:t>, N</a:t>
                </a:r>
                <a:r>
                  <a:rPr lang="ko-KR" altLang="en-US" dirty="0"/>
                  <a:t>개의 요소에 대한 순열들 중</a:t>
                </a:r>
                <a:r>
                  <a:rPr lang="en-US" altLang="ko-KR" dirty="0"/>
                  <a:t>.. </a:t>
                </a:r>
                <a:r>
                  <a:rPr lang="en-US" altLang="ko-KR" dirty="0" err="1"/>
                  <a:t>L_match</a:t>
                </a:r>
                <a:r>
                  <a:rPr lang="ko-KR" altLang="en-US" dirty="0"/>
                  <a:t>가 가장 최소가 되게 하는 순열 하나를  </a:t>
                </a:r>
                <a:r>
                  <a:rPr lang="ko-KR" altLang="en-US" b="1" i="0">
                    <a:latin typeface="Cambria Math" panose="02040503050406030204" pitchFamily="18" charset="0"/>
                  </a:rPr>
                  <a:t>𝝈 ̂</a:t>
                </a:r>
                <a:r>
                  <a:rPr lang="ko-KR" altLang="en-US" dirty="0"/>
                  <a:t> 라 합니다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42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859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dirty="0"/>
                  <a:t>(</a:t>
                </a:r>
                <a:r>
                  <a:rPr lang="ko-KR" altLang="en-US" dirty="0"/>
                  <a:t>이분 매칭의 </a:t>
                </a:r>
                <a:r>
                  <a:rPr lang="en-US" altLang="ko-KR" dirty="0"/>
                  <a:t>matching cost</a:t>
                </a:r>
                <a:r>
                  <a:rPr lang="ko-KR" altLang="en-US" dirty="0"/>
                  <a:t>가 되는 </a:t>
                </a:r>
                <a:r>
                  <a:rPr lang="en-US" altLang="ko-KR" dirty="0" err="1"/>
                  <a:t>L_match</a:t>
                </a:r>
                <a:r>
                  <a:rPr lang="ko-KR" altLang="en-US" dirty="0"/>
                  <a:t>에 자세히 보겠습니다</a:t>
                </a:r>
                <a:r>
                  <a:rPr lang="en-US" altLang="ko-KR" dirty="0"/>
                  <a:t>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ko-KR" dirty="0"/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dirty="0"/>
                  <a:t>Prediction</a:t>
                </a:r>
                <a:r>
                  <a:rPr lang="ko-KR" altLang="en-US" dirty="0"/>
                  <a:t>집합의 </a:t>
                </a:r>
                <a14:m>
                  <m:oMath xmlns:m="http://schemas.openxmlformats.org/officeDocument/2006/math">
                    <m:r>
                      <a:rPr lang="ko-KR" altLang="en-US" sz="12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ko-KR" dirty="0"/>
                  <a:t>(</a:t>
                </a:r>
                <a:r>
                  <a:rPr lang="en-US" altLang="ko-KR" dirty="0" err="1"/>
                  <a:t>i</a:t>
                </a:r>
                <a:r>
                  <a:rPr lang="en-US" altLang="ko-KR" dirty="0"/>
                  <a:t>)</a:t>
                </a:r>
                <a:r>
                  <a:rPr lang="ko-KR" altLang="en-US" dirty="0"/>
                  <a:t>번째 인스턴스가 실제 매칭된 </a:t>
                </a:r>
                <a:r>
                  <a:rPr lang="en-US" altLang="ko-KR" dirty="0"/>
                  <a:t>GT</a:t>
                </a:r>
                <a:r>
                  <a:rPr lang="ko-KR" altLang="en-US" dirty="0"/>
                  <a:t>집합의 인스턴스의 클래스일 확률</a:t>
                </a:r>
                <a:endParaRPr lang="en-US" altLang="ko-KR" dirty="0"/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ko-KR" dirty="0"/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dirty="0"/>
                  <a:t>정답 클래스일 확률이 높을 수록 </a:t>
                </a:r>
                <a:r>
                  <a:rPr lang="en-US" altLang="ko-KR" dirty="0"/>
                  <a:t>→ </a:t>
                </a:r>
                <a:r>
                  <a:rPr lang="ko-KR" altLang="en-US" dirty="0"/>
                  <a:t>값 커짐 </a:t>
                </a:r>
                <a:r>
                  <a:rPr lang="en-US" altLang="ko-KR" dirty="0"/>
                  <a:t>→ </a:t>
                </a:r>
                <a:r>
                  <a:rPr lang="ko-KR" altLang="en-US" dirty="0"/>
                  <a:t>전체적인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𝑚𝑎𝑡𝑐h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값 </a:t>
                </a:r>
                <a:r>
                  <a:rPr lang="ko-KR" altLang="en-US" dirty="0" err="1"/>
                  <a:t>작아짐</a:t>
                </a:r>
                <a:endParaRPr lang="en-US" altLang="ko-KR" dirty="0"/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dirty="0"/>
                  <a:t>두 </a:t>
                </a:r>
                <a:r>
                  <a:rPr lang="en-US" altLang="ko-KR" dirty="0"/>
                  <a:t>bbox</a:t>
                </a:r>
                <a:r>
                  <a:rPr lang="ko-KR" altLang="en-US" dirty="0"/>
                  <a:t>가 유사할 수록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𝑏𝑜𝑥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값 </a:t>
                </a:r>
                <a:r>
                  <a:rPr lang="ko-KR" altLang="en-US" dirty="0" err="1"/>
                  <a:t>작아짐</a:t>
                </a:r>
                <a:r>
                  <a:rPr lang="ko-KR" altLang="en-US" dirty="0"/>
                  <a:t> → 전체적인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𝑚𝑎𝑡𝑐h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값 </a:t>
                </a:r>
                <a:r>
                  <a:rPr lang="ko-KR" altLang="en-US" dirty="0" err="1"/>
                  <a:t>작아짐</a:t>
                </a:r>
                <a:r>
                  <a:rPr lang="ko-KR" altLang="en-US" dirty="0"/>
                  <a:t> 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dirty="0"/>
                  <a:t>정답 클래스일 확률이 높을 수록 </a:t>
                </a:r>
                <a:r>
                  <a:rPr lang="en-US" altLang="ko-KR" dirty="0"/>
                  <a:t>→ </a:t>
                </a:r>
                <a:r>
                  <a:rPr lang="ko-KR" altLang="en-US" dirty="0"/>
                  <a:t>값 커짐 </a:t>
                </a:r>
                <a:r>
                  <a:rPr lang="en-US" altLang="ko-KR" dirty="0"/>
                  <a:t>→ </a:t>
                </a:r>
                <a:r>
                  <a:rPr lang="ko-KR" altLang="en-US" dirty="0"/>
                  <a:t>전체적인 </a:t>
                </a:r>
                <a:r>
                  <a:rPr lang="en-US" altLang="ko-KR" sz="1200" b="0" i="0">
                    <a:latin typeface="Cambria Math" panose="02040503050406030204" pitchFamily="18" charset="0"/>
                  </a:rPr>
                  <a:t>𝐿_𝑚𝑎𝑡𝑐ℎ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값 </a:t>
                </a:r>
                <a:r>
                  <a:rPr lang="ko-KR" altLang="en-US" dirty="0" err="1"/>
                  <a:t>작아짐</a:t>
                </a:r>
                <a:endParaRPr lang="en-US" altLang="ko-KR" dirty="0"/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dirty="0"/>
                  <a:t>두 </a:t>
                </a:r>
                <a:r>
                  <a:rPr lang="en-US" altLang="ko-KR" dirty="0"/>
                  <a:t>bbox</a:t>
                </a:r>
                <a:r>
                  <a:rPr lang="ko-KR" altLang="en-US" dirty="0"/>
                  <a:t>가 유사할 수록 → </a:t>
                </a:r>
                <a:r>
                  <a:rPr lang="en-US" altLang="ko-KR" sz="1200" b="0" i="0">
                    <a:latin typeface="Cambria Math" panose="02040503050406030204" pitchFamily="18" charset="0"/>
                  </a:rPr>
                  <a:t>𝐿_𝑏𝑜𝑥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값 </a:t>
                </a:r>
                <a:r>
                  <a:rPr lang="ko-KR" altLang="en-US" dirty="0" err="1"/>
                  <a:t>작아짐</a:t>
                </a:r>
                <a:r>
                  <a:rPr lang="ko-KR" altLang="en-US" dirty="0"/>
                  <a:t> → 전체적인 </a:t>
                </a:r>
                <a:r>
                  <a:rPr lang="en-US" altLang="ko-KR" i="0">
                    <a:latin typeface="Cambria Math" panose="02040503050406030204" pitchFamily="18" charset="0"/>
                  </a:rPr>
                  <a:t>𝐿_𝑚𝑎𝑡𝑐ℎ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값 </a:t>
                </a:r>
                <a:r>
                  <a:rPr lang="ko-KR" altLang="en-US" dirty="0" err="1"/>
                  <a:t>작아짐</a:t>
                </a:r>
                <a:endParaRPr lang="en-US" altLang="ko-KR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189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988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marR="0" lvl="0" indent="-17145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 : N</a:t>
                </a:r>
                <a:r>
                  <a:rPr lang="ko-KR" altLang="en-US" dirty="0"/>
                  <a:t>개 중에서 최적의 조합을 찾는 법 </a:t>
                </a:r>
                <a:r>
                  <a:rPr lang="en-US" altLang="ko-KR" dirty="0"/>
                  <a:t>:</a:t>
                </a:r>
                <a:r>
                  <a:rPr lang="en-US" altLang="ko-KR" baseline="0" dirty="0"/>
                  <a:t> N</a:t>
                </a:r>
                <a:r>
                  <a:rPr lang="ko-KR" altLang="en-US" baseline="0" dirty="0"/>
                  <a:t>개의 </a:t>
                </a:r>
                <a:r>
                  <a:rPr lang="en-US" altLang="ko-KR" baseline="0" dirty="0"/>
                  <a:t>prediction</a:t>
                </a:r>
                <a:r>
                  <a:rPr lang="ko-KR" altLang="en-US" baseline="0" dirty="0"/>
                  <a:t>들을 나열 시키는 경우의 수 </a:t>
                </a:r>
                <a:r>
                  <a:rPr lang="en-US" altLang="ko-KR" baseline="0" dirty="0"/>
                  <a:t>= N!</a:t>
                </a:r>
              </a:p>
              <a:p>
                <a:pPr marL="171450" marR="0" lvl="0" indent="-17145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ko-KR" altLang="en-US" baseline="0" dirty="0"/>
                  <a:t>좀 더 빠르게</a:t>
                </a:r>
                <a:endParaRPr lang="en-US" altLang="ko-KR" baseline="0" dirty="0"/>
              </a:p>
              <a:p>
                <a:pPr marL="171450" marR="0" lvl="0" indent="-17145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endParaRPr lang="en-US" altLang="ko-KR" baseline="0" dirty="0"/>
              </a:p>
              <a:p>
                <a:pPr marL="171450" marR="0" lvl="0" indent="-17145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endParaRPr lang="en-US" altLang="ko-KR" baseline="0" dirty="0"/>
              </a:p>
              <a:p>
                <a:pPr marL="171450" marR="0" lvl="0" indent="-17145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ko-KR" altLang="en-US" baseline="0" dirty="0"/>
                  <a:t> 최적의 </a:t>
                </a:r>
                <a:r>
                  <a:rPr lang="ko-KR" altLang="en-US" baseline="0" dirty="0" err="1"/>
                  <a:t>매칭을</a:t>
                </a:r>
                <a:r>
                  <a:rPr lang="ko-KR" altLang="en-US" baseline="0" dirty="0"/>
                  <a:t> 찾기 위해 헝가리안 알고리즘 사용</a:t>
                </a:r>
                <a:endParaRPr lang="en-US" altLang="ko-KR" baseline="0" dirty="0"/>
              </a:p>
              <a:p>
                <a:endParaRPr lang="en-US" altLang="ko-KR" dirty="0"/>
              </a:p>
              <a:p>
                <a:r>
                  <a:rPr lang="en-US" altLang="ko-KR" dirty="0"/>
                  <a:t>(</a:t>
                </a:r>
                <a:r>
                  <a:rPr lang="ko-KR" altLang="en-US" dirty="0"/>
                  <a:t>헝가리안 알고리즘</a:t>
                </a:r>
                <a:r>
                  <a:rPr lang="en-US" altLang="ko-KR" dirty="0"/>
                  <a:t>)</a:t>
                </a:r>
              </a:p>
              <a:p>
                <a:r>
                  <a:rPr lang="ko-KR" altLang="en-US" dirty="0"/>
                  <a:t>최적의 </a:t>
                </a:r>
                <a:r>
                  <a:rPr lang="ko-KR" altLang="en-US" dirty="0" err="1"/>
                  <a:t>매칭을</a:t>
                </a:r>
                <a:r>
                  <a:rPr lang="ko-KR" altLang="en-US" dirty="0"/>
                  <a:t> 목표로 함</a:t>
                </a:r>
                <a:endParaRPr lang="en-US" altLang="ko-KR" dirty="0"/>
              </a:p>
              <a:p>
                <a:endParaRPr lang="en-US" altLang="ko-KR" dirty="0"/>
              </a:p>
              <a:p>
                <a:pPr marL="171450" marR="0" lvl="0" indent="-17145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endParaRPr lang="en-US" altLang="ko-KR" baseline="0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marR="0" lvl="0" indent="-17145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US" altLang="ko-KR" b="0" i="0">
                    <a:latin typeface="Cambria Math" panose="02040503050406030204" pitchFamily="18" charset="0"/>
                  </a:rPr>
                  <a:t>𝑂(𝑁!)  </a:t>
                </a:r>
                <a:r>
                  <a:rPr lang="en-US" altLang="ko-KR" dirty="0"/>
                  <a:t> : N</a:t>
                </a:r>
                <a:r>
                  <a:rPr lang="ko-KR" altLang="en-US" dirty="0"/>
                  <a:t>개 중에서 최적의 조합을 찾는 법 </a:t>
                </a:r>
                <a:r>
                  <a:rPr lang="en-US" altLang="ko-KR" dirty="0"/>
                  <a:t>:</a:t>
                </a:r>
                <a:r>
                  <a:rPr lang="en-US" altLang="ko-KR" baseline="0" dirty="0"/>
                  <a:t> N</a:t>
                </a:r>
                <a:r>
                  <a:rPr lang="ko-KR" altLang="en-US" baseline="0" dirty="0"/>
                  <a:t>개의 </a:t>
                </a:r>
                <a:r>
                  <a:rPr lang="en-US" altLang="ko-KR" baseline="0" dirty="0"/>
                  <a:t>prediction</a:t>
                </a:r>
                <a:r>
                  <a:rPr lang="ko-KR" altLang="en-US" baseline="0" dirty="0"/>
                  <a:t>들을 나열 시키는 경우의 수 </a:t>
                </a:r>
                <a:r>
                  <a:rPr lang="en-US" altLang="ko-KR" baseline="0" dirty="0"/>
                  <a:t>= N!</a:t>
                </a:r>
              </a:p>
              <a:p>
                <a:pPr marL="171450" marR="0" lvl="0" indent="-17145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ko-KR" altLang="en-US" baseline="0" dirty="0"/>
                  <a:t>좀 더 빠르게 최적의 </a:t>
                </a:r>
                <a:r>
                  <a:rPr lang="ko-KR" altLang="en-US" baseline="0" dirty="0" err="1"/>
                  <a:t>매칭을</a:t>
                </a:r>
                <a:r>
                  <a:rPr lang="ko-KR" altLang="en-US" baseline="0" dirty="0"/>
                  <a:t> 찾기 위해 헝가리안 알고리즘 사용</a:t>
                </a:r>
                <a:endParaRPr lang="en-US" altLang="ko-KR" baseline="0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811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즉</a:t>
                </a:r>
                <a:r>
                  <a:rPr lang="en-US" altLang="ko-KR" dirty="0"/>
                  <a:t>, N</a:t>
                </a:r>
                <a:r>
                  <a:rPr lang="ko-KR" altLang="en-US" dirty="0"/>
                  <a:t>개의 요소에 대한 순열들 중</a:t>
                </a:r>
                <a:r>
                  <a:rPr lang="en-US" altLang="ko-KR" dirty="0"/>
                  <a:t>.. </a:t>
                </a:r>
                <a:r>
                  <a:rPr lang="en-US" altLang="ko-KR" dirty="0" err="1"/>
                  <a:t>L_match</a:t>
                </a:r>
                <a:r>
                  <a:rPr lang="ko-KR" altLang="en-US" dirty="0"/>
                  <a:t>가 가장 최소가 되게 하는 순열 하나를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acc>
                  </m:oMath>
                </a14:m>
                <a:r>
                  <a:rPr lang="ko-KR" altLang="en-US" dirty="0"/>
                  <a:t> 라 합니다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즉</a:t>
                </a:r>
                <a:r>
                  <a:rPr lang="en-US" altLang="ko-KR" dirty="0"/>
                  <a:t>, N</a:t>
                </a:r>
                <a:r>
                  <a:rPr lang="ko-KR" altLang="en-US" dirty="0"/>
                  <a:t>개의 요소에 대한 순열들 중</a:t>
                </a:r>
                <a:r>
                  <a:rPr lang="en-US" altLang="ko-KR" dirty="0"/>
                  <a:t>.. </a:t>
                </a:r>
                <a:r>
                  <a:rPr lang="en-US" altLang="ko-KR" dirty="0" err="1"/>
                  <a:t>L_match</a:t>
                </a:r>
                <a:r>
                  <a:rPr lang="ko-KR" altLang="en-US" dirty="0"/>
                  <a:t>가 가장 최소가 되게 하는 순열 하나를  </a:t>
                </a:r>
                <a:r>
                  <a:rPr lang="ko-KR" altLang="en-US" b="1" i="0">
                    <a:latin typeface="Cambria Math" panose="02040503050406030204" pitchFamily="18" charset="0"/>
                  </a:rPr>
                  <a:t>𝝈 ̂</a:t>
                </a:r>
                <a:r>
                  <a:rPr lang="ko-KR" altLang="en-US" dirty="0"/>
                  <a:t> 라 합니다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901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 논문에서 진행한 실험들에 대해 설명하겠습니다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994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DETR</a:t>
            </a:r>
            <a:r>
              <a:rPr lang="ko-KR" altLang="en-US" dirty="0"/>
              <a:t>과 </a:t>
            </a:r>
            <a:r>
              <a:rPr lang="en-US" altLang="ko-KR" dirty="0"/>
              <a:t>Faster R-CNN</a:t>
            </a:r>
            <a:r>
              <a:rPr lang="ko-KR" altLang="en-US" dirty="0"/>
              <a:t>과 비교해보면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Faster R-CNN</a:t>
            </a:r>
            <a:r>
              <a:rPr lang="ko-KR" altLang="en-US" dirty="0"/>
              <a:t>과 비교해도 충분히 경쟁력 있는 성능을 뽑아내는 것을 위 표로 확인할 수 있습니다</a:t>
            </a:r>
            <a:r>
              <a:rPr lang="en-US" altLang="ko-KR" dirty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큰 물체에 대해서는 </a:t>
            </a:r>
            <a:r>
              <a:rPr lang="en-US" altLang="ko-KR" dirty="0"/>
              <a:t>Faster RCNN</a:t>
            </a:r>
            <a:r>
              <a:rPr lang="ko-KR" altLang="en-US" dirty="0"/>
              <a:t>보다 높은 성능을 달성했으나</a:t>
            </a:r>
            <a:r>
              <a:rPr lang="en-US" altLang="ko-KR" dirty="0"/>
              <a:t>, </a:t>
            </a:r>
            <a:r>
              <a:rPr lang="ko-KR" altLang="en-US" dirty="0"/>
              <a:t>크기가 작은 물체에 대해서는 낮은 성능을 기록했습니다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7645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ko-KR" altLang="en-US" dirty="0"/>
              <a:t>인코더의 크기를 바꿔 실험한 결과를 보면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 Encoder</a:t>
            </a:r>
            <a:r>
              <a:rPr lang="ko-KR" altLang="en-US" dirty="0"/>
              <a:t>의 </a:t>
            </a:r>
            <a:r>
              <a:rPr lang="en-US" altLang="ko-KR" dirty="0"/>
              <a:t>size</a:t>
            </a:r>
            <a:r>
              <a:rPr lang="ko-KR" altLang="en-US" dirty="0"/>
              <a:t>가 커질수록 성능이 증가함을 알 수 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9113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(2) </a:t>
            </a:r>
            <a:r>
              <a:rPr lang="ko-KR" altLang="en-US" dirty="0"/>
              <a:t>마찬가지로 </a:t>
            </a:r>
            <a:r>
              <a:rPr lang="ko-KR" altLang="en-US" dirty="0" err="1"/>
              <a:t>디코더의</a:t>
            </a:r>
            <a:r>
              <a:rPr lang="ko-KR" altLang="en-US" dirty="0"/>
              <a:t> 레이어 개수에 대한 실험 결과를 보면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 err="1"/>
              <a:t>디코더</a:t>
            </a:r>
            <a:r>
              <a:rPr lang="ko-KR" altLang="en-US" dirty="0"/>
              <a:t> </a:t>
            </a:r>
            <a:r>
              <a:rPr lang="en-US" altLang="ko-KR" dirty="0"/>
              <a:t>layer </a:t>
            </a:r>
            <a:r>
              <a:rPr lang="ko-KR" altLang="en-US" dirty="0"/>
              <a:t>개수가 많을 수록 성능이 증가하고</a:t>
            </a:r>
            <a:r>
              <a:rPr lang="en-US" altLang="ko-KR" dirty="0"/>
              <a:t>, </a:t>
            </a:r>
          </a:p>
          <a:p>
            <a:pPr marL="171450" indent="-171450">
              <a:buFontTx/>
              <a:buChar char="-"/>
            </a:pPr>
            <a:r>
              <a:rPr lang="en-US" altLang="ko-KR" dirty="0"/>
              <a:t>NMS</a:t>
            </a:r>
            <a:r>
              <a:rPr lang="ko-KR" altLang="en-US" dirty="0"/>
              <a:t>로 인한 효과가 없어짐을 알 수 있습니다</a:t>
            </a:r>
            <a:r>
              <a:rPr lang="en-US" altLang="ko-KR" dirty="0"/>
              <a:t>.</a:t>
            </a:r>
          </a:p>
          <a:p>
            <a:pPr marL="628650" lvl="1" indent="-171450">
              <a:buFontTx/>
              <a:buChar char="-"/>
            </a:pPr>
            <a:r>
              <a:rPr lang="ko-KR" altLang="en-US" dirty="0"/>
              <a:t>실제로</a:t>
            </a:r>
            <a:r>
              <a:rPr lang="en-US" altLang="ko-KR" dirty="0"/>
              <a:t>, </a:t>
            </a:r>
            <a:r>
              <a:rPr lang="ko-KR" altLang="en-US" dirty="0"/>
              <a:t>그래프에서 초록색 부분을 보면</a:t>
            </a:r>
            <a:r>
              <a:rPr lang="en-US" altLang="ko-KR" dirty="0"/>
              <a:t>, </a:t>
            </a:r>
            <a:r>
              <a:rPr lang="ko-KR" altLang="en-US" dirty="0"/>
              <a:t>일정 개수이상 부터는 </a:t>
            </a:r>
            <a:r>
              <a:rPr lang="en-US" altLang="ko-KR" dirty="0"/>
              <a:t>NMS</a:t>
            </a:r>
            <a:r>
              <a:rPr lang="ko-KR" altLang="en-US" dirty="0"/>
              <a:t>를 추가 안 한 </a:t>
            </a:r>
            <a:r>
              <a:rPr lang="en-US" altLang="ko-KR" dirty="0"/>
              <a:t>model</a:t>
            </a:r>
            <a:r>
              <a:rPr lang="ko-KR" altLang="en-US" dirty="0"/>
              <a:t>과 같은 성능을 보여줍니다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2727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다음으로 </a:t>
            </a:r>
            <a:r>
              <a:rPr lang="en-US" altLang="ko-KR" dirty="0"/>
              <a:t>&lt;encoder</a:t>
            </a:r>
            <a:r>
              <a:rPr lang="ko-KR" altLang="en-US" dirty="0"/>
              <a:t>와 </a:t>
            </a:r>
            <a:r>
              <a:rPr lang="en-US" altLang="ko-KR" dirty="0"/>
              <a:t>decoder</a:t>
            </a:r>
            <a:r>
              <a:rPr lang="ko-KR" altLang="en-US" dirty="0"/>
              <a:t>에서는 어떤 부위 위주로 </a:t>
            </a:r>
            <a:r>
              <a:rPr lang="en-US" altLang="ko-KR" dirty="0"/>
              <a:t>attention</a:t>
            </a:r>
            <a:r>
              <a:rPr lang="ko-KR" altLang="en-US" dirty="0"/>
              <a:t>하는지</a:t>
            </a:r>
            <a:r>
              <a:rPr lang="en-US" altLang="ko-KR" dirty="0"/>
              <a:t>&gt;</a:t>
            </a:r>
            <a:r>
              <a:rPr lang="ko-KR" altLang="en-US" dirty="0"/>
              <a:t>에 대해 비교해 보겠습니다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먼저 </a:t>
            </a:r>
            <a:r>
              <a:rPr lang="en-US" altLang="ko-KR" dirty="0"/>
              <a:t>(1) Encoder</a:t>
            </a:r>
            <a:r>
              <a:rPr lang="ko-KR" altLang="en-US" dirty="0"/>
              <a:t>의 </a:t>
            </a:r>
            <a:r>
              <a:rPr lang="en-US" altLang="ko-KR" dirty="0"/>
              <a:t>self-attention</a:t>
            </a:r>
            <a:r>
              <a:rPr lang="ko-KR" altLang="en-US" dirty="0"/>
              <a:t> </a:t>
            </a:r>
            <a:r>
              <a:rPr lang="en-US" altLang="ko-KR" dirty="0"/>
              <a:t>map</a:t>
            </a:r>
            <a:r>
              <a:rPr lang="ko-KR" altLang="en-US" dirty="0"/>
              <a:t>을 보면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점 찍은 부분과 같은 인스턴스인 부분들에 대해 높은 </a:t>
            </a:r>
            <a:r>
              <a:rPr lang="en-US" altLang="ko-KR" dirty="0"/>
              <a:t>attention score</a:t>
            </a:r>
            <a:r>
              <a:rPr lang="ko-KR" altLang="en-US" dirty="0"/>
              <a:t>를 보여주고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점 찍은 해당 픽셀과 높은 연관성을 가진 픽셀들을 보여주고 있습니다</a:t>
            </a:r>
            <a:r>
              <a:rPr lang="en-US" altLang="ko-KR" dirty="0"/>
              <a:t>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ko-KR" altLang="en-US" dirty="0"/>
              <a:t>따라서</a:t>
            </a:r>
            <a:r>
              <a:rPr lang="en-US" altLang="ko-KR" dirty="0"/>
              <a:t>, </a:t>
            </a:r>
            <a:r>
              <a:rPr lang="ko-KR" altLang="en-US" dirty="0"/>
              <a:t>인코더는 이미지 </a:t>
            </a:r>
            <a:r>
              <a:rPr lang="en-US" altLang="ko-KR" dirty="0"/>
              <a:t>feature</a:t>
            </a:r>
            <a:r>
              <a:rPr lang="ko-KR" altLang="en-US" dirty="0"/>
              <a:t>에 대한 </a:t>
            </a:r>
            <a:r>
              <a:rPr lang="en-US" altLang="ko-KR" dirty="0"/>
              <a:t>self-attention</a:t>
            </a:r>
            <a:r>
              <a:rPr lang="ko-KR" altLang="en-US" dirty="0"/>
              <a:t>을 통해 각 인스턴스를 잘 구별하도록 </a:t>
            </a:r>
            <a:r>
              <a:rPr lang="en-US" altLang="ko-KR" dirty="0"/>
              <a:t>global</a:t>
            </a:r>
            <a:r>
              <a:rPr lang="ko-KR" altLang="en-US" dirty="0"/>
              <a:t>하게</a:t>
            </a:r>
            <a:r>
              <a:rPr lang="en-US" altLang="ko-KR" dirty="0"/>
              <a:t> attention</a:t>
            </a:r>
            <a:r>
              <a:rPr lang="ko-KR" altLang="en-US" dirty="0"/>
              <a:t>하고 있습니다</a:t>
            </a:r>
            <a:r>
              <a:rPr lang="en-US" altLang="ko-KR" dirty="0"/>
              <a:t>.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ko-KR" dirty="0"/>
              <a:t>------------------------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ko-KR" altLang="en-US" dirty="0"/>
              <a:t>다음으로</a:t>
            </a:r>
            <a:r>
              <a:rPr lang="en-US" altLang="ko-KR" dirty="0"/>
              <a:t>, Decoder</a:t>
            </a:r>
            <a:r>
              <a:rPr lang="ko-KR" altLang="en-US" dirty="0"/>
              <a:t>의 </a:t>
            </a:r>
            <a:r>
              <a:rPr lang="en-US" altLang="ko-KR" dirty="0"/>
              <a:t>attention map</a:t>
            </a:r>
            <a:r>
              <a:rPr lang="ko-KR" altLang="en-US" dirty="0"/>
              <a:t>을 보면</a:t>
            </a:r>
            <a:endParaRPr lang="en-US" altLang="ko-KR" dirty="0"/>
          </a:p>
          <a:p>
            <a:pPr marL="0" indent="0">
              <a:buFont typeface="Symbol" panose="05050102010706020507" pitchFamily="18" charset="2"/>
              <a:buNone/>
            </a:pPr>
            <a:r>
              <a:rPr lang="ko-KR" altLang="en-US" dirty="0"/>
              <a:t>각 박스안의 객체들의 경계부분 위주로 높은 </a:t>
            </a:r>
            <a:r>
              <a:rPr lang="en-US" altLang="ko-KR" dirty="0"/>
              <a:t>attention score</a:t>
            </a:r>
            <a:r>
              <a:rPr lang="ko-KR" altLang="en-US" dirty="0"/>
              <a:t>를 가지고 있음을 알 수 있습니다</a:t>
            </a:r>
            <a:r>
              <a:rPr lang="en-US" altLang="ko-KR" dirty="0"/>
              <a:t>.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ko-KR" dirty="0"/>
              <a:t>=&gt; </a:t>
            </a:r>
            <a:r>
              <a:rPr lang="ko-KR" altLang="en-US" dirty="0"/>
              <a:t>따라서 </a:t>
            </a:r>
            <a:r>
              <a:rPr lang="ko-KR" altLang="en-US" dirty="0" err="1"/>
              <a:t>디코더는</a:t>
            </a:r>
            <a:r>
              <a:rPr lang="ko-KR" altLang="en-US" dirty="0"/>
              <a:t> </a:t>
            </a:r>
            <a:r>
              <a:rPr lang="en-US" altLang="ko-KR" dirty="0"/>
              <a:t>object</a:t>
            </a:r>
            <a:r>
              <a:rPr lang="ko-KR" altLang="en-US" dirty="0"/>
              <a:t>의 경계를 적절하게 추출하기 위해서 각 물체의 경계부분 위주로 </a:t>
            </a:r>
            <a:r>
              <a:rPr lang="en-US" altLang="ko-KR" dirty="0"/>
              <a:t>attention</a:t>
            </a:r>
            <a:r>
              <a:rPr lang="ko-KR" altLang="en-US" dirty="0"/>
              <a:t>되게 학습됨을 알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8982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ko-KR" altLang="en-US" dirty="0"/>
              <a:t>다음은 </a:t>
            </a:r>
            <a:r>
              <a:rPr lang="en-US" altLang="ko-KR" dirty="0"/>
              <a:t>decoder slot</a:t>
            </a:r>
            <a:r>
              <a:rPr lang="ko-KR" altLang="en-US" dirty="0"/>
              <a:t> </a:t>
            </a:r>
            <a:r>
              <a:rPr lang="en-US" altLang="ko-KR" dirty="0"/>
              <a:t>100</a:t>
            </a:r>
            <a:r>
              <a:rPr lang="ko-KR" altLang="en-US" dirty="0"/>
              <a:t>개중 </a:t>
            </a:r>
            <a:r>
              <a:rPr lang="en-US" altLang="ko-KR" dirty="0"/>
              <a:t>20</a:t>
            </a:r>
            <a:r>
              <a:rPr lang="ko-KR" altLang="en-US" dirty="0"/>
              <a:t>개를 시각화한 표입니다</a:t>
            </a:r>
            <a:r>
              <a:rPr lang="en-US" altLang="ko-KR" dirty="0"/>
              <a:t>.</a:t>
            </a:r>
          </a:p>
          <a:p>
            <a:pPr marL="0" indent="0">
              <a:buFontTx/>
              <a:buNone/>
            </a:pPr>
            <a:endParaRPr lang="en-US" altLang="ko-KR" dirty="0"/>
          </a:p>
          <a:p>
            <a:pPr marL="0" indent="0">
              <a:buFontTx/>
              <a:buNone/>
            </a:pPr>
            <a:r>
              <a:rPr lang="ko-KR" altLang="en-US" dirty="0"/>
              <a:t>각각의 </a:t>
            </a:r>
            <a:r>
              <a:rPr lang="en-US" altLang="ko-KR" dirty="0"/>
              <a:t>slot</a:t>
            </a:r>
            <a:r>
              <a:rPr lang="ko-KR" altLang="en-US" dirty="0"/>
              <a:t>은 서로 다른 영역</a:t>
            </a:r>
            <a:r>
              <a:rPr lang="en-US" altLang="ko-KR" dirty="0"/>
              <a:t>, box </a:t>
            </a:r>
            <a:r>
              <a:rPr lang="ko-KR" altLang="en-US" dirty="0"/>
              <a:t>크기에 집중하는 것을 볼 수 있습니다</a:t>
            </a:r>
            <a:r>
              <a:rPr lang="en-US" altLang="ko-KR" dirty="0"/>
              <a:t>.</a:t>
            </a:r>
          </a:p>
          <a:p>
            <a:pPr marL="0" indent="0">
              <a:buFontTx/>
              <a:buNone/>
            </a:pPr>
            <a:r>
              <a:rPr lang="ko-KR" altLang="en-US" dirty="0"/>
              <a:t>즉</a:t>
            </a:r>
            <a:r>
              <a:rPr lang="en-US" altLang="ko-KR" dirty="0"/>
              <a:t>, decoder</a:t>
            </a:r>
            <a:r>
              <a:rPr lang="ko-KR" altLang="en-US" dirty="0"/>
              <a:t>안에서 </a:t>
            </a:r>
            <a:r>
              <a:rPr lang="en-US" altLang="ko-KR" dirty="0"/>
              <a:t>slot</a:t>
            </a:r>
            <a:r>
              <a:rPr lang="ko-KR" altLang="en-US" dirty="0"/>
              <a:t>들에 대한 </a:t>
            </a:r>
            <a:r>
              <a:rPr lang="en-US" altLang="ko-KR" dirty="0"/>
              <a:t>self-attention</a:t>
            </a:r>
            <a:r>
              <a:rPr lang="ko-KR" altLang="en-US" dirty="0"/>
              <a:t>을 집중할 영역을 분배함을 알 수 있습니다</a:t>
            </a:r>
            <a:r>
              <a:rPr lang="en-US" altLang="ko-KR" dirty="0"/>
              <a:t>.</a:t>
            </a:r>
          </a:p>
          <a:p>
            <a:pPr marL="0" indent="0">
              <a:buFontTx/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72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051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Semantic segmentation :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이미지의 모든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pixel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에 대해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class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인지 예측하는 것이고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,</a:t>
            </a:r>
          </a:p>
          <a:p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Instance segmentation :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이미지에서 탐지된 객체에 대해 어떤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class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인지와 </a:t>
            </a:r>
            <a:r>
              <a:rPr lang="ko-KR" altLang="en-US" b="0" i="0" dirty="0" err="1">
                <a:solidFill>
                  <a:srgbClr val="555555"/>
                </a:solidFill>
                <a:effectLst/>
                <a:latin typeface="Noto Sans KR"/>
              </a:rPr>
              <a:t>인스턴스별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 구분하는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task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입니다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Panoptic segmentation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은 이 둘을 합친 형태로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, Thing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객체와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stuff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객체를 모두 구분하는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task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이다</a:t>
            </a:r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  <a:p>
            <a:pPr marL="0" indent="0">
              <a:buFont typeface="Symbol" panose="05050102010706020507" pitchFamily="18" charset="2"/>
              <a:buNone/>
            </a:pPr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  <a:p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-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즉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,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이미지의 모든 부분에 대해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segmentation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진행하는 구조</a:t>
            </a:r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  <a:p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34778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기존의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panoptic segmentation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 방법 </a:t>
            </a:r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  <a:p>
            <a:pPr marL="171450" indent="-171450">
              <a:buFontTx/>
              <a:buChar char="-"/>
            </a:pP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stuff class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에 대해서는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semantic segmentation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수행</a:t>
            </a:r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  <a:p>
            <a:pPr marL="171450" indent="-171450">
              <a:buFontTx/>
              <a:buChar char="-"/>
            </a:pP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Thing class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에 대해서는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instance segmentation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수행</a:t>
            </a:r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각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segmentation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결과의 합</a:t>
            </a:r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(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즉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,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각각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segmentation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진행하였음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)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@@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이 구조에서는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stuff class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thing class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을 한번에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segmentation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수행</a:t>
            </a:r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  <a:p>
            <a:pPr marL="0" indent="0">
              <a:buFont typeface="Symbol" panose="05050102010706020507" pitchFamily="18" charset="2"/>
              <a:buNone/>
            </a:pP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 </a:t>
            </a:r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  <a:p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- </a:t>
            </a:r>
            <a:r>
              <a:rPr lang="en-US" altLang="ko-KR" dirty="0"/>
              <a:t>Stuff class</a:t>
            </a:r>
            <a:r>
              <a:rPr lang="ko-KR" altLang="en-US" dirty="0"/>
              <a:t>와 </a:t>
            </a:r>
            <a:r>
              <a:rPr lang="en-US" altLang="ko-KR" dirty="0"/>
              <a:t>thing class segmentation</a:t>
            </a:r>
            <a:r>
              <a:rPr lang="ko-KR" altLang="en-US" dirty="0"/>
              <a:t>을 동일한 방식으로 다룸 </a:t>
            </a:r>
            <a:r>
              <a:rPr lang="en-US" altLang="ko-KR" dirty="0"/>
              <a:t>(??????????????</a:t>
            </a:r>
            <a:r>
              <a:rPr lang="ko-KR" altLang="en-US" dirty="0"/>
              <a:t>이유가 멀까</a:t>
            </a:r>
            <a:r>
              <a:rPr lang="en-US" altLang="ko-KR" dirty="0"/>
              <a:t>?)</a:t>
            </a:r>
          </a:p>
          <a:p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17970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- </a:t>
            </a:r>
            <a:r>
              <a:rPr lang="en-US" altLang="ko-KR" dirty="0"/>
              <a:t>Stuff class</a:t>
            </a:r>
            <a:r>
              <a:rPr lang="ko-KR" altLang="en-US" dirty="0"/>
              <a:t>와 </a:t>
            </a:r>
            <a:r>
              <a:rPr lang="en-US" altLang="ko-KR" dirty="0"/>
              <a:t>thing class segmentation</a:t>
            </a:r>
            <a:r>
              <a:rPr lang="ko-KR" altLang="en-US" dirty="0"/>
              <a:t>을 동일한 방식으로 다룸 </a:t>
            </a:r>
            <a:r>
              <a:rPr lang="en-US" altLang="ko-KR" dirty="0"/>
              <a:t>(??????????????</a:t>
            </a:r>
            <a:r>
              <a:rPr lang="ko-KR" altLang="en-US" dirty="0"/>
              <a:t>이유가 멀까</a:t>
            </a:r>
            <a:r>
              <a:rPr lang="en-US" altLang="ko-KR" dirty="0"/>
              <a:t>?)</a:t>
            </a:r>
          </a:p>
          <a:p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  <a:p>
            <a:pPr marL="171450" indent="-171450">
              <a:buFontTx/>
              <a:buChar char="-"/>
            </a:pPr>
            <a:r>
              <a:rPr lang="ko-KR" altLang="en-US" dirty="0"/>
              <a:t>각 과정의 의미  알기 수행하는 이유가 먼데</a:t>
            </a:r>
            <a:r>
              <a:rPr lang="en-US" altLang="ko-KR" dirty="0"/>
              <a:t>???</a:t>
            </a:r>
          </a:p>
          <a:p>
            <a:pPr marL="171450" indent="-171450">
              <a:buFontTx/>
              <a:buChar char="-"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9264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- </a:t>
            </a:r>
            <a:r>
              <a:rPr lang="en-US" altLang="ko-KR" dirty="0"/>
              <a:t>Stuff class</a:t>
            </a:r>
            <a:r>
              <a:rPr lang="ko-KR" altLang="en-US" dirty="0"/>
              <a:t>와 </a:t>
            </a:r>
            <a:r>
              <a:rPr lang="en-US" altLang="ko-KR" dirty="0"/>
              <a:t>thing class segmentation</a:t>
            </a:r>
            <a:r>
              <a:rPr lang="ko-KR" altLang="en-US" dirty="0"/>
              <a:t>을 동일한 방식으로 다룸 </a:t>
            </a:r>
            <a:r>
              <a:rPr lang="en-US" altLang="ko-KR" dirty="0"/>
              <a:t>(??????????????</a:t>
            </a:r>
            <a:r>
              <a:rPr lang="ko-KR" altLang="en-US" dirty="0"/>
              <a:t>이유가 멀까</a:t>
            </a:r>
            <a:r>
              <a:rPr lang="en-US" altLang="ko-KR" dirty="0"/>
              <a:t>?)</a:t>
            </a:r>
          </a:p>
          <a:p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  <a:p>
            <a:pPr marL="171450" indent="-171450">
              <a:buFontTx/>
              <a:buChar char="-"/>
            </a:pPr>
            <a:r>
              <a:rPr lang="ko-KR" altLang="en-US" dirty="0"/>
              <a:t>각 과정의 의미  알기 수행하는 이유가 먼데</a:t>
            </a:r>
            <a:r>
              <a:rPr lang="en-US" altLang="ko-KR" dirty="0"/>
              <a:t>???</a:t>
            </a:r>
          </a:p>
          <a:p>
            <a:pPr marL="171450" indent="-171450">
              <a:buFontTx/>
              <a:buChar char="-"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65743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세밀하게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segmentation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하기 위해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=&gt; Feature map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이 가져야 할 특징</a:t>
            </a:r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  <a:p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(1)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세밀한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6524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세밀하게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segmentation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하기 위해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=&gt; Feature map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이 가져야 할 특징</a:t>
            </a:r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  <a:p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(1)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세밀한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7255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R" dirty="0"/>
              <a:t>Encoder attention</a:t>
            </a:r>
            <a:r>
              <a:rPr lang="ko-KR" altLang="en-US" dirty="0"/>
              <a:t>의 </a:t>
            </a:r>
            <a:r>
              <a:rPr lang="en-US" altLang="ko-KR" dirty="0"/>
              <a:t>global reasoning</a:t>
            </a:r>
            <a:r>
              <a:rPr lang="ko-KR" altLang="en-US" dirty="0"/>
              <a:t>의 영향으로 예상</a:t>
            </a:r>
            <a:endParaRPr lang="en-US" altLang="ko-KR" dirty="0"/>
          </a:p>
          <a:p>
            <a:pPr marL="0" indent="0">
              <a:buFontTx/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0551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</a:t>
            </a:r>
            <a:r>
              <a:rPr lang="en-US" altLang="ko-KR" dirty="0"/>
              <a:t> </a:t>
            </a:r>
            <a:r>
              <a:rPr lang="ko-KR" altLang="en-US" dirty="0"/>
              <a:t>논문에서 제안한 </a:t>
            </a:r>
            <a:r>
              <a:rPr lang="en-US" altLang="ko-KR" dirty="0"/>
              <a:t>DETR </a:t>
            </a:r>
            <a:r>
              <a:rPr lang="ko-KR" altLang="en-US" dirty="0"/>
              <a:t>모델의 기여도</a:t>
            </a:r>
            <a:r>
              <a:rPr lang="en-US" altLang="ko-KR" dirty="0"/>
              <a:t>, </a:t>
            </a:r>
            <a:r>
              <a:rPr lang="ko-KR" altLang="en-US" dirty="0"/>
              <a:t>그리고 한계점에 대해 말하고 마치겠습니다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53639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(1)  </a:t>
            </a:r>
            <a:r>
              <a:rPr lang="ko-KR" altLang="en-US" dirty="0"/>
              <a:t>이 모델은 </a:t>
            </a:r>
            <a:r>
              <a:rPr lang="en-US" altLang="ko-KR" b="1" u="sng" dirty="0"/>
              <a:t>Transformer </a:t>
            </a:r>
            <a:r>
              <a:rPr lang="ko-KR" altLang="en-US" b="1" u="sng" dirty="0"/>
              <a:t>구조</a:t>
            </a:r>
            <a:r>
              <a:rPr lang="ko-KR" altLang="en-US" dirty="0"/>
              <a:t>와 </a:t>
            </a:r>
            <a:r>
              <a:rPr lang="ko-KR" altLang="en-US" b="1" u="sng" dirty="0" err="1"/>
              <a:t>이분매칭</a:t>
            </a:r>
            <a:r>
              <a:rPr lang="ko-KR" altLang="en-US" b="1" u="sng" dirty="0"/>
              <a:t> 기반의 </a:t>
            </a:r>
            <a:r>
              <a:rPr lang="en-US" altLang="ko-KR" b="1" u="sng" dirty="0"/>
              <a:t>direct set prediction</a:t>
            </a:r>
            <a:r>
              <a:rPr lang="ko-KR" altLang="en-US" dirty="0"/>
              <a:t>으로 </a:t>
            </a:r>
            <a:r>
              <a:rPr lang="en-US" altLang="ko-KR" dirty="0"/>
              <a:t>object detection </a:t>
            </a:r>
            <a:r>
              <a:rPr lang="ko-KR" altLang="en-US" dirty="0"/>
              <a:t>분야에 새로운 접근법을 제안하였습니다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(2) </a:t>
            </a:r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단순한 </a:t>
            </a:r>
            <a:r>
              <a:rPr lang="en-US" altLang="ko-KR" dirty="0"/>
              <a:t>pipeline</a:t>
            </a:r>
            <a:r>
              <a:rPr lang="ko-KR" altLang="en-US" dirty="0"/>
              <a:t>을 가지기 때문에 </a:t>
            </a:r>
            <a:r>
              <a:rPr lang="en-US" altLang="ko-KR" dirty="0"/>
              <a:t>=&gt; </a:t>
            </a:r>
            <a:r>
              <a:rPr lang="ko-KR" altLang="en-US" dirty="0"/>
              <a:t>높은 확장성을 가져 </a:t>
            </a:r>
            <a:r>
              <a:rPr lang="en-US" altLang="ko-KR" dirty="0"/>
              <a:t>panoptic segmentation</a:t>
            </a:r>
            <a:r>
              <a:rPr lang="ko-KR" altLang="en-US" dirty="0"/>
              <a:t> 같이 다른 분야에 쉽게 접목시킬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(3) </a:t>
            </a:r>
            <a:r>
              <a:rPr lang="ko-KR" altLang="en-US" dirty="0"/>
              <a:t>하지만 작은 객체에 대해서는 성능이 떨어진다는 한계가 존재합니다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7043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이상입니다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976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사전 지식</a:t>
            </a:r>
            <a:r>
              <a:rPr lang="en-US" altLang="ko-KR" dirty="0"/>
              <a:t>(prior knowledge) </a:t>
            </a:r>
            <a:r>
              <a:rPr lang="ko-KR" altLang="en-US" dirty="0"/>
              <a:t>요구  </a:t>
            </a:r>
            <a:r>
              <a:rPr lang="en-US" altLang="ko-KR" dirty="0"/>
              <a:t>=&gt; (hand-designed component)</a:t>
            </a:r>
            <a:r>
              <a:rPr lang="ko-KR" altLang="en-US" dirty="0"/>
              <a:t>사람이 많이 개입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중복적인 이미지를 지우는 후처리 단계에 모델 전체의 성능을 의지합니다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때문에 이 논문에서는 더 간단하고</a:t>
            </a:r>
            <a:r>
              <a:rPr lang="en-US" altLang="ko-KR" dirty="0"/>
              <a:t>, direct</a:t>
            </a:r>
            <a:r>
              <a:rPr lang="ko-KR" altLang="en-US" dirty="0"/>
              <a:t>하게 객체 탐지를 할 수 있는 모델을 제안합니다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방향성 </a:t>
            </a:r>
            <a:r>
              <a:rPr lang="en-US" altLang="ko-KR" dirty="0"/>
              <a:t>: pipeline </a:t>
            </a:r>
            <a:r>
              <a:rPr lang="ko-KR" altLang="en-US" dirty="0"/>
              <a:t>간소화</a:t>
            </a:r>
            <a:r>
              <a:rPr lang="en-US" altLang="ko-KR" dirty="0"/>
              <a:t>, heuristic </a:t>
            </a:r>
            <a:r>
              <a:rPr lang="ko-KR" altLang="en-US" dirty="0"/>
              <a:t>부분 제거</a:t>
            </a:r>
            <a:r>
              <a:rPr lang="en-US" altLang="ko-KR" dirty="0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51207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논문에서 제안하는 모델은 </a:t>
            </a:r>
            <a:r>
              <a:rPr lang="en-US" altLang="ko-KR" dirty="0"/>
              <a:t>detection transformer</a:t>
            </a:r>
            <a:r>
              <a:rPr lang="ko-KR" altLang="en-US" dirty="0"/>
              <a:t>로 </a:t>
            </a:r>
            <a:r>
              <a:rPr lang="en-US" altLang="ko-KR" dirty="0"/>
              <a:t>DETR</a:t>
            </a:r>
            <a:r>
              <a:rPr lang="ko-KR" altLang="en-US" dirty="0"/>
              <a:t>이라고 불립니다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3718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사전 지식</a:t>
            </a:r>
            <a:r>
              <a:rPr lang="en-US" altLang="ko-KR" dirty="0"/>
              <a:t>(prior knowledge) </a:t>
            </a:r>
            <a:r>
              <a:rPr lang="ko-KR" altLang="en-US" dirty="0"/>
              <a:t>요구  </a:t>
            </a:r>
            <a:r>
              <a:rPr lang="en-US" altLang="ko-KR" dirty="0"/>
              <a:t>=&gt; </a:t>
            </a:r>
            <a:r>
              <a:rPr lang="ko-KR" altLang="en-US" dirty="0"/>
              <a:t>사람이 많이 개입</a:t>
            </a:r>
            <a:endParaRPr lang="en-US" altLang="ko-KR" dirty="0"/>
          </a:p>
          <a:p>
            <a:r>
              <a:rPr lang="en-US" altLang="ko-KR" dirty="0"/>
              <a:t>                    -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2505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논문에서 제안하는 모델은 </a:t>
            </a:r>
            <a:r>
              <a:rPr lang="en-US" altLang="ko-KR" dirty="0"/>
              <a:t>detection transformer</a:t>
            </a:r>
            <a:r>
              <a:rPr lang="ko-KR" altLang="en-US" dirty="0"/>
              <a:t>로 줄여서 </a:t>
            </a:r>
            <a:r>
              <a:rPr lang="en-US" altLang="ko-KR" dirty="0"/>
              <a:t>DETR</a:t>
            </a:r>
            <a:r>
              <a:rPr lang="ko-KR" altLang="en-US" dirty="0"/>
              <a:t>이라고 불립니다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단순한 </a:t>
            </a:r>
            <a:r>
              <a:rPr lang="en-US" altLang="ko-KR" dirty="0"/>
              <a:t>pipeline </a:t>
            </a:r>
            <a:r>
              <a:rPr lang="ko-KR" altLang="en-US" dirty="0"/>
              <a:t>이유 </a:t>
            </a:r>
            <a:r>
              <a:rPr lang="en-US" altLang="ko-KR" dirty="0"/>
              <a:t>: </a:t>
            </a:r>
            <a:r>
              <a:rPr lang="en-US" altLang="ko-KR" b="1" i="0" dirty="0">
                <a:solidFill>
                  <a:srgbClr val="000000"/>
                </a:solidFill>
                <a:effectLst/>
                <a:latin typeface="Noto Sans KR"/>
              </a:rPr>
              <a:t>DETR</a:t>
            </a:r>
            <a:r>
              <a:rPr lang="ko-KR" altLang="en-US" b="1" i="0" dirty="0">
                <a:solidFill>
                  <a:srgbClr val="000000"/>
                </a:solidFill>
                <a:effectLst/>
                <a:latin typeface="Noto Sans KR"/>
              </a:rPr>
              <a:t>은 수작업</a:t>
            </a:r>
            <a:r>
              <a:rPr lang="en-US" altLang="ko-KR" b="0" i="0" dirty="0">
                <a:solidFill>
                  <a:srgbClr val="EE2323"/>
                </a:solidFill>
                <a:effectLst/>
                <a:latin typeface="Noto Sans KR"/>
              </a:rPr>
              <a:t>(</a:t>
            </a:r>
            <a:r>
              <a:rPr lang="ko-KR" altLang="en-US" b="0" i="0" dirty="0">
                <a:solidFill>
                  <a:srgbClr val="EE2323"/>
                </a:solidFill>
                <a:effectLst/>
                <a:latin typeface="Noto Sans KR"/>
              </a:rPr>
              <a:t>앵커나 </a:t>
            </a:r>
            <a:r>
              <a:rPr lang="en-US" altLang="ko-KR" b="0" i="0" dirty="0">
                <a:solidFill>
                  <a:srgbClr val="EE2323"/>
                </a:solidFill>
                <a:effectLst/>
                <a:latin typeface="Noto Sans KR"/>
              </a:rPr>
              <a:t>NMS</a:t>
            </a:r>
            <a:r>
              <a:rPr lang="ko-KR" altLang="en-US" b="0" i="0" dirty="0">
                <a:solidFill>
                  <a:srgbClr val="EE2323"/>
                </a:solidFill>
                <a:effectLst/>
                <a:latin typeface="Noto Sans KR"/>
              </a:rPr>
              <a:t>같은 작업</a:t>
            </a:r>
            <a:r>
              <a:rPr lang="en-US" altLang="ko-KR" b="0" i="0" dirty="0">
                <a:solidFill>
                  <a:srgbClr val="EE2323"/>
                </a:solidFill>
                <a:effectLst/>
                <a:latin typeface="Noto Sans KR"/>
              </a:rPr>
              <a:t>)</a:t>
            </a:r>
            <a:r>
              <a:rPr lang="ko-KR" altLang="en-US" b="1" i="0" dirty="0">
                <a:solidFill>
                  <a:srgbClr val="000000"/>
                </a:solidFill>
                <a:effectLst/>
                <a:latin typeface="Noto Sans KR"/>
              </a:rPr>
              <a:t> 요소가 없기 때문</a:t>
            </a:r>
            <a:endParaRPr lang="en-US" altLang="ko-KR" b="1" i="0" dirty="0">
              <a:solidFill>
                <a:srgbClr val="000000"/>
              </a:solidFill>
              <a:effectLst/>
              <a:latin typeface="Noto Sans KR"/>
            </a:endParaRPr>
          </a:p>
          <a:p>
            <a:pPr marL="171450" indent="-171450">
              <a:buFontTx/>
              <a:buChar char="-"/>
            </a:pPr>
            <a:endParaRPr lang="en-US" altLang="ko-KR" b="1" i="0" dirty="0">
              <a:solidFill>
                <a:srgbClr val="000000"/>
              </a:solidFill>
              <a:effectLst/>
              <a:latin typeface="Noto Sans KR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58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Encoder</a:t>
            </a:r>
            <a:r>
              <a:rPr lang="ko-KR" altLang="en-US" dirty="0"/>
              <a:t>는 </a:t>
            </a:r>
            <a:r>
              <a:rPr lang="en-US" altLang="ko-KR" dirty="0"/>
              <a:t>attention mechanism</a:t>
            </a:r>
            <a:r>
              <a:rPr lang="ko-KR" altLang="en-US" dirty="0"/>
              <a:t>기반으로 </a:t>
            </a:r>
            <a:r>
              <a:rPr lang="en-US" altLang="ko-KR" dirty="0"/>
              <a:t>feature map</a:t>
            </a:r>
            <a:r>
              <a:rPr lang="ko-KR" altLang="en-US" dirty="0"/>
              <a:t>의 </a:t>
            </a:r>
            <a:r>
              <a:rPr lang="en-US" altLang="ko-KR" dirty="0"/>
              <a:t>pixel</a:t>
            </a:r>
            <a:r>
              <a:rPr lang="ko-KR" altLang="en-US" dirty="0"/>
              <a:t>과 </a:t>
            </a:r>
            <a:r>
              <a:rPr lang="en-US" altLang="ko-KR" dirty="0"/>
              <a:t>pixel </a:t>
            </a:r>
            <a:r>
              <a:rPr lang="ko-KR" altLang="en-US" dirty="0"/>
              <a:t>간의 관계를 학습</a:t>
            </a:r>
            <a:endParaRPr lang="en-US" altLang="ko-KR" dirty="0"/>
          </a:p>
          <a:p>
            <a:r>
              <a:rPr lang="en-US" altLang="ko-KR" dirty="0"/>
              <a:t>--------</a:t>
            </a:r>
          </a:p>
          <a:p>
            <a:pPr marL="228600" indent="-228600">
              <a:buAutoNum type="arabicPeriod"/>
            </a:pPr>
            <a:r>
              <a:rPr lang="en-US" altLang="ko-KR" dirty="0"/>
              <a:t>Fixed positional encoding</a:t>
            </a:r>
            <a:r>
              <a:rPr lang="ko-KR" altLang="en-US" dirty="0"/>
              <a:t>의 역할 설명</a:t>
            </a:r>
            <a:endParaRPr lang="en-US" altLang="ko-KR" dirty="0"/>
          </a:p>
          <a:p>
            <a:pPr marL="228600" indent="-228600">
              <a:buAutoNum type="arabicPeriod"/>
            </a:pPr>
            <a:r>
              <a:rPr lang="en-US" altLang="ko-KR" dirty="0"/>
              <a:t>Multi-head self attention</a:t>
            </a:r>
          </a:p>
          <a:p>
            <a:pPr marL="628650" lvl="1" indent="-171450">
              <a:buFontTx/>
              <a:buChar char="-"/>
            </a:pPr>
            <a:r>
              <a:rPr lang="ko-KR" altLang="en-US" dirty="0"/>
              <a:t>연관성이 정확히 무엇</a:t>
            </a:r>
            <a:r>
              <a:rPr lang="en-US" altLang="ko-KR" dirty="0"/>
              <a:t>(</a:t>
            </a:r>
            <a:r>
              <a:rPr lang="ko-KR" altLang="en-US" dirty="0"/>
              <a:t>해당 </a:t>
            </a:r>
            <a:r>
              <a:rPr lang="en-US" altLang="ko-KR" dirty="0"/>
              <a:t>pixel</a:t>
            </a:r>
            <a:r>
              <a:rPr lang="ko-KR" altLang="en-US" dirty="0"/>
              <a:t>이 다른 </a:t>
            </a:r>
            <a:r>
              <a:rPr lang="en-US" altLang="ko-KR" dirty="0"/>
              <a:t>pixel</a:t>
            </a:r>
            <a:r>
              <a:rPr lang="ko-KR" altLang="en-US" dirty="0"/>
              <a:t>과 같은 개체인지 아닌지</a:t>
            </a:r>
            <a:r>
              <a:rPr lang="en-US" altLang="ko-KR" dirty="0"/>
              <a:t>??? </a:t>
            </a:r>
            <a:r>
              <a:rPr lang="ko-KR" altLang="en-US" dirty="0"/>
              <a:t>같은 정보</a:t>
            </a:r>
            <a:r>
              <a:rPr lang="en-US" altLang="ko-KR" dirty="0"/>
              <a:t>. </a:t>
            </a:r>
            <a:r>
              <a:rPr lang="ko-KR" altLang="en-US" dirty="0"/>
              <a:t>사진과 함께 설명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379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우선 구조를 보시면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모델의 전체적인 구조는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=&gt;</a:t>
            </a:r>
          </a:p>
          <a:p>
            <a:r>
              <a:rPr lang="en-US" altLang="ko-KR" dirty="0"/>
              <a:t>(1) </a:t>
            </a:r>
            <a:r>
              <a:rPr lang="ko-KR" altLang="en-US" dirty="0"/>
              <a:t>이미지의 특징을 뽑아내는 </a:t>
            </a:r>
            <a:r>
              <a:rPr lang="en-US" altLang="ko-KR" dirty="0"/>
              <a:t>CNN Backbone</a:t>
            </a:r>
            <a:r>
              <a:rPr lang="ko-KR" altLang="en-US" dirty="0"/>
              <a:t>과</a:t>
            </a:r>
            <a:endParaRPr lang="en-US" altLang="ko-KR" dirty="0"/>
          </a:p>
          <a:p>
            <a:r>
              <a:rPr lang="en-US" altLang="ko-KR" dirty="0"/>
              <a:t>(2) </a:t>
            </a:r>
            <a:r>
              <a:rPr lang="ko-KR" altLang="en-US" dirty="0"/>
              <a:t>이미지의 특징을 참조해 </a:t>
            </a:r>
            <a:r>
              <a:rPr lang="en-US" altLang="ko-KR" dirty="0"/>
              <a:t>object</a:t>
            </a:r>
            <a:r>
              <a:rPr lang="ko-KR" altLang="en-US" dirty="0"/>
              <a:t>를 도출하는 </a:t>
            </a:r>
            <a:r>
              <a:rPr lang="en-US" altLang="ko-KR" dirty="0"/>
              <a:t>Transformer</a:t>
            </a:r>
            <a:r>
              <a:rPr lang="ko-KR" altLang="en-US" dirty="0"/>
              <a:t>의 </a:t>
            </a:r>
            <a:r>
              <a:rPr lang="en-US" altLang="ko-KR" dirty="0"/>
              <a:t>encoder, decoder,</a:t>
            </a:r>
          </a:p>
          <a:p>
            <a:r>
              <a:rPr lang="en-US" altLang="ko-KR" dirty="0"/>
              <a:t>(3) </a:t>
            </a:r>
            <a:r>
              <a:rPr lang="ko-KR" altLang="en-US" dirty="0"/>
              <a:t>마지막으로 </a:t>
            </a:r>
            <a:r>
              <a:rPr lang="en-US" altLang="ko-KR" dirty="0"/>
              <a:t>transformer</a:t>
            </a:r>
            <a:r>
              <a:rPr lang="ko-KR" altLang="en-US" dirty="0"/>
              <a:t>에서 도출한 각 객체에 대해 </a:t>
            </a:r>
            <a:r>
              <a:rPr lang="en-US" altLang="ko-KR" dirty="0"/>
              <a:t>class</a:t>
            </a:r>
            <a:r>
              <a:rPr lang="ko-KR" altLang="en-US" dirty="0"/>
              <a:t>와 </a:t>
            </a:r>
            <a:r>
              <a:rPr lang="en-US" altLang="ko-KR" dirty="0"/>
              <a:t>bounding box</a:t>
            </a:r>
            <a:r>
              <a:rPr lang="ko-KR" altLang="en-US" dirty="0"/>
              <a:t>를 추출하는 </a:t>
            </a:r>
            <a:r>
              <a:rPr lang="en-US" altLang="ko-KR" dirty="0"/>
              <a:t>FFN</a:t>
            </a:r>
            <a:r>
              <a:rPr lang="ko-KR" altLang="en-US" dirty="0"/>
              <a:t>으로 구성되어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애니메이션 </a:t>
            </a:r>
            <a:r>
              <a:rPr lang="en-US" altLang="ko-KR" dirty="0"/>
              <a:t>=&gt; </a:t>
            </a:r>
            <a:r>
              <a:rPr lang="ko-KR" altLang="en-US" dirty="0"/>
              <a:t>클릭 </a:t>
            </a:r>
            <a:r>
              <a:rPr lang="en-US" altLang="ko-KR" dirty="0"/>
              <a:t>: code)</a:t>
            </a:r>
          </a:p>
          <a:p>
            <a:r>
              <a:rPr lang="ko-KR" altLang="en-US" dirty="0"/>
              <a:t>실제 코드에서 </a:t>
            </a:r>
            <a:r>
              <a:rPr lang="en-US" altLang="ko-KR" dirty="0"/>
              <a:t>DETR</a:t>
            </a:r>
            <a:r>
              <a:rPr lang="ko-KR" altLang="en-US" dirty="0"/>
              <a:t>의 </a:t>
            </a:r>
            <a:r>
              <a:rPr lang="en-US" altLang="ko-KR" dirty="0"/>
              <a:t>class </a:t>
            </a:r>
            <a:r>
              <a:rPr lang="ko-KR" altLang="en-US" dirty="0"/>
              <a:t>정의부분을 보면 다음과 같이 </a:t>
            </a:r>
            <a:r>
              <a:rPr lang="en-US" altLang="ko-KR" dirty="0"/>
              <a:t>backbone</a:t>
            </a:r>
            <a:r>
              <a:rPr lang="ko-KR" altLang="en-US" dirty="0"/>
              <a:t>에서 </a:t>
            </a:r>
            <a:r>
              <a:rPr lang="en-US" altLang="ko-KR" dirty="0"/>
              <a:t>feature map</a:t>
            </a:r>
            <a:r>
              <a:rPr lang="ko-KR" altLang="en-US" dirty="0"/>
              <a:t>과 위치정보를 뽑고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Transformer</a:t>
            </a:r>
            <a:r>
              <a:rPr lang="ko-KR" altLang="en-US" dirty="0"/>
              <a:t>를 넣어</a:t>
            </a:r>
            <a:r>
              <a:rPr lang="en-US" altLang="ko-KR" dirty="0"/>
              <a:t> </a:t>
            </a:r>
            <a:r>
              <a:rPr lang="ko-KR" altLang="en-US" dirty="0"/>
              <a:t>객체</a:t>
            </a:r>
            <a:r>
              <a:rPr lang="en-US" altLang="ko-KR" dirty="0"/>
              <a:t> </a:t>
            </a:r>
            <a:r>
              <a:rPr lang="ko-KR" altLang="en-US" dirty="0"/>
              <a:t>집합을 구한 다음</a:t>
            </a:r>
            <a:endParaRPr lang="en-US" altLang="ko-KR" dirty="0"/>
          </a:p>
          <a:p>
            <a:r>
              <a:rPr lang="ko-KR" altLang="en-US" dirty="0"/>
              <a:t>마지막으로 각 객체에 대한 클래스 예측</a:t>
            </a:r>
            <a:r>
              <a:rPr lang="en-US" altLang="ko-KR" dirty="0"/>
              <a:t> </a:t>
            </a:r>
            <a:r>
              <a:rPr lang="ko-KR" altLang="en-US" dirty="0"/>
              <a:t>및 </a:t>
            </a:r>
            <a:r>
              <a:rPr lang="en-US" altLang="ko-KR" dirty="0" err="1"/>
              <a:t>bbox</a:t>
            </a:r>
            <a:r>
              <a:rPr lang="en-US" altLang="ko-KR" dirty="0"/>
              <a:t> </a:t>
            </a:r>
            <a:r>
              <a:rPr lang="ko-KR" altLang="en-US" dirty="0"/>
              <a:t>예측을 진행하고 있음을 확인할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4750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/>
              <a:t>각 단계에 대해서 자세히 설명해 보겠습니다</a:t>
            </a:r>
            <a:r>
              <a:rPr lang="en-US" altLang="ko-KR" dirty="0"/>
              <a:t>.)</a:t>
            </a:r>
          </a:p>
          <a:p>
            <a:endParaRPr lang="en-US" altLang="ko-KR" dirty="0"/>
          </a:p>
          <a:p>
            <a:r>
              <a:rPr lang="en-US" altLang="ko-KR" dirty="0"/>
              <a:t>Flatten : </a:t>
            </a:r>
            <a:r>
              <a:rPr lang="ko-KR" altLang="en-US" dirty="0"/>
              <a:t>트랜스포머에 들어가기 위해 </a:t>
            </a:r>
            <a:r>
              <a:rPr lang="en-US" altLang="ko-KR" dirty="0"/>
              <a:t>sequential</a:t>
            </a:r>
            <a:r>
              <a:rPr lang="ko-KR" altLang="en-US" dirty="0"/>
              <a:t>한 데이터로 만들어주기 위해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1851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Encoder</a:t>
            </a:r>
            <a:r>
              <a:rPr lang="ko-KR" altLang="en-US" dirty="0"/>
              <a:t>는 </a:t>
            </a:r>
            <a:r>
              <a:rPr lang="en-US" altLang="ko-KR" dirty="0"/>
              <a:t>attention mechanism</a:t>
            </a:r>
            <a:r>
              <a:rPr lang="ko-KR" altLang="en-US" dirty="0"/>
              <a:t>기반으로 </a:t>
            </a:r>
            <a:r>
              <a:rPr lang="en-US" altLang="ko-KR" dirty="0"/>
              <a:t>feature map</a:t>
            </a:r>
            <a:r>
              <a:rPr lang="ko-KR" altLang="en-US" dirty="0"/>
              <a:t>의 </a:t>
            </a:r>
            <a:r>
              <a:rPr lang="en-US" altLang="ko-KR" dirty="0"/>
              <a:t>pixel</a:t>
            </a:r>
            <a:r>
              <a:rPr lang="ko-KR" altLang="en-US" dirty="0"/>
              <a:t>과 </a:t>
            </a:r>
            <a:r>
              <a:rPr lang="en-US" altLang="ko-KR" dirty="0"/>
              <a:t>pixel </a:t>
            </a:r>
            <a:r>
              <a:rPr lang="ko-KR" altLang="en-US" dirty="0"/>
              <a:t>간의 관계를 학습</a:t>
            </a:r>
            <a:endParaRPr lang="en-US" altLang="ko-KR" dirty="0"/>
          </a:p>
          <a:p>
            <a:r>
              <a:rPr lang="en-US" altLang="ko-KR" dirty="0"/>
              <a:t>--=-----</a:t>
            </a:r>
          </a:p>
          <a:p>
            <a:pPr marL="228600" indent="-228600">
              <a:buAutoNum type="arabicPeriod"/>
            </a:pPr>
            <a:r>
              <a:rPr lang="en-US" altLang="ko-KR" dirty="0"/>
              <a:t>Fixed positional encoding</a:t>
            </a:r>
            <a:r>
              <a:rPr lang="ko-KR" altLang="en-US" dirty="0"/>
              <a:t>의 역할 설명</a:t>
            </a:r>
            <a:endParaRPr lang="en-US" altLang="ko-KR" dirty="0"/>
          </a:p>
          <a:p>
            <a:pPr marL="228600" indent="-228600">
              <a:buAutoNum type="arabicPeriod"/>
            </a:pPr>
            <a:r>
              <a:rPr lang="en-US" altLang="ko-KR" dirty="0"/>
              <a:t>Multi-head self attention</a:t>
            </a:r>
          </a:p>
          <a:p>
            <a:pPr marL="628650" lvl="1" indent="-171450">
              <a:buFontTx/>
              <a:buChar char="-"/>
            </a:pPr>
            <a:r>
              <a:rPr lang="ko-KR" altLang="en-US" dirty="0"/>
              <a:t>연관성이 정확히 무엇</a:t>
            </a:r>
            <a:r>
              <a:rPr lang="en-US" altLang="ko-KR" dirty="0"/>
              <a:t>(</a:t>
            </a:r>
            <a:r>
              <a:rPr lang="ko-KR" altLang="en-US" dirty="0"/>
              <a:t>해당 </a:t>
            </a:r>
            <a:r>
              <a:rPr lang="en-US" altLang="ko-KR" dirty="0"/>
              <a:t>pixel</a:t>
            </a:r>
            <a:r>
              <a:rPr lang="ko-KR" altLang="en-US" dirty="0"/>
              <a:t>이 다른 </a:t>
            </a:r>
            <a:r>
              <a:rPr lang="en-US" altLang="ko-KR" dirty="0"/>
              <a:t>pixel</a:t>
            </a:r>
            <a:r>
              <a:rPr lang="ko-KR" altLang="en-US" dirty="0"/>
              <a:t>과 같은 개체인지 아닌지</a:t>
            </a:r>
            <a:r>
              <a:rPr lang="en-US" altLang="ko-KR" dirty="0"/>
              <a:t>??? </a:t>
            </a:r>
            <a:r>
              <a:rPr lang="ko-KR" altLang="en-US" dirty="0"/>
              <a:t>같은 정보</a:t>
            </a:r>
            <a:r>
              <a:rPr lang="en-US" altLang="ko-KR" dirty="0"/>
              <a:t>. </a:t>
            </a:r>
            <a:r>
              <a:rPr lang="ko-KR" altLang="en-US" dirty="0"/>
              <a:t>사진과 함께 설명</a:t>
            </a:r>
            <a:endParaRPr lang="en-US" altLang="ko-KR" dirty="0"/>
          </a:p>
          <a:p>
            <a:pPr marL="628650" lvl="1" indent="-171450">
              <a:buFontTx/>
              <a:buChar char="-"/>
            </a:pPr>
            <a:r>
              <a:rPr lang="en-US" altLang="ko-KR" dirty="0"/>
              <a:t>(</a:t>
            </a:r>
            <a:r>
              <a:rPr lang="ko-KR" altLang="en-US" dirty="0"/>
              <a:t>사진 설명</a:t>
            </a:r>
            <a:r>
              <a:rPr lang="en-US" altLang="ko-KR" dirty="0"/>
              <a:t>)</a:t>
            </a:r>
            <a:r>
              <a:rPr lang="ko-KR" altLang="en-US" dirty="0"/>
              <a:t>실제 빨간 점이 하나의 픽셀일때</a:t>
            </a:r>
            <a:r>
              <a:rPr lang="en-US" altLang="ko-KR" dirty="0"/>
              <a:t>, </a:t>
            </a:r>
            <a:r>
              <a:rPr lang="ko-KR" altLang="en-US" dirty="0"/>
              <a:t>같은 개체영역안의 </a:t>
            </a:r>
            <a:r>
              <a:rPr lang="ko-KR" altLang="en-US" dirty="0" err="1"/>
              <a:t>픽셀들에서</a:t>
            </a:r>
            <a:r>
              <a:rPr lang="ko-KR" altLang="en-US" dirty="0"/>
              <a:t> 높은 </a:t>
            </a:r>
            <a:r>
              <a:rPr lang="en-US" altLang="ko-KR" dirty="0"/>
              <a:t>attention score</a:t>
            </a:r>
            <a:r>
              <a:rPr lang="ko-KR" altLang="en-US" dirty="0"/>
              <a:t>가 나타나고 있음을 확인할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34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2453B91-811F-448D-BF18-A124A15E35A5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6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0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01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BFBA2F3-F217-4997-92FF-83F32F4CB0DC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1968B5BD-7639-4CB1-9C99-B85F5A037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9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1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57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24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61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9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7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7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0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0.png"/><Relationship Id="rId10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2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-966858" y="1374195"/>
            <a:ext cx="14125715" cy="955812"/>
          </a:xfrm>
        </p:spPr>
        <p:txBody>
          <a:bodyPr>
            <a:normAutofit/>
          </a:bodyPr>
          <a:lstStyle/>
          <a:p>
            <a:r>
              <a:rPr lang="en-US" altLang="ko-KR" sz="2200" b="1" dirty="0">
                <a:latin typeface="+mj-ea"/>
              </a:rPr>
              <a:t>DETR</a:t>
            </a:r>
            <a:r>
              <a:rPr lang="ko-KR" altLang="en-US" sz="2200" b="1" dirty="0">
                <a:latin typeface="+mj-ea"/>
              </a:rPr>
              <a:t> </a:t>
            </a:r>
            <a:r>
              <a:rPr lang="en-US" altLang="ko-KR" sz="2200" b="1" dirty="0">
                <a:latin typeface="+mj-ea"/>
              </a:rPr>
              <a:t>: End-to-End Object Detection with Transformers</a:t>
            </a: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2667000" y="3822428"/>
            <a:ext cx="7367588" cy="1934760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KoPub돋움체 Bold" panose="00000800000000000000" pitchFamily="2" charset="-127"/>
              <a:ea typeface="KoPub돋움체 Bold" panose="00000800000000000000" pitchFamily="2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 err="1">
                <a:latin typeface="Malgun Gothic Semilight" panose="020B0502040204020203" pitchFamily="34" charset="-127"/>
                <a:ea typeface="Malgun Gothic Semilight" panose="020B0502040204020203" pitchFamily="34" charset="-127"/>
                <a:cs typeface="Malgun Gothic Semilight" panose="020B0502040204020203" pitchFamily="34" charset="-127"/>
              </a:rPr>
              <a:t>Seungha</a:t>
            </a:r>
            <a:r>
              <a:rPr lang="en-US" altLang="ko-KR" sz="1800" dirty="0">
                <a:latin typeface="Malgun Gothic Semilight" panose="020B0502040204020203" pitchFamily="34" charset="-127"/>
                <a:ea typeface="Malgun Gothic Semilight" panose="020B0502040204020203" pitchFamily="34" charset="-127"/>
                <a:cs typeface="Malgun Gothic Semilight" panose="020B0502040204020203" pitchFamily="34" charset="-127"/>
              </a:rPr>
              <a:t> Noh</a:t>
            </a:r>
          </a:p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KoPub돋움체 Bold" panose="00000800000000000000" pitchFamily="2" charset="-127"/>
              <a:ea typeface="KoPub돋움체 Bold" panose="00000800000000000000" pitchFamily="2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Division of AI Computer Science &amp;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Kyonggi University</a:t>
            </a:r>
            <a:endParaRPr lang="ko-KR" altLang="en-US" sz="1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cs typeface="Malgun Gothic Semilight" panose="020B0502040204020203" pitchFamily="50" charset="-127"/>
              </a:rPr>
              <a:t>DETR </a:t>
            </a:r>
            <a:r>
              <a:rPr lang="ko-KR" altLang="en-US" sz="3600" dirty="0">
                <a:latin typeface="+mn-ea"/>
                <a:cs typeface="Malgun Gothic Semilight" panose="020B0502040204020203" pitchFamily="50" charset="-127"/>
              </a:rPr>
              <a:t>구조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441514" y="1141860"/>
            <a:ext cx="1130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1. DETR: Backbone &amp; sequential</a:t>
            </a:r>
            <a:r>
              <a:rPr lang="ko-KR" altLang="en-US" b="1" dirty="0"/>
              <a:t>하게 만들기</a:t>
            </a:r>
            <a:endParaRPr lang="en-US" altLang="ko-KR" b="1" dirty="0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9544B9B-2E47-07F2-B649-B23DB11DA2FD}"/>
              </a:ext>
            </a:extLst>
          </p:cNvPr>
          <p:cNvGrpSpPr/>
          <p:nvPr/>
        </p:nvGrpSpPr>
        <p:grpSpPr>
          <a:xfrm>
            <a:off x="3815804" y="2109833"/>
            <a:ext cx="1662799" cy="1276350"/>
            <a:chOff x="3259721" y="1964173"/>
            <a:chExt cx="1662799" cy="1276350"/>
          </a:xfrm>
        </p:grpSpPr>
        <p:sp>
          <p:nvSpPr>
            <p:cNvPr id="13" name="사다리꼴 12">
              <a:extLst>
                <a:ext uri="{FF2B5EF4-FFF2-40B4-BE49-F238E27FC236}">
                  <a16:creationId xmlns:a16="http://schemas.microsoft.com/office/drawing/2014/main" id="{A963275C-3E5B-A2A1-9FD3-B2A4F56E427F}"/>
                </a:ext>
              </a:extLst>
            </p:cNvPr>
            <p:cNvSpPr/>
            <p:nvPr/>
          </p:nvSpPr>
          <p:spPr>
            <a:xfrm rot="5400000">
              <a:off x="3461385" y="1779388"/>
              <a:ext cx="1276350" cy="1645920"/>
            </a:xfrm>
            <a:prstGeom prst="trapezoi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C218E4-A9EF-DC13-F1B5-6521218FE566}"/>
                </a:ext>
              </a:extLst>
            </p:cNvPr>
            <p:cNvSpPr txBox="1"/>
            <p:nvPr/>
          </p:nvSpPr>
          <p:spPr>
            <a:xfrm>
              <a:off x="3259721" y="2302983"/>
              <a:ext cx="1657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CNN</a:t>
              </a:r>
            </a:p>
            <a:p>
              <a:pPr algn="ctr"/>
              <a:r>
                <a:rPr lang="en-US" altLang="ko-KR" b="1" dirty="0"/>
                <a:t>Backbone</a:t>
              </a:r>
              <a:endParaRPr lang="ko-KR" altLang="en-US" b="1" dirty="0"/>
            </a:p>
          </p:txBody>
        </p:sp>
      </p:grp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4443D9BF-7E2C-6E9D-5BCA-16C67FB43155}"/>
              </a:ext>
            </a:extLst>
          </p:cNvPr>
          <p:cNvSpPr/>
          <p:nvPr/>
        </p:nvSpPr>
        <p:spPr>
          <a:xfrm>
            <a:off x="1990729" y="2500874"/>
            <a:ext cx="1729776" cy="47018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B75DDD16-22A0-24DE-40E8-A0357B52EA95}"/>
              </a:ext>
            </a:extLst>
          </p:cNvPr>
          <p:cNvGrpSpPr/>
          <p:nvPr/>
        </p:nvGrpSpPr>
        <p:grpSpPr>
          <a:xfrm>
            <a:off x="294527" y="2067235"/>
            <a:ext cx="1610925" cy="1726616"/>
            <a:chOff x="304798" y="1909895"/>
            <a:chExt cx="1610925" cy="1726616"/>
          </a:xfrm>
        </p:grpSpPr>
        <p:sp>
          <p:nvSpPr>
            <p:cNvPr id="9" name="원호 8">
              <a:extLst>
                <a:ext uri="{FF2B5EF4-FFF2-40B4-BE49-F238E27FC236}">
                  <a16:creationId xmlns:a16="http://schemas.microsoft.com/office/drawing/2014/main" id="{581147E3-AC3D-210A-E7FB-C3EF604AC652}"/>
                </a:ext>
              </a:extLst>
            </p:cNvPr>
            <p:cNvSpPr/>
            <p:nvPr/>
          </p:nvSpPr>
          <p:spPr>
            <a:xfrm flipH="1">
              <a:off x="466721" y="2068830"/>
              <a:ext cx="481968" cy="1212665"/>
            </a:xfrm>
            <a:prstGeom prst="arc">
              <a:avLst>
                <a:gd name="adj1" fmla="val 16317673"/>
                <a:gd name="adj2" fmla="val 5338139"/>
              </a:avLst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4755F25-41AD-1A5E-C265-E0A15F33D16A}"/>
                    </a:ext>
                  </a:extLst>
                </p:cNvPr>
                <p:cNvSpPr txBox="1"/>
                <p:nvPr/>
              </p:nvSpPr>
              <p:spPr>
                <a:xfrm>
                  <a:off x="304798" y="2541226"/>
                  <a:ext cx="323850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sz="1400" b="1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4755F25-41AD-1A5E-C265-E0A15F33D1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798" y="2541226"/>
                  <a:ext cx="323850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566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원호 9">
              <a:extLst>
                <a:ext uri="{FF2B5EF4-FFF2-40B4-BE49-F238E27FC236}">
                  <a16:creationId xmlns:a16="http://schemas.microsoft.com/office/drawing/2014/main" id="{F9C76CC8-1CAE-8E41-5704-8110D2447277}"/>
                </a:ext>
              </a:extLst>
            </p:cNvPr>
            <p:cNvSpPr/>
            <p:nvPr/>
          </p:nvSpPr>
          <p:spPr>
            <a:xfrm rot="16007772" flipH="1">
              <a:off x="975417" y="2774051"/>
              <a:ext cx="369903" cy="952815"/>
            </a:xfrm>
            <a:prstGeom prst="arc">
              <a:avLst>
                <a:gd name="adj1" fmla="val 16179025"/>
                <a:gd name="adj2" fmla="val 4997197"/>
              </a:avLst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13660A8-CFA1-E8FC-0AE2-29E21E3EBCE7}"/>
                    </a:ext>
                  </a:extLst>
                </p:cNvPr>
                <p:cNvSpPr txBox="1"/>
                <p:nvPr/>
              </p:nvSpPr>
              <p:spPr>
                <a:xfrm>
                  <a:off x="970984" y="3328734"/>
                  <a:ext cx="365761" cy="3077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sz="1400" b="1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13660A8-CFA1-E8FC-0AE2-29E21E3EB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984" y="3328734"/>
                  <a:ext cx="36576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원호 10">
              <a:extLst>
                <a:ext uri="{FF2B5EF4-FFF2-40B4-BE49-F238E27FC236}">
                  <a16:creationId xmlns:a16="http://schemas.microsoft.com/office/drawing/2014/main" id="{FA2A23F9-B68B-F8AC-91F6-D3F88D722F94}"/>
                </a:ext>
              </a:extLst>
            </p:cNvPr>
            <p:cNvSpPr/>
            <p:nvPr/>
          </p:nvSpPr>
          <p:spPr>
            <a:xfrm rot="13229301" flipH="1">
              <a:off x="1423438" y="2982281"/>
              <a:ext cx="390672" cy="284692"/>
            </a:xfrm>
            <a:prstGeom prst="arc">
              <a:avLst>
                <a:gd name="adj1" fmla="val 18524328"/>
                <a:gd name="adj2" fmla="val 2875065"/>
              </a:avLst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C46AAE-7B91-3F03-F309-E8F1E06B879E}"/>
                </a:ext>
              </a:extLst>
            </p:cNvPr>
            <p:cNvSpPr txBox="1"/>
            <p:nvPr/>
          </p:nvSpPr>
          <p:spPr>
            <a:xfrm>
              <a:off x="1695159" y="3174845"/>
              <a:ext cx="2205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/>
                <a:t>3</a:t>
              </a:r>
              <a:endParaRPr lang="ko-KR" altLang="en-US" sz="1400" b="1" dirty="0"/>
            </a:p>
          </p:txBody>
        </p:sp>
        <p:sp>
          <p:nvSpPr>
            <p:cNvPr id="3" name="정육면체 2">
              <a:extLst>
                <a:ext uri="{FF2B5EF4-FFF2-40B4-BE49-F238E27FC236}">
                  <a16:creationId xmlns:a16="http://schemas.microsoft.com/office/drawing/2014/main" id="{B582CD2C-628C-42EE-475C-6D45E1E87A96}"/>
                </a:ext>
              </a:extLst>
            </p:cNvPr>
            <p:cNvSpPr/>
            <p:nvPr/>
          </p:nvSpPr>
          <p:spPr>
            <a:xfrm>
              <a:off x="674370" y="1909895"/>
              <a:ext cx="1108710" cy="1371600"/>
            </a:xfrm>
            <a:prstGeom prst="cube">
              <a:avLst>
                <a:gd name="adj" fmla="val 1572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E3B418C-A4E4-D23E-EA67-9FE791E71038}"/>
              </a:ext>
            </a:extLst>
          </p:cNvPr>
          <p:cNvGrpSpPr/>
          <p:nvPr/>
        </p:nvGrpSpPr>
        <p:grpSpPr>
          <a:xfrm>
            <a:off x="6308579" y="1999321"/>
            <a:ext cx="1600381" cy="1679377"/>
            <a:chOff x="377946" y="1909895"/>
            <a:chExt cx="1600381" cy="1679377"/>
          </a:xfrm>
        </p:grpSpPr>
        <p:sp>
          <p:nvSpPr>
            <p:cNvPr id="32" name="원호 31">
              <a:extLst>
                <a:ext uri="{FF2B5EF4-FFF2-40B4-BE49-F238E27FC236}">
                  <a16:creationId xmlns:a16="http://schemas.microsoft.com/office/drawing/2014/main" id="{2F2996C1-D77E-2190-9157-55D0D1B02DA8}"/>
                </a:ext>
              </a:extLst>
            </p:cNvPr>
            <p:cNvSpPr/>
            <p:nvPr/>
          </p:nvSpPr>
          <p:spPr>
            <a:xfrm flipH="1">
              <a:off x="479098" y="2455069"/>
              <a:ext cx="481968" cy="826426"/>
            </a:xfrm>
            <a:prstGeom prst="arc">
              <a:avLst>
                <a:gd name="adj1" fmla="val 16495655"/>
                <a:gd name="adj2" fmla="val 5031578"/>
              </a:avLst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78BDA50-5284-0F1C-5329-F0ACF98A8A0E}"/>
                    </a:ext>
                  </a:extLst>
                </p:cNvPr>
                <p:cNvSpPr txBox="1"/>
                <p:nvPr/>
              </p:nvSpPr>
              <p:spPr>
                <a:xfrm>
                  <a:off x="377946" y="2728993"/>
                  <a:ext cx="323850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oMath>
                    </m:oMathPara>
                  </a14:m>
                  <a:endParaRPr lang="ko-KR" altLang="en-US" sz="1400" b="1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78BDA50-5284-0F1C-5329-F0ACF98A8A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46" y="2728993"/>
                  <a:ext cx="323850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원호 33">
              <a:extLst>
                <a:ext uri="{FF2B5EF4-FFF2-40B4-BE49-F238E27FC236}">
                  <a16:creationId xmlns:a16="http://schemas.microsoft.com/office/drawing/2014/main" id="{510D669B-1604-EF81-1003-7323BDDBA31D}"/>
                </a:ext>
              </a:extLst>
            </p:cNvPr>
            <p:cNvSpPr/>
            <p:nvPr/>
          </p:nvSpPr>
          <p:spPr>
            <a:xfrm rot="16200000" flipH="1">
              <a:off x="861829" y="2987593"/>
              <a:ext cx="184666" cy="559583"/>
            </a:xfrm>
            <a:prstGeom prst="arc">
              <a:avLst>
                <a:gd name="adj1" fmla="val 16317428"/>
                <a:gd name="adj2" fmla="val 5314490"/>
              </a:avLst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01ED524-C2FD-E861-8EC3-770B397358DF}"/>
                    </a:ext>
                  </a:extLst>
                </p:cNvPr>
                <p:cNvSpPr txBox="1"/>
                <p:nvPr/>
              </p:nvSpPr>
              <p:spPr>
                <a:xfrm>
                  <a:off x="810137" y="3281495"/>
                  <a:ext cx="327655" cy="3077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oMath>
                    </m:oMathPara>
                  </a14:m>
                  <a:endParaRPr lang="ko-KR" altLang="en-US" sz="1400" b="1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01ED524-C2FD-E861-8EC3-770B397358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137" y="3281495"/>
                  <a:ext cx="327655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85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원호 35">
              <a:extLst>
                <a:ext uri="{FF2B5EF4-FFF2-40B4-BE49-F238E27FC236}">
                  <a16:creationId xmlns:a16="http://schemas.microsoft.com/office/drawing/2014/main" id="{888976F8-B464-8EFB-D029-74883CFFA25F}"/>
                </a:ext>
              </a:extLst>
            </p:cNvPr>
            <p:cNvSpPr/>
            <p:nvPr/>
          </p:nvSpPr>
          <p:spPr>
            <a:xfrm rot="13503514" flipH="1">
              <a:off x="1128075" y="2511684"/>
              <a:ext cx="598774" cy="837718"/>
            </a:xfrm>
            <a:prstGeom prst="arc">
              <a:avLst>
                <a:gd name="adj1" fmla="val 17015921"/>
                <a:gd name="adj2" fmla="val 4489540"/>
              </a:avLst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08731A-06DB-EB34-8423-552964A9E150}"/>
                </a:ext>
              </a:extLst>
            </p:cNvPr>
            <p:cNvSpPr txBox="1"/>
            <p:nvPr/>
          </p:nvSpPr>
          <p:spPr>
            <a:xfrm>
              <a:off x="1418743" y="2948842"/>
              <a:ext cx="5595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/>
                <a:t>2048</a:t>
              </a:r>
              <a:endParaRPr lang="ko-KR" altLang="en-US" sz="1400" b="1" dirty="0"/>
            </a:p>
          </p:txBody>
        </p:sp>
        <p:sp>
          <p:nvSpPr>
            <p:cNvPr id="37" name="정육면체 36">
              <a:extLst>
                <a:ext uri="{FF2B5EF4-FFF2-40B4-BE49-F238E27FC236}">
                  <a16:creationId xmlns:a16="http://schemas.microsoft.com/office/drawing/2014/main" id="{3AB783AB-4B9A-CFE4-FF82-C20305A88833}"/>
                </a:ext>
              </a:extLst>
            </p:cNvPr>
            <p:cNvSpPr/>
            <p:nvPr/>
          </p:nvSpPr>
          <p:spPr>
            <a:xfrm>
              <a:off x="674370" y="1909895"/>
              <a:ext cx="1108710" cy="1371600"/>
            </a:xfrm>
            <a:prstGeom prst="cube">
              <a:avLst>
                <a:gd name="adj" fmla="val 4922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화살표: 오른쪽 38">
            <a:extLst>
              <a:ext uri="{FF2B5EF4-FFF2-40B4-BE49-F238E27FC236}">
                <a16:creationId xmlns:a16="http://schemas.microsoft.com/office/drawing/2014/main" id="{9B61E8AE-0BE4-6B9E-8912-D7794124BD3B}"/>
              </a:ext>
            </a:extLst>
          </p:cNvPr>
          <p:cNvSpPr/>
          <p:nvPr/>
        </p:nvSpPr>
        <p:spPr>
          <a:xfrm>
            <a:off x="5654912" y="2495439"/>
            <a:ext cx="481968" cy="47018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화살표: 오른쪽 39">
            <a:extLst>
              <a:ext uri="{FF2B5EF4-FFF2-40B4-BE49-F238E27FC236}">
                <a16:creationId xmlns:a16="http://schemas.microsoft.com/office/drawing/2014/main" id="{EC105CC3-C2CD-934D-BDA2-26DF6F6A4546}"/>
              </a:ext>
            </a:extLst>
          </p:cNvPr>
          <p:cNvSpPr/>
          <p:nvPr/>
        </p:nvSpPr>
        <p:spPr>
          <a:xfrm>
            <a:off x="7884094" y="2450031"/>
            <a:ext cx="1479892" cy="47018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화살표: 오른쪽 43">
            <a:extLst>
              <a:ext uri="{FF2B5EF4-FFF2-40B4-BE49-F238E27FC236}">
                <a16:creationId xmlns:a16="http://schemas.microsoft.com/office/drawing/2014/main" id="{69B5F60F-F741-E0E1-2B27-A07AAD2A5E22}"/>
              </a:ext>
            </a:extLst>
          </p:cNvPr>
          <p:cNvSpPr/>
          <p:nvPr/>
        </p:nvSpPr>
        <p:spPr>
          <a:xfrm>
            <a:off x="1388647" y="4474157"/>
            <a:ext cx="368166" cy="47018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9D2F879-75B7-DA0B-4104-F6D37763397B}"/>
                  </a:ext>
                </a:extLst>
              </p:cNvPr>
              <p:cNvSpPr txBox="1"/>
              <p:nvPr/>
            </p:nvSpPr>
            <p:spPr>
              <a:xfrm>
                <a:off x="6136880" y="1540491"/>
                <a:ext cx="2442429" cy="394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ko-KR" sz="105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ko-KR" altLang="en-US" sz="1050" i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9D2F879-75B7-DA0B-4104-F6D377633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880" y="1540491"/>
                <a:ext cx="2442429" cy="3948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51" name="그룹 2050">
            <a:extLst>
              <a:ext uri="{FF2B5EF4-FFF2-40B4-BE49-F238E27FC236}">
                <a16:creationId xmlns:a16="http://schemas.microsoft.com/office/drawing/2014/main" id="{B980DA36-C00E-B0F4-6A6E-85D03A645B90}"/>
              </a:ext>
            </a:extLst>
          </p:cNvPr>
          <p:cNvGrpSpPr/>
          <p:nvPr/>
        </p:nvGrpSpPr>
        <p:grpSpPr>
          <a:xfrm>
            <a:off x="1849488" y="4091795"/>
            <a:ext cx="1246277" cy="1424548"/>
            <a:chOff x="1953368" y="4443412"/>
            <a:chExt cx="1246277" cy="1424548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7AA732EA-3C0A-E5D6-5935-1342F234AEE2}"/>
                </a:ext>
              </a:extLst>
            </p:cNvPr>
            <p:cNvGrpSpPr/>
            <p:nvPr/>
          </p:nvGrpSpPr>
          <p:grpSpPr>
            <a:xfrm>
              <a:off x="2103607" y="4443412"/>
              <a:ext cx="1096038" cy="1218104"/>
              <a:chOff x="479098" y="2205990"/>
              <a:chExt cx="1096038" cy="1218104"/>
            </a:xfrm>
          </p:grpSpPr>
          <p:sp>
            <p:nvSpPr>
              <p:cNvPr id="46" name="원호 45">
                <a:extLst>
                  <a:ext uri="{FF2B5EF4-FFF2-40B4-BE49-F238E27FC236}">
                    <a16:creationId xmlns:a16="http://schemas.microsoft.com/office/drawing/2014/main" id="{C3E9E8CC-1D8A-1D77-C7C2-DBD5C36018D6}"/>
                  </a:ext>
                </a:extLst>
              </p:cNvPr>
              <p:cNvSpPr/>
              <p:nvPr/>
            </p:nvSpPr>
            <p:spPr>
              <a:xfrm flipH="1">
                <a:off x="479098" y="2455069"/>
                <a:ext cx="481968" cy="826426"/>
              </a:xfrm>
              <a:prstGeom prst="arc">
                <a:avLst>
                  <a:gd name="adj1" fmla="val 16495655"/>
                  <a:gd name="adj2" fmla="val 5031578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/>
              </a:p>
            </p:txBody>
          </p:sp>
          <p:sp>
            <p:nvSpPr>
              <p:cNvPr id="48" name="원호 47">
                <a:extLst>
                  <a:ext uri="{FF2B5EF4-FFF2-40B4-BE49-F238E27FC236}">
                    <a16:creationId xmlns:a16="http://schemas.microsoft.com/office/drawing/2014/main" id="{75CC714A-EDD0-4DD3-6C9A-CAB36FC912CC}"/>
                  </a:ext>
                </a:extLst>
              </p:cNvPr>
              <p:cNvSpPr/>
              <p:nvPr/>
            </p:nvSpPr>
            <p:spPr>
              <a:xfrm rot="16200000" flipH="1">
                <a:off x="861829" y="2987593"/>
                <a:ext cx="184666" cy="559583"/>
              </a:xfrm>
              <a:prstGeom prst="arc">
                <a:avLst>
                  <a:gd name="adj1" fmla="val 16317428"/>
                  <a:gd name="adj2" fmla="val 5314490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/>
              </a:p>
            </p:txBody>
          </p:sp>
          <p:sp>
            <p:nvSpPr>
              <p:cNvPr id="50" name="원호 49">
                <a:extLst>
                  <a:ext uri="{FF2B5EF4-FFF2-40B4-BE49-F238E27FC236}">
                    <a16:creationId xmlns:a16="http://schemas.microsoft.com/office/drawing/2014/main" id="{95B09DFA-1083-04F2-E6E8-5E6E1D45FCCE}"/>
                  </a:ext>
                </a:extLst>
              </p:cNvPr>
              <p:cNvSpPr/>
              <p:nvPr/>
            </p:nvSpPr>
            <p:spPr>
              <a:xfrm rot="13503514" flipH="1">
                <a:off x="980297" y="2886874"/>
                <a:ext cx="598774" cy="382290"/>
              </a:xfrm>
              <a:prstGeom prst="arc">
                <a:avLst>
                  <a:gd name="adj1" fmla="val 17015921"/>
                  <a:gd name="adj2" fmla="val 4385411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4390D892-B9A2-E374-8AD8-3F8F33F59173}"/>
                      </a:ext>
                    </a:extLst>
                  </p:cNvPr>
                  <p:cNvSpPr txBox="1"/>
                  <p:nvPr/>
                </p:nvSpPr>
                <p:spPr>
                  <a:xfrm>
                    <a:off x="1330439" y="3116317"/>
                    <a:ext cx="244697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oMath>
                      </m:oMathPara>
                    </a14:m>
                    <a:endParaRPr lang="ko-KR" altLang="en-US" sz="1400" b="1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4390D892-B9A2-E374-8AD8-3F8F33F591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0439" y="3116317"/>
                    <a:ext cx="244697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정육면체 51">
                <a:extLst>
                  <a:ext uri="{FF2B5EF4-FFF2-40B4-BE49-F238E27FC236}">
                    <a16:creationId xmlns:a16="http://schemas.microsoft.com/office/drawing/2014/main" id="{6B890AC5-B052-EDED-DC1D-9EFF1A353314}"/>
                  </a:ext>
                </a:extLst>
              </p:cNvPr>
              <p:cNvSpPr/>
              <p:nvPr/>
            </p:nvSpPr>
            <p:spPr>
              <a:xfrm>
                <a:off x="674370" y="2205990"/>
                <a:ext cx="810401" cy="1075505"/>
              </a:xfrm>
              <a:prstGeom prst="cube">
                <a:avLst>
                  <a:gd name="adj" fmla="val 30577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8B6784E-98EF-7E92-256F-3379ABE852DE}"/>
                    </a:ext>
                  </a:extLst>
                </p:cNvPr>
                <p:cNvSpPr txBox="1"/>
                <p:nvPr/>
              </p:nvSpPr>
              <p:spPr>
                <a:xfrm>
                  <a:off x="1953368" y="4966415"/>
                  <a:ext cx="323850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oMath>
                    </m:oMathPara>
                  </a14:m>
                  <a:endParaRPr lang="ko-KR" altLang="en-US" sz="1400" b="1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8B6784E-98EF-7E92-256F-3379ABE852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368" y="4966415"/>
                  <a:ext cx="323850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956E835-79E5-0574-4A68-5A83C9B45E24}"/>
                    </a:ext>
                  </a:extLst>
                </p:cNvPr>
                <p:cNvSpPr txBox="1"/>
                <p:nvPr/>
              </p:nvSpPr>
              <p:spPr>
                <a:xfrm>
                  <a:off x="2483506" y="5560183"/>
                  <a:ext cx="248178" cy="3077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oMath>
                    </m:oMathPara>
                  </a14:m>
                  <a:endParaRPr lang="ko-KR" altLang="en-US" sz="1400" b="1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956E835-79E5-0574-4A68-5A83C9B45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506" y="5560183"/>
                  <a:ext cx="248178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17073" r="-24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화살표: 오른쪽 52">
            <a:extLst>
              <a:ext uri="{FF2B5EF4-FFF2-40B4-BE49-F238E27FC236}">
                <a16:creationId xmlns:a16="http://schemas.microsoft.com/office/drawing/2014/main" id="{C4DFF130-4956-25B6-9701-ABD7FC1D8E73}"/>
              </a:ext>
            </a:extLst>
          </p:cNvPr>
          <p:cNvSpPr/>
          <p:nvPr/>
        </p:nvSpPr>
        <p:spPr>
          <a:xfrm>
            <a:off x="3338065" y="4420047"/>
            <a:ext cx="1792112" cy="47018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4" name="TextBox 2063">
            <a:extLst>
              <a:ext uri="{FF2B5EF4-FFF2-40B4-BE49-F238E27FC236}">
                <a16:creationId xmlns:a16="http://schemas.microsoft.com/office/drawing/2014/main" id="{7881E56C-50A3-63DD-473D-59648917829F}"/>
              </a:ext>
            </a:extLst>
          </p:cNvPr>
          <p:cNvSpPr txBox="1"/>
          <p:nvPr/>
        </p:nvSpPr>
        <p:spPr>
          <a:xfrm>
            <a:off x="3832683" y="1746394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</a:rPr>
              <a:t>CNN</a:t>
            </a:r>
            <a:r>
              <a:rPr lang="ko-KR" altLang="en-US" b="1" dirty="0">
                <a:solidFill>
                  <a:schemeClr val="accent2"/>
                </a:solidFill>
              </a:rPr>
              <a:t> 통과</a:t>
            </a:r>
          </a:p>
        </p:txBody>
      </p:sp>
      <p:sp>
        <p:nvSpPr>
          <p:cNvPr id="2066" name="TextBox 2065">
            <a:extLst>
              <a:ext uri="{FF2B5EF4-FFF2-40B4-BE49-F238E27FC236}">
                <a16:creationId xmlns:a16="http://schemas.microsoft.com/office/drawing/2014/main" id="{250A43AA-F7EE-7A89-F78E-CE4528243407}"/>
              </a:ext>
            </a:extLst>
          </p:cNvPr>
          <p:cNvSpPr txBox="1"/>
          <p:nvPr/>
        </p:nvSpPr>
        <p:spPr>
          <a:xfrm>
            <a:off x="9660936" y="1970579"/>
            <a:ext cx="136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accent2"/>
                </a:solidFill>
              </a:rPr>
              <a:t>차원 축소</a:t>
            </a:r>
          </a:p>
        </p:txBody>
      </p:sp>
      <p:sp>
        <p:nvSpPr>
          <p:cNvPr id="2068" name="TextBox 2067">
            <a:extLst>
              <a:ext uri="{FF2B5EF4-FFF2-40B4-BE49-F238E27FC236}">
                <a16:creationId xmlns:a16="http://schemas.microsoft.com/office/drawing/2014/main" id="{9D0BBBDC-A135-1356-C7AB-B68BB251F0BC}"/>
              </a:ext>
            </a:extLst>
          </p:cNvPr>
          <p:cNvSpPr txBox="1"/>
          <p:nvPr/>
        </p:nvSpPr>
        <p:spPr>
          <a:xfrm>
            <a:off x="3287619" y="4111461"/>
            <a:ext cx="179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</a:rPr>
              <a:t>flatten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6257A22-6FD0-83E5-0E30-DE836B2604AE}"/>
              </a:ext>
            </a:extLst>
          </p:cNvPr>
          <p:cNvGrpSpPr/>
          <p:nvPr/>
        </p:nvGrpSpPr>
        <p:grpSpPr>
          <a:xfrm>
            <a:off x="5282238" y="4387792"/>
            <a:ext cx="4733310" cy="934656"/>
            <a:chOff x="5282238" y="4387792"/>
            <a:chExt cx="4733310" cy="934656"/>
          </a:xfrm>
        </p:grpSpPr>
        <p:grpSp>
          <p:nvGrpSpPr>
            <p:cNvPr id="2062" name="그룹 2061">
              <a:extLst>
                <a:ext uri="{FF2B5EF4-FFF2-40B4-BE49-F238E27FC236}">
                  <a16:creationId xmlns:a16="http://schemas.microsoft.com/office/drawing/2014/main" id="{F5556557-06B2-F38F-6F9C-5552250734C8}"/>
                </a:ext>
              </a:extLst>
            </p:cNvPr>
            <p:cNvGrpSpPr/>
            <p:nvPr/>
          </p:nvGrpSpPr>
          <p:grpSpPr>
            <a:xfrm>
              <a:off x="5282238" y="4388555"/>
              <a:ext cx="4733310" cy="933893"/>
              <a:chOff x="5473970" y="4908385"/>
              <a:chExt cx="4733310" cy="933893"/>
            </a:xfrm>
          </p:grpSpPr>
          <p:sp>
            <p:nvSpPr>
              <p:cNvPr id="2060" name="원호 2059">
                <a:extLst>
                  <a:ext uri="{FF2B5EF4-FFF2-40B4-BE49-F238E27FC236}">
                    <a16:creationId xmlns:a16="http://schemas.microsoft.com/office/drawing/2014/main" id="{049CA24A-7E7D-EBF8-D792-4041D619D806}"/>
                  </a:ext>
                </a:extLst>
              </p:cNvPr>
              <p:cNvSpPr/>
              <p:nvPr/>
            </p:nvSpPr>
            <p:spPr>
              <a:xfrm rot="16200000" flipH="1">
                <a:off x="7428668" y="3142681"/>
                <a:ext cx="542074" cy="4451469"/>
              </a:xfrm>
              <a:prstGeom prst="arc">
                <a:avLst>
                  <a:gd name="adj1" fmla="val 16260620"/>
                  <a:gd name="adj2" fmla="val 5355325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/>
              </a:p>
            </p:txBody>
          </p:sp>
          <p:sp>
            <p:nvSpPr>
              <p:cNvPr id="2058" name="원호 2057">
                <a:extLst>
                  <a:ext uri="{FF2B5EF4-FFF2-40B4-BE49-F238E27FC236}">
                    <a16:creationId xmlns:a16="http://schemas.microsoft.com/office/drawing/2014/main" id="{D623A145-B8A6-4A3F-2852-8EC7FB7B82CC}"/>
                  </a:ext>
                </a:extLst>
              </p:cNvPr>
              <p:cNvSpPr/>
              <p:nvPr/>
            </p:nvSpPr>
            <p:spPr>
              <a:xfrm rot="13503514" flipH="1">
                <a:off x="9607185" y="5070465"/>
                <a:ext cx="568460" cy="298277"/>
              </a:xfrm>
              <a:prstGeom prst="arc">
                <a:avLst>
                  <a:gd name="adj1" fmla="val 18498915"/>
                  <a:gd name="adj2" fmla="val 2599385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59" name="TextBox 2058">
                    <a:extLst>
                      <a:ext uri="{FF2B5EF4-FFF2-40B4-BE49-F238E27FC236}">
                        <a16:creationId xmlns:a16="http://schemas.microsoft.com/office/drawing/2014/main" id="{A88B1E76-F87A-A87D-3139-EEE7801F2887}"/>
                      </a:ext>
                    </a:extLst>
                  </p:cNvPr>
                  <p:cNvSpPr txBox="1"/>
                  <p:nvPr/>
                </p:nvSpPr>
                <p:spPr>
                  <a:xfrm>
                    <a:off x="9991725" y="5289363"/>
                    <a:ext cx="215555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oMath>
                      </m:oMathPara>
                    </a14:m>
                    <a:endParaRPr lang="ko-KR" altLang="en-US" sz="1400" b="1" dirty="0"/>
                  </a:p>
                </p:txBody>
              </p:sp>
            </mc:Choice>
            <mc:Fallback xmlns="">
              <p:sp>
                <p:nvSpPr>
                  <p:cNvPr id="2059" name="TextBox 2058">
                    <a:extLst>
                      <a:ext uri="{FF2B5EF4-FFF2-40B4-BE49-F238E27FC236}">
                        <a16:creationId xmlns:a16="http://schemas.microsoft.com/office/drawing/2014/main" id="{A88B1E76-F87A-A87D-3139-EEE7801F28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1725" y="5289363"/>
                    <a:ext cx="215555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714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57" name="정육면체 2056">
                <a:extLst>
                  <a:ext uri="{FF2B5EF4-FFF2-40B4-BE49-F238E27FC236}">
                    <a16:creationId xmlns:a16="http://schemas.microsoft.com/office/drawing/2014/main" id="{3C1C0027-651B-0314-BF18-006E158C0E62}"/>
                  </a:ext>
                </a:extLst>
              </p:cNvPr>
              <p:cNvSpPr/>
              <p:nvPr/>
            </p:nvSpPr>
            <p:spPr>
              <a:xfrm>
                <a:off x="5512880" y="4908385"/>
                <a:ext cx="4575513" cy="504140"/>
              </a:xfrm>
              <a:prstGeom prst="cube">
                <a:avLst>
                  <a:gd name="adj" fmla="val 36623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61" name="TextBox 2060">
                    <a:extLst>
                      <a:ext uri="{FF2B5EF4-FFF2-40B4-BE49-F238E27FC236}">
                        <a16:creationId xmlns:a16="http://schemas.microsoft.com/office/drawing/2014/main" id="{C649699C-ABBA-CAFD-A547-44CD04395D71}"/>
                      </a:ext>
                    </a:extLst>
                  </p:cNvPr>
                  <p:cNvSpPr txBox="1"/>
                  <p:nvPr/>
                </p:nvSpPr>
                <p:spPr>
                  <a:xfrm>
                    <a:off x="7566373" y="5534501"/>
                    <a:ext cx="434473" cy="30777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𝑯𝑾</m:t>
                          </m:r>
                        </m:oMath>
                      </m:oMathPara>
                    </a14:m>
                    <a:endParaRPr lang="ko-KR" altLang="en-US" sz="1400" b="1" dirty="0"/>
                  </a:p>
                </p:txBody>
              </p:sp>
            </mc:Choice>
            <mc:Fallback xmlns="">
              <p:sp>
                <p:nvSpPr>
                  <p:cNvPr id="2061" name="TextBox 2060">
                    <a:extLst>
                      <a:ext uri="{FF2B5EF4-FFF2-40B4-BE49-F238E27FC236}">
                        <a16:creationId xmlns:a16="http://schemas.microsoft.com/office/drawing/2014/main" id="{C649699C-ABBA-CAFD-A547-44CD04395D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66373" y="5534501"/>
                    <a:ext cx="434473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634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69" name="정육면체 2068">
              <a:extLst>
                <a:ext uri="{FF2B5EF4-FFF2-40B4-BE49-F238E27FC236}">
                  <a16:creationId xmlns:a16="http://schemas.microsoft.com/office/drawing/2014/main" id="{55432FBC-DCD9-697F-080B-A986CCFE375C}"/>
                </a:ext>
              </a:extLst>
            </p:cNvPr>
            <p:cNvSpPr/>
            <p:nvPr/>
          </p:nvSpPr>
          <p:spPr>
            <a:xfrm>
              <a:off x="5305918" y="4387792"/>
              <a:ext cx="423969" cy="504140"/>
            </a:xfrm>
            <a:prstGeom prst="cube">
              <a:avLst>
                <a:gd name="adj" fmla="val 3662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70" name="정육면체 2069">
              <a:extLst>
                <a:ext uri="{FF2B5EF4-FFF2-40B4-BE49-F238E27FC236}">
                  <a16:creationId xmlns:a16="http://schemas.microsoft.com/office/drawing/2014/main" id="{D76CDDEE-56A1-F84F-0092-1795943E3D3E}"/>
                </a:ext>
              </a:extLst>
            </p:cNvPr>
            <p:cNvSpPr/>
            <p:nvPr/>
          </p:nvSpPr>
          <p:spPr>
            <a:xfrm>
              <a:off x="5575124" y="4388883"/>
              <a:ext cx="423969" cy="504140"/>
            </a:xfrm>
            <a:prstGeom prst="cube">
              <a:avLst>
                <a:gd name="adj" fmla="val 3662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71" name="정육면체 2070">
              <a:extLst>
                <a:ext uri="{FF2B5EF4-FFF2-40B4-BE49-F238E27FC236}">
                  <a16:creationId xmlns:a16="http://schemas.microsoft.com/office/drawing/2014/main" id="{2122DFC9-DF43-BCEF-80D0-347CCCE484CC}"/>
                </a:ext>
              </a:extLst>
            </p:cNvPr>
            <p:cNvSpPr/>
            <p:nvPr/>
          </p:nvSpPr>
          <p:spPr>
            <a:xfrm>
              <a:off x="5846250" y="4387792"/>
              <a:ext cx="423969" cy="504140"/>
            </a:xfrm>
            <a:prstGeom prst="cube">
              <a:avLst>
                <a:gd name="adj" fmla="val 3662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72" name="타원 2071">
              <a:extLst>
                <a:ext uri="{FF2B5EF4-FFF2-40B4-BE49-F238E27FC236}">
                  <a16:creationId xmlns:a16="http://schemas.microsoft.com/office/drawing/2014/main" id="{095A00CA-1A28-9D24-1663-46DE55983F08}"/>
                </a:ext>
              </a:extLst>
            </p:cNvPr>
            <p:cNvSpPr/>
            <p:nvPr/>
          </p:nvSpPr>
          <p:spPr>
            <a:xfrm>
              <a:off x="6330713" y="4594540"/>
              <a:ext cx="45719" cy="4571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3" name="타원 2072">
              <a:extLst>
                <a:ext uri="{FF2B5EF4-FFF2-40B4-BE49-F238E27FC236}">
                  <a16:creationId xmlns:a16="http://schemas.microsoft.com/office/drawing/2014/main" id="{438CD6A7-2F0E-D8CB-635A-91F631045A58}"/>
                </a:ext>
              </a:extLst>
            </p:cNvPr>
            <p:cNvSpPr/>
            <p:nvPr/>
          </p:nvSpPr>
          <p:spPr>
            <a:xfrm>
              <a:off x="6397903" y="4594540"/>
              <a:ext cx="45719" cy="4571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4" name="타원 2073">
              <a:extLst>
                <a:ext uri="{FF2B5EF4-FFF2-40B4-BE49-F238E27FC236}">
                  <a16:creationId xmlns:a16="http://schemas.microsoft.com/office/drawing/2014/main" id="{9599A8B3-DE62-8455-BC64-A19D729F84E2}"/>
                </a:ext>
              </a:extLst>
            </p:cNvPr>
            <p:cNvSpPr/>
            <p:nvPr/>
          </p:nvSpPr>
          <p:spPr>
            <a:xfrm>
              <a:off x="6471074" y="4594540"/>
              <a:ext cx="45719" cy="4571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77" name="그룹 2076">
            <a:extLst>
              <a:ext uri="{FF2B5EF4-FFF2-40B4-BE49-F238E27FC236}">
                <a16:creationId xmlns:a16="http://schemas.microsoft.com/office/drawing/2014/main" id="{714A4071-FB77-8E0F-684D-D12175984C09}"/>
              </a:ext>
            </a:extLst>
          </p:cNvPr>
          <p:cNvGrpSpPr/>
          <p:nvPr/>
        </p:nvGrpSpPr>
        <p:grpSpPr>
          <a:xfrm>
            <a:off x="9470799" y="2404023"/>
            <a:ext cx="1749968" cy="593941"/>
            <a:chOff x="9526475" y="3308733"/>
            <a:chExt cx="1749968" cy="593941"/>
          </a:xfrm>
        </p:grpSpPr>
        <p:sp>
          <p:nvSpPr>
            <p:cNvPr id="2075" name="직사각형 2074">
              <a:extLst>
                <a:ext uri="{FF2B5EF4-FFF2-40B4-BE49-F238E27FC236}">
                  <a16:creationId xmlns:a16="http://schemas.microsoft.com/office/drawing/2014/main" id="{AF56F27F-3BF4-2EF5-5915-3F02F266A430}"/>
                </a:ext>
              </a:extLst>
            </p:cNvPr>
            <p:cNvSpPr/>
            <p:nvPr/>
          </p:nvSpPr>
          <p:spPr>
            <a:xfrm>
              <a:off x="9526475" y="3308733"/>
              <a:ext cx="1749968" cy="5939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6" name="TextBox 2075">
              <a:extLst>
                <a:ext uri="{FF2B5EF4-FFF2-40B4-BE49-F238E27FC236}">
                  <a16:creationId xmlns:a16="http://schemas.microsoft.com/office/drawing/2014/main" id="{95FA02A2-D6BC-51D0-C135-7AE9B416D42F}"/>
                </a:ext>
              </a:extLst>
            </p:cNvPr>
            <p:cNvSpPr txBox="1"/>
            <p:nvPr/>
          </p:nvSpPr>
          <p:spPr>
            <a:xfrm>
              <a:off x="9799993" y="3424519"/>
              <a:ext cx="1244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1X1 conv</a:t>
              </a:r>
              <a:endParaRPr lang="ko-KR" altLang="en-US" b="1" dirty="0"/>
            </a:p>
          </p:txBody>
        </p:sp>
      </p:grp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1AB090E-6767-05AB-5181-430357C2900C}"/>
              </a:ext>
            </a:extLst>
          </p:cNvPr>
          <p:cNvSpPr/>
          <p:nvPr/>
        </p:nvSpPr>
        <p:spPr>
          <a:xfrm>
            <a:off x="5246540" y="4340874"/>
            <a:ext cx="389510" cy="661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056900-FE84-235A-4ECF-AFB25D749D4A}"/>
              </a:ext>
            </a:extLst>
          </p:cNvPr>
          <p:cNvSpPr txBox="1"/>
          <p:nvPr/>
        </p:nvSpPr>
        <p:spPr>
          <a:xfrm>
            <a:off x="4292533" y="5384803"/>
            <a:ext cx="224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rgbClr val="FF0000"/>
                </a:solidFill>
              </a:rPr>
              <a:t>각 픽셀을 의미</a:t>
            </a: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DBB52470-43FD-DF1B-BCA0-CE98374F93BF}"/>
              </a:ext>
            </a:extLst>
          </p:cNvPr>
          <p:cNvCxnSpPr>
            <a:cxnSpLocks/>
            <a:stCxn id="21" idx="0"/>
            <a:endCxn id="14" idx="2"/>
          </p:cNvCxnSpPr>
          <p:nvPr/>
        </p:nvCxnSpPr>
        <p:spPr>
          <a:xfrm flipV="1">
            <a:off x="5415265" y="5002122"/>
            <a:ext cx="26030" cy="3826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5F495E9-F797-B30F-A9A1-E06C41441E5E}"/>
              </a:ext>
            </a:extLst>
          </p:cNvPr>
          <p:cNvSpPr txBox="1"/>
          <p:nvPr/>
        </p:nvSpPr>
        <p:spPr>
          <a:xfrm>
            <a:off x="4055673" y="3220178"/>
            <a:ext cx="1193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(ResNet50)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1990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animBg="1"/>
      <p:bldP spid="53" grpId="0" animBg="1"/>
      <p:bldP spid="2066" grpId="0"/>
      <p:bldP spid="2068" grpId="0"/>
      <p:bldP spid="14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32815214-D964-89AF-87BE-108115CC26FC}"/>
              </a:ext>
            </a:extLst>
          </p:cNvPr>
          <p:cNvSpPr/>
          <p:nvPr/>
        </p:nvSpPr>
        <p:spPr>
          <a:xfrm>
            <a:off x="613691" y="1518522"/>
            <a:ext cx="865202" cy="157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DETR 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구조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F4CC3A6-97AB-BD54-5888-50BE0070E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390" y="277827"/>
            <a:ext cx="1501586" cy="1691106"/>
          </a:xfrm>
          <a:prstGeom prst="rect">
            <a:avLst/>
          </a:prstGeom>
        </p:spPr>
      </p:pic>
      <p:grpSp>
        <p:nvGrpSpPr>
          <p:cNvPr id="2052" name="그룹 2051">
            <a:extLst>
              <a:ext uri="{FF2B5EF4-FFF2-40B4-BE49-F238E27FC236}">
                <a16:creationId xmlns:a16="http://schemas.microsoft.com/office/drawing/2014/main" id="{7FA3ED38-4D1B-67C5-2947-276DE9D9E2A8}"/>
              </a:ext>
            </a:extLst>
          </p:cNvPr>
          <p:cNvGrpSpPr/>
          <p:nvPr/>
        </p:nvGrpSpPr>
        <p:grpSpPr>
          <a:xfrm>
            <a:off x="3841041" y="1660625"/>
            <a:ext cx="7829550" cy="2750682"/>
            <a:chOff x="3943350" y="1850867"/>
            <a:chExt cx="7829550" cy="237441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C4D206-1CBB-81F2-6ABB-2EAD3EDBC400}"/>
                </a:ext>
              </a:extLst>
            </p:cNvPr>
            <p:cNvSpPr txBox="1"/>
            <p:nvPr/>
          </p:nvSpPr>
          <p:spPr>
            <a:xfrm>
              <a:off x="3943350" y="1850867"/>
              <a:ext cx="7829550" cy="624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b="1" dirty="0"/>
                <a:t>역할</a:t>
              </a:r>
              <a:r>
                <a:rPr lang="ko-KR" altLang="en-US" dirty="0"/>
                <a:t> </a:t>
              </a:r>
              <a:r>
                <a:rPr lang="en-US" altLang="ko-KR" dirty="0"/>
                <a:t>: image</a:t>
              </a:r>
              <a:r>
                <a:rPr lang="ko-KR" altLang="en-US" dirty="0"/>
                <a:t> 이해하기</a:t>
              </a:r>
              <a:r>
                <a:rPr lang="en-US" altLang="ko-KR" dirty="0"/>
                <a:t>. </a:t>
              </a:r>
            </a:p>
            <a:p>
              <a:pPr marL="742950" lvl="1" indent="-285750"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ko-KR" altLang="en-US" dirty="0"/>
                <a:t>입력 이미지에 객체의 존재 여부와</a:t>
              </a:r>
              <a:r>
                <a:rPr lang="en-US" altLang="ko-KR" dirty="0"/>
                <a:t>, </a:t>
              </a:r>
              <a:r>
                <a:rPr lang="ko-KR" altLang="en-US" dirty="0"/>
                <a:t>형태에 대한 정보 분석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767997-A520-8492-7425-EF4A48535CDF}"/>
                </a:ext>
              </a:extLst>
            </p:cNvPr>
            <p:cNvSpPr txBox="1"/>
            <p:nvPr/>
          </p:nvSpPr>
          <p:spPr>
            <a:xfrm>
              <a:off x="3943350" y="2750783"/>
              <a:ext cx="7058600" cy="1474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ko-KR" b="1" dirty="0">
                  <a:solidFill>
                    <a:srgbClr val="FF0000"/>
                  </a:solidFill>
                </a:rPr>
                <a:t>Multi-Head Self-Attention</a:t>
              </a:r>
            </a:p>
            <a:p>
              <a:pPr marL="742950" lvl="1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ko-KR" sz="1800" b="1" dirty="0"/>
                <a:t>Pixel</a:t>
              </a:r>
              <a:r>
                <a:rPr lang="ko-KR" altLang="en-US" sz="1800" b="1" dirty="0"/>
                <a:t>과 </a:t>
              </a:r>
              <a:r>
                <a:rPr lang="en-US" altLang="ko-KR" sz="1800" b="1" dirty="0"/>
                <a:t>pixel</a:t>
              </a:r>
              <a:r>
                <a:rPr lang="ko-KR" altLang="en-US" sz="1800" b="1" dirty="0"/>
                <a:t>들 간의 </a:t>
              </a:r>
              <a:r>
                <a:rPr lang="ko-KR" altLang="en-US" sz="1800" b="1" u="sng" dirty="0">
                  <a:solidFill>
                    <a:schemeClr val="accent1">
                      <a:lumMod val="75000"/>
                    </a:schemeClr>
                  </a:solidFill>
                </a:rPr>
                <a:t>연관성</a:t>
              </a:r>
              <a:r>
                <a:rPr lang="ko-KR" altLang="en-US" b="1" dirty="0"/>
                <a:t>을</a:t>
              </a:r>
              <a:r>
                <a:rPr lang="ko-KR" altLang="en-US" sz="1800" b="1" dirty="0"/>
                <a:t> 학습</a:t>
              </a:r>
              <a:endParaRPr lang="en-US" altLang="ko-KR" b="1" dirty="0"/>
            </a:p>
            <a:p>
              <a:pPr marL="742950" lvl="1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ko-KR" dirty="0"/>
                <a:t>Key,</a:t>
              </a:r>
              <a:r>
                <a:rPr lang="ko-KR" altLang="en-US" dirty="0"/>
                <a:t> </a:t>
              </a:r>
              <a:r>
                <a:rPr lang="en-US" altLang="ko-KR" dirty="0"/>
                <a:t>Query</a:t>
              </a:r>
              <a:r>
                <a:rPr lang="ko-KR" altLang="en-US" dirty="0"/>
                <a:t>에 위치 정보 추가 </a:t>
              </a:r>
              <a:r>
                <a:rPr lang="en-US" altLang="ko-KR" dirty="0"/>
                <a:t>(fixed positional encoding)</a:t>
              </a:r>
            </a:p>
            <a:p>
              <a:pPr marL="1200150" lvl="2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dirty="0"/>
                <a:t>각 픽셀에 위치 정보를 추가해줌으로서</a:t>
              </a:r>
              <a:r>
                <a:rPr lang="en-US" altLang="ko-KR" dirty="0"/>
                <a:t>, </a:t>
              </a:r>
              <a:r>
                <a:rPr lang="ko-KR" altLang="en-US" dirty="0"/>
                <a:t>입력 순서가 바뀌더라도</a:t>
              </a:r>
              <a:r>
                <a:rPr lang="en-US" altLang="ko-KR" dirty="0"/>
                <a:t>, </a:t>
              </a:r>
              <a:r>
                <a:rPr lang="ko-KR" altLang="en-US" dirty="0"/>
                <a:t>그 결과는 바뀌지 않음</a:t>
              </a:r>
              <a:endParaRPr lang="en-US" altLang="ko-KR" dirty="0"/>
            </a:p>
          </p:txBody>
        </p:sp>
      </p:grpSp>
      <p:grpSp>
        <p:nvGrpSpPr>
          <p:cNvPr id="2069" name="그룹 2068">
            <a:extLst>
              <a:ext uri="{FF2B5EF4-FFF2-40B4-BE49-F238E27FC236}">
                <a16:creationId xmlns:a16="http://schemas.microsoft.com/office/drawing/2014/main" id="{69618656-C152-167F-A7A4-8C4994938419}"/>
              </a:ext>
            </a:extLst>
          </p:cNvPr>
          <p:cNvGrpSpPr/>
          <p:nvPr/>
        </p:nvGrpSpPr>
        <p:grpSpPr>
          <a:xfrm>
            <a:off x="6103078" y="4469989"/>
            <a:ext cx="5250722" cy="2218932"/>
            <a:chOff x="5616480" y="4048954"/>
            <a:chExt cx="5988240" cy="2700089"/>
          </a:xfrm>
        </p:grpSpPr>
        <p:pic>
          <p:nvPicPr>
            <p:cNvPr id="2055" name="그림 2054">
              <a:extLst>
                <a:ext uri="{FF2B5EF4-FFF2-40B4-BE49-F238E27FC236}">
                  <a16:creationId xmlns:a16="http://schemas.microsoft.com/office/drawing/2014/main" id="{51FDC07A-8489-52DC-DAD1-515393F5D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6480" y="4048954"/>
              <a:ext cx="5988240" cy="2503298"/>
            </a:xfrm>
            <a:prstGeom prst="rect">
              <a:avLst/>
            </a:prstGeom>
          </p:spPr>
        </p:pic>
        <p:sp>
          <p:nvSpPr>
            <p:cNvPr id="2067" name="TextBox 2066">
              <a:extLst>
                <a:ext uri="{FF2B5EF4-FFF2-40B4-BE49-F238E27FC236}">
                  <a16:creationId xmlns:a16="http://schemas.microsoft.com/office/drawing/2014/main" id="{57388981-1E2C-4370-ACC0-C5D35A7466B9}"/>
                </a:ext>
              </a:extLst>
            </p:cNvPr>
            <p:cNvSpPr txBox="1"/>
            <p:nvPr/>
          </p:nvSpPr>
          <p:spPr>
            <a:xfrm>
              <a:off x="5715000" y="6441266"/>
              <a:ext cx="5810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/>
                <a:t>self-attention map </a:t>
              </a:r>
              <a:r>
                <a:rPr lang="ko-KR" altLang="en-US" sz="1400" dirty="0"/>
                <a:t>시각화</a:t>
              </a:r>
            </a:p>
          </p:txBody>
        </p:sp>
      </p:grpSp>
      <p:sp>
        <p:nvSpPr>
          <p:cNvPr id="5" name="말풍선: 모서리가 둥근 사각형 4">
            <a:extLst>
              <a:ext uri="{FF2B5EF4-FFF2-40B4-BE49-F238E27FC236}">
                <a16:creationId xmlns:a16="http://schemas.microsoft.com/office/drawing/2014/main" id="{1F842CA8-0FDB-C481-9045-3AFE0DF63E5B}"/>
              </a:ext>
            </a:extLst>
          </p:cNvPr>
          <p:cNvSpPr/>
          <p:nvPr/>
        </p:nvSpPr>
        <p:spPr>
          <a:xfrm>
            <a:off x="7688543" y="2476928"/>
            <a:ext cx="4013480" cy="537360"/>
          </a:xfrm>
          <a:prstGeom prst="wedgeRoundRectCallout">
            <a:avLst>
              <a:gd name="adj1" fmla="val -61563"/>
              <a:gd name="adj2" fmla="val 5744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같은 개체안에 있는 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pixel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관계인가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6BD7FBCF-04A2-D552-7E96-F97F33F025FA}"/>
              </a:ext>
            </a:extLst>
          </p:cNvPr>
          <p:cNvGrpSpPr/>
          <p:nvPr/>
        </p:nvGrpSpPr>
        <p:grpSpPr>
          <a:xfrm>
            <a:off x="441514" y="1683353"/>
            <a:ext cx="3327224" cy="4412702"/>
            <a:chOff x="441514" y="1511192"/>
            <a:chExt cx="3327224" cy="4412702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5737430F-9987-4A67-E7E0-E62F9E690465}"/>
                </a:ext>
              </a:extLst>
            </p:cNvPr>
            <p:cNvGrpSpPr/>
            <p:nvPr/>
          </p:nvGrpSpPr>
          <p:grpSpPr>
            <a:xfrm>
              <a:off x="441514" y="1597272"/>
              <a:ext cx="3327224" cy="4326622"/>
              <a:chOff x="441515" y="1518522"/>
              <a:chExt cx="3327224" cy="4326622"/>
            </a:xfrm>
          </p:grpSpPr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CBC53B96-4080-06F8-0675-7ACE286BA85F}"/>
                  </a:ext>
                </a:extLst>
              </p:cNvPr>
              <p:cNvGrpSpPr/>
              <p:nvPr/>
            </p:nvGrpSpPr>
            <p:grpSpPr>
              <a:xfrm>
                <a:off x="441515" y="1518522"/>
                <a:ext cx="3327224" cy="4248675"/>
                <a:chOff x="441515" y="1518522"/>
                <a:chExt cx="3327224" cy="4248675"/>
              </a:xfrm>
            </p:grpSpPr>
            <p:pic>
              <p:nvPicPr>
                <p:cNvPr id="7" name="Picture 4">
                  <a:extLst>
                    <a:ext uri="{FF2B5EF4-FFF2-40B4-BE49-F238E27FC236}">
                      <a16:creationId xmlns:a16="http://schemas.microsoft.com/office/drawing/2014/main" id="{18E8485E-3DD1-AA74-22A4-F0CBD9B5C6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65" t="39699" r="47144" b="-39"/>
                <a:stretch/>
              </p:blipFill>
              <p:spPr bwMode="auto">
                <a:xfrm>
                  <a:off x="489978" y="1518522"/>
                  <a:ext cx="3278760" cy="42486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" name="직사각형 46">
                  <a:extLst>
                    <a:ext uri="{FF2B5EF4-FFF2-40B4-BE49-F238E27FC236}">
                      <a16:creationId xmlns:a16="http://schemas.microsoft.com/office/drawing/2014/main" id="{74A8B55A-8447-A4CE-1FC6-206BF58B05AE}"/>
                    </a:ext>
                  </a:extLst>
                </p:cNvPr>
                <p:cNvSpPr/>
                <p:nvPr/>
              </p:nvSpPr>
              <p:spPr>
                <a:xfrm>
                  <a:off x="441515" y="3396373"/>
                  <a:ext cx="3327224" cy="885825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noFill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AB77C41-FB93-81D6-0B1B-CAE7F45C8AB5}"/>
                  </a:ext>
                </a:extLst>
              </p:cNvPr>
              <p:cNvSpPr txBox="1"/>
              <p:nvPr/>
            </p:nvSpPr>
            <p:spPr>
              <a:xfrm>
                <a:off x="1279610" y="5260369"/>
                <a:ext cx="1699496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/>
                  <a:t>D x HW</a:t>
                </a:r>
                <a:r>
                  <a:rPr lang="ko-KR" altLang="en-US" sz="1600" b="1" dirty="0"/>
                  <a:t> 크기의 </a:t>
                </a:r>
                <a:r>
                  <a:rPr lang="en-US" altLang="ko-KR" sz="1600" b="1" dirty="0"/>
                  <a:t>feature map</a:t>
                </a:r>
              </a:p>
            </p:txBody>
          </p:sp>
        </p:grp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83A5104F-A7FA-EA32-FCC2-679601DF2474}"/>
                </a:ext>
              </a:extLst>
            </p:cNvPr>
            <p:cNvSpPr/>
            <p:nvPr/>
          </p:nvSpPr>
          <p:spPr>
            <a:xfrm>
              <a:off x="694063" y="1511192"/>
              <a:ext cx="784830" cy="267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441514" y="1141860"/>
            <a:ext cx="1130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2. DETR: Encoder</a:t>
            </a:r>
          </a:p>
        </p:txBody>
      </p:sp>
    </p:spTree>
    <p:extLst>
      <p:ext uri="{BB962C8B-B14F-4D97-AF65-F5344CB8AC3E}">
        <p14:creationId xmlns:p14="http://schemas.microsoft.com/office/powerpoint/2010/main" val="38704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40">
            <a:extLst>
              <a:ext uri="{FF2B5EF4-FFF2-40B4-BE49-F238E27FC236}">
                <a16:creationId xmlns:a16="http://schemas.microsoft.com/office/drawing/2014/main" id="{B062B4E5-A62F-D604-37BE-3042BC3689EC}"/>
              </a:ext>
            </a:extLst>
          </p:cNvPr>
          <p:cNvGrpSpPr/>
          <p:nvPr/>
        </p:nvGrpSpPr>
        <p:grpSpPr>
          <a:xfrm>
            <a:off x="476550" y="1657086"/>
            <a:ext cx="3278760" cy="4248675"/>
            <a:chOff x="400162" y="1619250"/>
            <a:chExt cx="3278760" cy="4248675"/>
          </a:xfrm>
        </p:grpSpPr>
        <p:pic>
          <p:nvPicPr>
            <p:cNvPr id="39" name="Picture 4">
              <a:extLst>
                <a:ext uri="{FF2B5EF4-FFF2-40B4-BE49-F238E27FC236}">
                  <a16:creationId xmlns:a16="http://schemas.microsoft.com/office/drawing/2014/main" id="{13E23C5F-E7D1-7406-1D3D-4E24BBF8E3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5" t="39699" r="47144" b="-39"/>
            <a:stretch/>
          </p:blipFill>
          <p:spPr bwMode="auto">
            <a:xfrm>
              <a:off x="400162" y="1619250"/>
              <a:ext cx="3278760" cy="424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BB54258A-2518-7A81-C643-D6539DCE3424}"/>
                </a:ext>
              </a:extLst>
            </p:cNvPr>
            <p:cNvSpPr/>
            <p:nvPr/>
          </p:nvSpPr>
          <p:spPr>
            <a:xfrm>
              <a:off x="523875" y="1619250"/>
              <a:ext cx="865202" cy="157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DETR 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구조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441514" y="1141709"/>
            <a:ext cx="1130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2. DETR: Encoder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F4CC3A6-97AB-BD54-5888-50BE0070E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0390" y="195944"/>
            <a:ext cx="1501586" cy="1691106"/>
          </a:xfrm>
          <a:prstGeom prst="rect">
            <a:avLst/>
          </a:prstGeom>
        </p:spPr>
      </p:pic>
      <p:pic>
        <p:nvPicPr>
          <p:cNvPr id="2054" name="그림 2053">
            <a:extLst>
              <a:ext uri="{FF2B5EF4-FFF2-40B4-BE49-F238E27FC236}">
                <a16:creationId xmlns:a16="http://schemas.microsoft.com/office/drawing/2014/main" id="{54A89166-2841-EC70-4976-28623F6D5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221" y="1776751"/>
            <a:ext cx="5938008" cy="3723423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B2B58A6B-FD0E-A0B5-9D6A-6191829ADAE4}"/>
              </a:ext>
            </a:extLst>
          </p:cNvPr>
          <p:cNvSpPr/>
          <p:nvPr/>
        </p:nvSpPr>
        <p:spPr>
          <a:xfrm>
            <a:off x="5095875" y="2762250"/>
            <a:ext cx="4190999" cy="400903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77CBBFE-4379-0F60-6343-68F843E8E9FD}"/>
              </a:ext>
            </a:extLst>
          </p:cNvPr>
          <p:cNvSpPr/>
          <p:nvPr/>
        </p:nvSpPr>
        <p:spPr>
          <a:xfrm>
            <a:off x="5095874" y="3163091"/>
            <a:ext cx="5591176" cy="6183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CA88E2E-D67A-8113-8CD7-40FDC400171D}"/>
              </a:ext>
            </a:extLst>
          </p:cNvPr>
          <p:cNvSpPr/>
          <p:nvPr/>
        </p:nvSpPr>
        <p:spPr>
          <a:xfrm>
            <a:off x="5095874" y="4321561"/>
            <a:ext cx="5591176" cy="4009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0BDCD56D-D64F-6463-8043-68C46723CFA5}"/>
              </a:ext>
            </a:extLst>
          </p:cNvPr>
          <p:cNvSpPr/>
          <p:nvPr/>
        </p:nvSpPr>
        <p:spPr>
          <a:xfrm>
            <a:off x="9375685" y="2728660"/>
            <a:ext cx="333375" cy="3764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</a:t>
            </a:r>
            <a:endParaRPr lang="ko-KR" alt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C04527B4-154D-4E76-63C0-43589242B5FF}"/>
              </a:ext>
            </a:extLst>
          </p:cNvPr>
          <p:cNvSpPr/>
          <p:nvPr/>
        </p:nvSpPr>
        <p:spPr>
          <a:xfrm>
            <a:off x="10280829" y="3235952"/>
            <a:ext cx="333375" cy="3693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5580F1CA-AA08-7E97-BD7E-6A67B4AD0F55}"/>
              </a:ext>
            </a:extLst>
          </p:cNvPr>
          <p:cNvSpPr/>
          <p:nvPr/>
        </p:nvSpPr>
        <p:spPr>
          <a:xfrm>
            <a:off x="10323702" y="3935177"/>
            <a:ext cx="333375" cy="3693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CD0E0ED6-A136-CE66-9366-5DFFA008E8A1}"/>
              </a:ext>
            </a:extLst>
          </p:cNvPr>
          <p:cNvGrpSpPr/>
          <p:nvPr/>
        </p:nvGrpSpPr>
        <p:grpSpPr>
          <a:xfrm>
            <a:off x="847267" y="2556314"/>
            <a:ext cx="2802802" cy="525600"/>
            <a:chOff x="592029" y="2561418"/>
            <a:chExt cx="2543667" cy="525600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7B76F911-DC83-BDC7-788F-E2BA76E50BBF}"/>
                </a:ext>
              </a:extLst>
            </p:cNvPr>
            <p:cNvSpPr/>
            <p:nvPr/>
          </p:nvSpPr>
          <p:spPr>
            <a:xfrm>
              <a:off x="592029" y="2589055"/>
              <a:ext cx="2141645" cy="468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D3884E51-F25C-CE2B-99A7-AA066FA4C016}"/>
                </a:ext>
              </a:extLst>
            </p:cNvPr>
            <p:cNvSpPr/>
            <p:nvPr/>
          </p:nvSpPr>
          <p:spPr>
            <a:xfrm>
              <a:off x="2743691" y="2561418"/>
              <a:ext cx="392005" cy="525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3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D0C5E2F4-1E95-A91C-FA03-B9F2B1F02C5C}"/>
              </a:ext>
            </a:extLst>
          </p:cNvPr>
          <p:cNvGrpSpPr/>
          <p:nvPr/>
        </p:nvGrpSpPr>
        <p:grpSpPr>
          <a:xfrm>
            <a:off x="848991" y="3674690"/>
            <a:ext cx="2801077" cy="525600"/>
            <a:chOff x="592030" y="3561799"/>
            <a:chExt cx="2534722" cy="52560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BBD299A1-66A5-51D9-9327-E930EBA83873}"/>
                </a:ext>
              </a:extLst>
            </p:cNvPr>
            <p:cNvSpPr/>
            <p:nvPr/>
          </p:nvSpPr>
          <p:spPr>
            <a:xfrm>
              <a:off x="592030" y="3591717"/>
              <a:ext cx="2141645" cy="468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9FE5EC39-3E9B-76B0-4E7A-4F4B450AFFB4}"/>
                </a:ext>
              </a:extLst>
            </p:cNvPr>
            <p:cNvSpPr/>
            <p:nvPr/>
          </p:nvSpPr>
          <p:spPr>
            <a:xfrm>
              <a:off x="2734747" y="3561799"/>
              <a:ext cx="392005" cy="525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2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B783734C-3794-B453-3BC6-A4A3EB93B294}"/>
              </a:ext>
            </a:extLst>
          </p:cNvPr>
          <p:cNvGrpSpPr/>
          <p:nvPr/>
        </p:nvGrpSpPr>
        <p:grpSpPr>
          <a:xfrm>
            <a:off x="1681518" y="4364809"/>
            <a:ext cx="1575941" cy="342000"/>
            <a:chOff x="1389077" y="4153244"/>
            <a:chExt cx="1575941" cy="342000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74A8B55A-8447-A4CE-1FC6-206BF58B05AE}"/>
                </a:ext>
              </a:extLst>
            </p:cNvPr>
            <p:cNvSpPr/>
            <p:nvPr/>
          </p:nvSpPr>
          <p:spPr>
            <a:xfrm>
              <a:off x="1389077" y="4181240"/>
              <a:ext cx="1171575" cy="2844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5E13BC54-513F-DD3D-A711-1EBCD90FCDC7}"/>
                </a:ext>
              </a:extLst>
            </p:cNvPr>
            <p:cNvSpPr/>
            <p:nvPr/>
          </p:nvSpPr>
          <p:spPr>
            <a:xfrm>
              <a:off x="2573013" y="4153244"/>
              <a:ext cx="392005" cy="342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1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48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DETR 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구조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441514" y="1141860"/>
            <a:ext cx="1130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3. DETR: Decoder</a:t>
            </a:r>
          </a:p>
        </p:txBody>
      </p:sp>
      <p:grpSp>
        <p:nvGrpSpPr>
          <p:cNvPr id="2052" name="그룹 2051">
            <a:extLst>
              <a:ext uri="{FF2B5EF4-FFF2-40B4-BE49-F238E27FC236}">
                <a16:creationId xmlns:a16="http://schemas.microsoft.com/office/drawing/2014/main" id="{7FA3ED38-4D1B-67C5-2947-276DE9D9E2A8}"/>
              </a:ext>
            </a:extLst>
          </p:cNvPr>
          <p:cNvGrpSpPr/>
          <p:nvPr/>
        </p:nvGrpSpPr>
        <p:grpSpPr>
          <a:xfrm>
            <a:off x="3920935" y="1943161"/>
            <a:ext cx="7829550" cy="4007404"/>
            <a:chOff x="3943350" y="1864158"/>
            <a:chExt cx="7829550" cy="400740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C4D206-1CBB-81F2-6ABB-2EAD3EDBC400}"/>
                </a:ext>
              </a:extLst>
            </p:cNvPr>
            <p:cNvSpPr txBox="1"/>
            <p:nvPr/>
          </p:nvSpPr>
          <p:spPr>
            <a:xfrm>
              <a:off x="3943350" y="1864158"/>
              <a:ext cx="7829550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b="1" dirty="0"/>
                <a:t>역할</a:t>
              </a:r>
              <a:endParaRPr lang="en-US" altLang="ko-KR" b="1" dirty="0"/>
            </a:p>
            <a:p>
              <a:pPr marL="742950" lvl="1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ko-KR" dirty="0"/>
                <a:t>(</a:t>
              </a:r>
              <a:r>
                <a:rPr lang="ko-KR" altLang="en-US" dirty="0"/>
                <a:t>입력 값</a:t>
              </a:r>
              <a:r>
                <a:rPr lang="en-US" altLang="ko-KR" dirty="0"/>
                <a:t>)</a:t>
              </a:r>
              <a:r>
                <a:rPr lang="ko-KR" altLang="en-US" dirty="0"/>
                <a:t>을 각 이미지 내에 존재하는 </a:t>
              </a:r>
              <a:r>
                <a:rPr lang="en-US" altLang="ko-KR" dirty="0"/>
                <a:t>(</a:t>
              </a:r>
              <a:r>
                <a:rPr lang="ko-KR" altLang="en-US" dirty="0"/>
                <a:t>물체 유무</a:t>
              </a:r>
              <a:r>
                <a:rPr lang="en-US" altLang="ko-KR" dirty="0"/>
                <a:t>, </a:t>
              </a:r>
              <a:r>
                <a:rPr lang="ko-KR" altLang="en-US" dirty="0"/>
                <a:t>위치</a:t>
              </a:r>
              <a:r>
                <a:rPr lang="en-US" altLang="ko-KR" dirty="0"/>
                <a:t>)</a:t>
              </a:r>
              <a:r>
                <a:rPr lang="ko-KR" altLang="en-US" dirty="0"/>
                <a:t>를 가진 객체로 만들어 내는 것</a:t>
              </a:r>
              <a:endParaRPr lang="en-US" altLang="ko-KR" dirty="0"/>
            </a:p>
            <a:p>
              <a:pPr>
                <a:spcAft>
                  <a:spcPts val="600"/>
                </a:spcAft>
              </a:pPr>
              <a:r>
                <a:rPr lang="en-US" altLang="ko-KR" dirty="0"/>
                <a:t>	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ko-KR" dirty="0"/>
                <a:t>(</a:t>
              </a:r>
              <a:r>
                <a:rPr lang="ko-KR" altLang="en-US" dirty="0"/>
                <a:t>입력 값</a:t>
              </a:r>
              <a:r>
                <a:rPr lang="en-US" altLang="ko-KR" dirty="0"/>
                <a:t>) : N</a:t>
              </a:r>
              <a:r>
                <a:rPr lang="ko-KR" altLang="en-US" dirty="0"/>
                <a:t>개의 </a:t>
              </a:r>
              <a:r>
                <a:rPr lang="en-US" altLang="ko-KR" dirty="0"/>
                <a:t>object queries  </a:t>
              </a:r>
              <a:endParaRPr lang="ko-KR" altLang="en-US" dirty="0"/>
            </a:p>
          </p:txBody>
        </p:sp>
        <p:grpSp>
          <p:nvGrpSpPr>
            <p:cNvPr id="2049" name="그룹 2048">
              <a:extLst>
                <a:ext uri="{FF2B5EF4-FFF2-40B4-BE49-F238E27FC236}">
                  <a16:creationId xmlns:a16="http://schemas.microsoft.com/office/drawing/2014/main" id="{CDA403A4-9B90-2E20-E86A-C363D937D74C}"/>
                </a:ext>
              </a:extLst>
            </p:cNvPr>
            <p:cNvGrpSpPr/>
            <p:nvPr/>
          </p:nvGrpSpPr>
          <p:grpSpPr>
            <a:xfrm>
              <a:off x="3977554" y="4163402"/>
              <a:ext cx="7484184" cy="1708160"/>
              <a:chOff x="3602881" y="3143598"/>
              <a:chExt cx="7484184" cy="170816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767997-A520-8492-7425-EF4A48535CDF}"/>
                  </a:ext>
                </a:extLst>
              </p:cNvPr>
              <p:cNvSpPr txBox="1"/>
              <p:nvPr/>
            </p:nvSpPr>
            <p:spPr>
              <a:xfrm>
                <a:off x="3602881" y="3143598"/>
                <a:ext cx="4495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000" b="1" dirty="0"/>
                  <a:t>Object</a:t>
                </a:r>
                <a:r>
                  <a:rPr lang="ko-KR" altLang="en-US" sz="2000" b="1" dirty="0"/>
                  <a:t> </a:t>
                </a:r>
                <a:r>
                  <a:rPr lang="en-US" altLang="ko-KR" sz="2000" b="1" dirty="0"/>
                  <a:t>Query</a:t>
                </a:r>
              </a:p>
            </p:txBody>
          </p:sp>
          <p:sp>
            <p:nvSpPr>
              <p:cNvPr id="2048" name="TextBox 2047">
                <a:extLst>
                  <a:ext uri="{FF2B5EF4-FFF2-40B4-BE49-F238E27FC236}">
                    <a16:creationId xmlns:a16="http://schemas.microsoft.com/office/drawing/2014/main" id="{201F0085-BABE-B575-B48D-8B22101179CC}"/>
                  </a:ext>
                </a:extLst>
              </p:cNvPr>
              <p:cNvSpPr txBox="1"/>
              <p:nvPr/>
            </p:nvSpPr>
            <p:spPr>
              <a:xfrm>
                <a:off x="3879838" y="3543708"/>
                <a:ext cx="7207227" cy="1308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ko-KR" altLang="en-US" sz="1600" dirty="0"/>
                  <a:t>학습 가능한 </a:t>
                </a:r>
                <a:r>
                  <a:rPr lang="en-US" altLang="ko-KR" sz="1600" dirty="0"/>
                  <a:t>positional embedding </a:t>
                </a: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ko-KR" altLang="en-US" sz="1600" dirty="0"/>
                  <a:t>랜덤하게 초기화 시켜 사용</a:t>
                </a:r>
                <a:endParaRPr lang="en-US" altLang="ko-KR" sz="1600" dirty="0"/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ko-KR" altLang="en-US" sz="1600" dirty="0"/>
                  <a:t>각 </a:t>
                </a:r>
                <a:r>
                  <a:rPr lang="en-US" altLang="ko-KR" sz="1600" dirty="0"/>
                  <a:t>object query</a:t>
                </a:r>
                <a:r>
                  <a:rPr lang="ko-KR" altLang="en-US" sz="1600" dirty="0"/>
                  <a:t>는 </a:t>
                </a:r>
                <a:r>
                  <a:rPr lang="en-US" altLang="ko-KR" sz="1600" dirty="0"/>
                  <a:t>decoder</a:t>
                </a:r>
                <a:r>
                  <a:rPr lang="ko-KR" altLang="en-US" sz="1600" dirty="0"/>
                  <a:t>를 거쳐 하나의 인스턴스</a:t>
                </a:r>
                <a:r>
                  <a:rPr lang="en-US" altLang="ko-KR" sz="1600" dirty="0"/>
                  <a:t>(class, bbox)</a:t>
                </a:r>
                <a:r>
                  <a:rPr lang="ko-KR" altLang="en-US" sz="1600" dirty="0"/>
                  <a:t>가 된다</a:t>
                </a:r>
                <a:endParaRPr lang="en-US" altLang="ko-KR" sz="1600" dirty="0"/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altLang="ko-KR" sz="1600" dirty="0"/>
                  <a:t>N</a:t>
                </a:r>
                <a:r>
                  <a:rPr lang="ko-KR" altLang="en-US" sz="1600" dirty="0"/>
                  <a:t>은 충분히 큰 수여야 한다</a:t>
                </a:r>
                <a:r>
                  <a:rPr lang="en-US" altLang="ko-KR" sz="1600" dirty="0"/>
                  <a:t>.</a:t>
                </a:r>
              </a:p>
            </p:txBody>
          </p:sp>
        </p:grp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037195CC-6D32-34E2-E090-729843939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223" y="173698"/>
            <a:ext cx="1500301" cy="1886344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2CC4ED8B-BB0C-0138-48DB-3BFE201C9258}"/>
              </a:ext>
            </a:extLst>
          </p:cNvPr>
          <p:cNvGrpSpPr/>
          <p:nvPr/>
        </p:nvGrpSpPr>
        <p:grpSpPr>
          <a:xfrm>
            <a:off x="841564" y="1577269"/>
            <a:ext cx="2899499" cy="4029075"/>
            <a:chOff x="841564" y="1577269"/>
            <a:chExt cx="2899499" cy="4029075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EF35ED5-64C4-AAA9-2F23-FB99D680CD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64" y="1577269"/>
              <a:ext cx="2719626" cy="402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E0C59AB1-5B65-F947-CCEF-FCEE6B1C6481}"/>
                </a:ext>
              </a:extLst>
            </p:cNvPr>
            <p:cNvSpPr/>
            <p:nvPr/>
          </p:nvSpPr>
          <p:spPr>
            <a:xfrm>
              <a:off x="1249207" y="3962483"/>
              <a:ext cx="2491856" cy="479977"/>
            </a:xfrm>
            <a:prstGeom prst="rect">
              <a:avLst/>
            </a:prstGeom>
            <a:solidFill>
              <a:srgbClr val="FFF2CC">
                <a:alpha val="23922"/>
              </a:srgbClr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E512AACE-95F3-8B76-D10B-5171FC0FE1FC}"/>
                </a:ext>
              </a:extLst>
            </p:cNvPr>
            <p:cNvSpPr/>
            <p:nvPr/>
          </p:nvSpPr>
          <p:spPr>
            <a:xfrm>
              <a:off x="1249207" y="2885715"/>
              <a:ext cx="2491856" cy="479977"/>
            </a:xfrm>
            <a:prstGeom prst="rect">
              <a:avLst/>
            </a:prstGeom>
            <a:solidFill>
              <a:srgbClr val="FFF2CC">
                <a:alpha val="23922"/>
              </a:srgbClr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C0030884-821F-4C33-4EAE-05EF6DB21C52}"/>
                </a:ext>
              </a:extLst>
            </p:cNvPr>
            <p:cNvSpPr/>
            <p:nvPr/>
          </p:nvSpPr>
          <p:spPr>
            <a:xfrm>
              <a:off x="1105207" y="4058245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8637211E-9658-0839-3048-1E44C360D09A}"/>
                </a:ext>
              </a:extLst>
            </p:cNvPr>
            <p:cNvSpPr/>
            <p:nvPr/>
          </p:nvSpPr>
          <p:spPr>
            <a:xfrm>
              <a:off x="1105207" y="2970273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90774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DETR 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구조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441514" y="1141860"/>
            <a:ext cx="1130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3. DETR: Decoder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62D6049-5E61-FF0B-CD48-36CD26DBBF3E}"/>
              </a:ext>
            </a:extLst>
          </p:cNvPr>
          <p:cNvGrpSpPr/>
          <p:nvPr/>
        </p:nvGrpSpPr>
        <p:grpSpPr>
          <a:xfrm>
            <a:off x="841564" y="1577269"/>
            <a:ext cx="2899499" cy="4029075"/>
            <a:chOff x="841564" y="1577269"/>
            <a:chExt cx="2899499" cy="402907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B00D092-2489-E748-CAEA-7A9F52216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64" y="1577269"/>
              <a:ext cx="2719626" cy="402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A244AE4-4773-47C3-AB0D-898E14B2B0E1}"/>
                </a:ext>
              </a:extLst>
            </p:cNvPr>
            <p:cNvSpPr/>
            <p:nvPr/>
          </p:nvSpPr>
          <p:spPr>
            <a:xfrm>
              <a:off x="1249207" y="3962483"/>
              <a:ext cx="2491856" cy="479977"/>
            </a:xfrm>
            <a:prstGeom prst="rect">
              <a:avLst/>
            </a:prstGeom>
            <a:solidFill>
              <a:srgbClr val="FFF2CC">
                <a:alpha val="23922"/>
              </a:srgbClr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2FFAC40E-C17B-10D8-F1F2-4F4300B37D6C}"/>
                </a:ext>
              </a:extLst>
            </p:cNvPr>
            <p:cNvSpPr/>
            <p:nvPr/>
          </p:nvSpPr>
          <p:spPr>
            <a:xfrm>
              <a:off x="1249207" y="2885715"/>
              <a:ext cx="2491856" cy="479977"/>
            </a:xfrm>
            <a:prstGeom prst="rect">
              <a:avLst/>
            </a:prstGeom>
            <a:solidFill>
              <a:srgbClr val="FFF2CC">
                <a:alpha val="23922"/>
              </a:srgbClr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D521FD4E-2740-1653-2DC2-0DD82AA3E73C}"/>
                </a:ext>
              </a:extLst>
            </p:cNvPr>
            <p:cNvSpPr/>
            <p:nvPr/>
          </p:nvSpPr>
          <p:spPr>
            <a:xfrm>
              <a:off x="1105207" y="4058245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1B87A0D0-D582-4845-6162-04005D61B90E}"/>
                </a:ext>
              </a:extLst>
            </p:cNvPr>
            <p:cNvSpPr/>
            <p:nvPr/>
          </p:nvSpPr>
          <p:spPr>
            <a:xfrm>
              <a:off x="1105207" y="2970273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</a:t>
              </a:r>
              <a:endParaRPr lang="ko-KR" altLang="en-US" dirty="0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368EABC-61EB-38F3-4ABC-F6C1810778C1}"/>
              </a:ext>
            </a:extLst>
          </p:cNvPr>
          <p:cNvGrpSpPr/>
          <p:nvPr/>
        </p:nvGrpSpPr>
        <p:grpSpPr>
          <a:xfrm>
            <a:off x="4148706" y="1889264"/>
            <a:ext cx="7693214" cy="1067551"/>
            <a:chOff x="4057271" y="2168126"/>
            <a:chExt cx="7693214" cy="1067551"/>
          </a:xfrm>
        </p:grpSpPr>
        <p:grpSp>
          <p:nvGrpSpPr>
            <p:cNvPr id="2049" name="그룹 2048">
              <a:extLst>
                <a:ext uri="{FF2B5EF4-FFF2-40B4-BE49-F238E27FC236}">
                  <a16:creationId xmlns:a16="http://schemas.microsoft.com/office/drawing/2014/main" id="{CDA403A4-9B90-2E20-E86A-C363D937D74C}"/>
                </a:ext>
              </a:extLst>
            </p:cNvPr>
            <p:cNvGrpSpPr/>
            <p:nvPr/>
          </p:nvGrpSpPr>
          <p:grpSpPr>
            <a:xfrm>
              <a:off x="4069971" y="2168126"/>
              <a:ext cx="7680514" cy="1067551"/>
              <a:chOff x="3568677" y="2387337"/>
              <a:chExt cx="7680514" cy="1067551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767997-A520-8492-7425-EF4A48535CDF}"/>
                  </a:ext>
                </a:extLst>
              </p:cNvPr>
              <p:cNvSpPr txBox="1"/>
              <p:nvPr/>
            </p:nvSpPr>
            <p:spPr>
              <a:xfrm>
                <a:off x="3568677" y="2387337"/>
                <a:ext cx="449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b="1" dirty="0"/>
                  <a:t>Multi-Head Self-Attention</a:t>
                </a:r>
              </a:p>
            </p:txBody>
          </p:sp>
          <p:sp>
            <p:nvSpPr>
              <p:cNvPr id="2048" name="TextBox 2047">
                <a:extLst>
                  <a:ext uri="{FF2B5EF4-FFF2-40B4-BE49-F238E27FC236}">
                    <a16:creationId xmlns:a16="http://schemas.microsoft.com/office/drawing/2014/main" id="{201F0085-BABE-B575-B48D-8B22101179CC}"/>
                  </a:ext>
                </a:extLst>
              </p:cNvPr>
              <p:cNvSpPr txBox="1"/>
              <p:nvPr/>
            </p:nvSpPr>
            <p:spPr>
              <a:xfrm>
                <a:off x="4041964" y="2793168"/>
                <a:ext cx="7207227" cy="661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ko-KR" altLang="en-US" sz="1600" dirty="0"/>
                  <a:t>입력 값인 </a:t>
                </a:r>
                <a:r>
                  <a:rPr lang="en-US" altLang="ko-KR" sz="1600" dirty="0"/>
                  <a:t>object query</a:t>
                </a:r>
                <a:r>
                  <a:rPr lang="ko-KR" altLang="en-US" sz="1600" dirty="0"/>
                  <a:t>끼리 영향 주고 받음</a:t>
                </a:r>
                <a:endParaRPr lang="en-US" altLang="ko-KR" sz="1600" dirty="0"/>
              </a:p>
              <a:p>
                <a:pPr>
                  <a:spcBef>
                    <a:spcPts val="600"/>
                  </a:spcBef>
                </a:pP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  ⇒ </a:t>
                </a:r>
                <a:r>
                  <a:rPr lang="ko-KR" altLang="en-US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서로 이미지에서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attention</a:t>
                </a:r>
                <a:r>
                  <a:rPr lang="ko-KR" altLang="en-US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할 영역을 분배</a:t>
                </a:r>
                <a:endParaRPr lang="en-US" altLang="ko-KR" sz="1600" dirty="0"/>
              </a:p>
            </p:txBody>
          </p:sp>
        </p:grp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2889822A-4870-6F55-AA55-34A3B7341F4D}"/>
                </a:ext>
              </a:extLst>
            </p:cNvPr>
            <p:cNvSpPr/>
            <p:nvPr/>
          </p:nvSpPr>
          <p:spPr>
            <a:xfrm>
              <a:off x="4057271" y="2215164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</a:t>
              </a:r>
              <a:endParaRPr lang="ko-KR" altLang="en-US" dirty="0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EEF465C2-2B74-2752-19B8-15C60AD97AC4}"/>
              </a:ext>
            </a:extLst>
          </p:cNvPr>
          <p:cNvGrpSpPr/>
          <p:nvPr/>
        </p:nvGrpSpPr>
        <p:grpSpPr>
          <a:xfrm>
            <a:off x="4634694" y="3357116"/>
            <a:ext cx="2935104" cy="2062959"/>
            <a:chOff x="8188036" y="173698"/>
            <a:chExt cx="3823883" cy="2610303"/>
          </a:xfrm>
        </p:grpSpPr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F45F7C65-670E-6B02-89BC-2E64E83B0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90223" y="173698"/>
              <a:ext cx="1500301" cy="1886344"/>
            </a:xfrm>
            <a:prstGeom prst="rect">
              <a:avLst/>
            </a:prstGeom>
          </p:spPr>
        </p:pic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FA96A0A7-8A30-1366-4B80-75D2CE422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8036" y="232754"/>
              <a:ext cx="3823883" cy="2551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3405879B-4227-DC08-8AE3-86A33CAFD7C0}"/>
                </a:ext>
              </a:extLst>
            </p:cNvPr>
            <p:cNvSpPr/>
            <p:nvPr/>
          </p:nvSpPr>
          <p:spPr>
            <a:xfrm>
              <a:off x="9703392" y="1966198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657C9046-6E14-6850-B788-B0F1383ACC32}"/>
                </a:ext>
              </a:extLst>
            </p:cNvPr>
            <p:cNvSpPr/>
            <p:nvPr/>
          </p:nvSpPr>
          <p:spPr>
            <a:xfrm>
              <a:off x="8410095" y="2232306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95F82B23-4969-DC77-00D6-0C6E411128E1}"/>
                </a:ext>
              </a:extLst>
            </p:cNvPr>
            <p:cNvSpPr/>
            <p:nvPr/>
          </p:nvSpPr>
          <p:spPr>
            <a:xfrm>
              <a:off x="8329115" y="1299881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E169FA15-7C03-F6B9-0A7D-2113E3121631}"/>
                </a:ext>
              </a:extLst>
            </p:cNvPr>
            <p:cNvSpPr/>
            <p:nvPr/>
          </p:nvSpPr>
          <p:spPr>
            <a:xfrm>
              <a:off x="9739033" y="879905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9D67CA28-0CBF-FA8F-F881-A0D6EFEE29E0}"/>
                </a:ext>
              </a:extLst>
            </p:cNvPr>
            <p:cNvSpPr/>
            <p:nvPr/>
          </p:nvSpPr>
          <p:spPr>
            <a:xfrm>
              <a:off x="8377141" y="793480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B0F63ACE-9AD5-CDF0-BD3F-E1EB5D60225E}"/>
                </a:ext>
              </a:extLst>
            </p:cNvPr>
            <p:cNvSpPr/>
            <p:nvPr/>
          </p:nvSpPr>
          <p:spPr>
            <a:xfrm>
              <a:off x="8763129" y="1331329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62C36092-8C2F-D5BB-9988-74D1B18FF754}"/>
                </a:ext>
              </a:extLst>
            </p:cNvPr>
            <p:cNvSpPr/>
            <p:nvPr/>
          </p:nvSpPr>
          <p:spPr>
            <a:xfrm>
              <a:off x="9933136" y="1798075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B4DE87B8-0762-0BEE-3908-CECD7FF5521A}"/>
                </a:ext>
              </a:extLst>
            </p:cNvPr>
            <p:cNvSpPr/>
            <p:nvPr/>
          </p:nvSpPr>
          <p:spPr>
            <a:xfrm>
              <a:off x="10130614" y="1966198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05904E83-90E8-F4DC-9789-177CBB878B38}"/>
                </a:ext>
              </a:extLst>
            </p:cNvPr>
            <p:cNvSpPr/>
            <p:nvPr/>
          </p:nvSpPr>
          <p:spPr>
            <a:xfrm>
              <a:off x="10154051" y="2097361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185BED16-B230-4A73-4508-410AFCCCC7FE}"/>
                </a:ext>
              </a:extLst>
            </p:cNvPr>
            <p:cNvSpPr/>
            <p:nvPr/>
          </p:nvSpPr>
          <p:spPr>
            <a:xfrm>
              <a:off x="8944193" y="2379616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0DC6B688-029E-80F0-B0D5-6738A7BA6253}"/>
                </a:ext>
              </a:extLst>
            </p:cNvPr>
            <p:cNvSpPr/>
            <p:nvPr/>
          </p:nvSpPr>
          <p:spPr>
            <a:xfrm>
              <a:off x="10154051" y="1488055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A74D0E94-D37B-2408-1240-DFD66CA42F67}"/>
                </a:ext>
              </a:extLst>
            </p:cNvPr>
            <p:cNvSpPr/>
            <p:nvPr/>
          </p:nvSpPr>
          <p:spPr>
            <a:xfrm>
              <a:off x="8416416" y="356147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1848FD82-3338-82E5-3572-9058F1202333}"/>
                </a:ext>
              </a:extLst>
            </p:cNvPr>
            <p:cNvSpPr/>
            <p:nvPr/>
          </p:nvSpPr>
          <p:spPr>
            <a:xfrm>
              <a:off x="8610004" y="1060850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F5EDB6FD-2A23-E477-1FA2-C963FB267909}"/>
                </a:ext>
              </a:extLst>
            </p:cNvPr>
            <p:cNvSpPr/>
            <p:nvPr/>
          </p:nvSpPr>
          <p:spPr>
            <a:xfrm>
              <a:off x="8554513" y="1620442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5" name="화살표: 오른쪽 54">
            <a:extLst>
              <a:ext uri="{FF2B5EF4-FFF2-40B4-BE49-F238E27FC236}">
                <a16:creationId xmlns:a16="http://schemas.microsoft.com/office/drawing/2014/main" id="{1CDBF354-0BC3-9A02-77D7-65F7B1528012}"/>
              </a:ext>
            </a:extLst>
          </p:cNvPr>
          <p:cNvSpPr/>
          <p:nvPr/>
        </p:nvSpPr>
        <p:spPr>
          <a:xfrm>
            <a:off x="7585722" y="4080019"/>
            <a:ext cx="752925" cy="3319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BF271003-130E-CC9D-B1B1-FE788D1CD86B}"/>
              </a:ext>
            </a:extLst>
          </p:cNvPr>
          <p:cNvSpPr/>
          <p:nvPr/>
        </p:nvSpPr>
        <p:spPr>
          <a:xfrm>
            <a:off x="4634693" y="3272415"/>
            <a:ext cx="2935919" cy="298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무작위로 바라보고 있음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C643043-78A7-D6D2-8B52-418C80F647F3}"/>
              </a:ext>
            </a:extLst>
          </p:cNvPr>
          <p:cNvGrpSpPr/>
          <p:nvPr/>
        </p:nvGrpSpPr>
        <p:grpSpPr>
          <a:xfrm>
            <a:off x="8337334" y="3272206"/>
            <a:ext cx="2952341" cy="2178587"/>
            <a:chOff x="5919939" y="3378510"/>
            <a:chExt cx="2952341" cy="2178587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9EA1BA53-7E74-5B53-844A-4001E38E1100}"/>
                </a:ext>
              </a:extLst>
            </p:cNvPr>
            <p:cNvGrpSpPr/>
            <p:nvPr/>
          </p:nvGrpSpPr>
          <p:grpSpPr>
            <a:xfrm>
              <a:off x="5937176" y="3494138"/>
              <a:ext cx="2935104" cy="2062959"/>
              <a:chOff x="8188036" y="173698"/>
              <a:chExt cx="3823883" cy="2610303"/>
            </a:xfrm>
          </p:grpSpPr>
          <p:pic>
            <p:nvPicPr>
              <p:cNvPr id="59" name="그림 58">
                <a:extLst>
                  <a:ext uri="{FF2B5EF4-FFF2-40B4-BE49-F238E27FC236}">
                    <a16:creationId xmlns:a16="http://schemas.microsoft.com/office/drawing/2014/main" id="{D9B3F7CC-FE91-0536-0AEE-F124A86C51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90223" y="173698"/>
                <a:ext cx="1500301" cy="1886344"/>
              </a:xfrm>
              <a:prstGeom prst="rect">
                <a:avLst/>
              </a:prstGeom>
            </p:spPr>
          </p:pic>
          <p:pic>
            <p:nvPicPr>
              <p:cNvPr id="60" name="Picture 2">
                <a:extLst>
                  <a:ext uri="{FF2B5EF4-FFF2-40B4-BE49-F238E27FC236}">
                    <a16:creationId xmlns:a16="http://schemas.microsoft.com/office/drawing/2014/main" id="{A3E0DBB7-FEE0-E4A6-7732-5788A5067C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8036" y="232754"/>
                <a:ext cx="3823883" cy="25512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타원 60">
                <a:extLst>
                  <a:ext uri="{FF2B5EF4-FFF2-40B4-BE49-F238E27FC236}">
                    <a16:creationId xmlns:a16="http://schemas.microsoft.com/office/drawing/2014/main" id="{E6AF0903-C276-AF07-1D33-AEA2114E48BD}"/>
                  </a:ext>
                </a:extLst>
              </p:cNvPr>
              <p:cNvSpPr/>
              <p:nvPr/>
            </p:nvSpPr>
            <p:spPr>
              <a:xfrm>
                <a:off x="8382000" y="2447923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2" name="타원 61">
                <a:extLst>
                  <a:ext uri="{FF2B5EF4-FFF2-40B4-BE49-F238E27FC236}">
                    <a16:creationId xmlns:a16="http://schemas.microsoft.com/office/drawing/2014/main" id="{135C35CB-7F92-FE94-1D79-CA0A9ACB05C0}"/>
                  </a:ext>
                </a:extLst>
              </p:cNvPr>
              <p:cNvSpPr/>
              <p:nvPr/>
            </p:nvSpPr>
            <p:spPr>
              <a:xfrm>
                <a:off x="8673701" y="793480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3" name="타원 62">
                <a:extLst>
                  <a:ext uri="{FF2B5EF4-FFF2-40B4-BE49-F238E27FC236}">
                    <a16:creationId xmlns:a16="http://schemas.microsoft.com/office/drawing/2014/main" id="{89916FA0-A623-4F59-0C43-07E3AB0ED8BB}"/>
                  </a:ext>
                </a:extLst>
              </p:cNvPr>
              <p:cNvSpPr/>
              <p:nvPr/>
            </p:nvSpPr>
            <p:spPr>
              <a:xfrm>
                <a:off x="8985176" y="1757871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24" name="타원 1023">
                <a:extLst>
                  <a:ext uri="{FF2B5EF4-FFF2-40B4-BE49-F238E27FC236}">
                    <a16:creationId xmlns:a16="http://schemas.microsoft.com/office/drawing/2014/main" id="{F5B2152F-CF64-0A25-0837-80120AC5B04F}"/>
                  </a:ext>
                </a:extLst>
              </p:cNvPr>
              <p:cNvSpPr/>
              <p:nvPr/>
            </p:nvSpPr>
            <p:spPr>
              <a:xfrm>
                <a:off x="9405193" y="930975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25" name="타원 1024">
                <a:extLst>
                  <a:ext uri="{FF2B5EF4-FFF2-40B4-BE49-F238E27FC236}">
                    <a16:creationId xmlns:a16="http://schemas.microsoft.com/office/drawing/2014/main" id="{EDB7647F-0C0D-E884-283A-852E5344CD71}"/>
                  </a:ext>
                </a:extLst>
              </p:cNvPr>
              <p:cNvSpPr/>
              <p:nvPr/>
            </p:nvSpPr>
            <p:spPr>
              <a:xfrm>
                <a:off x="10811572" y="972298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27" name="타원 1026">
                <a:extLst>
                  <a:ext uri="{FF2B5EF4-FFF2-40B4-BE49-F238E27FC236}">
                    <a16:creationId xmlns:a16="http://schemas.microsoft.com/office/drawing/2014/main" id="{8F6D1A61-B35F-5A59-0CB0-5B9C50DCECE9}"/>
                  </a:ext>
                </a:extLst>
              </p:cNvPr>
              <p:cNvSpPr/>
              <p:nvPr/>
            </p:nvSpPr>
            <p:spPr>
              <a:xfrm>
                <a:off x="9706819" y="1744495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28" name="타원 1027">
                <a:extLst>
                  <a:ext uri="{FF2B5EF4-FFF2-40B4-BE49-F238E27FC236}">
                    <a16:creationId xmlns:a16="http://schemas.microsoft.com/office/drawing/2014/main" id="{AC1DD928-7D56-39D9-4D55-05E0839E2932}"/>
                  </a:ext>
                </a:extLst>
              </p:cNvPr>
              <p:cNvSpPr/>
              <p:nvPr/>
            </p:nvSpPr>
            <p:spPr>
              <a:xfrm>
                <a:off x="9744714" y="2342578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29" name="타원 1028">
                <a:extLst>
                  <a:ext uri="{FF2B5EF4-FFF2-40B4-BE49-F238E27FC236}">
                    <a16:creationId xmlns:a16="http://schemas.microsoft.com/office/drawing/2014/main" id="{1A177819-EAB7-EA4D-4CE3-8C84DF58C274}"/>
                  </a:ext>
                </a:extLst>
              </p:cNvPr>
              <p:cNvSpPr/>
              <p:nvPr/>
            </p:nvSpPr>
            <p:spPr>
              <a:xfrm>
                <a:off x="11011773" y="2379154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30" name="타원 1029">
                <a:extLst>
                  <a:ext uri="{FF2B5EF4-FFF2-40B4-BE49-F238E27FC236}">
                    <a16:creationId xmlns:a16="http://schemas.microsoft.com/office/drawing/2014/main" id="{6B3FDF89-46A3-17B6-63EE-FF4C74A37D62}"/>
                  </a:ext>
                </a:extLst>
              </p:cNvPr>
              <p:cNvSpPr/>
              <p:nvPr/>
            </p:nvSpPr>
            <p:spPr>
              <a:xfrm>
                <a:off x="10386046" y="1653622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31" name="타원 1030">
                <a:extLst>
                  <a:ext uri="{FF2B5EF4-FFF2-40B4-BE49-F238E27FC236}">
                    <a16:creationId xmlns:a16="http://schemas.microsoft.com/office/drawing/2014/main" id="{37F5B178-919A-B50F-288A-57126FCE3BEA}"/>
                  </a:ext>
                </a:extLst>
              </p:cNvPr>
              <p:cNvSpPr/>
              <p:nvPr/>
            </p:nvSpPr>
            <p:spPr>
              <a:xfrm>
                <a:off x="11468100" y="1828939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32" name="타원 1031">
                <a:extLst>
                  <a:ext uri="{FF2B5EF4-FFF2-40B4-BE49-F238E27FC236}">
                    <a16:creationId xmlns:a16="http://schemas.microsoft.com/office/drawing/2014/main" id="{AEE5E926-8F68-A1B4-80D9-26E13FB7E8FB}"/>
                  </a:ext>
                </a:extLst>
              </p:cNvPr>
              <p:cNvSpPr/>
              <p:nvPr/>
            </p:nvSpPr>
            <p:spPr>
              <a:xfrm>
                <a:off x="11527713" y="551771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33" name="타원 1032">
                <a:extLst>
                  <a:ext uri="{FF2B5EF4-FFF2-40B4-BE49-F238E27FC236}">
                    <a16:creationId xmlns:a16="http://schemas.microsoft.com/office/drawing/2014/main" id="{F8E355AD-96B6-63AF-DD5D-D772C7322FB1}"/>
                  </a:ext>
                </a:extLst>
              </p:cNvPr>
              <p:cNvSpPr/>
              <p:nvPr/>
            </p:nvSpPr>
            <p:spPr>
              <a:xfrm>
                <a:off x="8416416" y="356147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34" name="타원 1033">
                <a:extLst>
                  <a:ext uri="{FF2B5EF4-FFF2-40B4-BE49-F238E27FC236}">
                    <a16:creationId xmlns:a16="http://schemas.microsoft.com/office/drawing/2014/main" id="{79E8DA98-152C-14B0-C88B-2C0E9320AB4C}"/>
                  </a:ext>
                </a:extLst>
              </p:cNvPr>
              <p:cNvSpPr/>
              <p:nvPr/>
            </p:nvSpPr>
            <p:spPr>
              <a:xfrm>
                <a:off x="10209533" y="490695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35" name="타원 1034">
                <a:extLst>
                  <a:ext uri="{FF2B5EF4-FFF2-40B4-BE49-F238E27FC236}">
                    <a16:creationId xmlns:a16="http://schemas.microsoft.com/office/drawing/2014/main" id="{E741FCEE-54B4-EE95-F043-3D47FEBC8A60}"/>
                  </a:ext>
                </a:extLst>
              </p:cNvPr>
              <p:cNvSpPr/>
              <p:nvPr/>
            </p:nvSpPr>
            <p:spPr>
              <a:xfrm>
                <a:off x="8365913" y="1314452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E3E30183-9C78-5F5C-333A-07A3DE6009B1}"/>
                </a:ext>
              </a:extLst>
            </p:cNvPr>
            <p:cNvSpPr/>
            <p:nvPr/>
          </p:nvSpPr>
          <p:spPr>
            <a:xfrm>
              <a:off x="5919939" y="3378510"/>
              <a:ext cx="2935104" cy="2987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/>
                <a:t>서로 볼 곳을 분배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0517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DETR 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구조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441514" y="1141860"/>
            <a:ext cx="1130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3. DETR: Decoder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62D6049-5E61-FF0B-CD48-36CD26DBBF3E}"/>
              </a:ext>
            </a:extLst>
          </p:cNvPr>
          <p:cNvGrpSpPr/>
          <p:nvPr/>
        </p:nvGrpSpPr>
        <p:grpSpPr>
          <a:xfrm>
            <a:off x="841564" y="1577269"/>
            <a:ext cx="2899499" cy="4029075"/>
            <a:chOff x="841564" y="1577269"/>
            <a:chExt cx="2899499" cy="402907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B00D092-2489-E748-CAEA-7A9F52216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64" y="1577269"/>
              <a:ext cx="2719626" cy="402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A244AE4-4773-47C3-AB0D-898E14B2B0E1}"/>
                </a:ext>
              </a:extLst>
            </p:cNvPr>
            <p:cNvSpPr/>
            <p:nvPr/>
          </p:nvSpPr>
          <p:spPr>
            <a:xfrm>
              <a:off x="1249207" y="3962483"/>
              <a:ext cx="2491856" cy="479977"/>
            </a:xfrm>
            <a:prstGeom prst="rect">
              <a:avLst/>
            </a:prstGeom>
            <a:solidFill>
              <a:srgbClr val="FFF2CC">
                <a:alpha val="23922"/>
              </a:srgbClr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2FFAC40E-C17B-10D8-F1F2-4F4300B37D6C}"/>
                </a:ext>
              </a:extLst>
            </p:cNvPr>
            <p:cNvSpPr/>
            <p:nvPr/>
          </p:nvSpPr>
          <p:spPr>
            <a:xfrm>
              <a:off x="1249207" y="2885715"/>
              <a:ext cx="2491856" cy="479977"/>
            </a:xfrm>
            <a:prstGeom prst="rect">
              <a:avLst/>
            </a:prstGeom>
            <a:solidFill>
              <a:srgbClr val="FFF2CC">
                <a:alpha val="23922"/>
              </a:srgbClr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D521FD4E-2740-1653-2DC2-0DD82AA3E73C}"/>
                </a:ext>
              </a:extLst>
            </p:cNvPr>
            <p:cNvSpPr/>
            <p:nvPr/>
          </p:nvSpPr>
          <p:spPr>
            <a:xfrm>
              <a:off x="1105207" y="4058245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1B87A0D0-D582-4845-6162-04005D61B90E}"/>
                </a:ext>
              </a:extLst>
            </p:cNvPr>
            <p:cNvSpPr/>
            <p:nvPr/>
          </p:nvSpPr>
          <p:spPr>
            <a:xfrm>
              <a:off x="1105207" y="2970273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</a:t>
              </a:r>
              <a:endParaRPr lang="ko-KR" altLang="en-US" dirty="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B5D05F8E-A3FE-D758-BB61-12A57B0B42C6}"/>
              </a:ext>
            </a:extLst>
          </p:cNvPr>
          <p:cNvGrpSpPr/>
          <p:nvPr/>
        </p:nvGrpSpPr>
        <p:grpSpPr>
          <a:xfrm>
            <a:off x="3968833" y="2099839"/>
            <a:ext cx="7680514" cy="1329161"/>
            <a:chOff x="4069971" y="3612399"/>
            <a:chExt cx="7680514" cy="1329161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7F9DDE25-9401-0CF8-64E7-8BB5C8D97F7F}"/>
                </a:ext>
              </a:extLst>
            </p:cNvPr>
            <p:cNvGrpSpPr/>
            <p:nvPr/>
          </p:nvGrpSpPr>
          <p:grpSpPr>
            <a:xfrm>
              <a:off x="4069971" y="3612399"/>
              <a:ext cx="7680514" cy="1329161"/>
              <a:chOff x="3568677" y="2387337"/>
              <a:chExt cx="7680514" cy="132916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C62149-5438-0049-219A-7F3DC3378AA8}"/>
                  </a:ext>
                </a:extLst>
              </p:cNvPr>
              <p:cNvSpPr txBox="1"/>
              <p:nvPr/>
            </p:nvSpPr>
            <p:spPr>
              <a:xfrm>
                <a:off x="3568677" y="2387337"/>
                <a:ext cx="449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b="1" dirty="0"/>
                  <a:t>Encoder-Decoder Multi-Head Attention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8B490A-44A7-A16B-0E2E-5E1C74540C15}"/>
                  </a:ext>
                </a:extLst>
              </p:cNvPr>
              <p:cNvSpPr txBox="1"/>
              <p:nvPr/>
            </p:nvSpPr>
            <p:spPr>
              <a:xfrm>
                <a:off x="4041964" y="2793168"/>
                <a:ext cx="720722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en-US" altLang="ko-KR" sz="1600" dirty="0"/>
                  <a:t>Encoder</a:t>
                </a:r>
                <a:r>
                  <a:rPr lang="ko-KR" altLang="en-US" sz="1600" dirty="0"/>
                  <a:t>에서 뽑은 </a:t>
                </a:r>
                <a:r>
                  <a:rPr lang="ko-KR" altLang="en-US" sz="1600" u="sng" dirty="0"/>
                  <a:t>정보 </a:t>
                </a:r>
                <a:r>
                  <a:rPr lang="en-US" altLang="ko-KR" sz="1600" dirty="0"/>
                  <a:t>– object query </a:t>
                </a:r>
                <a:r>
                  <a:rPr lang="ko-KR" altLang="en-US" sz="1600" dirty="0"/>
                  <a:t>간의 연관성</a:t>
                </a:r>
                <a:r>
                  <a:rPr lang="en-US" altLang="ko-KR" sz="1600" dirty="0"/>
                  <a:t> </a:t>
                </a:r>
                <a:r>
                  <a:rPr lang="ko-KR" altLang="en-US" sz="1600" dirty="0"/>
                  <a:t>학습</a:t>
                </a:r>
                <a:endParaRPr lang="en-US" altLang="ko-KR" sz="1600" dirty="0"/>
              </a:p>
              <a:p>
                <a:pPr>
                  <a:spcBef>
                    <a:spcPts val="600"/>
                  </a:spcBef>
                </a:pPr>
                <a:r>
                  <a:rPr lang="en-US" altLang="ko-KR" sz="12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			(</a:t>
                </a:r>
                <a:r>
                  <a:rPr lang="ko-KR" altLang="en-US" sz="12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이미지 내에서 각 객체들의 </a:t>
                </a:r>
                <a:r>
                  <a:rPr lang="ko-KR" altLang="en-US" sz="1200" b="1" u="sng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존재 여부</a:t>
                </a:r>
                <a:r>
                  <a:rPr lang="ko-KR" altLang="en-US" sz="12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와 </a:t>
                </a:r>
                <a:r>
                  <a:rPr lang="ko-KR" altLang="en-US" sz="1200" b="1" u="sng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형태</a:t>
                </a:r>
                <a:r>
                  <a:rPr lang="en-US" altLang="ko-KR" sz="12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ko-KR" sz="12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⇒ </a:t>
                </a:r>
                <a:r>
                  <a:rPr lang="ko-KR" altLang="en-US" sz="1600" b="1" dirty="0">
                    <a:solidFill>
                      <a:srgbClr val="0070C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이미지의 어느 부분에 집중해서 볼지 학습</a:t>
                </a:r>
                <a:endParaRPr lang="en-US" altLang="ko-KR" sz="1600" b="1" dirty="0">
                  <a:solidFill>
                    <a:srgbClr val="0070C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A625E4B1-7092-920C-1902-D5F040EE6DF5}"/>
                </a:ext>
              </a:extLst>
            </p:cNvPr>
            <p:cNvSpPr/>
            <p:nvPr/>
          </p:nvSpPr>
          <p:spPr>
            <a:xfrm>
              <a:off x="4069971" y="3653065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</a:t>
              </a:r>
              <a:endParaRPr lang="ko-KR" altLang="en-US" dirty="0"/>
            </a:p>
          </p:txBody>
        </p:sp>
      </p:grpSp>
      <p:grpSp>
        <p:nvGrpSpPr>
          <p:cNvPr id="1083" name="그룹 1082">
            <a:extLst>
              <a:ext uri="{FF2B5EF4-FFF2-40B4-BE49-F238E27FC236}">
                <a16:creationId xmlns:a16="http://schemas.microsoft.com/office/drawing/2014/main" id="{CA039A49-02B7-2FAE-8890-D066B9DEE844}"/>
              </a:ext>
            </a:extLst>
          </p:cNvPr>
          <p:cNvGrpSpPr/>
          <p:nvPr/>
        </p:nvGrpSpPr>
        <p:grpSpPr>
          <a:xfrm>
            <a:off x="3080303" y="4110458"/>
            <a:ext cx="2098493" cy="1161298"/>
            <a:chOff x="4153051" y="3133768"/>
            <a:chExt cx="2098493" cy="1161298"/>
          </a:xfrm>
        </p:grpSpPr>
        <p:sp>
          <p:nvSpPr>
            <p:cNvPr id="1060" name="화살표: 오른쪽 1059">
              <a:extLst>
                <a:ext uri="{FF2B5EF4-FFF2-40B4-BE49-F238E27FC236}">
                  <a16:creationId xmlns:a16="http://schemas.microsoft.com/office/drawing/2014/main" id="{24B88A55-6AB1-69A4-85C6-90C99923B74E}"/>
                </a:ext>
              </a:extLst>
            </p:cNvPr>
            <p:cNvSpPr/>
            <p:nvPr/>
          </p:nvSpPr>
          <p:spPr>
            <a:xfrm rot="296340">
              <a:off x="4717029" y="3390975"/>
              <a:ext cx="1534515" cy="794461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61" name="타원 1060">
              <a:extLst>
                <a:ext uri="{FF2B5EF4-FFF2-40B4-BE49-F238E27FC236}">
                  <a16:creationId xmlns:a16="http://schemas.microsoft.com/office/drawing/2014/main" id="{EE48B5DE-4969-E641-43DE-6234A2733EFC}"/>
                </a:ext>
              </a:extLst>
            </p:cNvPr>
            <p:cNvSpPr/>
            <p:nvPr/>
          </p:nvSpPr>
          <p:spPr>
            <a:xfrm>
              <a:off x="4153051" y="3133768"/>
              <a:ext cx="1564878" cy="116129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/>
                <a:t>이미지 속</a:t>
              </a:r>
              <a:endParaRPr lang="en-US" altLang="ko-KR" sz="1600" dirty="0"/>
            </a:p>
            <a:p>
              <a:pPr algn="ctr"/>
              <a:r>
                <a:rPr lang="ko-KR" altLang="en-US" sz="1600" dirty="0"/>
                <a:t>객체들에 대한 정보</a:t>
              </a:r>
            </a:p>
          </p:txBody>
        </p:sp>
      </p:grpSp>
      <p:sp>
        <p:nvSpPr>
          <p:cNvPr id="1062" name="화살표: 오른쪽 1061">
            <a:extLst>
              <a:ext uri="{FF2B5EF4-FFF2-40B4-BE49-F238E27FC236}">
                <a16:creationId xmlns:a16="http://schemas.microsoft.com/office/drawing/2014/main" id="{F49E5C0A-7704-C593-E64D-A2BF75094CED}"/>
              </a:ext>
            </a:extLst>
          </p:cNvPr>
          <p:cNvSpPr/>
          <p:nvPr/>
        </p:nvSpPr>
        <p:spPr>
          <a:xfrm>
            <a:off x="8053944" y="4519621"/>
            <a:ext cx="752925" cy="3319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63" name="그룹 1062">
            <a:extLst>
              <a:ext uri="{FF2B5EF4-FFF2-40B4-BE49-F238E27FC236}">
                <a16:creationId xmlns:a16="http://schemas.microsoft.com/office/drawing/2014/main" id="{01E5DBB4-B2F8-D688-6746-90CBEA8D5433}"/>
              </a:ext>
            </a:extLst>
          </p:cNvPr>
          <p:cNvGrpSpPr/>
          <p:nvPr/>
        </p:nvGrpSpPr>
        <p:grpSpPr>
          <a:xfrm>
            <a:off x="8801816" y="3310895"/>
            <a:ext cx="2935104" cy="2533016"/>
            <a:chOff x="8188036" y="-421074"/>
            <a:chExt cx="3823883" cy="3205075"/>
          </a:xfrm>
        </p:grpSpPr>
        <p:pic>
          <p:nvPicPr>
            <p:cNvPr id="1064" name="그림 1063">
              <a:extLst>
                <a:ext uri="{FF2B5EF4-FFF2-40B4-BE49-F238E27FC236}">
                  <a16:creationId xmlns:a16="http://schemas.microsoft.com/office/drawing/2014/main" id="{B65E48CB-1F3A-1B75-ACFE-97F71EE57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90223" y="173698"/>
              <a:ext cx="1500301" cy="1886344"/>
            </a:xfrm>
            <a:prstGeom prst="rect">
              <a:avLst/>
            </a:prstGeom>
          </p:spPr>
        </p:pic>
        <p:pic>
          <p:nvPicPr>
            <p:cNvPr id="1065" name="Picture 2">
              <a:extLst>
                <a:ext uri="{FF2B5EF4-FFF2-40B4-BE49-F238E27FC236}">
                  <a16:creationId xmlns:a16="http://schemas.microsoft.com/office/drawing/2014/main" id="{E23BC1EA-207B-CD46-671F-092157C78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8036" y="232754"/>
              <a:ext cx="3823883" cy="2551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7" name="타원 1066">
              <a:extLst>
                <a:ext uri="{FF2B5EF4-FFF2-40B4-BE49-F238E27FC236}">
                  <a16:creationId xmlns:a16="http://schemas.microsoft.com/office/drawing/2014/main" id="{A5A2A2F5-0E33-7E7A-335A-AB75B5C3E488}"/>
                </a:ext>
              </a:extLst>
            </p:cNvPr>
            <p:cNvSpPr/>
            <p:nvPr/>
          </p:nvSpPr>
          <p:spPr>
            <a:xfrm>
              <a:off x="8644506" y="793480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68" name="타원 1067">
              <a:extLst>
                <a:ext uri="{FF2B5EF4-FFF2-40B4-BE49-F238E27FC236}">
                  <a16:creationId xmlns:a16="http://schemas.microsoft.com/office/drawing/2014/main" id="{66B40348-981D-DFC4-1FE2-F9C837B56589}"/>
                </a:ext>
              </a:extLst>
            </p:cNvPr>
            <p:cNvSpPr/>
            <p:nvPr/>
          </p:nvSpPr>
          <p:spPr>
            <a:xfrm>
              <a:off x="8920830" y="1382333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69" name="타원 1068">
              <a:extLst>
                <a:ext uri="{FF2B5EF4-FFF2-40B4-BE49-F238E27FC236}">
                  <a16:creationId xmlns:a16="http://schemas.microsoft.com/office/drawing/2014/main" id="{3BA3891B-1526-0F99-8C7C-FCB59CBE72B0}"/>
                </a:ext>
              </a:extLst>
            </p:cNvPr>
            <p:cNvSpPr/>
            <p:nvPr/>
          </p:nvSpPr>
          <p:spPr>
            <a:xfrm>
              <a:off x="9739033" y="879905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70" name="타원 1069">
              <a:extLst>
                <a:ext uri="{FF2B5EF4-FFF2-40B4-BE49-F238E27FC236}">
                  <a16:creationId xmlns:a16="http://schemas.microsoft.com/office/drawing/2014/main" id="{D38F62FF-B99F-F8D8-CA51-F894994C7347}"/>
                </a:ext>
              </a:extLst>
            </p:cNvPr>
            <p:cNvSpPr/>
            <p:nvPr/>
          </p:nvSpPr>
          <p:spPr>
            <a:xfrm>
              <a:off x="10117183" y="1387610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71" name="타원 1070">
              <a:extLst>
                <a:ext uri="{FF2B5EF4-FFF2-40B4-BE49-F238E27FC236}">
                  <a16:creationId xmlns:a16="http://schemas.microsoft.com/office/drawing/2014/main" id="{94D68162-152B-3979-BD09-DBE8C48FF3CE}"/>
                </a:ext>
              </a:extLst>
            </p:cNvPr>
            <p:cNvSpPr/>
            <p:nvPr/>
          </p:nvSpPr>
          <p:spPr>
            <a:xfrm>
              <a:off x="10321577" y="961135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72" name="타원 1071">
              <a:extLst>
                <a:ext uri="{FF2B5EF4-FFF2-40B4-BE49-F238E27FC236}">
                  <a16:creationId xmlns:a16="http://schemas.microsoft.com/office/drawing/2014/main" id="{61F673DF-B066-2E41-398A-32F153853D41}"/>
                </a:ext>
              </a:extLst>
            </p:cNvPr>
            <p:cNvSpPr/>
            <p:nvPr/>
          </p:nvSpPr>
          <p:spPr>
            <a:xfrm>
              <a:off x="9510870" y="1393812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73" name="타원 1072">
              <a:extLst>
                <a:ext uri="{FF2B5EF4-FFF2-40B4-BE49-F238E27FC236}">
                  <a16:creationId xmlns:a16="http://schemas.microsoft.com/office/drawing/2014/main" id="{EA6F8875-44E9-6990-9924-421AB30E5D71}"/>
                </a:ext>
              </a:extLst>
            </p:cNvPr>
            <p:cNvSpPr/>
            <p:nvPr/>
          </p:nvSpPr>
          <p:spPr>
            <a:xfrm>
              <a:off x="10130614" y="1966198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74" name="타원 1073">
              <a:extLst>
                <a:ext uri="{FF2B5EF4-FFF2-40B4-BE49-F238E27FC236}">
                  <a16:creationId xmlns:a16="http://schemas.microsoft.com/office/drawing/2014/main" id="{F72AE992-E7EB-7B4C-C226-93655FB57B45}"/>
                </a:ext>
              </a:extLst>
            </p:cNvPr>
            <p:cNvSpPr/>
            <p:nvPr/>
          </p:nvSpPr>
          <p:spPr>
            <a:xfrm>
              <a:off x="10639773" y="1380194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75" name="타원 1074">
              <a:extLst>
                <a:ext uri="{FF2B5EF4-FFF2-40B4-BE49-F238E27FC236}">
                  <a16:creationId xmlns:a16="http://schemas.microsoft.com/office/drawing/2014/main" id="{2D43FF5C-15B0-52A9-2072-A95CD5A63AC5}"/>
                </a:ext>
              </a:extLst>
            </p:cNvPr>
            <p:cNvSpPr/>
            <p:nvPr/>
          </p:nvSpPr>
          <p:spPr>
            <a:xfrm>
              <a:off x="10982236" y="1460401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76" name="타원 1075">
              <a:extLst>
                <a:ext uri="{FF2B5EF4-FFF2-40B4-BE49-F238E27FC236}">
                  <a16:creationId xmlns:a16="http://schemas.microsoft.com/office/drawing/2014/main" id="{C6525EFB-C6CC-4077-4ECA-251441662192}"/>
                </a:ext>
              </a:extLst>
            </p:cNvPr>
            <p:cNvSpPr/>
            <p:nvPr/>
          </p:nvSpPr>
          <p:spPr>
            <a:xfrm>
              <a:off x="11404330" y="984153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77" name="타원 1076">
              <a:extLst>
                <a:ext uri="{FF2B5EF4-FFF2-40B4-BE49-F238E27FC236}">
                  <a16:creationId xmlns:a16="http://schemas.microsoft.com/office/drawing/2014/main" id="{95B3A2FA-7C14-C58F-83B7-DFEFA41D28C6}"/>
                </a:ext>
              </a:extLst>
            </p:cNvPr>
            <p:cNvSpPr/>
            <p:nvPr/>
          </p:nvSpPr>
          <p:spPr>
            <a:xfrm>
              <a:off x="11518629" y="-421074"/>
              <a:ext cx="228600" cy="2084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82" name="그룹 1081">
            <a:extLst>
              <a:ext uri="{FF2B5EF4-FFF2-40B4-BE49-F238E27FC236}">
                <a16:creationId xmlns:a16="http://schemas.microsoft.com/office/drawing/2014/main" id="{648DC2B9-BC33-A8FB-B03C-8D993B27998B}"/>
              </a:ext>
            </a:extLst>
          </p:cNvPr>
          <p:cNvGrpSpPr/>
          <p:nvPr/>
        </p:nvGrpSpPr>
        <p:grpSpPr>
          <a:xfrm>
            <a:off x="5123893" y="3601065"/>
            <a:ext cx="2935104" cy="2242846"/>
            <a:chOff x="5937176" y="3314251"/>
            <a:chExt cx="2935104" cy="2242846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EC383CC0-FEEC-69C4-4049-91FEEA823CDD}"/>
                </a:ext>
              </a:extLst>
            </p:cNvPr>
            <p:cNvGrpSpPr/>
            <p:nvPr/>
          </p:nvGrpSpPr>
          <p:grpSpPr>
            <a:xfrm>
              <a:off x="5937176" y="3494138"/>
              <a:ext cx="2935104" cy="2062959"/>
              <a:chOff x="8188036" y="173698"/>
              <a:chExt cx="3823883" cy="2610303"/>
            </a:xfrm>
          </p:grpSpPr>
          <p:pic>
            <p:nvPicPr>
              <p:cNvPr id="1041" name="그림 1040">
                <a:extLst>
                  <a:ext uri="{FF2B5EF4-FFF2-40B4-BE49-F238E27FC236}">
                    <a16:creationId xmlns:a16="http://schemas.microsoft.com/office/drawing/2014/main" id="{039C56B0-700C-667E-C34B-30F5F4351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90223" y="173698"/>
                <a:ext cx="1500301" cy="1886344"/>
              </a:xfrm>
              <a:prstGeom prst="rect">
                <a:avLst/>
              </a:prstGeom>
            </p:spPr>
          </p:pic>
          <p:pic>
            <p:nvPicPr>
              <p:cNvPr id="1042" name="Picture 2">
                <a:extLst>
                  <a:ext uri="{FF2B5EF4-FFF2-40B4-BE49-F238E27FC236}">
                    <a16:creationId xmlns:a16="http://schemas.microsoft.com/office/drawing/2014/main" id="{D5B8C8F3-948C-D4AA-4D75-98D5E03A61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8036" y="232754"/>
                <a:ext cx="3823883" cy="25512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43" name="타원 1042">
                <a:extLst>
                  <a:ext uri="{FF2B5EF4-FFF2-40B4-BE49-F238E27FC236}">
                    <a16:creationId xmlns:a16="http://schemas.microsoft.com/office/drawing/2014/main" id="{74414567-2158-AD8A-1421-C2001094E1B1}"/>
                  </a:ext>
                </a:extLst>
              </p:cNvPr>
              <p:cNvSpPr/>
              <p:nvPr/>
            </p:nvSpPr>
            <p:spPr>
              <a:xfrm>
                <a:off x="8382000" y="2447923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44" name="타원 1043">
                <a:extLst>
                  <a:ext uri="{FF2B5EF4-FFF2-40B4-BE49-F238E27FC236}">
                    <a16:creationId xmlns:a16="http://schemas.microsoft.com/office/drawing/2014/main" id="{98C76D5F-F74E-1F43-5E4D-DC8600DB4765}"/>
                  </a:ext>
                </a:extLst>
              </p:cNvPr>
              <p:cNvSpPr/>
              <p:nvPr/>
            </p:nvSpPr>
            <p:spPr>
              <a:xfrm>
                <a:off x="8673701" y="793480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45" name="타원 1044">
                <a:extLst>
                  <a:ext uri="{FF2B5EF4-FFF2-40B4-BE49-F238E27FC236}">
                    <a16:creationId xmlns:a16="http://schemas.microsoft.com/office/drawing/2014/main" id="{5086B7E5-F1E2-83D5-B6FD-D5C4C5247E42}"/>
                  </a:ext>
                </a:extLst>
              </p:cNvPr>
              <p:cNvSpPr/>
              <p:nvPr/>
            </p:nvSpPr>
            <p:spPr>
              <a:xfrm>
                <a:off x="8985176" y="1757871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46" name="타원 1045">
                <a:extLst>
                  <a:ext uri="{FF2B5EF4-FFF2-40B4-BE49-F238E27FC236}">
                    <a16:creationId xmlns:a16="http://schemas.microsoft.com/office/drawing/2014/main" id="{4456D6E4-0865-3E7D-E007-4FEE290394A6}"/>
                  </a:ext>
                </a:extLst>
              </p:cNvPr>
              <p:cNvSpPr/>
              <p:nvPr/>
            </p:nvSpPr>
            <p:spPr>
              <a:xfrm>
                <a:off x="9405193" y="930975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47" name="타원 1046">
                <a:extLst>
                  <a:ext uri="{FF2B5EF4-FFF2-40B4-BE49-F238E27FC236}">
                    <a16:creationId xmlns:a16="http://schemas.microsoft.com/office/drawing/2014/main" id="{67E6A32F-53B4-256C-DC8B-0F3BC2994B2E}"/>
                  </a:ext>
                </a:extLst>
              </p:cNvPr>
              <p:cNvSpPr/>
              <p:nvPr/>
            </p:nvSpPr>
            <p:spPr>
              <a:xfrm>
                <a:off x="10811572" y="972298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48" name="타원 1047">
                <a:extLst>
                  <a:ext uri="{FF2B5EF4-FFF2-40B4-BE49-F238E27FC236}">
                    <a16:creationId xmlns:a16="http://schemas.microsoft.com/office/drawing/2014/main" id="{A71CCF55-A8F5-4F00-AF9F-390279FD74D9}"/>
                  </a:ext>
                </a:extLst>
              </p:cNvPr>
              <p:cNvSpPr/>
              <p:nvPr/>
            </p:nvSpPr>
            <p:spPr>
              <a:xfrm>
                <a:off x="9706819" y="1744495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49" name="타원 1048">
                <a:extLst>
                  <a:ext uri="{FF2B5EF4-FFF2-40B4-BE49-F238E27FC236}">
                    <a16:creationId xmlns:a16="http://schemas.microsoft.com/office/drawing/2014/main" id="{0E389434-F201-835E-EF81-D8AD0EBA296C}"/>
                  </a:ext>
                </a:extLst>
              </p:cNvPr>
              <p:cNvSpPr/>
              <p:nvPr/>
            </p:nvSpPr>
            <p:spPr>
              <a:xfrm>
                <a:off x="9744714" y="2342578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50" name="타원 1049">
                <a:extLst>
                  <a:ext uri="{FF2B5EF4-FFF2-40B4-BE49-F238E27FC236}">
                    <a16:creationId xmlns:a16="http://schemas.microsoft.com/office/drawing/2014/main" id="{4CFE1F4F-E15C-1F75-0ABF-49B26D74D3B0}"/>
                  </a:ext>
                </a:extLst>
              </p:cNvPr>
              <p:cNvSpPr/>
              <p:nvPr/>
            </p:nvSpPr>
            <p:spPr>
              <a:xfrm>
                <a:off x="11011773" y="2379154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51" name="타원 1050">
                <a:extLst>
                  <a:ext uri="{FF2B5EF4-FFF2-40B4-BE49-F238E27FC236}">
                    <a16:creationId xmlns:a16="http://schemas.microsoft.com/office/drawing/2014/main" id="{768D2744-805C-2C60-73DA-7E632A409713}"/>
                  </a:ext>
                </a:extLst>
              </p:cNvPr>
              <p:cNvSpPr/>
              <p:nvPr/>
            </p:nvSpPr>
            <p:spPr>
              <a:xfrm>
                <a:off x="10386046" y="1653622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52" name="타원 1051">
                <a:extLst>
                  <a:ext uri="{FF2B5EF4-FFF2-40B4-BE49-F238E27FC236}">
                    <a16:creationId xmlns:a16="http://schemas.microsoft.com/office/drawing/2014/main" id="{403FE5DB-AD54-CA3A-A13E-8B66FAE613EC}"/>
                  </a:ext>
                </a:extLst>
              </p:cNvPr>
              <p:cNvSpPr/>
              <p:nvPr/>
            </p:nvSpPr>
            <p:spPr>
              <a:xfrm>
                <a:off x="11468100" y="1828939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53" name="타원 1052">
                <a:extLst>
                  <a:ext uri="{FF2B5EF4-FFF2-40B4-BE49-F238E27FC236}">
                    <a16:creationId xmlns:a16="http://schemas.microsoft.com/office/drawing/2014/main" id="{9D9C42BB-9D14-4BC5-D84E-FB20B1B2F099}"/>
                  </a:ext>
                </a:extLst>
              </p:cNvPr>
              <p:cNvSpPr/>
              <p:nvPr/>
            </p:nvSpPr>
            <p:spPr>
              <a:xfrm>
                <a:off x="11527713" y="551771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54" name="타원 1053">
                <a:extLst>
                  <a:ext uri="{FF2B5EF4-FFF2-40B4-BE49-F238E27FC236}">
                    <a16:creationId xmlns:a16="http://schemas.microsoft.com/office/drawing/2014/main" id="{0393E248-F3AB-805E-E9B6-8CBB91F0F809}"/>
                  </a:ext>
                </a:extLst>
              </p:cNvPr>
              <p:cNvSpPr/>
              <p:nvPr/>
            </p:nvSpPr>
            <p:spPr>
              <a:xfrm>
                <a:off x="8416416" y="356147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55" name="타원 1054">
                <a:extLst>
                  <a:ext uri="{FF2B5EF4-FFF2-40B4-BE49-F238E27FC236}">
                    <a16:creationId xmlns:a16="http://schemas.microsoft.com/office/drawing/2014/main" id="{66DBC8A2-7568-C714-55A5-FF208C1048F1}"/>
                  </a:ext>
                </a:extLst>
              </p:cNvPr>
              <p:cNvSpPr/>
              <p:nvPr/>
            </p:nvSpPr>
            <p:spPr>
              <a:xfrm>
                <a:off x="10209533" y="490695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56" name="타원 1055">
                <a:extLst>
                  <a:ext uri="{FF2B5EF4-FFF2-40B4-BE49-F238E27FC236}">
                    <a16:creationId xmlns:a16="http://schemas.microsoft.com/office/drawing/2014/main" id="{F0DB3DA8-987D-00B9-DBE1-D6EEE689CBE0}"/>
                  </a:ext>
                </a:extLst>
              </p:cNvPr>
              <p:cNvSpPr/>
              <p:nvPr/>
            </p:nvSpPr>
            <p:spPr>
              <a:xfrm>
                <a:off x="8365913" y="1314452"/>
                <a:ext cx="228600" cy="2084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081" name="직사각형 1080">
              <a:extLst>
                <a:ext uri="{FF2B5EF4-FFF2-40B4-BE49-F238E27FC236}">
                  <a16:creationId xmlns:a16="http://schemas.microsoft.com/office/drawing/2014/main" id="{C9B543A6-46B1-467A-64AE-2F640A7E03D5}"/>
                </a:ext>
              </a:extLst>
            </p:cNvPr>
            <p:cNvSpPr/>
            <p:nvPr/>
          </p:nvSpPr>
          <p:spPr>
            <a:xfrm>
              <a:off x="5937176" y="3314251"/>
              <a:ext cx="2935104" cy="2987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/>
                <a:t>서로 볼 곳을 분배</a:t>
              </a:r>
            </a:p>
          </p:txBody>
        </p:sp>
      </p:grpSp>
      <p:sp>
        <p:nvSpPr>
          <p:cNvPr id="1084" name="직사각형 1083">
            <a:extLst>
              <a:ext uri="{FF2B5EF4-FFF2-40B4-BE49-F238E27FC236}">
                <a16:creationId xmlns:a16="http://schemas.microsoft.com/office/drawing/2014/main" id="{A8418416-2ADD-6E1F-6279-A93058377A22}"/>
              </a:ext>
            </a:extLst>
          </p:cNvPr>
          <p:cNvSpPr/>
          <p:nvPr/>
        </p:nvSpPr>
        <p:spPr>
          <a:xfrm>
            <a:off x="8801816" y="3629390"/>
            <a:ext cx="2935104" cy="2987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서로 볼 곳을 분배</a:t>
            </a:r>
          </a:p>
        </p:txBody>
      </p:sp>
      <p:sp>
        <p:nvSpPr>
          <p:cNvPr id="1085" name="TextBox 1084">
            <a:extLst>
              <a:ext uri="{FF2B5EF4-FFF2-40B4-BE49-F238E27FC236}">
                <a16:creationId xmlns:a16="http://schemas.microsoft.com/office/drawing/2014/main" id="{1F08029C-C502-44B4-C971-E3FF4D80EB7F}"/>
              </a:ext>
            </a:extLst>
          </p:cNvPr>
          <p:cNvSpPr txBox="1"/>
          <p:nvPr/>
        </p:nvSpPr>
        <p:spPr>
          <a:xfrm>
            <a:off x="1707618" y="5799426"/>
            <a:ext cx="124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ENCODER</a:t>
            </a:r>
            <a:endParaRPr lang="ko-KR" altLang="en-US" dirty="0"/>
          </a:p>
        </p:txBody>
      </p:sp>
      <p:sp>
        <p:nvSpPr>
          <p:cNvPr id="2051" name="TextBox 2050">
            <a:extLst>
              <a:ext uri="{FF2B5EF4-FFF2-40B4-BE49-F238E27FC236}">
                <a16:creationId xmlns:a16="http://schemas.microsoft.com/office/drawing/2014/main" id="{0B2750A9-F948-B482-F1AC-038FB86196DE}"/>
              </a:ext>
            </a:extLst>
          </p:cNvPr>
          <p:cNvSpPr txBox="1"/>
          <p:nvPr/>
        </p:nvSpPr>
        <p:spPr>
          <a:xfrm>
            <a:off x="9928004" y="3211230"/>
            <a:ext cx="151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No object</a:t>
            </a:r>
            <a:r>
              <a:rPr lang="ko-KR" altLang="en-US" dirty="0"/>
              <a:t>들 </a:t>
            </a:r>
            <a:r>
              <a:rPr lang="en-US" altLang="ko-KR" dirty="0"/>
              <a:t>: </a:t>
            </a:r>
            <a:endParaRPr lang="ko-KR" altLang="en-US" dirty="0"/>
          </a:p>
        </p:txBody>
      </p:sp>
      <p:sp>
        <p:nvSpPr>
          <p:cNvPr id="2052" name="말풍선: 타원형 2051">
            <a:extLst>
              <a:ext uri="{FF2B5EF4-FFF2-40B4-BE49-F238E27FC236}">
                <a16:creationId xmlns:a16="http://schemas.microsoft.com/office/drawing/2014/main" id="{FCC35B71-859B-BA5D-9869-3CCFF29D1CEA}"/>
              </a:ext>
            </a:extLst>
          </p:cNvPr>
          <p:cNvSpPr/>
          <p:nvPr/>
        </p:nvSpPr>
        <p:spPr>
          <a:xfrm>
            <a:off x="7968657" y="5250920"/>
            <a:ext cx="2085228" cy="1383689"/>
          </a:xfrm>
          <a:prstGeom prst="wedgeEllipseCallout">
            <a:avLst>
              <a:gd name="adj1" fmla="val -33147"/>
              <a:gd name="adj2" fmla="val -843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여기 위주로 봐야겠다</a:t>
            </a:r>
          </a:p>
        </p:txBody>
      </p:sp>
    </p:spTree>
    <p:extLst>
      <p:ext uri="{BB962C8B-B14F-4D97-AF65-F5344CB8AC3E}">
        <p14:creationId xmlns:p14="http://schemas.microsoft.com/office/powerpoint/2010/main" val="2291532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DETR 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구조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441514" y="1141860"/>
            <a:ext cx="1130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3. DETR: Decoder - code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37195CC-6D32-34E2-E090-729843939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223" y="173698"/>
            <a:ext cx="1500301" cy="188634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B00D092-2489-E748-CAEA-7A9F52216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64" y="1577269"/>
            <a:ext cx="2719626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DA244AE4-4773-47C3-AB0D-898E14B2B0E1}"/>
              </a:ext>
            </a:extLst>
          </p:cNvPr>
          <p:cNvSpPr/>
          <p:nvPr/>
        </p:nvSpPr>
        <p:spPr>
          <a:xfrm>
            <a:off x="1239682" y="3962483"/>
            <a:ext cx="2491856" cy="479977"/>
          </a:xfrm>
          <a:prstGeom prst="rect">
            <a:avLst/>
          </a:prstGeom>
          <a:solidFill>
            <a:srgbClr val="FFF2CC">
              <a:alpha val="23922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noFill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FFAC40E-C17B-10D8-F1F2-4F4300B37D6C}"/>
              </a:ext>
            </a:extLst>
          </p:cNvPr>
          <p:cNvSpPr/>
          <p:nvPr/>
        </p:nvSpPr>
        <p:spPr>
          <a:xfrm>
            <a:off x="1239682" y="2885715"/>
            <a:ext cx="2491856" cy="479977"/>
          </a:xfrm>
          <a:prstGeom prst="rect">
            <a:avLst/>
          </a:prstGeom>
          <a:solidFill>
            <a:srgbClr val="FFF2CC">
              <a:alpha val="23922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noFill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521FD4E-2740-1653-2DC2-0DD82AA3E73C}"/>
              </a:ext>
            </a:extLst>
          </p:cNvPr>
          <p:cNvSpPr/>
          <p:nvPr/>
        </p:nvSpPr>
        <p:spPr>
          <a:xfrm>
            <a:off x="1105207" y="4058245"/>
            <a:ext cx="288000" cy="28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B87A0D0-D582-4845-6162-04005D61B90E}"/>
              </a:ext>
            </a:extLst>
          </p:cNvPr>
          <p:cNvSpPr/>
          <p:nvPr/>
        </p:nvSpPr>
        <p:spPr>
          <a:xfrm>
            <a:off x="1105207" y="2970273"/>
            <a:ext cx="288000" cy="28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94E937E-4A4C-13A4-0C38-503E79E31D41}"/>
              </a:ext>
            </a:extLst>
          </p:cNvPr>
          <p:cNvGrpSpPr/>
          <p:nvPr/>
        </p:nvGrpSpPr>
        <p:grpSpPr>
          <a:xfrm>
            <a:off x="5599863" y="1463944"/>
            <a:ext cx="4818140" cy="4503387"/>
            <a:chOff x="161132" y="594570"/>
            <a:chExt cx="4818140" cy="4503387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29DD19F4-C1AC-A372-D950-7CBCC6766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132" y="594570"/>
              <a:ext cx="4818140" cy="4503387"/>
            </a:xfrm>
            <a:prstGeom prst="rect">
              <a:avLst/>
            </a:prstGeom>
          </p:spPr>
        </p:pic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722FD7E4-8912-94BF-3D34-C4A45FFF81AB}"/>
                </a:ext>
              </a:extLst>
            </p:cNvPr>
            <p:cNvSpPr/>
            <p:nvPr/>
          </p:nvSpPr>
          <p:spPr>
            <a:xfrm>
              <a:off x="530306" y="2541956"/>
              <a:ext cx="4079793" cy="1250776"/>
            </a:xfrm>
            <a:prstGeom prst="rect">
              <a:avLst/>
            </a:prstGeom>
            <a:solidFill>
              <a:srgbClr val="FFF2CC">
                <a:alpha val="23922"/>
              </a:srgb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DE22E56B-C4E4-B99D-5774-49207E59C9B5}"/>
                </a:ext>
              </a:extLst>
            </p:cNvPr>
            <p:cNvSpPr/>
            <p:nvPr/>
          </p:nvSpPr>
          <p:spPr>
            <a:xfrm>
              <a:off x="530306" y="1877892"/>
              <a:ext cx="4079793" cy="341433"/>
            </a:xfrm>
            <a:prstGeom prst="rect">
              <a:avLst/>
            </a:prstGeom>
            <a:solidFill>
              <a:srgbClr val="FFF2CC">
                <a:alpha val="23922"/>
              </a:srgbClr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43BF838-B7E1-0445-5095-49F6117C2670}"/>
              </a:ext>
            </a:extLst>
          </p:cNvPr>
          <p:cNvSpPr txBox="1"/>
          <p:nvPr/>
        </p:nvSpPr>
        <p:spPr>
          <a:xfrm>
            <a:off x="6759561" y="658606"/>
            <a:ext cx="452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1) Object query </a:t>
            </a:r>
            <a:r>
              <a:rPr lang="ko-KR" altLang="en-US" b="1" dirty="0"/>
              <a:t>준비</a:t>
            </a:r>
            <a:r>
              <a:rPr lang="en-US" altLang="ko-KR" sz="1600" dirty="0"/>
              <a:t>(0</a:t>
            </a:r>
            <a:r>
              <a:rPr lang="ko-KR" altLang="en-US" sz="1600" dirty="0"/>
              <a:t>으로 초기화 해서</a:t>
            </a:r>
            <a:r>
              <a:rPr lang="en-US" altLang="ko-KR" sz="1600" dirty="0"/>
              <a:t>)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BCC3BC15-DDC9-A017-1AC3-03B639C142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6180"/>
          <a:stretch/>
        </p:blipFill>
        <p:spPr>
          <a:xfrm>
            <a:off x="6844203" y="1035929"/>
            <a:ext cx="4706007" cy="280299"/>
          </a:xfrm>
          <a:prstGeom prst="rect">
            <a:avLst/>
          </a:prstGeom>
        </p:spPr>
      </p:pic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9A304165-1E4E-2D3D-90C3-5DFC856F0669}"/>
              </a:ext>
            </a:extLst>
          </p:cNvPr>
          <p:cNvCxnSpPr>
            <a:cxnSpLocks/>
            <a:stCxn id="24" idx="0"/>
            <a:endCxn id="26" idx="2"/>
          </p:cNvCxnSpPr>
          <p:nvPr/>
        </p:nvCxnSpPr>
        <p:spPr>
          <a:xfrm flipV="1">
            <a:off x="8008934" y="1316228"/>
            <a:ext cx="1188273" cy="143103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23D455C4-D9A2-FCF2-312F-18EDFEFD31AF}"/>
              </a:ext>
            </a:extLst>
          </p:cNvPr>
          <p:cNvGrpSpPr/>
          <p:nvPr/>
        </p:nvGrpSpPr>
        <p:grpSpPr>
          <a:xfrm>
            <a:off x="3414377" y="884293"/>
            <a:ext cx="7754949" cy="3461952"/>
            <a:chOff x="4288741" y="2390074"/>
            <a:chExt cx="7754949" cy="3461952"/>
          </a:xfrm>
        </p:grpSpPr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677FEB21-7363-EBDF-123D-BA262341B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91188" y="2390074"/>
              <a:ext cx="7629288" cy="3461952"/>
            </a:xfrm>
            <a:prstGeom prst="rect">
              <a:avLst/>
            </a:prstGeom>
          </p:spPr>
        </p:pic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E49B113A-E9E6-7D77-BD0C-875BD45B1D45}"/>
                </a:ext>
              </a:extLst>
            </p:cNvPr>
            <p:cNvSpPr/>
            <p:nvPr/>
          </p:nvSpPr>
          <p:spPr>
            <a:xfrm>
              <a:off x="4288741" y="2413377"/>
              <a:ext cx="3994067" cy="778201"/>
            </a:xfrm>
            <a:prstGeom prst="rect">
              <a:avLst/>
            </a:prstGeom>
            <a:solidFill>
              <a:srgbClr val="FFF2CC">
                <a:alpha val="23922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C4F058CF-599D-296E-FDE5-EF6C3B9418F7}"/>
                </a:ext>
              </a:extLst>
            </p:cNvPr>
            <p:cNvSpPr/>
            <p:nvPr/>
          </p:nvSpPr>
          <p:spPr>
            <a:xfrm>
              <a:off x="4288741" y="3617869"/>
              <a:ext cx="7550834" cy="926532"/>
            </a:xfrm>
            <a:prstGeom prst="rect">
              <a:avLst/>
            </a:prstGeom>
            <a:solidFill>
              <a:srgbClr val="FFF2CC">
                <a:alpha val="23922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5C29039-D243-075C-1716-79A541DD13A9}"/>
                </a:ext>
              </a:extLst>
            </p:cNvPr>
            <p:cNvSpPr txBox="1"/>
            <p:nvPr/>
          </p:nvSpPr>
          <p:spPr>
            <a:xfrm>
              <a:off x="8282808" y="2442122"/>
              <a:ext cx="37608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FF0000"/>
                  </a:solidFill>
                </a:rPr>
                <a:t>1. Object query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를 가지고 </a:t>
              </a:r>
              <a:r>
                <a:rPr lang="en-US" altLang="ko-KR" sz="1600" b="1" dirty="0">
                  <a:solidFill>
                    <a:srgbClr val="FF0000"/>
                  </a:solidFill>
                </a:rPr>
                <a:t>self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 </a:t>
              </a:r>
              <a:r>
                <a:rPr lang="en-US" altLang="ko-KR" sz="1600" b="1" dirty="0">
                  <a:solidFill>
                    <a:srgbClr val="FF0000"/>
                  </a:solidFill>
                </a:rPr>
                <a:t>attention</a:t>
              </a:r>
              <a:endParaRPr lang="ko-KR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1333EB0-CC71-0938-F87C-2E7DF4ED8F69}"/>
                </a:ext>
              </a:extLst>
            </p:cNvPr>
            <p:cNvSpPr txBox="1"/>
            <p:nvPr/>
          </p:nvSpPr>
          <p:spPr>
            <a:xfrm>
              <a:off x="5810345" y="4575131"/>
              <a:ext cx="6110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rgbClr val="FF0000"/>
                  </a:solidFill>
                </a:rPr>
                <a:t>2. Object query &amp; (encode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에서 뽑은 </a:t>
              </a:r>
              <a:r>
                <a:rPr lang="en-US" altLang="ko-KR" sz="1600" b="1" dirty="0">
                  <a:solidFill>
                    <a:srgbClr val="FF0000"/>
                  </a:solidFill>
                </a:rPr>
                <a:t>feature 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연관성</a:t>
              </a:r>
              <a:r>
                <a:rPr lang="en-US" altLang="ko-KR" sz="1600" b="1" dirty="0">
                  <a:solidFill>
                    <a:srgbClr val="FF0000"/>
                  </a:solidFill>
                </a:rPr>
                <a:t>)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 </a:t>
              </a:r>
              <a:endParaRPr lang="en-US" altLang="ko-KR" sz="1600" b="1" dirty="0">
                <a:solidFill>
                  <a:srgbClr val="FF0000"/>
                </a:solidFill>
              </a:endParaRPr>
            </a:p>
            <a:p>
              <a:pPr algn="r"/>
              <a:r>
                <a:rPr lang="ko-KR" altLang="en-US" sz="1600" b="1" dirty="0">
                  <a:solidFill>
                    <a:srgbClr val="FF0000"/>
                  </a:solidFill>
                </a:rPr>
                <a:t>가지고 </a:t>
              </a:r>
              <a:r>
                <a:rPr lang="en-US" altLang="ko-KR" sz="1600" b="1" dirty="0">
                  <a:solidFill>
                    <a:srgbClr val="FF0000"/>
                  </a:solidFill>
                </a:rPr>
                <a:t>attention</a:t>
              </a:r>
              <a:endParaRPr lang="ko-KR" alt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80927F58-4FD4-FC64-76C3-DE803A81D195}"/>
              </a:ext>
            </a:extLst>
          </p:cNvPr>
          <p:cNvSpPr/>
          <p:nvPr/>
        </p:nvSpPr>
        <p:spPr>
          <a:xfrm rot="13597267">
            <a:off x="8864709" y="3997975"/>
            <a:ext cx="848351" cy="402629"/>
          </a:xfrm>
          <a:prstGeom prst="rightArrow">
            <a:avLst>
              <a:gd name="adj1" fmla="val 50000"/>
              <a:gd name="adj2" fmla="val 1075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25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DETR 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구조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441514" y="1141860"/>
            <a:ext cx="1130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4. FFN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56AA569-3CDE-A22A-82CB-06E5AFD0CF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9" b="6479"/>
          <a:stretch/>
        </p:blipFill>
        <p:spPr>
          <a:xfrm>
            <a:off x="660589" y="1738651"/>
            <a:ext cx="2335490" cy="1175999"/>
          </a:xfrm>
          <a:prstGeom prst="rect">
            <a:avLst/>
          </a:prstGeom>
        </p:spPr>
      </p:pic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37C275C8-4807-A734-F732-2020754AB362}"/>
              </a:ext>
            </a:extLst>
          </p:cNvPr>
          <p:cNvSpPr/>
          <p:nvPr/>
        </p:nvSpPr>
        <p:spPr>
          <a:xfrm>
            <a:off x="1104900" y="2914650"/>
            <a:ext cx="1543050" cy="2352675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Transformer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221831-0518-EDD8-7583-DC1E0A803208}"/>
              </a:ext>
            </a:extLst>
          </p:cNvPr>
          <p:cNvSpPr txBox="1"/>
          <p:nvPr/>
        </p:nvSpPr>
        <p:spPr>
          <a:xfrm>
            <a:off x="3440390" y="2221903"/>
            <a:ext cx="7207227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INPUT : decoder</a:t>
            </a:r>
            <a:r>
              <a:rPr lang="ko-KR" altLang="en-US" dirty="0"/>
              <a:t>에서 나온 </a:t>
            </a:r>
            <a:r>
              <a:rPr lang="en-US" altLang="ko-KR" dirty="0"/>
              <a:t>N</a:t>
            </a:r>
            <a:r>
              <a:rPr lang="ko-KR" altLang="en-US" dirty="0"/>
              <a:t>개의 </a:t>
            </a:r>
            <a:r>
              <a:rPr lang="en-US" altLang="ko-KR" dirty="0"/>
              <a:t>units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N</a:t>
            </a:r>
            <a:r>
              <a:rPr lang="ko-KR" altLang="en-US" dirty="0"/>
              <a:t>개의 </a:t>
            </a:r>
            <a:r>
              <a:rPr lang="en-US" altLang="ko-KR" dirty="0"/>
              <a:t>units ⇒ N</a:t>
            </a:r>
            <a:r>
              <a:rPr lang="ko-KR" altLang="en-US" dirty="0"/>
              <a:t>개의 </a:t>
            </a:r>
            <a:r>
              <a:rPr lang="en-US" altLang="ko-KR" dirty="0"/>
              <a:t>(class, Bounding box)</a:t>
            </a:r>
            <a:r>
              <a:rPr lang="ko-KR" altLang="en-US" dirty="0"/>
              <a:t>로 예측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class</a:t>
            </a:r>
            <a:r>
              <a:rPr lang="ko-KR" altLang="en-US" dirty="0"/>
              <a:t>는 </a:t>
            </a:r>
            <a:r>
              <a:rPr lang="en-US" altLang="ko-KR" dirty="0" err="1"/>
              <a:t>softmax</a:t>
            </a:r>
            <a:r>
              <a:rPr lang="en-US" altLang="ko-KR" dirty="0"/>
              <a:t> </a:t>
            </a:r>
            <a:r>
              <a:rPr lang="ko-KR" altLang="en-US" dirty="0"/>
              <a:t>함수 이용하여 예측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Bounding box</a:t>
            </a:r>
            <a:r>
              <a:rPr lang="ko-KR" altLang="en-US" dirty="0"/>
              <a:t>는 </a:t>
            </a:r>
            <a:r>
              <a:rPr lang="en-US" altLang="ko-KR" dirty="0"/>
              <a:t>(</a:t>
            </a:r>
            <a:r>
              <a:rPr lang="en-US" altLang="ko-KR" dirty="0" err="1"/>
              <a:t>tx</a:t>
            </a:r>
            <a:r>
              <a:rPr lang="en-US" altLang="ko-KR" dirty="0"/>
              <a:t>, ty, w, h) </a:t>
            </a:r>
            <a:r>
              <a:rPr lang="ko-KR" altLang="en-US" dirty="0"/>
              <a:t>예측</a:t>
            </a:r>
            <a:endParaRPr lang="en-US" altLang="ko-KR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6230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>
            <a:extLst>
              <a:ext uri="{FF2B5EF4-FFF2-40B4-BE49-F238E27FC236}">
                <a16:creationId xmlns:a16="http://schemas.microsoft.com/office/drawing/2014/main" id="{DEBBD379-BC34-6962-A26F-75B58164AF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51"/>
          <a:stretch/>
        </p:blipFill>
        <p:spPr>
          <a:xfrm>
            <a:off x="9105840" y="51609"/>
            <a:ext cx="2697399" cy="201746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cs typeface="Malgun Gothic Semilight" panose="020B0502040204020203" pitchFamily="50" charset="-127"/>
              </a:rPr>
              <a:t>DETR </a:t>
            </a:r>
            <a:r>
              <a:rPr lang="ko-KR" altLang="en-US" sz="3600" dirty="0">
                <a:latin typeface="+mn-ea"/>
                <a:cs typeface="Malgun Gothic Semilight" panose="020B0502040204020203" pitchFamily="50" charset="-127"/>
              </a:rPr>
              <a:t>구조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441514" y="1141860"/>
            <a:ext cx="1130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4. DETR:FFN - CODE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0091E350-05DB-22B4-FD2A-EB393564D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52" y="1743681"/>
            <a:ext cx="5359547" cy="83370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47227EE-6AA3-E022-E98C-1E6D06738B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529"/>
          <a:stretch/>
        </p:blipFill>
        <p:spPr>
          <a:xfrm>
            <a:off x="476951" y="2849827"/>
            <a:ext cx="5359547" cy="24396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ACF8297-DC1D-C722-6815-1E01E41F4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951" y="3610193"/>
            <a:ext cx="8524163" cy="2475165"/>
          </a:xfrm>
          <a:prstGeom prst="rect">
            <a:avLst/>
          </a:prstGeom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C5D4310E-328C-73CF-10D9-061DEBBB85C5}"/>
              </a:ext>
            </a:extLst>
          </p:cNvPr>
          <p:cNvCxnSpPr>
            <a:cxnSpLocks/>
          </p:cNvCxnSpPr>
          <p:nvPr/>
        </p:nvCxnSpPr>
        <p:spPr>
          <a:xfrm>
            <a:off x="5076091" y="2183923"/>
            <a:ext cx="11371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35AA0B0E-87E9-EA99-AAF7-B3AB828C08E7}"/>
              </a:ext>
            </a:extLst>
          </p:cNvPr>
          <p:cNvCxnSpPr>
            <a:cxnSpLocks/>
          </p:cNvCxnSpPr>
          <p:nvPr/>
        </p:nvCxnSpPr>
        <p:spPr>
          <a:xfrm flipH="1">
            <a:off x="4739032" y="2479155"/>
            <a:ext cx="511940" cy="377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>
            <a:extLst>
              <a:ext uri="{FF2B5EF4-FFF2-40B4-BE49-F238E27FC236}">
                <a16:creationId xmlns:a16="http://schemas.microsoft.com/office/drawing/2014/main" id="{37D90968-542D-6FB3-2239-79BF1ACE6D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588" b="48845"/>
          <a:stretch/>
        </p:blipFill>
        <p:spPr>
          <a:xfrm>
            <a:off x="6277183" y="2055698"/>
            <a:ext cx="5359547" cy="205217"/>
          </a:xfrm>
          <a:prstGeom prst="rect">
            <a:avLst/>
          </a:prstGeom>
        </p:spPr>
      </p:pic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1322B379-614D-5CEB-16DB-55E7C6DF7FD0}"/>
              </a:ext>
            </a:extLst>
          </p:cNvPr>
          <p:cNvCxnSpPr>
            <a:cxnSpLocks/>
          </p:cNvCxnSpPr>
          <p:nvPr/>
        </p:nvCxnSpPr>
        <p:spPr>
          <a:xfrm>
            <a:off x="3156724" y="3087809"/>
            <a:ext cx="0" cy="5223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50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DETR model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19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559178" y="1212162"/>
                <a:ext cx="11308971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b="1" dirty="0"/>
                  <a:t>DETR</a:t>
                </a:r>
                <a:r>
                  <a:rPr lang="ko-KR" altLang="en-US" sz="2400" b="1" dirty="0"/>
                  <a:t> </a:t>
                </a:r>
                <a:r>
                  <a:rPr lang="en-US" altLang="ko-KR" sz="2400" b="1" dirty="0"/>
                  <a:t>model : Set prediction loss </a:t>
                </a:r>
                <a:r>
                  <a:rPr lang="ko-KR" altLang="en-US" sz="2400" b="1" dirty="0"/>
                  <a:t>과정</a:t>
                </a:r>
                <a:endParaRPr lang="en-US" altLang="ko-KR" sz="1200" dirty="0"/>
              </a:p>
              <a:p>
                <a:endParaRPr lang="en-US" altLang="ko-KR" dirty="0"/>
              </a:p>
              <a:p>
                <a:pPr marL="342900" indent="-342900">
                  <a:buAutoNum type="arabicPeriod"/>
                </a:pPr>
                <a:r>
                  <a:rPr lang="en-US" altLang="ko-KR" b="1" dirty="0">
                    <a:solidFill>
                      <a:schemeClr val="accent1"/>
                    </a:solidFill>
                  </a:rPr>
                  <a:t>Bipartite</a:t>
                </a:r>
                <a:r>
                  <a:rPr lang="ko-KR" alt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ko-KR" b="1" dirty="0">
                    <a:solidFill>
                      <a:schemeClr val="accent1"/>
                    </a:solidFill>
                  </a:rPr>
                  <a:t>Matching</a:t>
                </a:r>
                <a:r>
                  <a:rPr lang="ko-KR" altLang="en-US" b="1" dirty="0">
                    <a:solidFill>
                      <a:schemeClr val="accent1"/>
                    </a:solidFill>
                  </a:rPr>
                  <a:t> 찾기</a:t>
                </a:r>
                <a:r>
                  <a:rPr lang="en-US" altLang="ko-KR" b="1" dirty="0">
                    <a:solidFill>
                      <a:schemeClr val="accent1"/>
                    </a:solidFill>
                  </a:rPr>
                  <a:t> (by</a:t>
                </a:r>
                <a:r>
                  <a:rPr lang="ko-KR" alt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ko-KR" b="1" dirty="0">
                    <a:solidFill>
                      <a:schemeClr val="accent1"/>
                    </a:solidFill>
                  </a:rPr>
                  <a:t>Hungarian</a:t>
                </a:r>
                <a:r>
                  <a:rPr lang="ko-KR" alt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ko-KR" b="1" dirty="0">
                    <a:solidFill>
                      <a:schemeClr val="accent1"/>
                    </a:solidFill>
                  </a:rPr>
                  <a:t>Algorithm)</a:t>
                </a:r>
              </a:p>
              <a:p>
                <a:pPr marL="742950" lvl="1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𝒎𝒂𝒕𝒄𝒉</m:t>
                        </m:r>
                      </m:sub>
                    </m:sSub>
                  </m:oMath>
                </a14:m>
                <a:r>
                  <a:rPr lang="en-US" altLang="ko-KR" sz="1600" b="1" dirty="0">
                    <a:solidFill>
                      <a:srgbClr val="FF0000"/>
                    </a:solidFill>
                  </a:rPr>
                  <a:t>(matching cost)</a:t>
                </a:r>
                <a:r>
                  <a:rPr lang="ko-KR" altLang="en-US" sz="1600" dirty="0">
                    <a:solidFill>
                      <a:schemeClr val="tx1"/>
                    </a:solidFill>
                  </a:rPr>
                  <a:t>를 최소화 하도록 </a:t>
                </a:r>
                <a:r>
                  <a:rPr lang="en-US" altLang="ko-KR" sz="1600" b="1" dirty="0">
                    <a:solidFill>
                      <a:schemeClr val="tx1"/>
                    </a:solidFill>
                  </a:rPr>
                  <a:t>prediction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과 </a:t>
                </a:r>
                <a:r>
                  <a:rPr lang="en-US" altLang="ko-KR" sz="1600" b="1" dirty="0">
                    <a:solidFill>
                      <a:schemeClr val="tx1"/>
                    </a:solidFill>
                  </a:rPr>
                  <a:t>GT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를 </a:t>
                </a:r>
                <a:r>
                  <a:rPr lang="en-US" altLang="ko-KR" sz="1600" b="1" u="sng" dirty="0">
                    <a:solidFill>
                      <a:schemeClr val="tx1"/>
                    </a:solidFill>
                  </a:rPr>
                  <a:t>1:1 </a:t>
                </a:r>
                <a:r>
                  <a:rPr lang="ko-KR" altLang="en-US" sz="1600" b="1" u="sng" dirty="0">
                    <a:solidFill>
                      <a:schemeClr val="tx1"/>
                    </a:solidFill>
                  </a:rPr>
                  <a:t>매칭</a:t>
                </a:r>
                <a:endParaRPr lang="en-US" altLang="ko-KR" sz="1600" dirty="0"/>
              </a:p>
              <a:p>
                <a:pPr marL="742950" lvl="1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742950" lvl="1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742950" lvl="1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742950" lvl="1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lvl="1"/>
                <a:endParaRPr lang="en-US" altLang="ko-KR" dirty="0"/>
              </a:p>
              <a:p>
                <a:pPr marL="342900" indent="-342900">
                  <a:buAutoNum type="arabicPeriod"/>
                </a:pPr>
                <a:endParaRPr lang="en-US" altLang="ko-KR" b="1" dirty="0"/>
              </a:p>
              <a:p>
                <a:pPr marL="342900" indent="-342900">
                  <a:buAutoNum type="arabicPeriod"/>
                </a:pPr>
                <a:endParaRPr lang="en-US" altLang="ko-KR" b="1" dirty="0">
                  <a:solidFill>
                    <a:schemeClr val="accent1"/>
                  </a:solidFill>
                </a:endParaRPr>
              </a:p>
              <a:p>
                <a:pPr marL="342900" indent="-342900">
                  <a:buAutoNum type="arabicPeriod"/>
                </a:pPr>
                <a:endParaRPr lang="en-US" altLang="ko-KR" b="1" dirty="0">
                  <a:solidFill>
                    <a:schemeClr val="accent1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ko-KR" altLang="en-US" b="1" dirty="0">
                    <a:solidFill>
                      <a:schemeClr val="accent1"/>
                    </a:solidFill>
                  </a:rPr>
                  <a:t>구한 </a:t>
                </a:r>
                <a:r>
                  <a:rPr lang="en-US" altLang="ko-KR" b="1" dirty="0">
                    <a:solidFill>
                      <a:schemeClr val="accent1"/>
                    </a:solidFill>
                  </a:rPr>
                  <a:t>matching</a:t>
                </a:r>
                <a:r>
                  <a:rPr lang="ko-KR" altLang="en-US" b="1" dirty="0">
                    <a:solidFill>
                      <a:schemeClr val="accent1"/>
                    </a:solidFill>
                  </a:rPr>
                  <a:t>을 가지고 </a:t>
                </a:r>
                <a:r>
                  <a:rPr lang="en-US" altLang="ko-KR" b="1" dirty="0">
                    <a:solidFill>
                      <a:schemeClr val="accent1"/>
                    </a:solidFill>
                  </a:rPr>
                  <a:t>loss </a:t>
                </a:r>
                <a:r>
                  <a:rPr lang="ko-KR" altLang="en-US" b="1" dirty="0">
                    <a:solidFill>
                      <a:schemeClr val="accent1"/>
                    </a:solidFill>
                  </a:rPr>
                  <a:t>구하기</a:t>
                </a:r>
                <a:endParaRPr lang="en-US" altLang="ko-KR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8" y="1212162"/>
                <a:ext cx="11308971" cy="4401205"/>
              </a:xfrm>
              <a:prstGeom prst="rect">
                <a:avLst/>
              </a:prstGeom>
              <a:blipFill>
                <a:blip r:embed="rId3"/>
                <a:stretch>
                  <a:fillRect l="-863" t="-1385" b="-12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타원 4">
            <a:extLst>
              <a:ext uri="{FF2B5EF4-FFF2-40B4-BE49-F238E27FC236}">
                <a16:creationId xmlns:a16="http://schemas.microsoft.com/office/drawing/2014/main" id="{3684D6BC-4E9E-457E-226E-CA59B49CEF82}"/>
              </a:ext>
            </a:extLst>
          </p:cNvPr>
          <p:cNvSpPr/>
          <p:nvPr/>
        </p:nvSpPr>
        <p:spPr>
          <a:xfrm>
            <a:off x="559178" y="1909690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64B7A281-3E7E-49BF-0C68-5ED3B2723210}"/>
              </a:ext>
            </a:extLst>
          </p:cNvPr>
          <p:cNvSpPr/>
          <p:nvPr/>
        </p:nvSpPr>
        <p:spPr>
          <a:xfrm>
            <a:off x="559178" y="5240853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0ED44DE1-3B8A-CBD6-9485-0AB017811238}"/>
              </a:ext>
            </a:extLst>
          </p:cNvPr>
          <p:cNvGrpSpPr/>
          <p:nvPr/>
        </p:nvGrpSpPr>
        <p:grpSpPr>
          <a:xfrm>
            <a:off x="559178" y="3065146"/>
            <a:ext cx="4830127" cy="1663766"/>
            <a:chOff x="447668" y="4511673"/>
            <a:chExt cx="4830127" cy="16637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0CE7F4-4BAF-15B7-6B7B-99622DB3BA6C}"/>
                </a:ext>
              </a:extLst>
            </p:cNvPr>
            <p:cNvSpPr txBox="1"/>
            <p:nvPr/>
          </p:nvSpPr>
          <p:spPr>
            <a:xfrm>
              <a:off x="447668" y="4808456"/>
              <a:ext cx="1250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prediction</a:t>
              </a:r>
              <a:endParaRPr lang="ko-KR" altLang="en-US" b="1" dirty="0"/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142D5E3D-9915-451B-1BB0-DED41C19F976}"/>
                </a:ext>
              </a:extLst>
            </p:cNvPr>
            <p:cNvGrpSpPr/>
            <p:nvPr/>
          </p:nvGrpSpPr>
          <p:grpSpPr>
            <a:xfrm>
              <a:off x="1620194" y="4511673"/>
              <a:ext cx="3657601" cy="1663766"/>
              <a:chOff x="1620194" y="4511673"/>
              <a:chExt cx="3657601" cy="1663766"/>
            </a:xfrm>
          </p:grpSpPr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AB8E93A6-60FF-7F69-4B9E-A9FED066E57D}"/>
                  </a:ext>
                </a:extLst>
              </p:cNvPr>
              <p:cNvSpPr/>
              <p:nvPr/>
            </p:nvSpPr>
            <p:spPr>
              <a:xfrm>
                <a:off x="2010489" y="4511673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c0:(cat:0.1, dog:0.2, ..), b0:(</a:t>
                </a:r>
                <a:r>
                  <a:rPr lang="en-US" altLang="ko-KR" sz="1400" dirty="0" err="1"/>
                  <a:t>px</a:t>
                </a:r>
                <a:r>
                  <a:rPr lang="en-US" altLang="ko-KR" sz="1400" dirty="0"/>
                  <a:t>, </a:t>
                </a:r>
                <a:r>
                  <a:rPr lang="en-US" altLang="ko-KR" sz="1400" dirty="0" err="1"/>
                  <a:t>py</a:t>
                </a:r>
                <a:r>
                  <a:rPr lang="en-US" altLang="ko-KR" sz="1400" dirty="0"/>
                  <a:t>, w, h)</a:t>
                </a:r>
                <a:endParaRPr lang="ko-KR" altLang="en-US" sz="1400" dirty="0"/>
              </a:p>
            </p:txBody>
          </p:sp>
          <p:sp>
            <p:nvSpPr>
              <p:cNvPr id="16" name="왼쪽 중괄호 15">
                <a:extLst>
                  <a:ext uri="{FF2B5EF4-FFF2-40B4-BE49-F238E27FC236}">
                    <a16:creationId xmlns:a16="http://schemas.microsoft.com/office/drawing/2014/main" id="{50539F7A-BBDA-3AD2-D436-C68230AA5346}"/>
                  </a:ext>
                </a:extLst>
              </p:cNvPr>
              <p:cNvSpPr/>
              <p:nvPr/>
            </p:nvSpPr>
            <p:spPr>
              <a:xfrm>
                <a:off x="1620194" y="4531827"/>
                <a:ext cx="278781" cy="1643611"/>
              </a:xfrm>
              <a:prstGeom prst="leftBrace">
                <a:avLst>
                  <a:gd name="adj1" fmla="val 82142"/>
                  <a:gd name="adj2" fmla="val 28445"/>
                </a:avLst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사각형: 둥근 모서리 18">
                <a:extLst>
                  <a:ext uri="{FF2B5EF4-FFF2-40B4-BE49-F238E27FC236}">
                    <a16:creationId xmlns:a16="http://schemas.microsoft.com/office/drawing/2014/main" id="{F2AAD08D-6D63-9414-3E2E-646728B432A1}"/>
                  </a:ext>
                </a:extLst>
              </p:cNvPr>
              <p:cNvSpPr/>
              <p:nvPr/>
            </p:nvSpPr>
            <p:spPr>
              <a:xfrm>
                <a:off x="2010489" y="4971656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c1:(cat:0.7, dog:0.1, ..), b1:(</a:t>
                </a:r>
                <a:r>
                  <a:rPr lang="en-US" altLang="ko-KR" sz="1400" dirty="0" err="1"/>
                  <a:t>px</a:t>
                </a:r>
                <a:r>
                  <a:rPr lang="en-US" altLang="ko-KR" sz="1400" dirty="0"/>
                  <a:t>, </a:t>
                </a:r>
                <a:r>
                  <a:rPr lang="en-US" altLang="ko-KR" sz="1400" dirty="0" err="1"/>
                  <a:t>py</a:t>
                </a:r>
                <a:r>
                  <a:rPr lang="en-US" altLang="ko-KR" sz="1400" dirty="0"/>
                  <a:t>, w, h)</a:t>
                </a:r>
                <a:endParaRPr lang="ko-KR" altLang="en-US" sz="1400" dirty="0"/>
              </a:p>
            </p:txBody>
          </p:sp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id="{85885DB0-F59D-6BD4-3E98-7DC3C91F47BB}"/>
                  </a:ext>
                </a:extLst>
              </p:cNvPr>
              <p:cNvSpPr/>
              <p:nvPr/>
            </p:nvSpPr>
            <p:spPr>
              <a:xfrm>
                <a:off x="2010489" y="5429824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c2:(cat:0.02, dog:0.9, ..), b2:(</a:t>
                </a:r>
                <a:r>
                  <a:rPr lang="en-US" altLang="ko-KR" sz="1400" dirty="0" err="1"/>
                  <a:t>px</a:t>
                </a:r>
                <a:r>
                  <a:rPr lang="en-US" altLang="ko-KR" sz="1400" dirty="0"/>
                  <a:t>, </a:t>
                </a:r>
                <a:r>
                  <a:rPr lang="en-US" altLang="ko-KR" sz="1400" dirty="0" err="1"/>
                  <a:t>py</a:t>
                </a:r>
                <a:r>
                  <a:rPr lang="en-US" altLang="ko-KR" sz="1400" dirty="0"/>
                  <a:t>, w, h)</a:t>
                </a:r>
                <a:endParaRPr lang="ko-KR" altLang="en-US" sz="1400" dirty="0"/>
              </a:p>
            </p:txBody>
          </p:sp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80D71DC-1302-D8FF-A8BD-B622B52EA7DE}"/>
                  </a:ext>
                </a:extLst>
              </p:cNvPr>
              <p:cNvSpPr/>
              <p:nvPr/>
            </p:nvSpPr>
            <p:spPr>
              <a:xfrm>
                <a:off x="2010489" y="5889807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c3:(cat:0.1, dog:0.8, ..), b3:(</a:t>
                </a:r>
                <a:r>
                  <a:rPr lang="en-US" altLang="ko-KR" sz="1400" dirty="0" err="1"/>
                  <a:t>px</a:t>
                </a:r>
                <a:r>
                  <a:rPr lang="en-US" altLang="ko-KR" sz="1400" dirty="0"/>
                  <a:t>, </a:t>
                </a:r>
                <a:r>
                  <a:rPr lang="en-US" altLang="ko-KR" sz="1400" dirty="0" err="1"/>
                  <a:t>py</a:t>
                </a:r>
                <a:r>
                  <a:rPr lang="en-US" altLang="ko-KR" sz="1400" dirty="0"/>
                  <a:t>, w, h)</a:t>
                </a:r>
                <a:endParaRPr lang="ko-KR" altLang="en-US" sz="1400" dirty="0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9A86DA-DCE2-C8C0-0A22-A4580EAFD205}"/>
              </a:ext>
            </a:extLst>
          </p:cNvPr>
          <p:cNvSpPr txBox="1"/>
          <p:nvPr/>
        </p:nvSpPr>
        <p:spPr>
          <a:xfrm>
            <a:off x="707382" y="3064168"/>
            <a:ext cx="12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</a:rPr>
              <a:t>N =4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230C6665-B48E-9BC6-30F8-9A26FC61FF58}"/>
              </a:ext>
            </a:extLst>
          </p:cNvPr>
          <p:cNvGrpSpPr/>
          <p:nvPr/>
        </p:nvGrpSpPr>
        <p:grpSpPr>
          <a:xfrm>
            <a:off x="7298518" y="3044516"/>
            <a:ext cx="4316163" cy="1650943"/>
            <a:chOff x="6756998" y="4521036"/>
            <a:chExt cx="4316163" cy="16509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38904A-37BB-7EB5-6D31-55D5DC2D6B2F}"/>
                </a:ext>
              </a:extLst>
            </p:cNvPr>
            <p:cNvSpPr txBox="1"/>
            <p:nvPr/>
          </p:nvSpPr>
          <p:spPr>
            <a:xfrm>
              <a:off x="10571806" y="4808456"/>
              <a:ext cx="501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GT</a:t>
              </a:r>
              <a:endParaRPr lang="ko-KR" altLang="en-US" b="1" dirty="0"/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59E6D096-8DEC-DD1C-34D2-95B4C44F2DAB}"/>
                </a:ext>
              </a:extLst>
            </p:cNvPr>
            <p:cNvGrpSpPr/>
            <p:nvPr/>
          </p:nvGrpSpPr>
          <p:grpSpPr>
            <a:xfrm>
              <a:off x="6756998" y="4521036"/>
              <a:ext cx="3714006" cy="1650943"/>
              <a:chOff x="6756998" y="4521036"/>
              <a:chExt cx="3714006" cy="1650943"/>
            </a:xfrm>
          </p:grpSpPr>
          <p:sp>
            <p:nvSpPr>
              <p:cNvPr id="24" name="오른쪽 중괄호 23">
                <a:extLst>
                  <a:ext uri="{FF2B5EF4-FFF2-40B4-BE49-F238E27FC236}">
                    <a16:creationId xmlns:a16="http://schemas.microsoft.com/office/drawing/2014/main" id="{9030606A-F26B-21B2-CF97-A63434F1C9B2}"/>
                  </a:ext>
                </a:extLst>
              </p:cNvPr>
              <p:cNvSpPr/>
              <p:nvPr/>
            </p:nvSpPr>
            <p:spPr>
              <a:xfrm>
                <a:off x="10121838" y="4528368"/>
                <a:ext cx="349166" cy="1643611"/>
              </a:xfrm>
              <a:prstGeom prst="rightBrace">
                <a:avLst>
                  <a:gd name="adj1" fmla="val 90218"/>
                  <a:gd name="adj2" fmla="val 27385"/>
                </a:avLst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" name="사각형: 둥근 모서리 24">
                <a:extLst>
                  <a:ext uri="{FF2B5EF4-FFF2-40B4-BE49-F238E27FC236}">
                    <a16:creationId xmlns:a16="http://schemas.microsoft.com/office/drawing/2014/main" id="{AC445596-73C0-DC2B-654E-66EFC022B240}"/>
                  </a:ext>
                </a:extLst>
              </p:cNvPr>
              <p:cNvSpPr/>
              <p:nvPr/>
            </p:nvSpPr>
            <p:spPr>
              <a:xfrm>
                <a:off x="6756998" y="4521036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/>
                  <a:t>C0:(cat), b0:(</a:t>
                </a:r>
                <a:r>
                  <a:rPr lang="en-US" altLang="ko-KR" sz="1600" dirty="0" err="1"/>
                  <a:t>gx</a:t>
                </a:r>
                <a:r>
                  <a:rPr lang="en-US" altLang="ko-KR" sz="1600" dirty="0"/>
                  <a:t>, </a:t>
                </a:r>
                <a:r>
                  <a:rPr lang="en-US" altLang="ko-KR" sz="1600" dirty="0" err="1"/>
                  <a:t>gy</a:t>
                </a:r>
                <a:r>
                  <a:rPr lang="en-US" altLang="ko-KR" sz="1600" dirty="0"/>
                  <a:t>, w, h)</a:t>
                </a:r>
                <a:endParaRPr lang="ko-KR" altLang="en-US" sz="1600" dirty="0"/>
              </a:p>
            </p:txBody>
          </p:sp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455A1282-B506-70A5-C01E-545679F88E36}"/>
                  </a:ext>
                </a:extLst>
              </p:cNvPr>
              <p:cNvSpPr/>
              <p:nvPr/>
            </p:nvSpPr>
            <p:spPr>
              <a:xfrm>
                <a:off x="6765325" y="4968196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/>
                  <a:t>C1:(dog), b1:(</a:t>
                </a:r>
                <a:r>
                  <a:rPr lang="en-US" altLang="ko-KR" sz="1600" dirty="0" err="1"/>
                  <a:t>gx</a:t>
                </a:r>
                <a:r>
                  <a:rPr lang="en-US" altLang="ko-KR" sz="1600" dirty="0"/>
                  <a:t>, </a:t>
                </a:r>
                <a:r>
                  <a:rPr lang="en-US" altLang="ko-KR" sz="1600" dirty="0" err="1"/>
                  <a:t>gy</a:t>
                </a:r>
                <a:r>
                  <a:rPr lang="en-US" altLang="ko-KR" sz="1600" dirty="0"/>
                  <a:t>, w, h)</a:t>
                </a:r>
                <a:endParaRPr lang="ko-KR" altLang="en-US" sz="1600" dirty="0"/>
              </a:p>
            </p:txBody>
          </p:sp>
          <p:sp>
            <p:nvSpPr>
              <p:cNvPr id="27" name="사각형: 둥근 모서리 26">
                <a:extLst>
                  <a:ext uri="{FF2B5EF4-FFF2-40B4-BE49-F238E27FC236}">
                    <a16:creationId xmlns:a16="http://schemas.microsoft.com/office/drawing/2014/main" id="{830143A1-14CA-BAB7-4CC9-D6B0311238F8}"/>
                  </a:ext>
                </a:extLst>
              </p:cNvPr>
              <p:cNvSpPr/>
              <p:nvPr/>
            </p:nvSpPr>
            <p:spPr>
              <a:xfrm>
                <a:off x="6765325" y="5426364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/>
                  <a:t>C2:(dog), b2:(</a:t>
                </a:r>
                <a:r>
                  <a:rPr lang="en-US" altLang="ko-KR" sz="1600" dirty="0" err="1"/>
                  <a:t>gx</a:t>
                </a:r>
                <a:r>
                  <a:rPr lang="en-US" altLang="ko-KR" sz="1600" dirty="0"/>
                  <a:t>, </a:t>
                </a:r>
                <a:r>
                  <a:rPr lang="en-US" altLang="ko-KR" sz="1600" dirty="0" err="1"/>
                  <a:t>gy</a:t>
                </a:r>
                <a:r>
                  <a:rPr lang="en-US" altLang="ko-KR" sz="1600" dirty="0"/>
                  <a:t>, w, h)</a:t>
                </a:r>
                <a:endParaRPr lang="ko-KR" altLang="en-US" sz="1600" dirty="0"/>
              </a:p>
            </p:txBody>
          </p:sp>
          <p:sp>
            <p:nvSpPr>
              <p:cNvPr id="28" name="사각형: 둥근 모서리 27">
                <a:extLst>
                  <a:ext uri="{FF2B5EF4-FFF2-40B4-BE49-F238E27FC236}">
                    <a16:creationId xmlns:a16="http://schemas.microsoft.com/office/drawing/2014/main" id="{DD30A5EC-C980-DABB-19DB-D267851B0A8A}"/>
                  </a:ext>
                </a:extLst>
              </p:cNvPr>
              <p:cNvSpPr/>
              <p:nvPr/>
            </p:nvSpPr>
            <p:spPr>
              <a:xfrm>
                <a:off x="6765325" y="5886347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/>
                  <a:t>c3: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∮</a:t>
                </a:r>
                <a:r>
                  <a:rPr lang="en-US" altLang="ko-KR" sz="1600" dirty="0"/>
                  <a:t>(no object), b3:(</a:t>
                </a:r>
                <a:r>
                  <a:rPr lang="en-US" altLang="ko-KR" sz="1600" dirty="0" err="1"/>
                  <a:t>gx</a:t>
                </a:r>
                <a:r>
                  <a:rPr lang="en-US" altLang="ko-KR" sz="1600" dirty="0"/>
                  <a:t>, </a:t>
                </a:r>
                <a:r>
                  <a:rPr lang="en-US" altLang="ko-KR" sz="1600" dirty="0" err="1"/>
                  <a:t>gy</a:t>
                </a:r>
                <a:r>
                  <a:rPr lang="en-US" altLang="ko-KR" sz="1600" dirty="0"/>
                  <a:t>, w, h)</a:t>
                </a:r>
                <a:endParaRPr lang="ko-KR" altLang="en-US" sz="1600" dirty="0"/>
              </a:p>
            </p:txBody>
          </p:sp>
        </p:grp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4763A8C0-D9DF-6C59-C996-23C46F40B45D}"/>
              </a:ext>
            </a:extLst>
          </p:cNvPr>
          <p:cNvGrpSpPr/>
          <p:nvPr/>
        </p:nvGrpSpPr>
        <p:grpSpPr>
          <a:xfrm>
            <a:off x="5389305" y="3187332"/>
            <a:ext cx="1917540" cy="1398764"/>
            <a:chOff x="5389305" y="3228592"/>
            <a:chExt cx="1917540" cy="1398764"/>
          </a:xfrm>
        </p:grpSpPr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FCC8F23D-9D14-BDFC-3664-04FFC1B9BD51}"/>
                </a:ext>
              </a:extLst>
            </p:cNvPr>
            <p:cNvCxnSpPr>
              <a:cxnSpLocks/>
              <a:stCxn id="19" idx="3"/>
              <a:endCxn id="25" idx="1"/>
            </p:cNvCxnSpPr>
            <p:nvPr/>
          </p:nvCxnSpPr>
          <p:spPr>
            <a:xfrm flipV="1">
              <a:off x="5389305" y="3228592"/>
              <a:ext cx="1909213" cy="48061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8155E04D-AEBC-5122-804F-F3A166FF911A}"/>
                </a:ext>
              </a:extLst>
            </p:cNvPr>
            <p:cNvCxnSpPr>
              <a:cxnSpLocks/>
              <a:stCxn id="20" idx="3"/>
              <a:endCxn id="27" idx="1"/>
            </p:cNvCxnSpPr>
            <p:nvPr/>
          </p:nvCxnSpPr>
          <p:spPr>
            <a:xfrm flipV="1">
              <a:off x="5389305" y="4133920"/>
              <a:ext cx="1917540" cy="3345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163C0A8B-E2DA-B06C-6380-9A7A2A1AF20B}"/>
                </a:ext>
              </a:extLst>
            </p:cNvPr>
            <p:cNvCxnSpPr>
              <a:cxnSpLocks/>
              <a:stCxn id="15" idx="3"/>
              <a:endCxn id="28" idx="1"/>
            </p:cNvCxnSpPr>
            <p:nvPr/>
          </p:nvCxnSpPr>
          <p:spPr>
            <a:xfrm>
              <a:off x="5389305" y="3249222"/>
              <a:ext cx="1917540" cy="134468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2B84E067-126D-17DD-A7F5-EDB5AF06C23A}"/>
                </a:ext>
              </a:extLst>
            </p:cNvPr>
            <p:cNvCxnSpPr>
              <a:cxnSpLocks/>
              <a:stCxn id="21" idx="3"/>
              <a:endCxn id="26" idx="1"/>
            </p:cNvCxnSpPr>
            <p:nvPr/>
          </p:nvCxnSpPr>
          <p:spPr>
            <a:xfrm flipV="1">
              <a:off x="5389305" y="3675752"/>
              <a:ext cx="1917540" cy="95160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700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ABD4C5-EBCB-594F-3E70-FCC23FF13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305741"/>
            <a:ext cx="11332755" cy="503355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altLang="ko-KR" dirty="0"/>
              <a:t>Method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Transformer </a:t>
            </a:r>
            <a:r>
              <a:rPr lang="ko-KR" altLang="en-US" dirty="0"/>
              <a:t>구조</a:t>
            </a:r>
            <a:endParaRPr lang="en-US" altLang="ko-KR" dirty="0"/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이분 매칭</a:t>
            </a:r>
            <a:r>
              <a:rPr lang="en-US" altLang="ko-KR" dirty="0"/>
              <a:t>(bipartite ma)</a:t>
            </a:r>
            <a:r>
              <a:rPr lang="ko-KR" altLang="en-US" dirty="0"/>
              <a:t> 기반의 </a:t>
            </a:r>
            <a:r>
              <a:rPr lang="en-US" altLang="ko-KR" dirty="0"/>
              <a:t>Set prediction loss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altLang="ko-KR" dirty="0"/>
              <a:t>Experiments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altLang="ko-KR" dirty="0"/>
              <a:t>DETR for panoptic segmentation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altLang="ko-KR" dirty="0"/>
              <a:t>Conclusion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567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DETR model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20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23047B-BF04-08CE-95E5-81BE461AA32E}"/>
                  </a:ext>
                </a:extLst>
              </p:cNvPr>
              <p:cNvSpPr txBox="1"/>
              <p:nvPr/>
            </p:nvSpPr>
            <p:spPr>
              <a:xfrm>
                <a:off x="726432" y="1598800"/>
                <a:ext cx="10627368" cy="20621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ko-KR" altLang="en-US" sz="16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/>
                  <a:t>: GT</a:t>
                </a:r>
                <a:r>
                  <a:rPr lang="ko-KR" altLang="en-US" sz="1600" dirty="0"/>
                  <a:t>의 </a:t>
                </a:r>
                <a:r>
                  <a:rPr lang="en-US" altLang="ko-KR" sz="1600" dirty="0"/>
                  <a:t>object set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/>
                  <a:t>: </a:t>
                </a:r>
                <a:r>
                  <a:rPr lang="en-US" altLang="ko-KR" sz="1600" dirty="0" err="1"/>
                  <a:t>predicton</a:t>
                </a:r>
                <a:r>
                  <a:rPr lang="ko-KR" altLang="en-US" sz="1600" dirty="0"/>
                  <a:t>의 </a:t>
                </a:r>
                <a:r>
                  <a:rPr lang="en-US" altLang="ko-KR" sz="1600" dirty="0"/>
                  <a:t>object set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6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/>
                  <a:t>: N</a:t>
                </a:r>
                <a:r>
                  <a:rPr lang="ko-KR" altLang="en-US" sz="1600" dirty="0"/>
                  <a:t>개의 요소를 가진 </a:t>
                </a:r>
                <a:r>
                  <a:rPr lang="en-US" altLang="ko-KR" sz="1600" dirty="0"/>
                  <a:t>prediction</a:t>
                </a:r>
                <a:r>
                  <a:rPr lang="ko-KR" altLang="en-US" sz="1600" dirty="0"/>
                  <a:t> </a:t>
                </a:r>
                <a:r>
                  <a:rPr lang="en-US" altLang="ko-KR" sz="1600" dirty="0"/>
                  <a:t>bounding box set </a:t>
                </a:r>
                <a:r>
                  <a:rPr lang="ko-KR" altLang="en-US" sz="1600" dirty="0"/>
                  <a:t>에 대한 순열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𝑚𝑎𝑡𝑐h</m:t>
                        </m:r>
                      </m:sub>
                    </m:sSub>
                  </m:oMath>
                </a14:m>
                <a:r>
                  <a:rPr lang="ko-KR" altLang="en-US" sz="1600" dirty="0"/>
                  <a:t>를 최소화 하는 </a:t>
                </a:r>
                <a:r>
                  <a:rPr lang="en-US" altLang="ko-KR" sz="1600" dirty="0"/>
                  <a:t>prediction</a:t>
                </a:r>
                <a:r>
                  <a:rPr lang="ko-KR" altLang="en-US" sz="1600" dirty="0"/>
                  <a:t> </a:t>
                </a:r>
                <a:r>
                  <a:rPr lang="en-US" altLang="ko-KR" sz="1600" dirty="0"/>
                  <a:t>bounding box set</a:t>
                </a:r>
                <a:r>
                  <a:rPr lang="ko-KR" altLang="en-US" sz="1600" dirty="0"/>
                  <a:t>의 순열</a:t>
                </a:r>
                <a:endParaRPr lang="en-US" altLang="ko-KR" sz="16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/>
                  <a:t>: bound box </a:t>
                </a:r>
                <a:r>
                  <a:rPr lang="ko-KR" altLang="en-US" sz="1600" dirty="0"/>
                  <a:t>정보 </a:t>
                </a:r>
                <a:r>
                  <a:rPr lang="en-US" altLang="ko-KR" sz="1600" dirty="0"/>
                  <a:t>: (x, y, w, h)		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/>
                  <a:t>: class label					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ko-KR" sz="1600" dirty="0"/>
                  <a:t>: </a:t>
                </a:r>
                <a:r>
                  <a:rPr lang="ko-KR" altLang="en-US" sz="1600" dirty="0"/>
                  <a:t>해당 </a:t>
                </a:r>
                <a:r>
                  <a:rPr lang="en-US" altLang="ko-KR" sz="1600" dirty="0"/>
                  <a:t>class</a:t>
                </a:r>
                <a:r>
                  <a:rPr lang="ko-KR" altLang="en-US" sz="1600" dirty="0"/>
                  <a:t>에 속할 확률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23047B-BF04-08CE-95E5-81BE461AA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32" y="1598800"/>
                <a:ext cx="10627368" cy="2062103"/>
              </a:xfrm>
              <a:prstGeom prst="rect">
                <a:avLst/>
              </a:prstGeom>
              <a:blipFill>
                <a:blip r:embed="rId3"/>
                <a:stretch>
                  <a:fillRect l="-172" t="-880" b="-2639"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BE734DB-62E9-29B8-F733-83532D2AC350}"/>
              </a:ext>
            </a:extLst>
          </p:cNvPr>
          <p:cNvSpPr txBox="1"/>
          <p:nvPr/>
        </p:nvSpPr>
        <p:spPr>
          <a:xfrm>
            <a:off x="441514" y="1141860"/>
            <a:ext cx="1130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b="1" dirty="0"/>
              <a:t>기호 정리</a:t>
            </a:r>
            <a:endParaRPr lang="en-US" altLang="ko-KR" b="1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4B56D38-C391-EE8B-5BD0-2DEF87F3B5A7}"/>
              </a:ext>
            </a:extLst>
          </p:cNvPr>
          <p:cNvGrpSpPr/>
          <p:nvPr/>
        </p:nvGrpSpPr>
        <p:grpSpPr>
          <a:xfrm>
            <a:off x="578228" y="4274434"/>
            <a:ext cx="4830127" cy="1663766"/>
            <a:chOff x="447668" y="4511673"/>
            <a:chExt cx="4830127" cy="16637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D70DD0-D8C2-02CB-DDF7-CE0745FCFB0A}"/>
                </a:ext>
              </a:extLst>
            </p:cNvPr>
            <p:cNvSpPr txBox="1"/>
            <p:nvPr/>
          </p:nvSpPr>
          <p:spPr>
            <a:xfrm>
              <a:off x="447668" y="4808456"/>
              <a:ext cx="1250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prediction</a:t>
              </a:r>
              <a:endParaRPr lang="ko-KR" altLang="en-US" b="1" dirty="0"/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636F3761-162E-6104-6CEC-C753CF7F123F}"/>
                </a:ext>
              </a:extLst>
            </p:cNvPr>
            <p:cNvGrpSpPr/>
            <p:nvPr/>
          </p:nvGrpSpPr>
          <p:grpSpPr>
            <a:xfrm>
              <a:off x="1620194" y="4511673"/>
              <a:ext cx="3657601" cy="1663766"/>
              <a:chOff x="1620194" y="4511673"/>
              <a:chExt cx="3657601" cy="1663766"/>
            </a:xfrm>
          </p:grpSpPr>
          <p:sp>
            <p:nvSpPr>
              <p:cNvPr id="10" name="사각형: 둥근 모서리 9">
                <a:extLst>
                  <a:ext uri="{FF2B5EF4-FFF2-40B4-BE49-F238E27FC236}">
                    <a16:creationId xmlns:a16="http://schemas.microsoft.com/office/drawing/2014/main" id="{89098EA1-839C-254B-738E-04B80EF8276B}"/>
                  </a:ext>
                </a:extLst>
              </p:cNvPr>
              <p:cNvSpPr/>
              <p:nvPr/>
            </p:nvSpPr>
            <p:spPr>
              <a:xfrm>
                <a:off x="2010489" y="4511673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c0:(cat:0.1, dog:0.2, ..), b0:(</a:t>
                </a:r>
                <a:r>
                  <a:rPr lang="en-US" altLang="ko-KR" sz="1400" dirty="0" err="1"/>
                  <a:t>px</a:t>
                </a:r>
                <a:r>
                  <a:rPr lang="en-US" altLang="ko-KR" sz="1400" dirty="0"/>
                  <a:t>, </a:t>
                </a:r>
                <a:r>
                  <a:rPr lang="en-US" altLang="ko-KR" sz="1400" dirty="0" err="1"/>
                  <a:t>py</a:t>
                </a:r>
                <a:r>
                  <a:rPr lang="en-US" altLang="ko-KR" sz="1400" dirty="0"/>
                  <a:t>, w, h)</a:t>
                </a:r>
                <a:endParaRPr lang="ko-KR" altLang="en-US" sz="1400" dirty="0"/>
              </a:p>
            </p:txBody>
          </p:sp>
          <p:sp>
            <p:nvSpPr>
              <p:cNvPr id="11" name="왼쪽 중괄호 10">
                <a:extLst>
                  <a:ext uri="{FF2B5EF4-FFF2-40B4-BE49-F238E27FC236}">
                    <a16:creationId xmlns:a16="http://schemas.microsoft.com/office/drawing/2014/main" id="{A6CF75B9-C390-DA92-05B4-CC2314BBE6B0}"/>
                  </a:ext>
                </a:extLst>
              </p:cNvPr>
              <p:cNvSpPr/>
              <p:nvPr/>
            </p:nvSpPr>
            <p:spPr>
              <a:xfrm>
                <a:off x="1620194" y="4531827"/>
                <a:ext cx="278781" cy="1643611"/>
              </a:xfrm>
              <a:prstGeom prst="leftBrace">
                <a:avLst>
                  <a:gd name="adj1" fmla="val 82142"/>
                  <a:gd name="adj2" fmla="val 28445"/>
                </a:avLst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사각형: 둥근 모서리 11">
                <a:extLst>
                  <a:ext uri="{FF2B5EF4-FFF2-40B4-BE49-F238E27FC236}">
                    <a16:creationId xmlns:a16="http://schemas.microsoft.com/office/drawing/2014/main" id="{5B0A857F-5CCA-CAB4-74C0-B28A5EDFA4A7}"/>
                  </a:ext>
                </a:extLst>
              </p:cNvPr>
              <p:cNvSpPr/>
              <p:nvPr/>
            </p:nvSpPr>
            <p:spPr>
              <a:xfrm>
                <a:off x="2010489" y="4971656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c1:(cat:0.7, dog:0.1, ..), b1:(</a:t>
                </a:r>
                <a:r>
                  <a:rPr lang="en-US" altLang="ko-KR" sz="1400" dirty="0" err="1"/>
                  <a:t>px</a:t>
                </a:r>
                <a:r>
                  <a:rPr lang="en-US" altLang="ko-KR" sz="1400" dirty="0"/>
                  <a:t>, </a:t>
                </a:r>
                <a:r>
                  <a:rPr lang="en-US" altLang="ko-KR" sz="1400" dirty="0" err="1"/>
                  <a:t>py</a:t>
                </a:r>
                <a:r>
                  <a:rPr lang="en-US" altLang="ko-KR" sz="1400" dirty="0"/>
                  <a:t>, w, h)</a:t>
                </a:r>
                <a:endParaRPr lang="ko-KR" altLang="en-US" sz="1400" dirty="0"/>
              </a:p>
            </p:txBody>
          </p:sp>
          <p:sp>
            <p:nvSpPr>
              <p:cNvPr id="13" name="사각형: 둥근 모서리 12">
                <a:extLst>
                  <a:ext uri="{FF2B5EF4-FFF2-40B4-BE49-F238E27FC236}">
                    <a16:creationId xmlns:a16="http://schemas.microsoft.com/office/drawing/2014/main" id="{FF38A8E7-2BF4-FE85-E423-1A02702EDBC2}"/>
                  </a:ext>
                </a:extLst>
              </p:cNvPr>
              <p:cNvSpPr/>
              <p:nvPr/>
            </p:nvSpPr>
            <p:spPr>
              <a:xfrm>
                <a:off x="2010489" y="5429824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c2:(cat:0.02, dog:0.9, ..), b2:(</a:t>
                </a:r>
                <a:r>
                  <a:rPr lang="en-US" altLang="ko-KR" sz="1400" dirty="0" err="1"/>
                  <a:t>px</a:t>
                </a:r>
                <a:r>
                  <a:rPr lang="en-US" altLang="ko-KR" sz="1400" dirty="0"/>
                  <a:t>, </a:t>
                </a:r>
                <a:r>
                  <a:rPr lang="en-US" altLang="ko-KR" sz="1400" dirty="0" err="1"/>
                  <a:t>py</a:t>
                </a:r>
                <a:r>
                  <a:rPr lang="en-US" altLang="ko-KR" sz="1400" dirty="0"/>
                  <a:t>, w, h)</a:t>
                </a:r>
                <a:endParaRPr lang="ko-KR" altLang="en-US" sz="1400" dirty="0"/>
              </a:p>
            </p:txBody>
          </p:sp>
          <p:sp>
            <p:nvSpPr>
              <p:cNvPr id="14" name="사각형: 둥근 모서리 13">
                <a:extLst>
                  <a:ext uri="{FF2B5EF4-FFF2-40B4-BE49-F238E27FC236}">
                    <a16:creationId xmlns:a16="http://schemas.microsoft.com/office/drawing/2014/main" id="{CCB51134-225E-9D71-3BBB-84AE6FB80834}"/>
                  </a:ext>
                </a:extLst>
              </p:cNvPr>
              <p:cNvSpPr/>
              <p:nvPr/>
            </p:nvSpPr>
            <p:spPr>
              <a:xfrm>
                <a:off x="2010489" y="5889807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c3:(cat:0.1, dog:0.8, ..), b3:(</a:t>
                </a:r>
                <a:r>
                  <a:rPr lang="en-US" altLang="ko-KR" sz="1400" dirty="0" err="1"/>
                  <a:t>px</a:t>
                </a:r>
                <a:r>
                  <a:rPr lang="en-US" altLang="ko-KR" sz="1400" dirty="0"/>
                  <a:t>, </a:t>
                </a:r>
                <a:r>
                  <a:rPr lang="en-US" altLang="ko-KR" sz="1400" dirty="0" err="1"/>
                  <a:t>py</a:t>
                </a:r>
                <a:r>
                  <a:rPr lang="en-US" altLang="ko-KR" sz="1400" dirty="0"/>
                  <a:t>, w, h)</a:t>
                </a:r>
                <a:endParaRPr lang="ko-KR" altLang="en-US" sz="1400" dirty="0"/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E0F8653-DFEC-50F7-1DFC-E4D0807A2FE2}"/>
              </a:ext>
            </a:extLst>
          </p:cNvPr>
          <p:cNvSpPr txBox="1"/>
          <p:nvPr/>
        </p:nvSpPr>
        <p:spPr>
          <a:xfrm>
            <a:off x="726432" y="4273456"/>
            <a:ext cx="12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</a:rPr>
              <a:t>N =4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5CD6053-6421-9E27-5DF2-3EE4F0B4CEDF}"/>
              </a:ext>
            </a:extLst>
          </p:cNvPr>
          <p:cNvGrpSpPr/>
          <p:nvPr/>
        </p:nvGrpSpPr>
        <p:grpSpPr>
          <a:xfrm>
            <a:off x="7317568" y="4253804"/>
            <a:ext cx="4316163" cy="1650943"/>
            <a:chOff x="6756998" y="4521036"/>
            <a:chExt cx="4316163" cy="16509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4DD679-D267-BEF7-4B29-CF150F72DB5D}"/>
                </a:ext>
              </a:extLst>
            </p:cNvPr>
            <p:cNvSpPr txBox="1"/>
            <p:nvPr/>
          </p:nvSpPr>
          <p:spPr>
            <a:xfrm>
              <a:off x="10571806" y="4808456"/>
              <a:ext cx="501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GT</a:t>
              </a:r>
              <a:endParaRPr lang="ko-KR" altLang="en-US" b="1" dirty="0"/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A939805C-11F4-EE96-6FDA-B94372F2CBC7}"/>
                </a:ext>
              </a:extLst>
            </p:cNvPr>
            <p:cNvGrpSpPr/>
            <p:nvPr/>
          </p:nvGrpSpPr>
          <p:grpSpPr>
            <a:xfrm>
              <a:off x="6756998" y="4521036"/>
              <a:ext cx="3714006" cy="1650943"/>
              <a:chOff x="6756998" y="4521036"/>
              <a:chExt cx="3714006" cy="1650943"/>
            </a:xfrm>
          </p:grpSpPr>
          <p:sp>
            <p:nvSpPr>
              <p:cNvPr id="19" name="오른쪽 중괄호 18">
                <a:extLst>
                  <a:ext uri="{FF2B5EF4-FFF2-40B4-BE49-F238E27FC236}">
                    <a16:creationId xmlns:a16="http://schemas.microsoft.com/office/drawing/2014/main" id="{48436FF3-9847-6CF8-F855-C5A2AD58EE4B}"/>
                  </a:ext>
                </a:extLst>
              </p:cNvPr>
              <p:cNvSpPr/>
              <p:nvPr/>
            </p:nvSpPr>
            <p:spPr>
              <a:xfrm>
                <a:off x="10121838" y="4528368"/>
                <a:ext cx="349166" cy="1643611"/>
              </a:xfrm>
              <a:prstGeom prst="rightBrace">
                <a:avLst>
                  <a:gd name="adj1" fmla="val 90218"/>
                  <a:gd name="adj2" fmla="val 27385"/>
                </a:avLst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id="{7BE92EF6-7307-91A2-F80B-3225E1282349}"/>
                  </a:ext>
                </a:extLst>
              </p:cNvPr>
              <p:cNvSpPr/>
              <p:nvPr/>
            </p:nvSpPr>
            <p:spPr>
              <a:xfrm>
                <a:off x="6756998" y="4521036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/>
                  <a:t>C0:(cat), b0:(</a:t>
                </a:r>
                <a:r>
                  <a:rPr lang="en-US" altLang="ko-KR" sz="1600" dirty="0" err="1"/>
                  <a:t>gx</a:t>
                </a:r>
                <a:r>
                  <a:rPr lang="en-US" altLang="ko-KR" sz="1600" dirty="0"/>
                  <a:t>, </a:t>
                </a:r>
                <a:r>
                  <a:rPr lang="en-US" altLang="ko-KR" sz="1600" dirty="0" err="1"/>
                  <a:t>gy</a:t>
                </a:r>
                <a:r>
                  <a:rPr lang="en-US" altLang="ko-KR" sz="1600" dirty="0"/>
                  <a:t>, w, h)</a:t>
                </a:r>
                <a:endParaRPr lang="ko-KR" altLang="en-US" sz="1600" dirty="0"/>
              </a:p>
            </p:txBody>
          </p:sp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AF078261-2EE1-FFBC-85C8-C67CF24C0404}"/>
                  </a:ext>
                </a:extLst>
              </p:cNvPr>
              <p:cNvSpPr/>
              <p:nvPr/>
            </p:nvSpPr>
            <p:spPr>
              <a:xfrm>
                <a:off x="6765325" y="4968196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/>
                  <a:t>C1:(dog), b1:(</a:t>
                </a:r>
                <a:r>
                  <a:rPr lang="en-US" altLang="ko-KR" sz="1600" dirty="0" err="1"/>
                  <a:t>gx</a:t>
                </a:r>
                <a:r>
                  <a:rPr lang="en-US" altLang="ko-KR" sz="1600" dirty="0"/>
                  <a:t>, </a:t>
                </a:r>
                <a:r>
                  <a:rPr lang="en-US" altLang="ko-KR" sz="1600" dirty="0" err="1"/>
                  <a:t>gy</a:t>
                </a:r>
                <a:r>
                  <a:rPr lang="en-US" altLang="ko-KR" sz="1600" dirty="0"/>
                  <a:t>, w, h)</a:t>
                </a:r>
                <a:endParaRPr lang="ko-KR" altLang="en-US" sz="1600" dirty="0"/>
              </a:p>
            </p:txBody>
          </p:sp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A14BF54D-36E0-7B28-F621-34FB51EA026D}"/>
                  </a:ext>
                </a:extLst>
              </p:cNvPr>
              <p:cNvSpPr/>
              <p:nvPr/>
            </p:nvSpPr>
            <p:spPr>
              <a:xfrm>
                <a:off x="6765325" y="5426364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/>
                  <a:t>C2:(dog), b2:(</a:t>
                </a:r>
                <a:r>
                  <a:rPr lang="en-US" altLang="ko-KR" sz="1600" dirty="0" err="1"/>
                  <a:t>gx</a:t>
                </a:r>
                <a:r>
                  <a:rPr lang="en-US" altLang="ko-KR" sz="1600" dirty="0"/>
                  <a:t>, </a:t>
                </a:r>
                <a:r>
                  <a:rPr lang="en-US" altLang="ko-KR" sz="1600" dirty="0" err="1"/>
                  <a:t>gy</a:t>
                </a:r>
                <a:r>
                  <a:rPr lang="en-US" altLang="ko-KR" sz="1600" dirty="0"/>
                  <a:t>, w, h)</a:t>
                </a:r>
                <a:endParaRPr lang="ko-KR" altLang="en-US" sz="1600" dirty="0"/>
              </a:p>
            </p:txBody>
          </p:sp>
          <p:sp>
            <p:nvSpPr>
              <p:cNvPr id="23" name="사각형: 둥근 모서리 22">
                <a:extLst>
                  <a:ext uri="{FF2B5EF4-FFF2-40B4-BE49-F238E27FC236}">
                    <a16:creationId xmlns:a16="http://schemas.microsoft.com/office/drawing/2014/main" id="{AE85060F-E532-823B-1E39-C31D017EF54B}"/>
                  </a:ext>
                </a:extLst>
              </p:cNvPr>
              <p:cNvSpPr/>
              <p:nvPr/>
            </p:nvSpPr>
            <p:spPr>
              <a:xfrm>
                <a:off x="6765325" y="5886347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/>
                  <a:t>c3: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∮</a:t>
                </a:r>
                <a:r>
                  <a:rPr lang="en-US" altLang="ko-KR" sz="1600" dirty="0"/>
                  <a:t>(no object), b3:(</a:t>
                </a:r>
                <a:r>
                  <a:rPr lang="en-US" altLang="ko-KR" sz="1600" dirty="0" err="1"/>
                  <a:t>gx</a:t>
                </a:r>
                <a:r>
                  <a:rPr lang="en-US" altLang="ko-KR" sz="1600" dirty="0"/>
                  <a:t>, </a:t>
                </a:r>
                <a:r>
                  <a:rPr lang="en-US" altLang="ko-KR" sz="1600" dirty="0" err="1"/>
                  <a:t>gy</a:t>
                </a:r>
                <a:r>
                  <a:rPr lang="en-US" altLang="ko-KR" sz="1600" dirty="0"/>
                  <a:t>, w, h)</a:t>
                </a:r>
                <a:endParaRPr lang="ko-KR" altLang="en-US" sz="1600" dirty="0"/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9C31B269-521D-FD2F-5AAF-B446ACCBB8D7}"/>
              </a:ext>
            </a:extLst>
          </p:cNvPr>
          <p:cNvGrpSpPr/>
          <p:nvPr/>
        </p:nvGrpSpPr>
        <p:grpSpPr>
          <a:xfrm>
            <a:off x="5408355" y="4396620"/>
            <a:ext cx="1917540" cy="1398764"/>
            <a:chOff x="5408355" y="4437880"/>
            <a:chExt cx="1917540" cy="1398764"/>
          </a:xfrm>
        </p:grpSpPr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8E984658-EDEC-3FB1-7C0F-37D8937E42C2}"/>
                </a:ext>
              </a:extLst>
            </p:cNvPr>
            <p:cNvCxnSpPr>
              <a:cxnSpLocks/>
              <a:stCxn id="12" idx="3"/>
              <a:endCxn id="20" idx="1"/>
            </p:cNvCxnSpPr>
            <p:nvPr/>
          </p:nvCxnSpPr>
          <p:spPr>
            <a:xfrm flipV="1">
              <a:off x="5408355" y="4437880"/>
              <a:ext cx="1909213" cy="48061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23966A2B-74A2-8F21-F802-413D84045E1C}"/>
                </a:ext>
              </a:extLst>
            </p:cNvPr>
            <p:cNvCxnSpPr>
              <a:cxnSpLocks/>
              <a:stCxn id="13" idx="3"/>
              <a:endCxn id="22" idx="1"/>
            </p:cNvCxnSpPr>
            <p:nvPr/>
          </p:nvCxnSpPr>
          <p:spPr>
            <a:xfrm flipV="1">
              <a:off x="5408355" y="5343208"/>
              <a:ext cx="1917540" cy="3345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3436F40B-4320-8830-2FBD-28A1A6D0291E}"/>
                </a:ext>
              </a:extLst>
            </p:cNvPr>
            <p:cNvCxnSpPr>
              <a:cxnSpLocks/>
              <a:stCxn id="10" idx="3"/>
              <a:endCxn id="23" idx="1"/>
            </p:cNvCxnSpPr>
            <p:nvPr/>
          </p:nvCxnSpPr>
          <p:spPr>
            <a:xfrm>
              <a:off x="5408355" y="4458510"/>
              <a:ext cx="1917540" cy="134468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9670AC1D-362D-CCC6-92ED-A23832C3E3E8}"/>
                </a:ext>
              </a:extLst>
            </p:cNvPr>
            <p:cNvCxnSpPr>
              <a:cxnSpLocks/>
              <a:stCxn id="14" idx="3"/>
              <a:endCxn id="21" idx="1"/>
            </p:cNvCxnSpPr>
            <p:nvPr/>
          </p:nvCxnSpPr>
          <p:spPr>
            <a:xfrm flipV="1">
              <a:off x="5408355" y="4885040"/>
              <a:ext cx="1917540" cy="95160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7BBE896-E0A5-023D-27D3-9B4C1008D221}"/>
                  </a:ext>
                </a:extLst>
              </p:cNvPr>
              <p:cNvSpPr txBox="1"/>
              <p:nvPr/>
            </p:nvSpPr>
            <p:spPr>
              <a:xfrm>
                <a:off x="950468" y="4904924"/>
                <a:ext cx="4963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)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7BBE896-E0A5-023D-27D3-9B4C1008D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68" y="4904924"/>
                <a:ext cx="496353" cy="369332"/>
              </a:xfrm>
              <a:prstGeom prst="rect">
                <a:avLst/>
              </a:prstGeom>
              <a:blipFill>
                <a:blip r:embed="rId4"/>
                <a:stretch>
                  <a:fillRect l="-11111" t="-10000" r="-3704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3BA13A1-2DE5-08C5-4BAA-F352BCB34253}"/>
                  </a:ext>
                </a:extLst>
              </p:cNvPr>
              <p:cNvSpPr txBox="1"/>
              <p:nvPr/>
            </p:nvSpPr>
            <p:spPr>
              <a:xfrm>
                <a:off x="11138055" y="4986596"/>
                <a:ext cx="4963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)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3BA13A1-2DE5-08C5-4BAA-F352BCB34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8055" y="4986596"/>
                <a:ext cx="496353" cy="369332"/>
              </a:xfrm>
              <a:prstGeom prst="rect">
                <a:avLst/>
              </a:prstGeom>
              <a:blipFill>
                <a:blip r:embed="rId5"/>
                <a:stretch>
                  <a:fillRect l="-9756" t="-8197" r="-20732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242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DETR model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21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23047B-BF04-08CE-95E5-81BE461AA32E}"/>
                  </a:ext>
                </a:extLst>
              </p:cNvPr>
              <p:cNvSpPr txBox="1"/>
              <p:nvPr/>
            </p:nvSpPr>
            <p:spPr>
              <a:xfrm>
                <a:off x="6869150" y="233189"/>
                <a:ext cx="5077057" cy="20313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ko-KR" altLang="en-US" sz="1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: GT</a:t>
                </a:r>
                <a:r>
                  <a:rPr lang="ko-KR" altLang="en-US" sz="1400" dirty="0"/>
                  <a:t>의 </a:t>
                </a:r>
                <a:r>
                  <a:rPr lang="en-US" altLang="ko-KR" sz="1400" dirty="0"/>
                  <a:t>object set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: </a:t>
                </a:r>
                <a:r>
                  <a:rPr lang="ko-KR" altLang="en-US" sz="1400" dirty="0"/>
                  <a:t>예측한 </a:t>
                </a:r>
                <a:r>
                  <a:rPr lang="en-US" altLang="ko-KR" sz="1400" dirty="0"/>
                  <a:t>N</a:t>
                </a:r>
                <a:r>
                  <a:rPr lang="ko-KR" altLang="en-US" sz="1400" dirty="0"/>
                  <a:t>개의 </a:t>
                </a:r>
                <a:r>
                  <a:rPr lang="en-US" altLang="ko-KR" sz="1400" dirty="0"/>
                  <a:t>object set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: N</a:t>
                </a:r>
                <a:r>
                  <a:rPr lang="ko-KR" altLang="en-US" sz="1400" dirty="0"/>
                  <a:t>개의 요소를 가진 순열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1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𝑚𝑎𝑡𝑐h</m:t>
                        </m:r>
                      </m:sub>
                    </m:sSub>
                  </m:oMath>
                </a14:m>
                <a:r>
                  <a:rPr lang="ko-KR" altLang="en-US" sz="1400" dirty="0"/>
                  <a:t>를 최소화 하는 예측 </a:t>
                </a:r>
                <a:r>
                  <a:rPr lang="en-US" altLang="ko-KR" sz="1400" dirty="0"/>
                  <a:t>bounding box set</a:t>
                </a:r>
                <a:r>
                  <a:rPr lang="ko-KR" altLang="en-US" sz="1400" dirty="0"/>
                  <a:t>의 순열</a:t>
                </a:r>
                <a:endParaRPr lang="en-US" altLang="ko-KR" sz="14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: bound box </a:t>
                </a:r>
                <a:r>
                  <a:rPr lang="ko-KR" altLang="en-US" sz="1400" dirty="0"/>
                  <a:t>정보 </a:t>
                </a:r>
                <a:r>
                  <a:rPr lang="en-US" altLang="ko-KR" sz="1400" dirty="0"/>
                  <a:t>: (x, y, w, h)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: class label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ko-KR" sz="1400" dirty="0"/>
                  <a:t>: </a:t>
                </a:r>
                <a:r>
                  <a:rPr lang="ko-KR" altLang="en-US" sz="1400" dirty="0"/>
                  <a:t>해당 </a:t>
                </a:r>
                <a:r>
                  <a:rPr lang="en-US" altLang="ko-KR" sz="1400" dirty="0"/>
                  <a:t>class</a:t>
                </a:r>
                <a:r>
                  <a:rPr lang="ko-KR" altLang="en-US" sz="1400" dirty="0"/>
                  <a:t>에 속할 확률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23047B-BF04-08CE-95E5-81BE461AA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150" y="233189"/>
                <a:ext cx="5077057" cy="2031325"/>
              </a:xfrm>
              <a:prstGeom prst="rect">
                <a:avLst/>
              </a:prstGeom>
              <a:blipFill>
                <a:blip r:embed="rId3"/>
                <a:stretch>
                  <a:fillRect l="-120" t="-299" b="-2388"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그룹 72">
            <a:extLst>
              <a:ext uri="{FF2B5EF4-FFF2-40B4-BE49-F238E27FC236}">
                <a16:creationId xmlns:a16="http://schemas.microsoft.com/office/drawing/2014/main" id="{C1B128D1-5A63-6B20-6F8F-A105EE43AC37}"/>
              </a:ext>
            </a:extLst>
          </p:cNvPr>
          <p:cNvGrpSpPr/>
          <p:nvPr/>
        </p:nvGrpSpPr>
        <p:grpSpPr>
          <a:xfrm>
            <a:off x="419100" y="1489794"/>
            <a:ext cx="11308971" cy="800219"/>
            <a:chOff x="559178" y="1323057"/>
            <a:chExt cx="11308971" cy="800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BA61229-7547-40D2-B8B0-EDBF59382FFE}"/>
                    </a:ext>
                  </a:extLst>
                </p:cNvPr>
                <p:cNvSpPr txBox="1"/>
                <p:nvPr/>
              </p:nvSpPr>
              <p:spPr>
                <a:xfrm>
                  <a:off x="559178" y="1323057"/>
                  <a:ext cx="11308971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spcBef>
                      <a:spcPts val="600"/>
                    </a:spcBef>
                    <a:spcAft>
                      <a:spcPts val="600"/>
                    </a:spcAft>
                    <a:buAutoNum type="arabicPeriod"/>
                  </a:pPr>
                  <a:r>
                    <a:rPr lang="ko-KR" altLang="en-US" b="1" dirty="0"/>
                    <a:t>최적의 </a:t>
                  </a:r>
                  <a:r>
                    <a:rPr lang="en-US" altLang="ko-KR" b="1" dirty="0"/>
                    <a:t>Bipartite</a:t>
                  </a:r>
                  <a:r>
                    <a:rPr lang="ko-KR" altLang="en-US" b="1" dirty="0"/>
                    <a:t> </a:t>
                  </a:r>
                  <a:r>
                    <a:rPr lang="en-US" altLang="ko-KR" b="1" dirty="0"/>
                    <a:t>Matching</a:t>
                  </a:r>
                  <a:r>
                    <a:rPr lang="ko-KR" altLang="en-US" b="1" dirty="0"/>
                    <a:t> 찾기</a:t>
                  </a:r>
                  <a:r>
                    <a:rPr lang="en-US" altLang="ko-KR" b="1" dirty="0"/>
                    <a:t> (by</a:t>
                  </a:r>
                  <a:r>
                    <a:rPr lang="ko-KR" altLang="en-US" b="1" dirty="0"/>
                    <a:t> </a:t>
                  </a:r>
                  <a:r>
                    <a:rPr lang="en-US" altLang="ko-KR" b="1" dirty="0"/>
                    <a:t>Hungarian</a:t>
                  </a:r>
                  <a:r>
                    <a:rPr lang="ko-KR" altLang="en-US" b="1" dirty="0"/>
                    <a:t> </a:t>
                  </a:r>
                  <a:r>
                    <a:rPr lang="en-US" altLang="ko-KR" b="1" dirty="0"/>
                    <a:t>Algorithm)</a:t>
                  </a:r>
                  <a:endParaRPr lang="en-US" altLang="ko-KR" dirty="0"/>
                </a:p>
                <a:p>
                  <a:pPr marL="285750" indent="-285750">
                    <a:spcBef>
                      <a:spcPts val="6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𝒎𝒂𝒕𝒄𝒉</m:t>
                          </m:r>
                        </m:sub>
                      </m:sSub>
                    </m:oMath>
                  </a14:m>
                  <a:r>
                    <a:rPr lang="ko-KR" altLang="en-US" dirty="0"/>
                    <a:t>가 가장 작은 </a:t>
                  </a:r>
                  <a:r>
                    <a:rPr lang="ko-KR" altLang="en-US" b="1" dirty="0"/>
                    <a:t>매칭 순서 </a:t>
                  </a:r>
                  <a:r>
                    <a:rPr lang="ko-KR" altLang="en-US" dirty="0"/>
                    <a:t>찾기 </a:t>
                  </a:r>
                  <a:r>
                    <a:rPr lang="en-US" altLang="ko-KR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⇒</a:t>
                  </a:r>
                  <a:r>
                    <a:rPr lang="en-US" altLang="ko-KR" dirty="0"/>
                    <a:t> </a:t>
                  </a:r>
                  <a:r>
                    <a:rPr lang="ko-KR" altLang="en-US" dirty="0"/>
                    <a:t>최적의 </a:t>
                  </a:r>
                  <a:r>
                    <a:rPr lang="ko-KR" altLang="en-US" b="1" dirty="0"/>
                    <a:t>순열</a:t>
                  </a:r>
                  <a:r>
                    <a:rPr lang="en-US" altLang="ko-KR" b="1" dirty="0"/>
                    <a:t> (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ko-KR" alt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ko-KR" altLang="en-US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</m:acc>
                    </m:oMath>
                  </a14:m>
                  <a:r>
                    <a:rPr lang="en-US" altLang="ko-KR" b="1" dirty="0"/>
                    <a:t>) </a:t>
                  </a:r>
                  <a:r>
                    <a:rPr lang="ko-KR" altLang="en-US" dirty="0"/>
                    <a:t>찾기</a:t>
                  </a:r>
                  <a:endParaRPr lang="en-US" altLang="ko-KR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BA61229-7547-40D2-B8B0-EDBF59382F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178" y="1323057"/>
                  <a:ext cx="11308971" cy="800219"/>
                </a:xfrm>
                <a:prstGeom prst="rect">
                  <a:avLst/>
                </a:prstGeom>
                <a:blipFill>
                  <a:blip r:embed="rId4"/>
                  <a:stretch>
                    <a:fillRect l="-485" t="-5303" b="-1060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98F13FB0-6A11-95D6-52C7-7EE69A0A92E9}"/>
                </a:ext>
              </a:extLst>
            </p:cNvPr>
            <p:cNvSpPr/>
            <p:nvPr/>
          </p:nvSpPr>
          <p:spPr>
            <a:xfrm>
              <a:off x="603784" y="1346554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</a:t>
              </a:r>
              <a:endParaRPr lang="ko-KR" altLang="en-US" dirty="0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B8C57AE6-2492-4CBC-C014-407C2A220FD3}"/>
              </a:ext>
            </a:extLst>
          </p:cNvPr>
          <p:cNvGrpSpPr/>
          <p:nvPr/>
        </p:nvGrpSpPr>
        <p:grpSpPr>
          <a:xfrm>
            <a:off x="2420024" y="2700038"/>
            <a:ext cx="7351952" cy="2971409"/>
            <a:chOff x="2697139" y="3144181"/>
            <a:chExt cx="7351952" cy="2971409"/>
          </a:xfrm>
        </p:grpSpPr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97E8A42E-5F69-7916-E26F-5ADEDEAE1B07}"/>
                </a:ext>
              </a:extLst>
            </p:cNvPr>
            <p:cNvGrpSpPr/>
            <p:nvPr/>
          </p:nvGrpSpPr>
          <p:grpSpPr>
            <a:xfrm>
              <a:off x="2697139" y="3144181"/>
              <a:ext cx="7351952" cy="2971409"/>
              <a:chOff x="2697139" y="3144181"/>
              <a:chExt cx="7351952" cy="2971409"/>
            </a:xfrm>
          </p:grpSpPr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B874E4E1-9DD3-2CF3-EB6B-8CA6F24C0F79}"/>
                  </a:ext>
                </a:extLst>
              </p:cNvPr>
              <p:cNvGrpSpPr/>
              <p:nvPr/>
            </p:nvGrpSpPr>
            <p:grpSpPr>
              <a:xfrm>
                <a:off x="2697139" y="3144181"/>
                <a:ext cx="5476512" cy="1489590"/>
                <a:chOff x="1242672" y="3190698"/>
                <a:chExt cx="4251006" cy="1123135"/>
              </a:xfrm>
            </p:grpSpPr>
            <p:pic>
              <p:nvPicPr>
                <p:cNvPr id="48" name="그림 47">
                  <a:extLst>
                    <a:ext uri="{FF2B5EF4-FFF2-40B4-BE49-F238E27FC236}">
                      <a16:creationId xmlns:a16="http://schemas.microsoft.com/office/drawing/2014/main" id="{9DB9D973-135B-300A-7754-DA3EA8725C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2672" y="3190698"/>
                  <a:ext cx="4251006" cy="1123135"/>
                </a:xfrm>
                <a:prstGeom prst="rect">
                  <a:avLst/>
                </a:prstGeom>
              </p:spPr>
            </p:pic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B422803-102C-5125-307F-46E4B6A1B6E5}"/>
                    </a:ext>
                  </a:extLst>
                </p:cNvPr>
                <p:cNvSpPr txBox="1"/>
                <p:nvPr/>
              </p:nvSpPr>
              <p:spPr>
                <a:xfrm>
                  <a:off x="3448797" y="3521432"/>
                  <a:ext cx="2044881" cy="461665"/>
                </a:xfrm>
                <a:prstGeom prst="rect">
                  <a:avLst/>
                </a:prstGeom>
                <a:noFill/>
                <a:ln w="2857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ko-KR" alt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DA9082B1-677B-582B-7F18-5528F70BF0B0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83" y="3162495"/>
                    <a:ext cx="505830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800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rPr>
                      <a:t>GT[</a:t>
                    </a:r>
                    <a:r>
                      <a:rPr lang="en-US" altLang="ko-KR" sz="1800" b="1" dirty="0" err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rPr>
                      <a:t>i</a:t>
                    </a:r>
                    <a:r>
                      <a:rPr lang="en-US" altLang="ko-KR" sz="1800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rPr>
                      <a:t>] </a:t>
                    </a:r>
                    <a:r>
                      <a:rPr lang="ko-KR" altLang="en-US" sz="1800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rPr>
                      <a:t>와 </a:t>
                    </a:r>
                    <a:r>
                      <a:rPr lang="en-US" altLang="ko-KR" sz="1800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rPr>
                      <a:t>prediction[</a:t>
                    </a:r>
                    <a14:m>
                      <m:oMath xmlns:m="http://schemas.openxmlformats.org/officeDocument/2006/math">
                        <m:r>
                          <a:rPr lang="ko-KR" altLang="en-US" sz="1800" b="1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𝛔</m:t>
                        </m:r>
                      </m:oMath>
                    </a14:m>
                    <a:r>
                      <a:rPr lang="en-US" altLang="ko-KR" sz="1800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rPr>
                      <a:t>(</a:t>
                    </a:r>
                    <a:r>
                      <a:rPr lang="en-US" altLang="ko-KR" sz="1800" b="1" dirty="0" err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rPr>
                      <a:t>i</a:t>
                    </a:r>
                    <a:r>
                      <a:rPr lang="en-US" altLang="ko-KR" sz="1800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rPr>
                      <a:t>)]</a:t>
                    </a:r>
                    <a:r>
                      <a:rPr lang="ko-KR" altLang="en-US" sz="1800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rPr>
                      <a:t>와의 매칭 </a:t>
                    </a:r>
                    <a:r>
                      <a:rPr lang="en-US" altLang="ko-KR" sz="1800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rPr>
                      <a:t>cost</a:t>
                    </a:r>
                    <a:endParaRPr lang="ko-KR" altLang="en-US" b="1" dirty="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DA9082B1-677B-582B-7F18-5528F70BF0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90783" y="3162495"/>
                    <a:ext cx="5058308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333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A6EA90AE-2BF8-9527-99E8-AA56536852B4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82" y="4844654"/>
                    <a:ext cx="3182870" cy="5539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500" dirty="0">
                        <a:solidFill>
                          <a:srgbClr val="FF0000"/>
                        </a:solidFill>
                      </a:rPr>
                      <a:t>어떤 순서</a:t>
                    </a:r>
                    <a:r>
                      <a:rPr lang="en-US" altLang="ko-KR" sz="1500" dirty="0">
                        <a:solidFill>
                          <a:srgbClr val="FF0000"/>
                        </a:solidFill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ko-KR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a14:m>
                    <a:r>
                      <a:rPr lang="en-US" altLang="ko-KR" sz="1500" dirty="0">
                        <a:solidFill>
                          <a:srgbClr val="FF0000"/>
                        </a:solidFill>
                      </a:rPr>
                      <a:t>)</a:t>
                    </a:r>
                    <a:r>
                      <a:rPr lang="ko-KR" altLang="en-US" sz="1500" dirty="0">
                        <a:solidFill>
                          <a:srgbClr val="FF0000"/>
                        </a:solidFill>
                      </a:rPr>
                      <a:t>로 매칭된 </a:t>
                    </a:r>
                    <a:r>
                      <a:rPr lang="en-US" altLang="ko-KR" sz="1500" dirty="0">
                        <a:solidFill>
                          <a:srgbClr val="FF0000"/>
                        </a:solidFill>
                      </a:rPr>
                      <a:t>prediction – GT </a:t>
                    </a:r>
                    <a:r>
                      <a:rPr lang="ko-KR" altLang="en-US" sz="1500" dirty="0">
                        <a:solidFill>
                          <a:srgbClr val="FF0000"/>
                        </a:solidFill>
                      </a:rPr>
                      <a:t>사이 모든 매칭 </a:t>
                    </a:r>
                    <a:r>
                      <a:rPr lang="en-US" altLang="ko-KR" sz="1500" dirty="0">
                        <a:solidFill>
                          <a:srgbClr val="FF0000"/>
                        </a:solidFill>
                      </a:rPr>
                      <a:t>cost</a:t>
                    </a:r>
                    <a:r>
                      <a:rPr lang="ko-KR" altLang="en-US" sz="1500" dirty="0">
                        <a:solidFill>
                          <a:srgbClr val="FF0000"/>
                        </a:solidFill>
                      </a:rPr>
                      <a:t>의 합</a:t>
                    </a:r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A6EA90AE-2BF8-9527-99E8-AA56536852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90782" y="4844654"/>
                    <a:ext cx="3182870" cy="55399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3297" b="-10989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0" name="왼쪽 대괄호 69">
                <a:extLst>
                  <a:ext uri="{FF2B5EF4-FFF2-40B4-BE49-F238E27FC236}">
                    <a16:creationId xmlns:a16="http://schemas.microsoft.com/office/drawing/2014/main" id="{E89CDDEC-FD2C-3A76-F5B1-CF4850D0F6DD}"/>
                  </a:ext>
                </a:extLst>
              </p:cNvPr>
              <p:cNvSpPr/>
              <p:nvPr/>
            </p:nvSpPr>
            <p:spPr>
              <a:xfrm rot="16200000">
                <a:off x="6408414" y="3028416"/>
                <a:ext cx="347608" cy="3182869"/>
              </a:xfrm>
              <a:prstGeom prst="leftBracket">
                <a:avLst>
                  <a:gd name="adj" fmla="val 38497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왼쪽 대괄호 70">
                <a:extLst>
                  <a:ext uri="{FF2B5EF4-FFF2-40B4-BE49-F238E27FC236}">
                    <a16:creationId xmlns:a16="http://schemas.microsoft.com/office/drawing/2014/main" id="{DD6D2BC0-DE9C-F3A1-3D65-3A71BC36873B}"/>
                  </a:ext>
                </a:extLst>
              </p:cNvPr>
              <p:cNvSpPr/>
              <p:nvPr/>
            </p:nvSpPr>
            <p:spPr>
              <a:xfrm rot="16200000">
                <a:off x="5749816" y="3233615"/>
                <a:ext cx="347608" cy="4500066"/>
              </a:xfrm>
              <a:prstGeom prst="leftBracket">
                <a:avLst>
                  <a:gd name="adj" fmla="val 38497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3F3292AF-DE9A-1AA8-9AC1-30732CCEAA56}"/>
                      </a:ext>
                    </a:extLst>
                  </p:cNvPr>
                  <p:cNvSpPr txBox="1"/>
                  <p:nvPr/>
                </p:nvSpPr>
                <p:spPr>
                  <a:xfrm>
                    <a:off x="3673587" y="5772355"/>
                    <a:ext cx="4500064" cy="3432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500" dirty="0">
                        <a:solidFill>
                          <a:srgbClr val="FF0000"/>
                        </a:solidFill>
                      </a:rPr>
                      <a:t>매칭 </a:t>
                    </a:r>
                    <a:r>
                      <a:rPr lang="en-US" altLang="ko-KR" sz="1500" dirty="0">
                        <a:solidFill>
                          <a:srgbClr val="FF0000"/>
                        </a:solidFill>
                      </a:rPr>
                      <a:t>cost</a:t>
                    </a:r>
                    <a:r>
                      <a:rPr lang="ko-KR" altLang="en-US" sz="1500" dirty="0">
                        <a:solidFill>
                          <a:srgbClr val="FF0000"/>
                        </a:solidFill>
                      </a:rPr>
                      <a:t>의 합이 최소가 되도록 하는 </a:t>
                    </a:r>
                    <a14:m>
                      <m:oMath xmlns:m="http://schemas.openxmlformats.org/officeDocument/2006/math">
                        <m:r>
                          <a:rPr lang="ko-KR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ko-K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ko-KR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리</m:t>
                        </m:r>
                      </m:oMath>
                    </a14:m>
                    <a:r>
                      <a:rPr lang="ko-KR" altLang="en-US" sz="1500" dirty="0">
                        <a:solidFill>
                          <a:srgbClr val="FF0000"/>
                        </a:solidFill>
                      </a:rPr>
                      <a:t>턴</a:t>
                    </a:r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3F3292AF-DE9A-1AA8-9AC1-30732CCEAA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3587" y="5772355"/>
                    <a:ext cx="4500064" cy="34323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64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66BEB01-745D-75C9-6A10-DFB44D58DA36}"/>
                </a:ext>
              </a:extLst>
            </p:cNvPr>
            <p:cNvSpPr txBox="1"/>
            <p:nvPr/>
          </p:nvSpPr>
          <p:spPr>
            <a:xfrm>
              <a:off x="2843561" y="3575656"/>
              <a:ext cx="379141" cy="612296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9649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DETR model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22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441514" y="1322688"/>
                <a:ext cx="11308971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𝒎𝒂𝒕𝒄𝒉</m:t>
                        </m:r>
                      </m:sub>
                    </m:sSub>
                  </m:oMath>
                </a14:m>
                <a:r>
                  <a:rPr lang="en-US" altLang="ko-KR" sz="2400" b="1" dirty="0"/>
                  <a:t> </a:t>
                </a:r>
                <a:r>
                  <a:rPr lang="en-US" altLang="ko-KR" dirty="0"/>
                  <a:t>: </a:t>
                </a:r>
                <a:r>
                  <a:rPr lang="ko-KR" altLang="en-US" dirty="0"/>
                  <a:t>매칭 </a:t>
                </a:r>
                <a:r>
                  <a:rPr lang="en-US" altLang="ko-KR" dirty="0"/>
                  <a:t>cost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b="1" u="sng" dirty="0">
                    <a:solidFill>
                      <a:srgbClr val="0070C0"/>
                    </a:solidFill>
                  </a:rPr>
                  <a:t>Class </a:t>
                </a:r>
                <a:r>
                  <a:rPr lang="ko-KR" altLang="en-US" b="1" u="sng" dirty="0">
                    <a:solidFill>
                      <a:srgbClr val="0070C0"/>
                    </a:solidFill>
                  </a:rPr>
                  <a:t>예측확률</a:t>
                </a:r>
                <a:r>
                  <a:rPr lang="ko-KR" altLang="en-US" dirty="0"/>
                  <a:t>과 </a:t>
                </a:r>
                <a:r>
                  <a:rPr lang="en-US" altLang="ko-KR" b="1" u="sng" dirty="0">
                    <a:solidFill>
                      <a:srgbClr val="0070C0"/>
                    </a:solidFill>
                  </a:rPr>
                  <a:t>bounding box</a:t>
                </a:r>
                <a:r>
                  <a:rPr lang="ko-KR" altLang="en-US" b="1" u="sng" dirty="0">
                    <a:solidFill>
                      <a:srgbClr val="0070C0"/>
                    </a:solidFill>
                  </a:rPr>
                  <a:t>의 유사도</a:t>
                </a:r>
                <a:r>
                  <a:rPr lang="ko-KR" altLang="en-US" dirty="0"/>
                  <a:t>를 사용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14" y="1322688"/>
                <a:ext cx="11308971" cy="815608"/>
              </a:xfrm>
              <a:prstGeom prst="rect">
                <a:avLst/>
              </a:prstGeom>
              <a:blipFill>
                <a:blip r:embed="rId3"/>
                <a:stretch>
                  <a:fillRect l="-700" t="-3731" b="-111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그룹 18">
            <a:extLst>
              <a:ext uri="{FF2B5EF4-FFF2-40B4-BE49-F238E27FC236}">
                <a16:creationId xmlns:a16="http://schemas.microsoft.com/office/drawing/2014/main" id="{428F6070-6E76-9DDF-9183-8EEB26B20C1C}"/>
              </a:ext>
            </a:extLst>
          </p:cNvPr>
          <p:cNvGrpSpPr/>
          <p:nvPr/>
        </p:nvGrpSpPr>
        <p:grpSpPr>
          <a:xfrm>
            <a:off x="1818654" y="2402176"/>
            <a:ext cx="8554689" cy="918384"/>
            <a:chOff x="840771" y="2641004"/>
            <a:chExt cx="8554689" cy="918384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1B54624D-37BF-AFDE-6F04-90B23AFE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0771" y="2797544"/>
              <a:ext cx="8554689" cy="761844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17F84550-39D7-7B8A-B5CD-973C6EA6B631}"/>
                </a:ext>
              </a:extLst>
            </p:cNvPr>
            <p:cNvSpPr/>
            <p:nvPr/>
          </p:nvSpPr>
          <p:spPr>
            <a:xfrm>
              <a:off x="3784167" y="2978391"/>
              <a:ext cx="2400300" cy="52163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55A183F6-5795-89B8-F7E4-3AC9E059A64C}"/>
                </a:ext>
              </a:extLst>
            </p:cNvPr>
            <p:cNvSpPr/>
            <p:nvPr/>
          </p:nvSpPr>
          <p:spPr>
            <a:xfrm>
              <a:off x="6470495" y="2984311"/>
              <a:ext cx="2867927" cy="52163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C9033D-3053-808D-C86B-47D9FAB33FAC}"/>
                </a:ext>
              </a:extLst>
            </p:cNvPr>
            <p:cNvSpPr txBox="1"/>
            <p:nvPr/>
          </p:nvSpPr>
          <p:spPr>
            <a:xfrm>
              <a:off x="3600615" y="2654933"/>
              <a:ext cx="2867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0070C0"/>
                  </a:solidFill>
                </a:rPr>
                <a:t>GT</a:t>
              </a:r>
              <a:r>
                <a:rPr lang="ko-KR" altLang="en-US" sz="1400" dirty="0">
                  <a:solidFill>
                    <a:srgbClr val="0070C0"/>
                  </a:solidFill>
                </a:rPr>
                <a:t>의 정답 </a:t>
              </a:r>
              <a:r>
                <a:rPr lang="en-US" altLang="ko-KR" sz="1400" dirty="0">
                  <a:solidFill>
                    <a:srgbClr val="0070C0"/>
                  </a:solidFill>
                </a:rPr>
                <a:t>class</a:t>
              </a:r>
              <a:r>
                <a:rPr lang="ko-KR" altLang="en-US" sz="1400" dirty="0">
                  <a:solidFill>
                    <a:srgbClr val="0070C0"/>
                  </a:solidFill>
                </a:rPr>
                <a:t>로 예측할 확률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3DC553-5469-AC43-635E-905CB330F900}"/>
                </a:ext>
              </a:extLst>
            </p:cNvPr>
            <p:cNvSpPr txBox="1"/>
            <p:nvPr/>
          </p:nvSpPr>
          <p:spPr>
            <a:xfrm>
              <a:off x="6515100" y="2641004"/>
              <a:ext cx="2800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0070C0"/>
                  </a:solidFill>
                </a:rPr>
                <a:t> GT bbox</a:t>
              </a:r>
              <a:r>
                <a:rPr lang="ko-KR" altLang="en-US" sz="1400" dirty="0">
                  <a:solidFill>
                    <a:srgbClr val="0070C0"/>
                  </a:solidFill>
                </a:rPr>
                <a:t>와 매칭된 </a:t>
              </a:r>
              <a:r>
                <a:rPr lang="en-US" altLang="ko-KR" sz="1400" dirty="0">
                  <a:solidFill>
                    <a:srgbClr val="0070C0"/>
                  </a:solidFill>
                </a:rPr>
                <a:t>bbox</a:t>
              </a:r>
              <a:r>
                <a:rPr lang="ko-KR" altLang="en-US" sz="1400" dirty="0">
                  <a:solidFill>
                    <a:srgbClr val="0070C0"/>
                  </a:solidFill>
                </a:rPr>
                <a:t>의 유사도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F01828-0AC8-F72D-0A89-8CF095CFB382}"/>
                  </a:ext>
                </a:extLst>
              </p:cNvPr>
              <p:cNvSpPr txBox="1"/>
              <p:nvPr/>
            </p:nvSpPr>
            <p:spPr>
              <a:xfrm>
                <a:off x="419100" y="4395629"/>
                <a:ext cx="11308971" cy="73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𝒃𝒐𝒙</m:t>
                        </m:r>
                      </m:sub>
                    </m:sSub>
                  </m:oMath>
                </a14:m>
                <a:r>
                  <a:rPr lang="en-US" altLang="ko-KR" b="1" dirty="0"/>
                  <a:t> </a:t>
                </a:r>
                <a:r>
                  <a:rPr lang="en-US" altLang="ko-KR" dirty="0"/>
                  <a:t>: GT bbox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- </a:t>
                </a:r>
                <a:r>
                  <a:rPr lang="ko-KR" altLang="en-US" dirty="0"/>
                  <a:t>매칭된 </a:t>
                </a:r>
                <a:r>
                  <a:rPr lang="en-US" altLang="ko-KR" dirty="0"/>
                  <a:t>prediction bbox</a:t>
                </a:r>
                <a:r>
                  <a:rPr lang="ko-KR" altLang="en-US" dirty="0"/>
                  <a:t>사이의 </a:t>
                </a:r>
                <a:r>
                  <a:rPr lang="en-US" altLang="ko-KR" dirty="0"/>
                  <a:t>cost </a:t>
                </a:r>
                <a:r>
                  <a:rPr lang="ko-KR" altLang="en-US" dirty="0"/>
                  <a:t>계산</a:t>
                </a:r>
                <a:endParaRPr lang="en-US" altLang="ko-KR" dirty="0"/>
              </a:p>
              <a:p>
                <a:pPr lvl="1">
                  <a:spcAft>
                    <a:spcPts val="1200"/>
                  </a:spcAft>
                </a:pPr>
                <a:endParaRPr lang="en-US" altLang="ko-KR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F01828-0AC8-F72D-0A89-8CF095CFB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395629"/>
                <a:ext cx="11308971" cy="730136"/>
              </a:xfrm>
              <a:prstGeom prst="rect">
                <a:avLst/>
              </a:prstGeom>
              <a:blipFill>
                <a:blip r:embed="rId5"/>
                <a:stretch>
                  <a:fillRect l="-755" t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6AEDA31E-E03D-55BA-38F0-0301D7B281B6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6320790" y="3267116"/>
            <a:ext cx="2561552" cy="131217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1CB23809-593A-495D-0131-DA2B9F15ECC1}"/>
              </a:ext>
            </a:extLst>
          </p:cNvPr>
          <p:cNvGrpSpPr/>
          <p:nvPr/>
        </p:nvGrpSpPr>
        <p:grpSpPr>
          <a:xfrm>
            <a:off x="1148170" y="4944107"/>
            <a:ext cx="5063059" cy="803431"/>
            <a:chOff x="1579244" y="4076136"/>
            <a:chExt cx="6202681" cy="1103624"/>
          </a:xfrm>
        </p:grpSpPr>
        <p:pic>
          <p:nvPicPr>
            <p:cNvPr id="34" name="Picture 2" descr="paper review: End-to-End Detection with Transformers (a.k.a DETR) -  Chadrick's Blog">
              <a:extLst>
                <a:ext uri="{FF2B5EF4-FFF2-40B4-BE49-F238E27FC236}">
                  <a16:creationId xmlns:a16="http://schemas.microsoft.com/office/drawing/2014/main" id="{8669BA78-DBFB-EA1B-9C17-CF025DAB05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93"/>
            <a:stretch/>
          </p:blipFill>
          <p:spPr bwMode="auto">
            <a:xfrm>
              <a:off x="1579245" y="4503678"/>
              <a:ext cx="6202680" cy="598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FCB002-A146-E93B-2EC1-48FD7B3C57B5}"/>
                </a:ext>
              </a:extLst>
            </p:cNvPr>
            <p:cNvSpPr txBox="1"/>
            <p:nvPr/>
          </p:nvSpPr>
          <p:spPr>
            <a:xfrm>
              <a:off x="1579244" y="4084213"/>
              <a:ext cx="2956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</a:rPr>
                <a:t>IoU loss</a:t>
              </a:r>
              <a:endParaRPr lang="ko-KR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86F5B3-6902-D7FF-9024-6BC7DF02A8FE}"/>
                </a:ext>
              </a:extLst>
            </p:cNvPr>
            <p:cNvSpPr txBox="1"/>
            <p:nvPr/>
          </p:nvSpPr>
          <p:spPr>
            <a:xfrm>
              <a:off x="4981575" y="4076136"/>
              <a:ext cx="2800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</a:rPr>
                <a:t> L1 loss</a:t>
              </a:r>
              <a:endParaRPr lang="ko-KR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A1611568-E934-6374-1047-4D93704F4BA9}"/>
                </a:ext>
              </a:extLst>
            </p:cNvPr>
            <p:cNvSpPr/>
            <p:nvPr/>
          </p:nvSpPr>
          <p:spPr>
            <a:xfrm>
              <a:off x="1579245" y="4443796"/>
              <a:ext cx="2956560" cy="735964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EFD7619A-3C96-89B6-024E-B98BF734ADB3}"/>
                </a:ext>
              </a:extLst>
            </p:cNvPr>
            <p:cNvSpPr/>
            <p:nvPr/>
          </p:nvSpPr>
          <p:spPr>
            <a:xfrm>
              <a:off x="4981575" y="4413854"/>
              <a:ext cx="2800350" cy="761845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F4544CA-FB8A-C1C9-CAE9-A11F142A3E43}"/>
              </a:ext>
            </a:extLst>
          </p:cNvPr>
          <p:cNvSpPr txBox="1"/>
          <p:nvPr/>
        </p:nvSpPr>
        <p:spPr>
          <a:xfrm>
            <a:off x="6427180" y="4984950"/>
            <a:ext cx="5482825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0070C0"/>
                </a:solidFill>
              </a:rPr>
              <a:t>IoU loss</a:t>
            </a:r>
            <a:r>
              <a:rPr lang="ko-KR" altLang="en-US" b="1" dirty="0">
                <a:solidFill>
                  <a:srgbClr val="0070C0"/>
                </a:solidFill>
              </a:rPr>
              <a:t>도 같이 사용하는 이유</a:t>
            </a:r>
            <a:endParaRPr lang="en-US" altLang="ko-KR" b="1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ko-KR" sz="1600" b="1" dirty="0"/>
              <a:t>L1 loss</a:t>
            </a:r>
            <a:r>
              <a:rPr lang="ko-KR" altLang="en-US" sz="1600" b="1" dirty="0"/>
              <a:t> </a:t>
            </a:r>
            <a:r>
              <a:rPr lang="en-US" altLang="ko-KR" sz="1600" dirty="0"/>
              <a:t>: </a:t>
            </a:r>
            <a:r>
              <a:rPr lang="ko-KR" altLang="en-US" sz="1600" dirty="0"/>
              <a:t>단순히 좌표간 차이를 계산</a:t>
            </a:r>
            <a:r>
              <a:rPr lang="en-US" altLang="ko-KR" sz="1600" dirty="0"/>
              <a:t> </a:t>
            </a:r>
          </a:p>
          <a:p>
            <a:pPr>
              <a:spcAft>
                <a:spcPts val="600"/>
              </a:spcAft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비슷한 유사도를 가진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bbox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도 크기에 따라 다르게 측정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Aft>
                <a:spcPts val="600"/>
              </a:spcAft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IoU loss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추가해서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scale-invariant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하게 보정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9905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85DCD-F42C-2133-B47C-E081AADA8364}"/>
              </a:ext>
            </a:extLst>
          </p:cNvPr>
          <p:cNvSpPr txBox="1"/>
          <p:nvPr/>
        </p:nvSpPr>
        <p:spPr>
          <a:xfrm>
            <a:off x="441514" y="1141860"/>
            <a:ext cx="1130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Ablation : Loss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ablations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21C9B0E-2BFB-BA8B-D4A7-24447431E06A}"/>
              </a:ext>
            </a:extLst>
          </p:cNvPr>
          <p:cNvGrpSpPr/>
          <p:nvPr/>
        </p:nvGrpSpPr>
        <p:grpSpPr>
          <a:xfrm>
            <a:off x="419100" y="2123361"/>
            <a:ext cx="8865691" cy="2419821"/>
            <a:chOff x="419100" y="2006302"/>
            <a:chExt cx="8865691" cy="2419821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2DE49A6A-163C-2376-F4C5-8189A6E0786E}"/>
                </a:ext>
              </a:extLst>
            </p:cNvPr>
            <p:cNvGrpSpPr/>
            <p:nvPr/>
          </p:nvGrpSpPr>
          <p:grpSpPr>
            <a:xfrm>
              <a:off x="419100" y="2006302"/>
              <a:ext cx="8865691" cy="1592428"/>
              <a:chOff x="441514" y="2686050"/>
              <a:chExt cx="8865691" cy="1592428"/>
            </a:xfrm>
          </p:grpSpPr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886C08EC-17C0-E087-FD96-2F7FCD3680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7704"/>
              <a:stretch/>
            </p:blipFill>
            <p:spPr>
              <a:xfrm>
                <a:off x="441514" y="2686050"/>
                <a:ext cx="8865691" cy="1592428"/>
              </a:xfrm>
              <a:prstGeom prst="rect">
                <a:avLst/>
              </a:prstGeom>
            </p:spPr>
          </p:pic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51748981-5CCD-E117-8A7F-786253237492}"/>
                  </a:ext>
                </a:extLst>
              </p:cNvPr>
              <p:cNvSpPr/>
              <p:nvPr/>
            </p:nvSpPr>
            <p:spPr>
              <a:xfrm>
                <a:off x="3122967" y="3834044"/>
                <a:ext cx="5750239" cy="36442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ECE0364-4E18-84A8-7AE2-C98257EC10A4}"/>
                    </a:ext>
                  </a:extLst>
                </p:cNvPr>
                <p:cNvSpPr txBox="1"/>
                <p:nvPr/>
              </p:nvSpPr>
              <p:spPr>
                <a:xfrm>
                  <a:off x="546415" y="3702848"/>
                  <a:ext cx="4195449" cy="7232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ko-KR" altLang="en-US" dirty="0"/>
                    <a:t> </a:t>
                  </a:r>
                  <a:r>
                    <a:rPr lang="en-US" altLang="ko-KR" dirty="0"/>
                    <a:t>: bbox</a:t>
                  </a:r>
                  <a:r>
                    <a:rPr lang="ko-KR" altLang="en-US" dirty="0"/>
                    <a:t>간 거리 </a:t>
                  </a:r>
                  <a:r>
                    <a:rPr lang="en-US" altLang="ko-KR" dirty="0"/>
                    <a:t>loss</a:t>
                  </a:r>
                </a:p>
                <a:p>
                  <a:pPr marL="285750" indent="-285750">
                    <a:spcBef>
                      <a:spcPts val="600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𝐺𝐼𝑜𝑈</m:t>
                      </m:r>
                    </m:oMath>
                  </a14:m>
                  <a:r>
                    <a:rPr lang="ko-KR" altLang="en-US" dirty="0"/>
                    <a:t> </a:t>
                  </a:r>
                  <a:r>
                    <a:rPr lang="en-US" altLang="ko-KR" dirty="0"/>
                    <a:t>: </a:t>
                  </a:r>
                  <a:r>
                    <a:rPr lang="ko-KR" altLang="en-US" dirty="0"/>
                    <a:t>면적 유사도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FED933C-21F4-ABFE-04D5-9E28DAA382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415" y="3702848"/>
                  <a:ext cx="4195449" cy="723275"/>
                </a:xfrm>
                <a:prstGeom prst="rect">
                  <a:avLst/>
                </a:prstGeom>
                <a:blipFill>
                  <a:blip r:embed="rId4"/>
                  <a:stretch>
                    <a:fillRect l="-872" t="-6780" b="-1355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2F16F76-1D2C-BA21-87DD-169440C91E4F}"/>
              </a:ext>
            </a:extLst>
          </p:cNvPr>
          <p:cNvGrpSpPr/>
          <p:nvPr/>
        </p:nvGrpSpPr>
        <p:grpSpPr>
          <a:xfrm>
            <a:off x="7046284" y="514411"/>
            <a:ext cx="4477014" cy="752746"/>
            <a:chOff x="1579244" y="4023465"/>
            <a:chExt cx="6202681" cy="1156295"/>
          </a:xfrm>
        </p:grpSpPr>
        <p:pic>
          <p:nvPicPr>
            <p:cNvPr id="14" name="Picture 2" descr="paper review: End-to-End Detection with Transformers (a.k.a DETR) -  Chadrick's Blog">
              <a:extLst>
                <a:ext uri="{FF2B5EF4-FFF2-40B4-BE49-F238E27FC236}">
                  <a16:creationId xmlns:a16="http://schemas.microsoft.com/office/drawing/2014/main" id="{0F08F5DC-1CDD-5C49-F3C0-1999E1DE82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93"/>
            <a:stretch/>
          </p:blipFill>
          <p:spPr bwMode="auto">
            <a:xfrm>
              <a:off x="1579245" y="4503678"/>
              <a:ext cx="6202680" cy="598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ED2D45-03BA-A280-5275-3382099457B0}"/>
                </a:ext>
              </a:extLst>
            </p:cNvPr>
            <p:cNvSpPr txBox="1"/>
            <p:nvPr/>
          </p:nvSpPr>
          <p:spPr>
            <a:xfrm>
              <a:off x="1579244" y="4031540"/>
              <a:ext cx="2956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</a:rPr>
                <a:t>IoU loss</a:t>
              </a:r>
              <a:endParaRPr lang="ko-KR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C38F76-F30B-0CE9-0809-2EB20405A6C2}"/>
                </a:ext>
              </a:extLst>
            </p:cNvPr>
            <p:cNvSpPr txBox="1"/>
            <p:nvPr/>
          </p:nvSpPr>
          <p:spPr>
            <a:xfrm>
              <a:off x="4981575" y="4023465"/>
              <a:ext cx="2800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</a:rPr>
                <a:t> L1 loss</a:t>
              </a:r>
              <a:endParaRPr lang="ko-KR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C99F4E4F-C233-EC88-915D-19D784032773}"/>
                </a:ext>
              </a:extLst>
            </p:cNvPr>
            <p:cNvSpPr/>
            <p:nvPr/>
          </p:nvSpPr>
          <p:spPr>
            <a:xfrm>
              <a:off x="1579245" y="4443796"/>
              <a:ext cx="2956560" cy="735964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C4665E8-A4A8-6189-7645-A58B4D249088}"/>
                </a:ext>
              </a:extLst>
            </p:cNvPr>
            <p:cNvSpPr/>
            <p:nvPr/>
          </p:nvSpPr>
          <p:spPr>
            <a:xfrm>
              <a:off x="4981575" y="4413854"/>
              <a:ext cx="2800350" cy="761845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141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DETR model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24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23047B-BF04-08CE-95E5-81BE461AA32E}"/>
                  </a:ext>
                </a:extLst>
              </p:cNvPr>
              <p:cNvSpPr txBox="1"/>
              <p:nvPr/>
            </p:nvSpPr>
            <p:spPr>
              <a:xfrm>
                <a:off x="7358160" y="78684"/>
                <a:ext cx="4753671" cy="20313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ko-KR" altLang="en-US" sz="1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: GT</a:t>
                </a:r>
                <a:r>
                  <a:rPr lang="ko-KR" altLang="en-US" sz="1400" dirty="0"/>
                  <a:t>의 </a:t>
                </a:r>
                <a:r>
                  <a:rPr lang="en-US" altLang="ko-KR" sz="1400" dirty="0"/>
                  <a:t>object set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: </a:t>
                </a:r>
                <a:r>
                  <a:rPr lang="ko-KR" altLang="en-US" sz="1400" dirty="0"/>
                  <a:t>예측한 </a:t>
                </a:r>
                <a:r>
                  <a:rPr lang="en-US" altLang="ko-KR" sz="1400" dirty="0"/>
                  <a:t>N</a:t>
                </a:r>
                <a:r>
                  <a:rPr lang="ko-KR" altLang="en-US" sz="1400" dirty="0"/>
                  <a:t>개의 </a:t>
                </a:r>
                <a:r>
                  <a:rPr lang="en-US" altLang="ko-KR" sz="1400" dirty="0"/>
                  <a:t>object set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: GT</a:t>
                </a:r>
                <a:r>
                  <a:rPr lang="ko-KR" altLang="en-US" sz="1400" dirty="0"/>
                  <a:t>의 </a:t>
                </a:r>
                <a:r>
                  <a:rPr lang="en-US" altLang="ko-KR" sz="1400" dirty="0"/>
                  <a:t>object set</a:t>
                </a:r>
                <a:r>
                  <a:rPr lang="ko-KR" altLang="en-US" sz="1400" dirty="0"/>
                  <a:t>의 순열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1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𝑚𝑎𝑡𝑐h</m:t>
                        </m:r>
                      </m:sub>
                    </m:sSub>
                  </m:oMath>
                </a14:m>
                <a:r>
                  <a:rPr lang="ko-KR" altLang="en-US" sz="1400" dirty="0"/>
                  <a:t>를 최소화 하는 예측 </a:t>
                </a:r>
                <a:r>
                  <a:rPr lang="en-US" altLang="ko-KR" sz="1400" dirty="0"/>
                  <a:t>bounding box set</a:t>
                </a:r>
                <a:r>
                  <a:rPr lang="ko-KR" altLang="en-US" sz="1400" dirty="0"/>
                  <a:t>의 순열</a:t>
                </a:r>
                <a:endParaRPr lang="en-US" altLang="ko-KR" sz="14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: bound box </a:t>
                </a:r>
                <a:r>
                  <a:rPr lang="ko-KR" altLang="en-US" sz="1400" dirty="0"/>
                  <a:t>정보 </a:t>
                </a:r>
                <a:r>
                  <a:rPr lang="en-US" altLang="ko-KR" sz="1400" dirty="0"/>
                  <a:t>: (x, y, w, h)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: class label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ko-KR" sz="1400" dirty="0"/>
                  <a:t>: </a:t>
                </a:r>
                <a:r>
                  <a:rPr lang="ko-KR" altLang="en-US" sz="1400" dirty="0"/>
                  <a:t>해당 </a:t>
                </a:r>
                <a:r>
                  <a:rPr lang="en-US" altLang="ko-KR" sz="1400" dirty="0"/>
                  <a:t>class</a:t>
                </a:r>
                <a:r>
                  <a:rPr lang="ko-KR" altLang="en-US" sz="1400" dirty="0"/>
                  <a:t>에 속할 확률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23047B-BF04-08CE-95E5-81BE461AA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160" y="78684"/>
                <a:ext cx="4753671" cy="2031325"/>
              </a:xfrm>
              <a:prstGeom prst="rect">
                <a:avLst/>
              </a:prstGeom>
              <a:blipFill>
                <a:blip r:embed="rId3"/>
                <a:stretch>
                  <a:fillRect t="-597" b="-2090"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>
            <a:extLst>
              <a:ext uri="{FF2B5EF4-FFF2-40B4-BE49-F238E27FC236}">
                <a16:creationId xmlns:a16="http://schemas.microsoft.com/office/drawing/2014/main" id="{A3A29BFB-EE57-1261-68A6-267A4318C157}"/>
              </a:ext>
            </a:extLst>
          </p:cNvPr>
          <p:cNvGrpSpPr/>
          <p:nvPr/>
        </p:nvGrpSpPr>
        <p:grpSpPr>
          <a:xfrm>
            <a:off x="7227095" y="3286225"/>
            <a:ext cx="3480942" cy="732694"/>
            <a:chOff x="1579244" y="3992621"/>
            <a:chExt cx="6202681" cy="1187139"/>
          </a:xfrm>
        </p:grpSpPr>
        <p:pic>
          <p:nvPicPr>
            <p:cNvPr id="5" name="Picture 2" descr="paper review: End-to-End Detection with Transformers (a.k.a DETR) -  Chadrick's Blog">
              <a:extLst>
                <a:ext uri="{FF2B5EF4-FFF2-40B4-BE49-F238E27FC236}">
                  <a16:creationId xmlns:a16="http://schemas.microsoft.com/office/drawing/2014/main" id="{457C7D59-3362-2579-D831-14BA477E1C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93"/>
            <a:stretch/>
          </p:blipFill>
          <p:spPr bwMode="auto">
            <a:xfrm>
              <a:off x="1579245" y="4503678"/>
              <a:ext cx="6202680" cy="598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104DE4-3A68-B910-A691-B685739BF155}"/>
                </a:ext>
              </a:extLst>
            </p:cNvPr>
            <p:cNvSpPr txBox="1"/>
            <p:nvPr/>
          </p:nvSpPr>
          <p:spPr>
            <a:xfrm>
              <a:off x="1579244" y="4017400"/>
              <a:ext cx="2956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</a:rPr>
                <a:t>IoU loss</a:t>
              </a:r>
              <a:endParaRPr lang="ko-KR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ABFDA9-D80E-A80F-5AA8-98D271E82B7F}"/>
                </a:ext>
              </a:extLst>
            </p:cNvPr>
            <p:cNvSpPr txBox="1"/>
            <p:nvPr/>
          </p:nvSpPr>
          <p:spPr>
            <a:xfrm>
              <a:off x="4981576" y="3992621"/>
              <a:ext cx="28003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</a:rPr>
                <a:t> L1 loss</a:t>
              </a:r>
              <a:endParaRPr lang="ko-KR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B433ECE-AB7C-E2FD-E7C2-F8088E940C1B}"/>
                </a:ext>
              </a:extLst>
            </p:cNvPr>
            <p:cNvSpPr/>
            <p:nvPr/>
          </p:nvSpPr>
          <p:spPr>
            <a:xfrm>
              <a:off x="1579245" y="4443796"/>
              <a:ext cx="2956560" cy="735964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A21C0BD3-3CAD-7CBE-453A-AE89B442211A}"/>
                </a:ext>
              </a:extLst>
            </p:cNvPr>
            <p:cNvSpPr/>
            <p:nvPr/>
          </p:nvSpPr>
          <p:spPr>
            <a:xfrm>
              <a:off x="4981575" y="4413854"/>
              <a:ext cx="2800350" cy="761845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7481125B-382B-FB1F-DD93-90A09983D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60" y="1581638"/>
            <a:ext cx="4376481" cy="1190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94044E-71A7-23B0-0225-E283F7724E98}"/>
                  </a:ext>
                </a:extLst>
              </p:cNvPr>
              <p:cNvSpPr txBox="1"/>
              <p:nvPr/>
            </p:nvSpPr>
            <p:spPr>
              <a:xfrm>
                <a:off x="419100" y="4053371"/>
                <a:ext cx="1130897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ko-KR" sz="2000" b="1" dirty="0">
                    <a:solidFill>
                      <a:schemeClr val="accent1"/>
                    </a:solidFill>
                  </a:rPr>
                  <a:t>Hungarian algorithm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dirty="0"/>
                  <a:t>할당문제</a:t>
                </a:r>
                <a:r>
                  <a:rPr lang="en-US" altLang="ko-KR" dirty="0"/>
                  <a:t>(assignment problem)</a:t>
                </a:r>
                <a:r>
                  <a:rPr lang="ko-KR" altLang="en-US" dirty="0"/>
                  <a:t>에 많이 사용되는 알고리즘</a:t>
                </a:r>
                <a:endParaRPr lang="en-US" altLang="ko-KR" dirty="0"/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dirty="0"/>
                  <a:t>매칭하는데 걸리는 시간 복잡도를 줄여 줌 </a:t>
                </a:r>
                <a:r>
                  <a:rPr lang="en-US" altLang="ko-KR" dirty="0"/>
                  <a:t>	:	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>
                    <a:latin typeface="맑은 고딕" panose="020B0503020000020004" pitchFamily="50" charset="-127"/>
                  </a:rPr>
                  <a:t>⇒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dirty="0">
                    <a:latin typeface="맑은 고딕" panose="020B0503020000020004" pitchFamily="50" charset="-127"/>
                  </a:rPr>
                  <a:t> 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94044E-71A7-23B0-0225-E283F7724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053371"/>
                <a:ext cx="11308971" cy="1107996"/>
              </a:xfrm>
              <a:prstGeom prst="rect">
                <a:avLst/>
              </a:prstGeom>
              <a:blipFill>
                <a:blip r:embed="rId6"/>
                <a:stretch>
                  <a:fillRect l="-485" t="-3297"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2A4707A-D16A-EF90-3DD4-2BEF892004E4}"/>
              </a:ext>
            </a:extLst>
          </p:cNvPr>
          <p:cNvSpPr txBox="1"/>
          <p:nvPr/>
        </p:nvSpPr>
        <p:spPr>
          <a:xfrm>
            <a:off x="441514" y="1322688"/>
            <a:ext cx="1130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600" b="1" dirty="0"/>
              <a:t>최종 수식</a:t>
            </a:r>
            <a:endParaRPr lang="en-US" altLang="ko-KR" sz="1600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B162022-A51E-0E36-06AA-053F54F97725}"/>
              </a:ext>
            </a:extLst>
          </p:cNvPr>
          <p:cNvGrpSpPr/>
          <p:nvPr/>
        </p:nvGrpSpPr>
        <p:grpSpPr>
          <a:xfrm>
            <a:off x="2783352" y="2577883"/>
            <a:ext cx="7694341" cy="737021"/>
            <a:chOff x="840771" y="2641004"/>
            <a:chExt cx="9649103" cy="918384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A478932D-37B1-46B5-59E1-BB6A8A028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0771" y="2797544"/>
              <a:ext cx="8554689" cy="761844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C79EAC56-F2EF-35B9-89D7-D4E9743C605E}"/>
                </a:ext>
              </a:extLst>
            </p:cNvPr>
            <p:cNvSpPr/>
            <p:nvPr/>
          </p:nvSpPr>
          <p:spPr>
            <a:xfrm>
              <a:off x="3784167" y="2978391"/>
              <a:ext cx="2400300" cy="52163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818E1ED1-E771-6376-2AEF-8D018CBA6404}"/>
                </a:ext>
              </a:extLst>
            </p:cNvPr>
            <p:cNvSpPr/>
            <p:nvPr/>
          </p:nvSpPr>
          <p:spPr>
            <a:xfrm>
              <a:off x="6470495" y="2984311"/>
              <a:ext cx="2867927" cy="52163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FC86B2-7182-EFF0-D52D-B08B1B71B3F8}"/>
                </a:ext>
              </a:extLst>
            </p:cNvPr>
            <p:cNvSpPr txBox="1"/>
            <p:nvPr/>
          </p:nvSpPr>
          <p:spPr>
            <a:xfrm>
              <a:off x="2586984" y="2654931"/>
              <a:ext cx="3597485" cy="383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0070C0"/>
                  </a:solidFill>
                </a:rPr>
                <a:t>GT</a:t>
              </a:r>
              <a:r>
                <a:rPr lang="ko-KR" altLang="en-US" sz="1400" dirty="0">
                  <a:solidFill>
                    <a:srgbClr val="0070C0"/>
                  </a:solidFill>
                </a:rPr>
                <a:t>의 정답 </a:t>
              </a:r>
              <a:r>
                <a:rPr lang="en-US" altLang="ko-KR" sz="1400" dirty="0">
                  <a:solidFill>
                    <a:srgbClr val="0070C0"/>
                  </a:solidFill>
                </a:rPr>
                <a:t>class</a:t>
              </a:r>
              <a:r>
                <a:rPr lang="ko-KR" altLang="en-US" sz="1400" dirty="0">
                  <a:solidFill>
                    <a:srgbClr val="0070C0"/>
                  </a:solidFill>
                </a:rPr>
                <a:t>로 예측할 확률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2A8EDF-47E5-8390-0BBE-3535AB8B8E0E}"/>
                </a:ext>
              </a:extLst>
            </p:cNvPr>
            <p:cNvSpPr txBox="1"/>
            <p:nvPr/>
          </p:nvSpPr>
          <p:spPr>
            <a:xfrm>
              <a:off x="6515100" y="2641004"/>
              <a:ext cx="3974774" cy="32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0070C0"/>
                  </a:solidFill>
                </a:rPr>
                <a:t> GT bbox</a:t>
              </a:r>
              <a:r>
                <a:rPr lang="ko-KR" altLang="en-US" sz="1400" dirty="0">
                  <a:solidFill>
                    <a:srgbClr val="0070C0"/>
                  </a:solidFill>
                </a:rPr>
                <a:t>와 매칭된 </a:t>
              </a:r>
              <a:r>
                <a:rPr lang="en-US" altLang="ko-KR" sz="1400" dirty="0">
                  <a:solidFill>
                    <a:srgbClr val="0070C0"/>
                  </a:solidFill>
                </a:rPr>
                <a:t>bbox</a:t>
              </a:r>
              <a:r>
                <a:rPr lang="ko-KR" altLang="en-US" sz="1400" dirty="0">
                  <a:solidFill>
                    <a:srgbClr val="0070C0"/>
                  </a:solidFill>
                </a:rPr>
                <a:t>의 유사도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27E79F3-500E-FD90-1C8A-57430A44754C}"/>
              </a:ext>
            </a:extLst>
          </p:cNvPr>
          <p:cNvSpPr txBox="1"/>
          <p:nvPr/>
        </p:nvSpPr>
        <p:spPr>
          <a:xfrm>
            <a:off x="3001131" y="1841430"/>
            <a:ext cx="2222356" cy="61229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05312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DETR model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25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23047B-BF04-08CE-95E5-81BE461AA32E}"/>
                  </a:ext>
                </a:extLst>
              </p:cNvPr>
              <p:cNvSpPr txBox="1"/>
              <p:nvPr/>
            </p:nvSpPr>
            <p:spPr>
              <a:xfrm>
                <a:off x="6869150" y="233189"/>
                <a:ext cx="5077057" cy="22467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ko-KR" altLang="en-US" sz="1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: GT</a:t>
                </a:r>
                <a:r>
                  <a:rPr lang="ko-KR" altLang="en-US" sz="1400" dirty="0"/>
                  <a:t>의 </a:t>
                </a:r>
                <a:r>
                  <a:rPr lang="en-US" altLang="ko-KR" sz="1400" dirty="0"/>
                  <a:t>object set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: </a:t>
                </a:r>
                <a:r>
                  <a:rPr lang="ko-KR" altLang="en-US" sz="1400" dirty="0"/>
                  <a:t>예측한 </a:t>
                </a:r>
                <a:r>
                  <a:rPr lang="en-US" altLang="ko-KR" sz="1400" dirty="0"/>
                  <a:t>N</a:t>
                </a:r>
                <a:r>
                  <a:rPr lang="ko-KR" altLang="en-US" sz="1400" dirty="0"/>
                  <a:t>개의 </a:t>
                </a:r>
                <a:r>
                  <a:rPr lang="en-US" altLang="ko-KR" sz="1400" dirty="0"/>
                  <a:t>object set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1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: N</a:t>
                </a:r>
                <a:r>
                  <a:rPr lang="ko-KR" altLang="en-US" sz="1400" dirty="0"/>
                  <a:t>개의 요소를 가진 순열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1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𝑚𝑎𝑡𝑐h</m:t>
                        </m:r>
                      </m:sub>
                    </m:sSub>
                  </m:oMath>
                </a14:m>
                <a:r>
                  <a:rPr lang="ko-KR" altLang="en-US" sz="1400" dirty="0"/>
                  <a:t>를 최소화 하는 예측 </a:t>
                </a:r>
                <a:r>
                  <a:rPr lang="en-US" altLang="ko-KR" sz="1400" dirty="0"/>
                  <a:t>bounding box set</a:t>
                </a:r>
                <a:r>
                  <a:rPr lang="ko-KR" altLang="en-US" sz="1400" dirty="0"/>
                  <a:t>의 순열</a:t>
                </a:r>
                <a:endParaRPr lang="en-US" altLang="ko-KR" sz="1400" dirty="0"/>
              </a:p>
              <a:p>
                <a:r>
                  <a:rPr lang="en-US" altLang="ko-KR" sz="1400" dirty="0"/>
                  <a:t>	=&gt; </a:t>
                </a:r>
                <a:r>
                  <a:rPr lang="ko-KR" altLang="en-US" sz="1400" dirty="0"/>
                  <a:t>최적의 </a:t>
                </a:r>
                <a:r>
                  <a:rPr lang="en-US" altLang="ko-KR" sz="1400" dirty="0"/>
                  <a:t>prediction</a:t>
                </a:r>
                <a:r>
                  <a:rPr lang="ko-KR" altLang="en-US" sz="1400" dirty="0"/>
                  <a:t> 순열</a:t>
                </a:r>
                <a:endParaRPr lang="en-US" altLang="ko-KR" sz="14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: bound box </a:t>
                </a:r>
                <a:r>
                  <a:rPr lang="ko-KR" altLang="en-US" sz="1400" dirty="0"/>
                  <a:t>정보 </a:t>
                </a:r>
                <a:r>
                  <a:rPr lang="en-US" altLang="ko-KR" sz="1400" dirty="0"/>
                  <a:t>: (x, y, w, h)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: class label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ko-KR" sz="1400" dirty="0"/>
                  <a:t>: </a:t>
                </a:r>
                <a:r>
                  <a:rPr lang="ko-KR" altLang="en-US" sz="1400" dirty="0"/>
                  <a:t>해당 </a:t>
                </a:r>
                <a:r>
                  <a:rPr lang="en-US" altLang="ko-KR" sz="1400" dirty="0"/>
                  <a:t>class</a:t>
                </a:r>
                <a:r>
                  <a:rPr lang="ko-KR" altLang="en-US" sz="1400" dirty="0"/>
                  <a:t>에 속할 확률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23047B-BF04-08CE-95E5-81BE461AA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150" y="233189"/>
                <a:ext cx="5077057" cy="2246769"/>
              </a:xfrm>
              <a:prstGeom prst="rect">
                <a:avLst/>
              </a:prstGeom>
              <a:blipFill>
                <a:blip r:embed="rId3"/>
                <a:stretch>
                  <a:fillRect l="-120" t="-270" b="-1887"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그룹 8">
            <a:extLst>
              <a:ext uri="{FF2B5EF4-FFF2-40B4-BE49-F238E27FC236}">
                <a16:creationId xmlns:a16="http://schemas.microsoft.com/office/drawing/2014/main" id="{CE756EBB-1143-1CEF-9418-93417D9417BA}"/>
              </a:ext>
            </a:extLst>
          </p:cNvPr>
          <p:cNvGrpSpPr/>
          <p:nvPr/>
        </p:nvGrpSpPr>
        <p:grpSpPr>
          <a:xfrm>
            <a:off x="419100" y="2079848"/>
            <a:ext cx="11308971" cy="369332"/>
            <a:chOff x="419100" y="2079848"/>
            <a:chExt cx="11308971" cy="369332"/>
          </a:xfrm>
        </p:grpSpPr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C1B128D1-5A63-6B20-6F8F-A105EE43AC37}"/>
                </a:ext>
              </a:extLst>
            </p:cNvPr>
            <p:cNvGrpSpPr/>
            <p:nvPr/>
          </p:nvGrpSpPr>
          <p:grpSpPr>
            <a:xfrm>
              <a:off x="419100" y="2079848"/>
              <a:ext cx="11308971" cy="369332"/>
              <a:chOff x="559178" y="1323057"/>
              <a:chExt cx="11308971" cy="36933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559178" y="1323057"/>
                <a:ext cx="113089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ko-KR" altLang="en-US" b="1" dirty="0"/>
                  <a:t>구한 </a:t>
                </a:r>
                <a:r>
                  <a:rPr lang="en-US" altLang="ko-KR" b="1" dirty="0"/>
                  <a:t>matching</a:t>
                </a:r>
                <a:r>
                  <a:rPr lang="ko-KR" altLang="en-US" b="1" dirty="0"/>
                  <a:t>의 </a:t>
                </a:r>
                <a:r>
                  <a:rPr lang="en-US" altLang="ko-KR" b="1" dirty="0"/>
                  <a:t>loss </a:t>
                </a:r>
                <a:r>
                  <a:rPr lang="ko-KR" altLang="en-US" b="1" dirty="0"/>
                  <a:t>구하기</a:t>
                </a:r>
                <a:endParaRPr lang="en-US" altLang="ko-KR" b="1" dirty="0"/>
              </a:p>
            </p:txBody>
          </p:sp>
          <p:sp>
            <p:nvSpPr>
              <p:cNvPr id="51" name="타원 50">
                <a:extLst>
                  <a:ext uri="{FF2B5EF4-FFF2-40B4-BE49-F238E27FC236}">
                    <a16:creationId xmlns:a16="http://schemas.microsoft.com/office/drawing/2014/main" id="{98F13FB0-6A11-95D6-52C7-7EE69A0A92E9}"/>
                  </a:ext>
                </a:extLst>
              </p:cNvPr>
              <p:cNvSpPr/>
              <p:nvPr/>
            </p:nvSpPr>
            <p:spPr>
              <a:xfrm>
                <a:off x="603784" y="1346554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1</a:t>
                </a:r>
                <a:endParaRPr lang="ko-KR" altLang="en-US" dirty="0"/>
              </a:p>
            </p:txBody>
          </p:sp>
        </p:grp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34ACD04D-00C3-1169-2E3A-D4927D32B55E}"/>
                </a:ext>
              </a:extLst>
            </p:cNvPr>
            <p:cNvSpPr/>
            <p:nvPr/>
          </p:nvSpPr>
          <p:spPr>
            <a:xfrm>
              <a:off x="463706" y="2103345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</a:t>
              </a:r>
              <a:endParaRPr lang="ko-KR" altLang="en-US" dirty="0"/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350EAD6A-A5D3-4B7F-38A4-C109FE311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185" y="2800152"/>
            <a:ext cx="7907630" cy="1076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34305E-0A91-DBE5-5C12-F52EB9A50343}"/>
                  </a:ext>
                </a:extLst>
              </p:cNvPr>
              <p:cNvSpPr txBox="1"/>
              <p:nvPr/>
            </p:nvSpPr>
            <p:spPr>
              <a:xfrm>
                <a:off x="607706" y="4580763"/>
                <a:ext cx="633222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b="1" dirty="0"/>
                  <a:t>Log</a:t>
                </a:r>
                <a:r>
                  <a:rPr lang="ko-KR" altLang="en-US" b="1" dirty="0"/>
                  <a:t> 함수 사용 이유</a:t>
                </a:r>
                <a:endParaRPr lang="en-US" altLang="ko-KR" b="1" dirty="0"/>
              </a:p>
              <a:p>
                <a:pPr lvl="1">
                  <a:spcAft>
                    <a:spcPts val="600"/>
                  </a:spcAft>
                </a:pPr>
                <a:r>
                  <a:rPr lang="en-US" altLang="ko-KR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ko-KR" dirty="0">
                        <a:latin typeface="KaTeX_AMS"/>
                      </a:rPr>
                      <m:t>∅</m:t>
                    </m:r>
                  </m:oMath>
                </a14:m>
                <a:r>
                  <a:rPr lang="en-US" altLang="ko-KR" b="0" i="0" dirty="0">
                    <a:effectLst/>
                    <a:latin typeface="-apple-system"/>
                  </a:rPr>
                  <a:t>(no object)</a:t>
                </a:r>
                <a:r>
                  <a:rPr lang="ko-KR" altLang="en-US" b="0" i="0" dirty="0">
                    <a:effectLst/>
                    <a:latin typeface="-apple-system"/>
                  </a:rPr>
                  <a:t>일 경우</a:t>
                </a:r>
                <a:r>
                  <a:rPr lang="en-US" altLang="ko-KR" b="0" i="0" dirty="0">
                    <a:effectLst/>
                    <a:latin typeface="-apple-system"/>
                  </a:rPr>
                  <a:t> </a:t>
                </a:r>
                <a:r>
                  <a:rPr lang="en-US" altLang="ko-KR" b="0" i="0" dirty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⇒ </a:t>
                </a:r>
                <a:r>
                  <a:rPr lang="en-US" altLang="ko-KR" b="0" i="0" dirty="0">
                    <a:effectLst/>
                    <a:latin typeface="-apple-system"/>
                  </a:rPr>
                  <a:t>class imbalance </a:t>
                </a:r>
                <a:r>
                  <a:rPr lang="ko-KR" altLang="en-US" b="0" i="0" dirty="0">
                    <a:effectLst/>
                    <a:latin typeface="-apple-system"/>
                  </a:rPr>
                  <a:t>발생</a:t>
                </a:r>
                <a:endParaRPr lang="en-US" altLang="ko-KR" b="0" i="0" dirty="0">
                  <a:effectLst/>
                  <a:latin typeface="-apple-system"/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en-US" altLang="ko-KR" b="0" i="0" dirty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⇒ </a:t>
                </a:r>
                <a:r>
                  <a:rPr lang="ko-KR" altLang="en-US" b="0" i="0" dirty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이를 </a:t>
                </a:r>
                <a:r>
                  <a:rPr lang="ko-KR" altLang="en-US" b="0" i="0" dirty="0">
                    <a:effectLst/>
                    <a:latin typeface="-apple-system"/>
                  </a:rPr>
                  <a:t>막기 위해 </a:t>
                </a:r>
                <a:r>
                  <a:rPr lang="en-US" altLang="ko-KR" b="0" i="0" dirty="0">
                    <a:effectLst/>
                    <a:latin typeface="-apple-system"/>
                  </a:rPr>
                  <a:t>log-probability term</a:t>
                </a:r>
                <a:r>
                  <a:rPr lang="ko-KR" altLang="en-US" b="0" i="0" dirty="0">
                    <a:effectLst/>
                    <a:latin typeface="-apple-system"/>
                  </a:rPr>
                  <a:t>을 </a:t>
                </a:r>
                <a:r>
                  <a:rPr lang="en-US" altLang="ko-KR" b="0" i="0" dirty="0">
                    <a:effectLst/>
                    <a:latin typeface="-apple-system"/>
                  </a:rPr>
                  <a:t>1/10</a:t>
                </a:r>
                <a:r>
                  <a:rPr lang="ko-KR" altLang="en-US" b="0" i="0" dirty="0">
                    <a:effectLst/>
                    <a:latin typeface="-apple-system"/>
                  </a:rPr>
                  <a:t>배 했다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34305E-0A91-DBE5-5C12-F52EB9A50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06" y="4580763"/>
                <a:ext cx="6332220" cy="1077218"/>
              </a:xfrm>
              <a:prstGeom prst="rect">
                <a:avLst/>
              </a:prstGeom>
              <a:blipFill>
                <a:blip r:embed="rId5"/>
                <a:stretch>
                  <a:fillRect l="-674" t="-3955" b="-79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7D8BFF01-75DA-D141-8485-B0D4DD051F00}"/>
              </a:ext>
            </a:extLst>
          </p:cNvPr>
          <p:cNvCxnSpPr>
            <a:cxnSpLocks/>
          </p:cNvCxnSpPr>
          <p:nvPr/>
        </p:nvCxnSpPr>
        <p:spPr>
          <a:xfrm>
            <a:off x="5416731" y="3543300"/>
            <a:ext cx="625285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945EF0AC-65FE-9C9C-4A56-3422117277F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53794" y="3778676"/>
            <a:ext cx="1337310" cy="86655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164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/>
              <a:t>3. Experiments</a:t>
            </a:r>
          </a:p>
        </p:txBody>
      </p:sp>
    </p:spTree>
    <p:extLst>
      <p:ext uri="{BB962C8B-B14F-4D97-AF65-F5344CB8AC3E}">
        <p14:creationId xmlns:p14="http://schemas.microsoft.com/office/powerpoint/2010/main" val="2933269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27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85DCD-F42C-2133-B47C-E081AADA8364}"/>
              </a:ext>
            </a:extLst>
          </p:cNvPr>
          <p:cNvSpPr txBox="1"/>
          <p:nvPr/>
        </p:nvSpPr>
        <p:spPr>
          <a:xfrm>
            <a:off x="441514" y="1141860"/>
            <a:ext cx="1130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Faster R-CNN vs DETR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50C41A-CEF5-4F8D-B45A-D04CEF903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2"/>
          <a:stretch/>
        </p:blipFill>
        <p:spPr bwMode="auto">
          <a:xfrm>
            <a:off x="873303" y="2206199"/>
            <a:ext cx="7513774" cy="312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3D83809B-B18C-E247-D473-8962E2CB0155}"/>
              </a:ext>
            </a:extLst>
          </p:cNvPr>
          <p:cNvSpPr/>
          <p:nvPr/>
        </p:nvSpPr>
        <p:spPr>
          <a:xfrm>
            <a:off x="5415779" y="4917803"/>
            <a:ext cx="487372" cy="315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97ADBB-97A9-8487-989A-89C93599E305}"/>
              </a:ext>
            </a:extLst>
          </p:cNvPr>
          <p:cNvSpPr txBox="1"/>
          <p:nvPr/>
        </p:nvSpPr>
        <p:spPr>
          <a:xfrm>
            <a:off x="753834" y="1629020"/>
            <a:ext cx="1068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dirty="0"/>
              <a:t>큰 물체에서는 훨씬 높은 성능을 보여주지만</a:t>
            </a:r>
            <a:r>
              <a:rPr lang="en-US" altLang="ko-KR" dirty="0"/>
              <a:t>, </a:t>
            </a:r>
            <a:r>
              <a:rPr lang="ko-KR" altLang="en-US" dirty="0"/>
              <a:t>작은 물체에서는 더 낮은 성능을 보여줌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E968FE-F166-24D3-7A1A-7AF8D2387097}"/>
              </a:ext>
            </a:extLst>
          </p:cNvPr>
          <p:cNvSpPr txBox="1"/>
          <p:nvPr/>
        </p:nvSpPr>
        <p:spPr>
          <a:xfrm>
            <a:off x="990215" y="5296532"/>
            <a:ext cx="6855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DC5 : dilation convolution </a:t>
            </a:r>
            <a:r>
              <a:rPr lang="ko-KR" altLang="en-US" sz="1600" dirty="0"/>
              <a:t>적용시켜 </a:t>
            </a:r>
            <a:r>
              <a:rPr lang="en-US" altLang="ko-KR" sz="1600" dirty="0"/>
              <a:t>small object</a:t>
            </a:r>
            <a:r>
              <a:rPr lang="ko-KR" altLang="en-US" sz="1600" dirty="0"/>
              <a:t>에 대한 성능 높임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4DAC573-493D-C3C7-2AB4-4A717A78DF95}"/>
              </a:ext>
            </a:extLst>
          </p:cNvPr>
          <p:cNvGrpSpPr/>
          <p:nvPr/>
        </p:nvGrpSpPr>
        <p:grpSpPr>
          <a:xfrm>
            <a:off x="6893852" y="2182103"/>
            <a:ext cx="1493225" cy="3139321"/>
            <a:chOff x="6893852" y="2182103"/>
            <a:chExt cx="1493225" cy="313932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FBA2CF-90C4-4452-5158-88CDAD61765E}"/>
                </a:ext>
              </a:extLst>
            </p:cNvPr>
            <p:cNvSpPr txBox="1"/>
            <p:nvPr/>
          </p:nvSpPr>
          <p:spPr>
            <a:xfrm>
              <a:off x="6893852" y="2182103"/>
              <a:ext cx="1493225" cy="313932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ko-KR" dirty="0"/>
            </a:p>
            <a:p>
              <a:endParaRPr lang="en-US" altLang="ko-KR" dirty="0"/>
            </a:p>
            <a:p>
              <a:endParaRPr lang="en-US" altLang="ko-KR" dirty="0"/>
            </a:p>
            <a:p>
              <a:endParaRPr lang="en-US" altLang="ko-KR" dirty="0"/>
            </a:p>
            <a:p>
              <a:endParaRPr lang="en-US" altLang="ko-KR" dirty="0"/>
            </a:p>
            <a:p>
              <a:endParaRPr lang="en-US" altLang="ko-KR" dirty="0"/>
            </a:p>
            <a:p>
              <a:endParaRPr lang="en-US" altLang="ko-KR" dirty="0"/>
            </a:p>
            <a:p>
              <a:endParaRPr lang="en-US" altLang="ko-KR" dirty="0">
                <a:solidFill>
                  <a:schemeClr val="accent2"/>
                </a:solidFill>
              </a:endParaRPr>
            </a:p>
            <a:p>
              <a:endParaRPr lang="en-US" altLang="ko-KR" dirty="0"/>
            </a:p>
            <a:p>
              <a:endParaRPr lang="en-US" altLang="ko-KR" dirty="0"/>
            </a:p>
            <a:p>
              <a:endParaRPr lang="en-US" altLang="ko-KR" dirty="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817D84BE-895C-2D59-F824-56696E7DB4FB}"/>
                </a:ext>
              </a:extLst>
            </p:cNvPr>
            <p:cNvSpPr/>
            <p:nvPr/>
          </p:nvSpPr>
          <p:spPr>
            <a:xfrm>
              <a:off x="6893852" y="3871176"/>
              <a:ext cx="487372" cy="3158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3BC780E-9AA6-19AA-B8B6-AEAEE05D7153}"/>
                </a:ext>
              </a:extLst>
            </p:cNvPr>
            <p:cNvSpPr/>
            <p:nvPr/>
          </p:nvSpPr>
          <p:spPr>
            <a:xfrm>
              <a:off x="7846129" y="4906226"/>
              <a:ext cx="487372" cy="3158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79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28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85DCD-F42C-2133-B47C-E081AADA8364}"/>
              </a:ext>
            </a:extLst>
          </p:cNvPr>
          <p:cNvSpPr txBox="1"/>
          <p:nvPr/>
        </p:nvSpPr>
        <p:spPr>
          <a:xfrm>
            <a:off x="441514" y="1141860"/>
            <a:ext cx="1130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Ablation : Encoder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97ADBB-97A9-8487-989A-89C93599E305}"/>
              </a:ext>
            </a:extLst>
          </p:cNvPr>
          <p:cNvSpPr txBox="1"/>
          <p:nvPr/>
        </p:nvSpPr>
        <p:spPr>
          <a:xfrm>
            <a:off x="441514" y="1991625"/>
            <a:ext cx="1068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인코더의 크기에 따른 성능 비교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BF4466-0B3D-FF61-CDF3-6C45E1E2A00B}"/>
              </a:ext>
            </a:extLst>
          </p:cNvPr>
          <p:cNvSpPr txBox="1"/>
          <p:nvPr/>
        </p:nvSpPr>
        <p:spPr>
          <a:xfrm>
            <a:off x="6720662" y="3067362"/>
            <a:ext cx="423707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ko-KR" dirty="0"/>
              <a:t>Encoder</a:t>
            </a:r>
            <a:r>
              <a:rPr lang="ko-KR" altLang="en-US" dirty="0"/>
              <a:t>의 </a:t>
            </a:r>
            <a:r>
              <a:rPr lang="en-US" altLang="ko-KR" dirty="0"/>
              <a:t>layer </a:t>
            </a:r>
            <a:r>
              <a:rPr lang="ko-KR" altLang="en-US" dirty="0"/>
              <a:t>개수가 많을 수록</a:t>
            </a:r>
            <a:r>
              <a:rPr lang="en-US" altLang="ko-KR" dirty="0"/>
              <a:t>,</a:t>
            </a:r>
          </a:p>
          <a:p>
            <a:pPr>
              <a:spcBef>
                <a:spcPts val="600"/>
              </a:spcBef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⇒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성능 증가</a:t>
            </a:r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36A4ECF-C662-CB29-3A9F-3444533DB204}"/>
              </a:ext>
            </a:extLst>
          </p:cNvPr>
          <p:cNvGrpSpPr/>
          <p:nvPr/>
        </p:nvGrpSpPr>
        <p:grpSpPr>
          <a:xfrm>
            <a:off x="441514" y="2555981"/>
            <a:ext cx="6050548" cy="2154233"/>
            <a:chOff x="829745" y="2083251"/>
            <a:chExt cx="9210905" cy="1880862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F20373D2-13FA-E0C8-6239-B1332DCC4D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741"/>
            <a:stretch/>
          </p:blipFill>
          <p:spPr>
            <a:xfrm>
              <a:off x="829745" y="2083251"/>
              <a:ext cx="9210905" cy="1880862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42CC7AE-9A21-50A2-97B6-820599487F0D}"/>
                </a:ext>
              </a:extLst>
            </p:cNvPr>
            <p:cNvSpPr/>
            <p:nvPr/>
          </p:nvSpPr>
          <p:spPr>
            <a:xfrm>
              <a:off x="5353798" y="3476761"/>
              <a:ext cx="1017492" cy="2952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63543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29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85DCD-F42C-2133-B47C-E081AADA8364}"/>
              </a:ext>
            </a:extLst>
          </p:cNvPr>
          <p:cNvSpPr txBox="1"/>
          <p:nvPr/>
        </p:nvSpPr>
        <p:spPr>
          <a:xfrm>
            <a:off x="441514" y="1141860"/>
            <a:ext cx="1130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Ablation : Decoder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97ADBB-97A9-8487-989A-89C93599E305}"/>
              </a:ext>
            </a:extLst>
          </p:cNvPr>
          <p:cNvSpPr txBox="1"/>
          <p:nvPr/>
        </p:nvSpPr>
        <p:spPr>
          <a:xfrm>
            <a:off x="441514" y="1991625"/>
            <a:ext cx="1068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/>
              <a:t>디코더의</a:t>
            </a:r>
            <a:r>
              <a:rPr lang="ko-KR" altLang="en-US" b="1" dirty="0"/>
              <a:t> 크기에 따른 성능 비교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4E19828-3C9A-40BE-FDAE-0031915C7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555981"/>
            <a:ext cx="3873358" cy="29050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76F6CC-EB0D-EF77-4FC0-EB1B8BEEF285}"/>
              </a:ext>
            </a:extLst>
          </p:cNvPr>
          <p:cNvSpPr txBox="1"/>
          <p:nvPr/>
        </p:nvSpPr>
        <p:spPr>
          <a:xfrm>
            <a:off x="4292458" y="3208271"/>
            <a:ext cx="7551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ko-KR" dirty="0"/>
              <a:t>Decoder</a:t>
            </a:r>
            <a:r>
              <a:rPr lang="ko-KR" altLang="en-US" dirty="0"/>
              <a:t> </a:t>
            </a:r>
            <a:r>
              <a:rPr lang="en-US" altLang="ko-KR" dirty="0"/>
              <a:t>layer</a:t>
            </a:r>
            <a:r>
              <a:rPr lang="ko-KR" altLang="en-US" dirty="0"/>
              <a:t>의 개수가 커질수록</a:t>
            </a:r>
            <a:r>
              <a:rPr lang="en-US" altLang="ko-KR" dirty="0"/>
              <a:t>,</a:t>
            </a:r>
          </a:p>
          <a:p>
            <a:pPr>
              <a:spcBef>
                <a:spcPts val="600"/>
              </a:spcBef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성능 증가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&amp; </a:t>
            </a:r>
            <a:r>
              <a:rPr lang="en-US" altLang="ko-KR" u="sng" dirty="0">
                <a:solidFill>
                  <a:schemeClr val="accent6">
                    <a:lumMod val="75000"/>
                  </a:schemeClr>
                </a:solidFill>
              </a:rPr>
              <a:t>NMS </a:t>
            </a:r>
            <a:r>
              <a:rPr lang="ko-KR" altLang="en-US" u="sng" dirty="0">
                <a:solidFill>
                  <a:schemeClr val="accent6">
                    <a:lumMod val="75000"/>
                  </a:schemeClr>
                </a:solidFill>
              </a:rPr>
              <a:t>역할이 필요 없음</a:t>
            </a:r>
            <a:endParaRPr lang="en-US" altLang="ko-KR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altLang="ko-KR" dirty="0"/>
              <a:t>	</a:t>
            </a:r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</a:rPr>
              <a:t>(decode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</a:rPr>
              <a:t>의 </a:t>
            </a:r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</a:rPr>
              <a:t>object query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</a:rPr>
              <a:t>간 </a:t>
            </a:r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</a:rPr>
              <a:t>self-attention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</a:rPr>
              <a:t>이 </a:t>
            </a:r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</a:rPr>
              <a:t>NMS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</a:rPr>
              <a:t> 필요 없게 해준다</a:t>
            </a:r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8" name="잉크 27">
                <a:extLst>
                  <a:ext uri="{FF2B5EF4-FFF2-40B4-BE49-F238E27FC236}">
                    <a16:creationId xmlns:a16="http://schemas.microsoft.com/office/drawing/2014/main" id="{61A04F14-6425-58C2-26C4-71028279F60C}"/>
                  </a:ext>
                </a:extLst>
              </p14:cNvPr>
              <p14:cNvContentPartPr/>
              <p14:nvPr/>
            </p14:nvContentPartPr>
            <p14:xfrm>
              <a:off x="1865380" y="3072240"/>
              <a:ext cx="1348560" cy="674640"/>
            </p14:xfrm>
          </p:contentPart>
        </mc:Choice>
        <mc:Fallback>
          <p:pic>
            <p:nvPicPr>
              <p:cNvPr id="28" name="잉크 27">
                <a:extLst>
                  <a:ext uri="{FF2B5EF4-FFF2-40B4-BE49-F238E27FC236}">
                    <a16:creationId xmlns:a16="http://schemas.microsoft.com/office/drawing/2014/main" id="{61A04F14-6425-58C2-26C4-71028279F6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7380" y="3054600"/>
                <a:ext cx="1384200" cy="71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021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/>
              <a:t>1. Introduction</a:t>
            </a:r>
          </a:p>
        </p:txBody>
      </p:sp>
    </p:spTree>
    <p:extLst>
      <p:ext uri="{BB962C8B-B14F-4D97-AF65-F5344CB8AC3E}">
        <p14:creationId xmlns:p14="http://schemas.microsoft.com/office/powerpoint/2010/main" val="197936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30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85DCD-F42C-2133-B47C-E081AADA8364}"/>
              </a:ext>
            </a:extLst>
          </p:cNvPr>
          <p:cNvSpPr txBox="1"/>
          <p:nvPr/>
        </p:nvSpPr>
        <p:spPr>
          <a:xfrm>
            <a:off x="441514" y="1141860"/>
            <a:ext cx="1130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Ablation : Encoder vs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Decoder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0D9B926-3539-4EFF-ECA4-5B773145F012}"/>
              </a:ext>
            </a:extLst>
          </p:cNvPr>
          <p:cNvGrpSpPr/>
          <p:nvPr/>
        </p:nvGrpSpPr>
        <p:grpSpPr>
          <a:xfrm>
            <a:off x="419101" y="1923379"/>
            <a:ext cx="5305294" cy="2710649"/>
            <a:chOff x="419101" y="1923380"/>
            <a:chExt cx="5893997" cy="255715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03AF19-432C-6E6D-EB0A-6ACAE3083E21}"/>
                </a:ext>
              </a:extLst>
            </p:cNvPr>
            <p:cNvSpPr txBox="1"/>
            <p:nvPr/>
          </p:nvSpPr>
          <p:spPr>
            <a:xfrm>
              <a:off x="441514" y="1923380"/>
              <a:ext cx="5871583" cy="34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[Encoder] self-attention map </a:t>
              </a:r>
              <a:r>
                <a:rPr lang="ko-KR" altLang="en-US" b="1" dirty="0"/>
                <a:t>시각화</a:t>
              </a:r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D40B676D-89C1-8C32-1F6A-C65EC65DC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1" y="2292713"/>
              <a:ext cx="5893997" cy="218781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84FC2AD-FFD7-760A-0E54-37B966D0934C}"/>
              </a:ext>
            </a:extLst>
          </p:cNvPr>
          <p:cNvSpPr txBox="1"/>
          <p:nvPr/>
        </p:nvSpPr>
        <p:spPr>
          <a:xfrm>
            <a:off x="439275" y="5029455"/>
            <a:ext cx="543064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Encoder</a:t>
            </a:r>
            <a:r>
              <a:rPr lang="ko-KR" altLang="en-US" dirty="0">
                <a:latin typeface="+mn-ea"/>
              </a:rPr>
              <a:t>가 </a:t>
            </a:r>
            <a:r>
              <a:rPr lang="en-US" altLang="ko-KR" b="1" dirty="0">
                <a:latin typeface="+mn-ea"/>
              </a:rPr>
              <a:t>global</a:t>
            </a:r>
            <a:r>
              <a:rPr lang="ko-KR" altLang="en-US" dirty="0">
                <a:latin typeface="+mn-ea"/>
              </a:rPr>
              <a:t>하게</a:t>
            </a:r>
            <a:r>
              <a:rPr lang="ko-KR" altLang="en-US" b="1" dirty="0">
                <a:latin typeface="+mn-ea"/>
              </a:rPr>
              <a:t> </a:t>
            </a:r>
            <a:r>
              <a:rPr lang="en-US" altLang="ko-KR" b="1" dirty="0">
                <a:latin typeface="+mn-ea"/>
              </a:rPr>
              <a:t>attention </a:t>
            </a:r>
            <a:r>
              <a:rPr lang="ko-KR" altLang="en-US" b="1" dirty="0">
                <a:latin typeface="+mn-ea"/>
              </a:rPr>
              <a:t>수행</a:t>
            </a:r>
            <a:endParaRPr lang="en-US" altLang="ko-KR" b="1" dirty="0"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en-US" altLang="ko-KR" dirty="0">
                <a:latin typeface="+mn-ea"/>
              </a:rPr>
              <a:t>	</a:t>
            </a:r>
            <a:r>
              <a:rPr lang="ko-KR" altLang="ko-KR" dirty="0">
                <a:latin typeface="+mn-ea"/>
              </a:rPr>
              <a:t>⇒</a:t>
            </a:r>
            <a:r>
              <a:rPr lang="en-US" altLang="ko-KR" dirty="0">
                <a:latin typeface="+mn-ea"/>
              </a:rPr>
              <a:t> object</a:t>
            </a:r>
            <a:r>
              <a:rPr lang="ko-KR" altLang="en-US" dirty="0">
                <a:latin typeface="+mn-ea"/>
              </a:rPr>
              <a:t>의 인스턴스를 적절히 분리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3A834A8-8B80-4CB1-176E-4A04F8FADFB4}"/>
              </a:ext>
            </a:extLst>
          </p:cNvPr>
          <p:cNvGrpSpPr/>
          <p:nvPr/>
        </p:nvGrpSpPr>
        <p:grpSpPr>
          <a:xfrm>
            <a:off x="5869917" y="1688821"/>
            <a:ext cx="5542695" cy="2945207"/>
            <a:chOff x="5983946" y="1923351"/>
            <a:chExt cx="5542695" cy="2945207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9E902654-8BD8-8998-073C-2E9A6053A7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08" r="10637" b="36335"/>
            <a:stretch/>
          </p:blipFill>
          <p:spPr>
            <a:xfrm>
              <a:off x="6095997" y="2157909"/>
              <a:ext cx="5430644" cy="271064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0067C9-C2CF-7F00-808D-B5470EAA09D0}"/>
                </a:ext>
              </a:extLst>
            </p:cNvPr>
            <p:cNvSpPr txBox="1"/>
            <p:nvPr/>
          </p:nvSpPr>
          <p:spPr>
            <a:xfrm>
              <a:off x="5983946" y="1923351"/>
              <a:ext cx="5430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[Decoder] attention map </a:t>
              </a:r>
              <a:r>
                <a:rPr lang="ko-KR" altLang="en-US" b="1" dirty="0"/>
                <a:t>시각화</a:t>
              </a:r>
              <a:r>
                <a:rPr lang="en-US" altLang="ko-KR" b="1" dirty="0"/>
                <a:t> </a:t>
              </a:r>
              <a:endParaRPr lang="ko-KR" altLang="en-US" b="1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1B96338-21C5-1412-D079-CDA21F49DAD1}"/>
              </a:ext>
            </a:extLst>
          </p:cNvPr>
          <p:cNvSpPr txBox="1"/>
          <p:nvPr/>
        </p:nvSpPr>
        <p:spPr>
          <a:xfrm>
            <a:off x="5871894" y="5029455"/>
            <a:ext cx="600414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인스턴스의 </a:t>
            </a:r>
            <a:r>
              <a:rPr lang="ko-KR" altLang="en-US" b="1" dirty="0">
                <a:latin typeface="+mn-ea"/>
              </a:rPr>
              <a:t>경계부분</a:t>
            </a:r>
            <a:r>
              <a:rPr lang="en-US" altLang="ko-KR" b="1" dirty="0">
                <a:latin typeface="+mn-ea"/>
              </a:rPr>
              <a:t>(</a:t>
            </a:r>
            <a:r>
              <a:rPr lang="ko-KR" altLang="en-US" b="1" dirty="0">
                <a:latin typeface="+mn-ea"/>
              </a:rPr>
              <a:t>지역적</a:t>
            </a:r>
            <a:r>
              <a:rPr lang="en-US" altLang="ko-KR" b="1" dirty="0">
                <a:latin typeface="+mn-ea"/>
              </a:rPr>
              <a:t>)</a:t>
            </a:r>
            <a:r>
              <a:rPr lang="ko-KR" altLang="en-US" b="1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위주로 </a:t>
            </a:r>
            <a:r>
              <a:rPr lang="en-US" altLang="ko-KR" b="1" dirty="0">
                <a:latin typeface="+mn-ea"/>
              </a:rPr>
              <a:t>attention </a:t>
            </a:r>
            <a:r>
              <a:rPr lang="ko-KR" altLang="en-US" b="1" dirty="0">
                <a:latin typeface="+mn-ea"/>
              </a:rPr>
              <a:t>수행</a:t>
            </a:r>
            <a:endParaRPr lang="en-US" altLang="ko-KR" b="1" dirty="0"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en-US" altLang="ko-KR" dirty="0">
                <a:latin typeface="+mn-ea"/>
              </a:rPr>
              <a:t>	</a:t>
            </a:r>
            <a:r>
              <a:rPr lang="ko-KR" altLang="ko-KR" dirty="0">
                <a:latin typeface="+mn-ea"/>
              </a:rPr>
              <a:t>⇒</a:t>
            </a:r>
            <a:r>
              <a:rPr lang="en-US" altLang="ko-KR" dirty="0">
                <a:latin typeface="+mn-ea"/>
              </a:rPr>
              <a:t> object</a:t>
            </a:r>
            <a:r>
              <a:rPr lang="ko-KR" altLang="en-US" dirty="0">
                <a:latin typeface="+mn-ea"/>
              </a:rPr>
              <a:t>의 클래스 및 경계를 적절히 추출</a:t>
            </a: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FB83521D-0C24-CF54-9BB3-AD7F5B94C931}"/>
              </a:ext>
            </a:extLst>
          </p:cNvPr>
          <p:cNvCxnSpPr/>
          <p:nvPr/>
        </p:nvCxnSpPr>
        <p:spPr>
          <a:xfrm>
            <a:off x="2771775" y="3833499"/>
            <a:ext cx="38100" cy="292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B77E2CB-1FBC-9DF0-71E7-158806E942CE}"/>
              </a:ext>
            </a:extLst>
          </p:cNvPr>
          <p:cNvSpPr txBox="1"/>
          <p:nvPr/>
        </p:nvSpPr>
        <p:spPr>
          <a:xfrm>
            <a:off x="2441510" y="4118203"/>
            <a:ext cx="1260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</a:rPr>
              <a:t>해당 픽셀</a:t>
            </a:r>
          </a:p>
        </p:txBody>
      </p:sp>
    </p:spTree>
    <p:extLst>
      <p:ext uri="{BB962C8B-B14F-4D97-AF65-F5344CB8AC3E}">
        <p14:creationId xmlns:p14="http://schemas.microsoft.com/office/powerpoint/2010/main" val="2028615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31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85DCD-F42C-2133-B47C-E081AADA8364}"/>
              </a:ext>
            </a:extLst>
          </p:cNvPr>
          <p:cNvSpPr txBox="1"/>
          <p:nvPr/>
        </p:nvSpPr>
        <p:spPr>
          <a:xfrm>
            <a:off x="441514" y="1141860"/>
            <a:ext cx="1130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Analysis : </a:t>
            </a:r>
            <a:r>
              <a:rPr lang="en-US" altLang="ko-KR" sz="2400" dirty="0"/>
              <a:t>Decoder output slot analysis</a:t>
            </a:r>
            <a:endParaRPr lang="en-US" altLang="ko-KR" sz="2400" b="1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738789B5-5AA7-C67C-D33D-D9204C920A48}"/>
              </a:ext>
            </a:extLst>
          </p:cNvPr>
          <p:cNvGrpSpPr/>
          <p:nvPr/>
        </p:nvGrpSpPr>
        <p:grpSpPr>
          <a:xfrm>
            <a:off x="938386" y="1948628"/>
            <a:ext cx="10315226" cy="2355074"/>
            <a:chOff x="822401" y="1391736"/>
            <a:chExt cx="10315226" cy="2355074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236C52E2-8260-062A-BD41-A04E1CC517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580" b="54631"/>
            <a:stretch/>
          </p:blipFill>
          <p:spPr>
            <a:xfrm>
              <a:off x="822401" y="1830984"/>
              <a:ext cx="10139463" cy="1915826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CC1B57F-C250-C1AE-E121-6E007E058B55}"/>
                </a:ext>
              </a:extLst>
            </p:cNvPr>
            <p:cNvSpPr/>
            <p:nvPr/>
          </p:nvSpPr>
          <p:spPr>
            <a:xfrm>
              <a:off x="9712712" y="1777677"/>
              <a:ext cx="1048215" cy="103706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B2B4B2-10E2-31EE-9AED-DE85F1CE12E1}"/>
                </a:ext>
              </a:extLst>
            </p:cNvPr>
            <p:cNvSpPr txBox="1"/>
            <p:nvPr/>
          </p:nvSpPr>
          <p:spPr>
            <a:xfrm>
              <a:off x="9553938" y="1391736"/>
              <a:ext cx="1583689" cy="366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object query</a:t>
              </a:r>
              <a:endParaRPr lang="ko-KR" alt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CFC2EA-0921-F6E9-D223-351AED04F544}"/>
              </a:ext>
            </a:extLst>
          </p:cNvPr>
          <p:cNvSpPr txBox="1"/>
          <p:nvPr/>
        </p:nvSpPr>
        <p:spPr>
          <a:xfrm>
            <a:off x="460099" y="1830984"/>
            <a:ext cx="755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이미지의 서로 다른 영역과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box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크기를 가지고 있음을 알 수 있음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C69C3E-66EC-377D-C08F-6FC294089FDA}"/>
              </a:ext>
            </a:extLst>
          </p:cNvPr>
          <p:cNvSpPr txBox="1"/>
          <p:nvPr/>
        </p:nvSpPr>
        <p:spPr>
          <a:xfrm>
            <a:off x="8610600" y="4301477"/>
            <a:ext cx="2168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Small box : 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가로로 긴</a:t>
            </a:r>
            <a:r>
              <a:rPr lang="en-US" altLang="ko-KR" sz="1600" dirty="0"/>
              <a:t> box :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세로로 긴 </a:t>
            </a:r>
            <a:r>
              <a:rPr lang="en-US" altLang="ko-KR" sz="1600" dirty="0"/>
              <a:t>: blue</a:t>
            </a:r>
            <a:r>
              <a:rPr lang="ko-KR" altLang="en-US" sz="1600" dirty="0"/>
              <a:t> 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189531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32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/>
              <a:t>4. DETR for panoptic segmentation</a:t>
            </a:r>
          </a:p>
        </p:txBody>
      </p:sp>
    </p:spTree>
    <p:extLst>
      <p:ext uri="{BB962C8B-B14F-4D97-AF65-F5344CB8AC3E}">
        <p14:creationId xmlns:p14="http://schemas.microsoft.com/office/powerpoint/2010/main" val="3512820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DETR for panoptic segmentation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33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EBD4F1-4857-5B4B-6B05-B949D8C1A4F4}"/>
              </a:ext>
            </a:extLst>
          </p:cNvPr>
          <p:cNvSpPr txBox="1"/>
          <p:nvPr/>
        </p:nvSpPr>
        <p:spPr>
          <a:xfrm>
            <a:off x="441514" y="1141860"/>
            <a:ext cx="1130897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/>
              <a:t>Panoptic segmentation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모든 </a:t>
            </a:r>
            <a:r>
              <a:rPr lang="en-US" altLang="ko-KR" dirty="0"/>
              <a:t>pixel</a:t>
            </a:r>
            <a:r>
              <a:rPr lang="ko-KR" altLang="en-US" dirty="0"/>
              <a:t>에 대해 어떤 </a:t>
            </a:r>
            <a:r>
              <a:rPr lang="en-US" altLang="ko-KR" dirty="0"/>
              <a:t>class</a:t>
            </a:r>
            <a:r>
              <a:rPr lang="ko-KR" altLang="en-US" dirty="0"/>
              <a:t>인지 구분</a:t>
            </a:r>
            <a:r>
              <a:rPr lang="en-US" altLang="ko-KR" dirty="0"/>
              <a:t> &amp; </a:t>
            </a:r>
            <a:r>
              <a:rPr lang="ko-KR" altLang="en-US" dirty="0"/>
              <a:t>각 </a:t>
            </a:r>
            <a:r>
              <a:rPr lang="en-US" altLang="ko-KR" dirty="0"/>
              <a:t>instance</a:t>
            </a:r>
            <a:r>
              <a:rPr lang="ko-KR" altLang="en-US" dirty="0"/>
              <a:t>별 개별 </a:t>
            </a:r>
            <a:r>
              <a:rPr lang="en-US" altLang="ko-KR" dirty="0"/>
              <a:t>segmentation </a:t>
            </a:r>
            <a:r>
              <a:rPr lang="ko-KR" altLang="en-US" dirty="0"/>
              <a:t>수행하는 </a:t>
            </a:r>
            <a:r>
              <a:rPr lang="en-US" altLang="ko-KR" dirty="0"/>
              <a:t>Task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Semantic segmentation + instance segmentation</a:t>
            </a:r>
          </a:p>
          <a:p>
            <a:pPr>
              <a:spcAft>
                <a:spcPts val="600"/>
              </a:spcAft>
            </a:pPr>
            <a:endParaRPr lang="en-US" altLang="ko-KR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377A18-8FDB-0CC9-4F48-CE92C2429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20" y="2653941"/>
            <a:ext cx="4550935" cy="326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021CA2-D00D-6660-8A05-BA4258799A42}"/>
              </a:ext>
            </a:extLst>
          </p:cNvPr>
          <p:cNvSpPr txBox="1"/>
          <p:nvPr/>
        </p:nvSpPr>
        <p:spPr>
          <a:xfrm>
            <a:off x="6095999" y="2823934"/>
            <a:ext cx="455093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b="1" dirty="0"/>
              <a:t>Thing class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셀 수 있는 클래스 </a:t>
            </a:r>
            <a:r>
              <a:rPr lang="en-US" altLang="ko-KR" dirty="0"/>
              <a:t>(</a:t>
            </a:r>
            <a:r>
              <a:rPr lang="ko-KR" altLang="en-US" dirty="0"/>
              <a:t>차</a:t>
            </a:r>
            <a:r>
              <a:rPr lang="en-US" altLang="ko-KR" dirty="0"/>
              <a:t>, </a:t>
            </a:r>
            <a:r>
              <a:rPr lang="ko-KR" altLang="en-US" dirty="0"/>
              <a:t>사람 </a:t>
            </a:r>
            <a:r>
              <a:rPr lang="en-US" altLang="ko-KR" dirty="0"/>
              <a:t>.. 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Instance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segmentation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수행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b="1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b="1" dirty="0"/>
              <a:t>Stuff class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셀 수 없는 클래스 </a:t>
            </a:r>
            <a:r>
              <a:rPr lang="en-US" altLang="ko-KR" dirty="0"/>
              <a:t>(</a:t>
            </a:r>
            <a:r>
              <a:rPr lang="ko-KR" altLang="en-US" dirty="0"/>
              <a:t>하늘</a:t>
            </a:r>
            <a:r>
              <a:rPr lang="en-US" altLang="ko-KR" dirty="0"/>
              <a:t>, </a:t>
            </a:r>
            <a:r>
              <a:rPr lang="ko-KR" altLang="en-US" dirty="0"/>
              <a:t>길 </a:t>
            </a:r>
            <a:r>
              <a:rPr lang="en-US" altLang="ko-KR" dirty="0"/>
              <a:t>.. 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Semantic segmentation </a:t>
            </a:r>
            <a:r>
              <a:rPr lang="ko-KR" altLang="en-US" dirty="0"/>
              <a:t>수행</a:t>
            </a:r>
          </a:p>
        </p:txBody>
      </p:sp>
    </p:spTree>
    <p:extLst>
      <p:ext uri="{BB962C8B-B14F-4D97-AF65-F5344CB8AC3E}">
        <p14:creationId xmlns:p14="http://schemas.microsoft.com/office/powerpoint/2010/main" val="2025511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DETR for panoptic segmentation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34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EBD4F1-4857-5B4B-6B05-B949D8C1A4F4}"/>
              </a:ext>
            </a:extLst>
          </p:cNvPr>
          <p:cNvSpPr txBox="1"/>
          <p:nvPr/>
        </p:nvSpPr>
        <p:spPr>
          <a:xfrm>
            <a:off x="441514" y="1141860"/>
            <a:ext cx="113089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/>
              <a:t>DETR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for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panoptic segmentation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DETR</a:t>
            </a:r>
            <a:r>
              <a:rPr lang="ko-KR" altLang="en-US" dirty="0"/>
              <a:t>에 </a:t>
            </a:r>
            <a:r>
              <a:rPr lang="en-US" altLang="ko-KR" b="1" dirty="0"/>
              <a:t>mask head</a:t>
            </a:r>
            <a:r>
              <a:rPr lang="ko-KR" altLang="en-US" dirty="0"/>
              <a:t>를 붙여 </a:t>
            </a:r>
            <a:r>
              <a:rPr lang="en-US" altLang="ko-KR" dirty="0"/>
              <a:t>panoptic segmentation Task</a:t>
            </a:r>
            <a:r>
              <a:rPr lang="ko-KR" altLang="en-US" dirty="0"/>
              <a:t>로 확장</a:t>
            </a:r>
            <a:endParaRPr lang="en-US" altLang="ko-KR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u="sng" dirty="0">
                <a:solidFill>
                  <a:schemeClr val="accent1"/>
                </a:solidFill>
              </a:rPr>
              <a:t>Panoptic head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각 </a:t>
            </a:r>
            <a:r>
              <a:rPr lang="en-US" altLang="ko-KR" dirty="0"/>
              <a:t>decode</a:t>
            </a:r>
            <a:r>
              <a:rPr lang="ko-KR" altLang="en-US" dirty="0"/>
              <a:t>에서 나온</a:t>
            </a:r>
            <a:r>
              <a:rPr lang="en-US" altLang="ko-KR" dirty="0"/>
              <a:t>(=</a:t>
            </a:r>
            <a:r>
              <a:rPr lang="ko-KR" altLang="en-US" dirty="0"/>
              <a:t>예측된</a:t>
            </a:r>
            <a:r>
              <a:rPr lang="en-US" altLang="ko-KR" dirty="0"/>
              <a:t>) object</a:t>
            </a:r>
            <a:r>
              <a:rPr lang="ko-KR" altLang="en-US" dirty="0"/>
              <a:t>들에서 </a:t>
            </a:r>
            <a:r>
              <a:rPr lang="en-US" altLang="ko-KR" dirty="0"/>
              <a:t>→ binary mask </a:t>
            </a:r>
            <a:r>
              <a:rPr lang="ko-KR" altLang="en-US" dirty="0"/>
              <a:t>생성</a:t>
            </a:r>
            <a:endParaRPr lang="en-US" altLang="ko-KR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Stuff class,</a:t>
            </a:r>
            <a:r>
              <a:rPr lang="ko-KR" altLang="en-US" dirty="0"/>
              <a:t> </a:t>
            </a:r>
            <a:r>
              <a:rPr lang="en-US" altLang="ko-KR" dirty="0"/>
              <a:t>thing class segmentation</a:t>
            </a:r>
            <a:r>
              <a:rPr lang="ko-KR" altLang="en-US" dirty="0"/>
              <a:t>을 동일한 방식으로 다룸</a:t>
            </a:r>
            <a:endParaRPr lang="en-US" altLang="ko-KR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9804A31-EB1B-2D38-FC8D-E7B9B2078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49" y="3355166"/>
            <a:ext cx="98679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00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DETR for panoptic segmentation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35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EBD4F1-4857-5B4B-6B05-B949D8C1A4F4}"/>
              </a:ext>
            </a:extLst>
          </p:cNvPr>
          <p:cNvSpPr txBox="1"/>
          <p:nvPr/>
        </p:nvSpPr>
        <p:spPr>
          <a:xfrm>
            <a:off x="441514" y="1141860"/>
            <a:ext cx="1130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/>
              <a:t>Panoptic 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E1436-8BE8-BD39-C268-5B2A2F5556AB}"/>
              </a:ext>
            </a:extLst>
          </p:cNvPr>
          <p:cNvSpPr txBox="1"/>
          <p:nvPr/>
        </p:nvSpPr>
        <p:spPr>
          <a:xfrm>
            <a:off x="441514" y="1650846"/>
            <a:ext cx="1006037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altLang="ko-KR" b="1" dirty="0"/>
              <a:t>object queries – (encoder</a:t>
            </a:r>
            <a:r>
              <a:rPr lang="ko-KR" altLang="en-US" b="1" dirty="0"/>
              <a:t>에서 구한 </a:t>
            </a:r>
            <a:r>
              <a:rPr lang="en-US" altLang="ko-KR" b="1" dirty="0"/>
              <a:t>pixel</a:t>
            </a:r>
            <a:r>
              <a:rPr lang="ko-KR" altLang="en-US" b="1" dirty="0"/>
              <a:t>간 관계성 정보</a:t>
            </a:r>
            <a:r>
              <a:rPr lang="en-US" altLang="ko-KR" b="1" dirty="0"/>
              <a:t>)</a:t>
            </a:r>
            <a:r>
              <a:rPr lang="ko-KR" altLang="en-US" b="1" dirty="0"/>
              <a:t>로 </a:t>
            </a:r>
            <a:r>
              <a:rPr lang="en-US" altLang="ko-KR" b="1" dirty="0">
                <a:solidFill>
                  <a:srgbClr val="FF0000"/>
                </a:solidFill>
              </a:rPr>
              <a:t>Multi-Head Attention</a:t>
            </a:r>
            <a:r>
              <a:rPr lang="ko-KR" altLang="en-US" b="1" dirty="0"/>
              <a:t> 수행</a:t>
            </a:r>
            <a:endParaRPr lang="en-US" altLang="ko-KR" b="1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Attention matrix </a:t>
            </a:r>
            <a:r>
              <a:rPr lang="ko-KR" altLang="en-US" dirty="0"/>
              <a:t>추출</a:t>
            </a:r>
            <a:endParaRPr lang="en-US" altLang="ko-KR" dirty="0"/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altLang="ko-KR" b="1" dirty="0"/>
              <a:t>Attention map </a:t>
            </a:r>
            <a:r>
              <a:rPr lang="ko-KR" altLang="en-US" b="1" dirty="0"/>
              <a:t>기반으로 </a:t>
            </a:r>
            <a:r>
              <a:rPr lang="en-US" altLang="ko-KR" b="1" dirty="0"/>
              <a:t>CNN </a:t>
            </a:r>
            <a:r>
              <a:rPr lang="ko-KR" altLang="en-US" b="1" dirty="0"/>
              <a:t>거치기</a:t>
            </a:r>
            <a:endParaRPr lang="en-US" altLang="ko-KR" b="1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FPN</a:t>
            </a:r>
            <a:r>
              <a:rPr lang="ko-KR" altLang="en-US" dirty="0"/>
              <a:t>스타일의 </a:t>
            </a:r>
            <a:r>
              <a:rPr lang="en-US" altLang="ko-KR" dirty="0"/>
              <a:t>CNN</a:t>
            </a:r>
            <a:r>
              <a:rPr lang="ko-KR" altLang="en-US" dirty="0"/>
              <a:t>을 통해 최종 </a:t>
            </a:r>
            <a:r>
              <a:rPr lang="en-US" altLang="ko-KR" dirty="0"/>
              <a:t>mask </a:t>
            </a:r>
            <a:r>
              <a:rPr lang="ko-KR" altLang="en-US" dirty="0"/>
              <a:t>예측 및 해상도 향상</a:t>
            </a:r>
            <a:endParaRPr lang="en-US" altLang="ko-KR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각 </a:t>
            </a:r>
            <a:r>
              <a:rPr lang="en-US" altLang="ko-KR" dirty="0"/>
              <a:t>object</a:t>
            </a:r>
            <a:r>
              <a:rPr lang="ko-KR" altLang="en-US" dirty="0"/>
              <a:t>마다 </a:t>
            </a:r>
            <a:r>
              <a:rPr lang="en-US" altLang="ko-KR" dirty="0"/>
              <a:t>masked image </a:t>
            </a:r>
            <a:r>
              <a:rPr lang="ko-KR" altLang="en-US" dirty="0"/>
              <a:t>얻기</a:t>
            </a:r>
            <a:endParaRPr lang="en-US" altLang="ko-KR" dirty="0"/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altLang="ko-KR" b="1" dirty="0"/>
              <a:t>Mask</a:t>
            </a:r>
            <a:r>
              <a:rPr lang="ko-KR" altLang="en-US" b="1" dirty="0"/>
              <a:t>의 픽셀마다 </a:t>
            </a:r>
            <a:r>
              <a:rPr lang="en-US" altLang="ko-KR" b="1" dirty="0"/>
              <a:t>argmax </a:t>
            </a:r>
            <a:r>
              <a:rPr lang="ko-KR" altLang="en-US" b="1" dirty="0"/>
              <a:t>적용 </a:t>
            </a:r>
            <a:r>
              <a:rPr lang="en-US" altLang="ko-KR" b="1" dirty="0"/>
              <a:t>→ </a:t>
            </a:r>
            <a:r>
              <a:rPr lang="ko-KR" altLang="en-US" b="1" dirty="0"/>
              <a:t>특정 </a:t>
            </a:r>
            <a:r>
              <a:rPr lang="en-US" altLang="ko-KR" b="1" dirty="0"/>
              <a:t>object</a:t>
            </a:r>
            <a:r>
              <a:rPr lang="ko-KR" altLang="en-US" b="1" dirty="0"/>
              <a:t>로 분류 수행</a:t>
            </a:r>
            <a:endParaRPr lang="en-US" altLang="ko-KR" b="1" dirty="0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FE7EA3D3-5457-F134-CC99-9A4C8563A00C}"/>
              </a:ext>
            </a:extLst>
          </p:cNvPr>
          <p:cNvGrpSpPr/>
          <p:nvPr/>
        </p:nvGrpSpPr>
        <p:grpSpPr>
          <a:xfrm>
            <a:off x="4495048" y="3694900"/>
            <a:ext cx="7444121" cy="2897664"/>
            <a:chOff x="332274" y="1406223"/>
            <a:chExt cx="7444121" cy="2897664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02605B3F-BEE5-1550-E285-FE6BDD6FDCF7}"/>
                </a:ext>
              </a:extLst>
            </p:cNvPr>
            <p:cNvGrpSpPr/>
            <p:nvPr/>
          </p:nvGrpSpPr>
          <p:grpSpPr>
            <a:xfrm>
              <a:off x="413877" y="1830984"/>
              <a:ext cx="7362518" cy="2472903"/>
              <a:chOff x="808088" y="2630039"/>
              <a:chExt cx="9867900" cy="3520038"/>
            </a:xfrm>
          </p:grpSpPr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79804A31-EB1B-2D38-FC8D-E7B9B2078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8088" y="2630040"/>
                <a:ext cx="9867900" cy="3086100"/>
              </a:xfrm>
              <a:prstGeom prst="rect">
                <a:avLst/>
              </a:prstGeom>
            </p:spPr>
          </p:pic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251507B9-188C-6A8A-7AF3-FA35AF31E439}"/>
                  </a:ext>
                </a:extLst>
              </p:cNvPr>
              <p:cNvSpPr/>
              <p:nvPr/>
            </p:nvSpPr>
            <p:spPr>
              <a:xfrm>
                <a:off x="3514088" y="2630039"/>
                <a:ext cx="615461" cy="3520038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74AE9D24-FF19-1533-DB5E-34FF4471C971}"/>
                  </a:ext>
                </a:extLst>
              </p:cNvPr>
              <p:cNvSpPr/>
              <p:nvPr/>
            </p:nvSpPr>
            <p:spPr>
              <a:xfrm>
                <a:off x="4994744" y="2630039"/>
                <a:ext cx="1922250" cy="3520037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5F29845A-2952-1F94-DB6F-A4CD4A947CA6}"/>
                  </a:ext>
                </a:extLst>
              </p:cNvPr>
              <p:cNvSpPr/>
              <p:nvPr/>
            </p:nvSpPr>
            <p:spPr>
              <a:xfrm>
                <a:off x="7835366" y="2630039"/>
                <a:ext cx="615460" cy="3520038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854888-FB82-D47D-2D07-901ED67524EF}"/>
                </a:ext>
              </a:extLst>
            </p:cNvPr>
            <p:cNvSpPr txBox="1"/>
            <p:nvPr/>
          </p:nvSpPr>
          <p:spPr>
            <a:xfrm>
              <a:off x="2313518" y="1409239"/>
              <a:ext cx="578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FF0000"/>
                  </a:solidFill>
                </a:rPr>
                <a:t>1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8A5345-FD96-3F59-61CD-72356C4F17B9}"/>
                </a:ext>
              </a:extLst>
            </p:cNvPr>
            <p:cNvSpPr txBox="1"/>
            <p:nvPr/>
          </p:nvSpPr>
          <p:spPr>
            <a:xfrm>
              <a:off x="3965413" y="1406223"/>
              <a:ext cx="578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FF0000"/>
                  </a:solidFill>
                </a:rPr>
                <a:t>2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507F27-8308-458E-15C0-D48DCE5542EE}"/>
                </a:ext>
              </a:extLst>
            </p:cNvPr>
            <p:cNvSpPr txBox="1"/>
            <p:nvPr/>
          </p:nvSpPr>
          <p:spPr>
            <a:xfrm>
              <a:off x="5595915" y="1414332"/>
              <a:ext cx="578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FF0000"/>
                  </a:solidFill>
                </a:rPr>
                <a:t>3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연결선: 구부러짐 14">
              <a:extLst>
                <a:ext uri="{FF2B5EF4-FFF2-40B4-BE49-F238E27FC236}">
                  <a16:creationId xmlns:a16="http://schemas.microsoft.com/office/drawing/2014/main" id="{4DD122AA-0506-AB52-1025-EB1E92B499D0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1705713" y="1910756"/>
              <a:ext cx="442092" cy="382291"/>
            </a:xfrm>
            <a:prstGeom prst="curvedConnector3">
              <a:avLst>
                <a:gd name="adj1" fmla="val 50000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A884409A-18C1-5939-1E78-3AC9B588D74A}"/>
                </a:ext>
              </a:extLst>
            </p:cNvPr>
            <p:cNvSpPr/>
            <p:nvPr/>
          </p:nvSpPr>
          <p:spPr>
            <a:xfrm>
              <a:off x="332274" y="1679923"/>
              <a:ext cx="1373439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dirty="0">
                  <a:solidFill>
                    <a:schemeClr val="tx1"/>
                  </a:solidFill>
                </a:rPr>
                <a:t>Decoder</a:t>
              </a:r>
              <a:r>
                <a:rPr lang="ko-KR" altLang="en-US" sz="1200" dirty="0">
                  <a:solidFill>
                    <a:schemeClr val="tx1"/>
                  </a:solidFill>
                </a:rPr>
                <a:t>의 </a:t>
              </a:r>
              <a:r>
                <a:rPr lang="en-US" altLang="ko-KR" sz="1200" dirty="0">
                  <a:solidFill>
                    <a:schemeClr val="tx1"/>
                  </a:solidFill>
                </a:rPr>
                <a:t>output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103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DETR for panoptic segmentation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EBD4F1-4857-5B4B-6B05-B949D8C1A4F4}"/>
              </a:ext>
            </a:extLst>
          </p:cNvPr>
          <p:cNvSpPr txBox="1"/>
          <p:nvPr/>
        </p:nvSpPr>
        <p:spPr>
          <a:xfrm>
            <a:off x="441514" y="1141860"/>
            <a:ext cx="1130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/>
              <a:t>Panoptic 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E1436-8BE8-BD39-C268-5B2A2F5556AB}"/>
              </a:ext>
            </a:extLst>
          </p:cNvPr>
          <p:cNvSpPr txBox="1"/>
          <p:nvPr/>
        </p:nvSpPr>
        <p:spPr>
          <a:xfrm>
            <a:off x="419100" y="1830984"/>
            <a:ext cx="1130897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altLang="ko-KR" b="1" dirty="0"/>
              <a:t>object queries – (encoder</a:t>
            </a:r>
            <a:r>
              <a:rPr lang="ko-KR" altLang="en-US" b="1" dirty="0"/>
              <a:t>에서 구한 </a:t>
            </a:r>
            <a:r>
              <a:rPr lang="en-US" altLang="ko-KR" b="1" dirty="0"/>
              <a:t>pixel</a:t>
            </a:r>
            <a:r>
              <a:rPr lang="ko-KR" altLang="en-US" b="1" dirty="0"/>
              <a:t>간 관계성 정보</a:t>
            </a:r>
            <a:r>
              <a:rPr lang="en-US" altLang="ko-KR" b="1" dirty="0"/>
              <a:t>)</a:t>
            </a:r>
            <a:r>
              <a:rPr lang="ko-KR" altLang="en-US" b="1" dirty="0"/>
              <a:t>로 </a:t>
            </a:r>
            <a:r>
              <a:rPr lang="en-US" altLang="ko-KR" b="1" dirty="0">
                <a:solidFill>
                  <a:srgbClr val="FF0000"/>
                </a:solidFill>
              </a:rPr>
              <a:t>Multi-Head Attention</a:t>
            </a:r>
            <a:r>
              <a:rPr lang="ko-KR" altLang="en-US" b="1" dirty="0"/>
              <a:t> 수행</a:t>
            </a:r>
            <a:endParaRPr lang="en-US" altLang="ko-KR" b="1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Attention matrix </a:t>
            </a:r>
            <a:r>
              <a:rPr lang="ko-KR" altLang="en-US" dirty="0"/>
              <a:t>추출</a:t>
            </a:r>
            <a:endParaRPr lang="en-US" altLang="ko-KR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EAE4E7A-3209-B861-E55C-67BAD2FBD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85" y="2586867"/>
            <a:ext cx="5581915" cy="29903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CC3097A-8A11-0458-5B96-DCE1B67D2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85" y="2918506"/>
            <a:ext cx="7759058" cy="2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DETR for panoptic segmentation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37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EBD4F1-4857-5B4B-6B05-B949D8C1A4F4}"/>
              </a:ext>
            </a:extLst>
          </p:cNvPr>
          <p:cNvSpPr txBox="1"/>
          <p:nvPr/>
        </p:nvSpPr>
        <p:spPr>
          <a:xfrm>
            <a:off x="441514" y="1141860"/>
            <a:ext cx="1130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/>
              <a:t>Panoptic head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1E156-0D1D-D400-7E10-CEA0D8B3E27D}"/>
              </a:ext>
            </a:extLst>
          </p:cNvPr>
          <p:cNvSpPr txBox="1"/>
          <p:nvPr/>
        </p:nvSpPr>
        <p:spPr>
          <a:xfrm>
            <a:off x="441514" y="1650846"/>
            <a:ext cx="10060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b="1" dirty="0"/>
              <a:t>2. Attention map </a:t>
            </a:r>
            <a:r>
              <a:rPr lang="ko-KR" altLang="en-US" b="1" dirty="0"/>
              <a:t>기반으로 </a:t>
            </a:r>
            <a:r>
              <a:rPr lang="en-US" altLang="ko-KR" b="1" dirty="0"/>
              <a:t>CNN </a:t>
            </a:r>
            <a:r>
              <a:rPr lang="ko-KR" altLang="en-US" b="1" dirty="0"/>
              <a:t>거치기</a:t>
            </a:r>
            <a:endParaRPr lang="en-US" altLang="ko-KR" b="1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각 </a:t>
            </a:r>
            <a:r>
              <a:rPr lang="en-US" altLang="ko-KR" dirty="0"/>
              <a:t>object</a:t>
            </a:r>
            <a:r>
              <a:rPr lang="ko-KR" altLang="en-US" dirty="0"/>
              <a:t>마다 </a:t>
            </a:r>
            <a:r>
              <a:rPr lang="en-US" altLang="ko-KR" dirty="0"/>
              <a:t>masked image </a:t>
            </a:r>
            <a:r>
              <a:rPr lang="ko-KR" altLang="en-US" dirty="0"/>
              <a:t>얻기</a:t>
            </a:r>
            <a:endParaRPr lang="en-US" altLang="ko-KR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b="1" u="sng" dirty="0">
                <a:solidFill>
                  <a:srgbClr val="0070C0"/>
                </a:solidFill>
              </a:rPr>
              <a:t>FPN</a:t>
            </a:r>
            <a:r>
              <a:rPr lang="en-US" altLang="ko-KR" b="1" u="sng" dirty="0"/>
              <a:t>(Feature Pyramid Network</a:t>
            </a:r>
            <a:r>
              <a:rPr lang="en-US" altLang="ko-KR" b="1" dirty="0"/>
              <a:t>)</a:t>
            </a:r>
            <a:r>
              <a:rPr lang="en-US" altLang="ko-KR" b="1" dirty="0">
                <a:solidFill>
                  <a:srgbClr val="0070C0"/>
                </a:solidFill>
              </a:rPr>
              <a:t> </a:t>
            </a:r>
            <a:r>
              <a:rPr lang="ko-KR" altLang="en-US" b="1" dirty="0">
                <a:solidFill>
                  <a:srgbClr val="0070C0"/>
                </a:solidFill>
              </a:rPr>
              <a:t>스타일의 구조</a:t>
            </a:r>
            <a:r>
              <a:rPr lang="ko-KR" altLang="en-US" dirty="0"/>
              <a:t>를 통해 </a:t>
            </a:r>
            <a:r>
              <a:rPr lang="en-US" altLang="ko-KR" b="1" dirty="0"/>
              <a:t>→  </a:t>
            </a:r>
            <a:r>
              <a:rPr lang="ko-KR" altLang="en-US" dirty="0"/>
              <a:t>최종 </a:t>
            </a:r>
            <a:r>
              <a:rPr lang="en-US" altLang="ko-KR" dirty="0"/>
              <a:t>mask </a:t>
            </a:r>
            <a:r>
              <a:rPr lang="ko-KR" altLang="en-US" dirty="0"/>
              <a:t>예측 및 해상도 향상</a:t>
            </a:r>
            <a:endParaRPr lang="en-US" altLang="ko-KR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D30C45D-E587-4551-69F3-A04AB0178D19}"/>
              </a:ext>
            </a:extLst>
          </p:cNvPr>
          <p:cNvSpPr/>
          <p:nvPr/>
        </p:nvSpPr>
        <p:spPr>
          <a:xfrm>
            <a:off x="1137012" y="2856825"/>
            <a:ext cx="8490857" cy="2859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FPN </a:t>
            </a:r>
            <a:r>
              <a:rPr lang="ko-KR" altLang="en-US" dirty="0">
                <a:solidFill>
                  <a:schemeClr val="tx1"/>
                </a:solidFill>
              </a:rPr>
              <a:t>사용하는 이유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세밀하게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segmentation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하기 위해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=&gt; Feature map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이 가져야 할 특징</a:t>
            </a:r>
            <a:endParaRPr lang="en-US" altLang="ko-KR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dirty="0">
                <a:solidFill>
                  <a:schemeClr val="tx1"/>
                </a:solidFill>
              </a:rPr>
              <a:t>세밀한 구조를 잘 잡아내기 위해서 충분히 </a:t>
            </a:r>
            <a:r>
              <a:rPr lang="en-US" altLang="ko-KR" dirty="0">
                <a:solidFill>
                  <a:schemeClr val="tx1"/>
                </a:solidFill>
              </a:rPr>
              <a:t>high resolution</a:t>
            </a:r>
          </a:p>
          <a:p>
            <a:pPr marL="342900" indent="-342900">
              <a:buAutoNum type="arabicPeriod"/>
            </a:pPr>
            <a:r>
              <a:rPr lang="ko-KR" altLang="en-US" dirty="0">
                <a:solidFill>
                  <a:schemeClr val="tx1"/>
                </a:solidFill>
              </a:rPr>
              <a:t>다양한 크기의 </a:t>
            </a:r>
            <a:r>
              <a:rPr lang="en-US" altLang="ko-KR" dirty="0">
                <a:solidFill>
                  <a:schemeClr val="tx1"/>
                </a:solidFill>
              </a:rPr>
              <a:t>stuff</a:t>
            </a:r>
            <a:r>
              <a:rPr lang="ko-KR" altLang="en-US" dirty="0">
                <a:solidFill>
                  <a:schemeClr val="tx1"/>
                </a:solidFill>
              </a:rPr>
              <a:t>를 찾아 내기 위해 </a:t>
            </a:r>
            <a:r>
              <a:rPr lang="en-US" altLang="ko-KR" dirty="0">
                <a:solidFill>
                  <a:schemeClr val="tx1"/>
                </a:solidFill>
              </a:rPr>
              <a:t>multi-scale </a:t>
            </a:r>
            <a:r>
              <a:rPr lang="ko-KR" altLang="en-US" dirty="0">
                <a:solidFill>
                  <a:schemeClr val="tx1"/>
                </a:solidFill>
              </a:rPr>
              <a:t>정보를 가지고 있을 것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08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DETR for panoptic segmentation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38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EBD4F1-4857-5B4B-6B05-B949D8C1A4F4}"/>
              </a:ext>
            </a:extLst>
          </p:cNvPr>
          <p:cNvSpPr txBox="1"/>
          <p:nvPr/>
        </p:nvSpPr>
        <p:spPr>
          <a:xfrm>
            <a:off x="441514" y="1141860"/>
            <a:ext cx="1130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/>
              <a:t>Panoptic head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1E156-0D1D-D400-7E10-CEA0D8B3E27D}"/>
              </a:ext>
            </a:extLst>
          </p:cNvPr>
          <p:cNvSpPr txBox="1"/>
          <p:nvPr/>
        </p:nvSpPr>
        <p:spPr>
          <a:xfrm>
            <a:off x="441514" y="1650846"/>
            <a:ext cx="10060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b="1" dirty="0"/>
              <a:t>3. Pixel wise argmax </a:t>
            </a:r>
            <a:r>
              <a:rPr lang="ko-KR" altLang="en-US" b="1" dirty="0"/>
              <a:t>적용</a:t>
            </a:r>
            <a:endParaRPr lang="en-US" altLang="ko-KR" b="1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trike="sngStrike" dirty="0"/>
              <a:t>각 </a:t>
            </a:r>
            <a:r>
              <a:rPr lang="en-US" altLang="ko-KR" strike="sngStrike" dirty="0"/>
              <a:t>object</a:t>
            </a:r>
            <a:r>
              <a:rPr lang="ko-KR" altLang="en-US" strike="sngStrike" dirty="0"/>
              <a:t>마다 </a:t>
            </a:r>
            <a:r>
              <a:rPr lang="en-US" altLang="ko-KR" strike="sngStrike" dirty="0"/>
              <a:t>masked image </a:t>
            </a:r>
            <a:r>
              <a:rPr lang="ko-KR" altLang="en-US" strike="sngStrike" dirty="0"/>
              <a:t>얻기</a:t>
            </a:r>
            <a:endParaRPr lang="en-US" altLang="ko-KR" strike="sngStrike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b="1" u="sng" strike="sngStrike" dirty="0">
                <a:solidFill>
                  <a:srgbClr val="0070C0"/>
                </a:solidFill>
              </a:rPr>
              <a:t>FPN</a:t>
            </a:r>
            <a:r>
              <a:rPr lang="en-US" altLang="ko-KR" b="1" u="sng" strike="sngStrike" dirty="0"/>
              <a:t>(Feature Pyramid Network</a:t>
            </a:r>
            <a:r>
              <a:rPr lang="en-US" altLang="ko-KR" b="1" strike="sngStrike" dirty="0"/>
              <a:t>)</a:t>
            </a:r>
            <a:r>
              <a:rPr lang="en-US" altLang="ko-KR" b="1" strike="sngStrike" dirty="0">
                <a:solidFill>
                  <a:srgbClr val="0070C0"/>
                </a:solidFill>
              </a:rPr>
              <a:t> </a:t>
            </a:r>
            <a:r>
              <a:rPr lang="ko-KR" altLang="en-US" b="1" strike="sngStrike" dirty="0">
                <a:solidFill>
                  <a:srgbClr val="0070C0"/>
                </a:solidFill>
              </a:rPr>
              <a:t>스타일의 구조</a:t>
            </a:r>
            <a:r>
              <a:rPr lang="ko-KR" altLang="en-US" strike="sngStrike" dirty="0"/>
              <a:t>를 통해 </a:t>
            </a:r>
            <a:r>
              <a:rPr lang="en-US" altLang="ko-KR" b="1" strike="sngStrike" dirty="0"/>
              <a:t>→  </a:t>
            </a:r>
            <a:r>
              <a:rPr lang="ko-KR" altLang="en-US" strike="sngStrike" dirty="0"/>
              <a:t>최종 </a:t>
            </a:r>
            <a:r>
              <a:rPr lang="en-US" altLang="ko-KR" strike="sngStrike" dirty="0"/>
              <a:t>mask </a:t>
            </a:r>
            <a:r>
              <a:rPr lang="ko-KR" altLang="en-US" strike="sngStrike" dirty="0"/>
              <a:t>예측 및 해상도 향상</a:t>
            </a:r>
            <a:endParaRPr lang="en-US" altLang="ko-KR" strike="sngStrike" dirty="0"/>
          </a:p>
        </p:txBody>
      </p:sp>
    </p:spTree>
    <p:extLst>
      <p:ext uri="{BB962C8B-B14F-4D97-AF65-F5344CB8AC3E}">
        <p14:creationId xmlns:p14="http://schemas.microsoft.com/office/powerpoint/2010/main" val="8534308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DETR for panoptic segmentation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39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EBD4F1-4857-5B4B-6B05-B949D8C1A4F4}"/>
              </a:ext>
            </a:extLst>
          </p:cNvPr>
          <p:cNvSpPr txBox="1"/>
          <p:nvPr/>
        </p:nvSpPr>
        <p:spPr>
          <a:xfrm>
            <a:off x="441514" y="1141860"/>
            <a:ext cx="1130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/>
              <a:t>Experiments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FE16F63-ED08-5C61-C3AF-24FB3E59FB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772"/>
          <a:stretch/>
        </p:blipFill>
        <p:spPr>
          <a:xfrm>
            <a:off x="613987" y="1830984"/>
            <a:ext cx="7935570" cy="216896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1AAA480-5793-EB2D-CF0A-2F3620B27D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676"/>
          <a:stretch/>
        </p:blipFill>
        <p:spPr>
          <a:xfrm>
            <a:off x="9725509" y="1377995"/>
            <a:ext cx="2008692" cy="2752725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943706DE-D05E-62F5-3C7B-7439E1232E5A}"/>
              </a:ext>
            </a:extLst>
          </p:cNvPr>
          <p:cNvSpPr/>
          <p:nvPr/>
        </p:nvSpPr>
        <p:spPr>
          <a:xfrm>
            <a:off x="3126658" y="3582665"/>
            <a:ext cx="1681316" cy="390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37A5E9-D4D4-F72C-7D1D-7F22A5733998}"/>
              </a:ext>
            </a:extLst>
          </p:cNvPr>
          <p:cNvSpPr txBox="1"/>
          <p:nvPr/>
        </p:nvSpPr>
        <p:spPr>
          <a:xfrm>
            <a:off x="3220064" y="1568879"/>
            <a:ext cx="2875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PQ(Panoptic Quality)</a:t>
            </a:r>
            <a:endParaRPr lang="ko-KR" altLang="en-US" sz="14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2728904-3638-910D-B749-24EB469D2A9D}"/>
              </a:ext>
            </a:extLst>
          </p:cNvPr>
          <p:cNvSpPr/>
          <p:nvPr/>
        </p:nvSpPr>
        <p:spPr>
          <a:xfrm>
            <a:off x="6317225" y="3126659"/>
            <a:ext cx="1681316" cy="8469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D18E7E-393F-04C0-AA75-078C33CCAC69}"/>
              </a:ext>
            </a:extLst>
          </p:cNvPr>
          <p:cNvSpPr txBox="1"/>
          <p:nvPr/>
        </p:nvSpPr>
        <p:spPr>
          <a:xfrm>
            <a:off x="613986" y="4387253"/>
            <a:ext cx="7935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dirty="0"/>
              <a:t>PQ</a:t>
            </a:r>
            <a:r>
              <a:rPr lang="ko-KR" altLang="en-US" dirty="0"/>
              <a:t>에서 좋은 성능을 기록</a:t>
            </a:r>
            <a:endParaRPr lang="en-US" altLang="ko-K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o-KR" altLang="en-US" dirty="0"/>
              <a:t>특히</a:t>
            </a:r>
            <a:r>
              <a:rPr lang="en-US" altLang="ko-KR" dirty="0"/>
              <a:t>, stuff class</a:t>
            </a:r>
            <a:r>
              <a:rPr lang="ko-KR" altLang="en-US" dirty="0"/>
              <a:t>에 대한 </a:t>
            </a:r>
            <a:r>
              <a:rPr lang="en-US" altLang="ko-KR" dirty="0"/>
              <a:t>PQ</a:t>
            </a:r>
            <a:r>
              <a:rPr lang="ko-KR" altLang="en-US" dirty="0"/>
              <a:t>에서 좋은 성능을 기록</a:t>
            </a:r>
            <a:endParaRPr lang="en-US" altLang="ko-KR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Encoder attention</a:t>
            </a:r>
            <a:r>
              <a:rPr lang="ko-KR" altLang="en-US" dirty="0"/>
              <a:t>의 </a:t>
            </a:r>
            <a:r>
              <a:rPr lang="en-US" altLang="ko-KR" dirty="0"/>
              <a:t>global reasoning</a:t>
            </a:r>
            <a:r>
              <a:rPr lang="ko-KR" altLang="en-US" dirty="0"/>
              <a:t>의 영향으로 예상</a:t>
            </a:r>
            <a:endParaRPr lang="en-US" altLang="ko-KR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B1DBD0EC-3DC0-E1F9-CCD8-8B9934C987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511"/>
          <a:stretch/>
        </p:blipFill>
        <p:spPr>
          <a:xfrm>
            <a:off x="8420669" y="4009270"/>
            <a:ext cx="3329816" cy="234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4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559178" y="1323057"/>
            <a:ext cx="11308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Object Detection Task</a:t>
            </a:r>
          </a:p>
          <a:p>
            <a:endParaRPr lang="en-US" altLang="ko-KR" sz="1200" dirty="0"/>
          </a:p>
          <a:p>
            <a:r>
              <a:rPr lang="en-US" altLang="ko-KR" dirty="0"/>
              <a:t>: </a:t>
            </a:r>
            <a:r>
              <a:rPr lang="ko-KR" altLang="en-US" dirty="0"/>
              <a:t>여러 물체 사이에서 어떤 물체인지 분류하는</a:t>
            </a:r>
            <a:r>
              <a:rPr lang="ko-KR" altLang="en-US" b="1" dirty="0">
                <a:solidFill>
                  <a:srgbClr val="FF0000"/>
                </a:solidFill>
              </a:rPr>
              <a:t> </a:t>
            </a:r>
            <a:r>
              <a:rPr lang="en-US" altLang="ko-KR" b="1" dirty="0">
                <a:solidFill>
                  <a:srgbClr val="FF0000"/>
                </a:solidFill>
              </a:rPr>
              <a:t>classification </a:t>
            </a:r>
            <a:r>
              <a:rPr lang="en-US" altLang="ko-KR" dirty="0"/>
              <a:t>+ </a:t>
            </a:r>
            <a:r>
              <a:rPr lang="ko-KR" altLang="en-US" dirty="0"/>
              <a:t>위치정보를 파악하는</a:t>
            </a:r>
            <a:r>
              <a:rPr lang="ko-KR" altLang="en-US" b="1" dirty="0"/>
              <a:t> </a:t>
            </a:r>
            <a:r>
              <a:rPr lang="en-US" altLang="ko-KR" b="1" dirty="0">
                <a:solidFill>
                  <a:srgbClr val="FF0000"/>
                </a:solidFill>
              </a:rPr>
              <a:t>localization </a:t>
            </a:r>
            <a:r>
              <a:rPr lang="ko-KR" altLang="en-US" dirty="0"/>
              <a:t>수행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601012-EC36-D2C8-1EDB-9D8FD24B1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2644510"/>
            <a:ext cx="3380210" cy="338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B33EB3-0599-9EAC-F759-462874BA608C}"/>
              </a:ext>
            </a:extLst>
          </p:cNvPr>
          <p:cNvSpPr txBox="1"/>
          <p:nvPr/>
        </p:nvSpPr>
        <p:spPr>
          <a:xfrm>
            <a:off x="4526280" y="3688284"/>
            <a:ext cx="6560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Object detection </a:t>
            </a:r>
            <a:r>
              <a:rPr lang="en-US" altLang="ko-KR" dirty="0"/>
              <a:t>= multi-labeled </a:t>
            </a:r>
            <a:r>
              <a:rPr lang="en-US" altLang="ko-KR" b="1" dirty="0"/>
              <a:t>classification</a:t>
            </a:r>
            <a:r>
              <a:rPr lang="en-US" altLang="ko-KR" dirty="0"/>
              <a:t> + Bounding Box Regression(</a:t>
            </a:r>
            <a:r>
              <a:rPr lang="en-US" altLang="ko-KR" b="1" dirty="0"/>
              <a:t>Localization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5816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40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/>
              <a:t>5. Conclusion</a:t>
            </a:r>
          </a:p>
        </p:txBody>
      </p:sp>
    </p:spTree>
    <p:extLst>
      <p:ext uri="{BB962C8B-B14F-4D97-AF65-F5344CB8AC3E}">
        <p14:creationId xmlns:p14="http://schemas.microsoft.com/office/powerpoint/2010/main" val="4046137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Conclusion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41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BB226-35E4-6AD1-2A9F-A81BE8072B04}"/>
              </a:ext>
            </a:extLst>
          </p:cNvPr>
          <p:cNvSpPr txBox="1"/>
          <p:nvPr/>
        </p:nvSpPr>
        <p:spPr>
          <a:xfrm>
            <a:off x="419100" y="1412857"/>
            <a:ext cx="1135891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/>
              <a:t>Transformer </a:t>
            </a:r>
            <a:r>
              <a:rPr lang="en-US" altLang="ko-KR" sz="2000" dirty="0"/>
              <a:t>&amp; </a:t>
            </a:r>
            <a:r>
              <a:rPr lang="ko-KR" altLang="en-US" sz="2000" b="1" dirty="0"/>
              <a:t>이분 매칭 기반 </a:t>
            </a:r>
            <a:r>
              <a:rPr lang="en-US" altLang="ko-KR" sz="2000" b="1" dirty="0"/>
              <a:t>direct set prediction</a:t>
            </a:r>
            <a:r>
              <a:rPr lang="ko-KR" altLang="en-US" sz="2000" dirty="0"/>
              <a:t>으로</a:t>
            </a:r>
            <a:r>
              <a:rPr lang="en-US" altLang="ko-KR" sz="2000" dirty="0"/>
              <a:t> Object</a:t>
            </a:r>
            <a:r>
              <a:rPr lang="ko-KR" altLang="en-US" sz="2000" dirty="0"/>
              <a:t> </a:t>
            </a:r>
            <a:r>
              <a:rPr lang="en-US" altLang="ko-KR" sz="2000" dirty="0"/>
              <a:t>detection</a:t>
            </a:r>
            <a:r>
              <a:rPr lang="ko-KR" altLang="en-US" sz="2000" dirty="0"/>
              <a:t> 분야에 </a:t>
            </a:r>
            <a:r>
              <a:rPr lang="ko-KR" altLang="en-US" sz="2000" u="sng" dirty="0"/>
              <a:t>새로운</a:t>
            </a:r>
            <a:r>
              <a:rPr lang="en-US" altLang="ko-KR" sz="2000" u="sng" dirty="0"/>
              <a:t> </a:t>
            </a:r>
            <a:r>
              <a:rPr lang="ko-KR" altLang="en-US" sz="2000" u="sng" dirty="0"/>
              <a:t>접근법</a:t>
            </a:r>
            <a:r>
              <a:rPr lang="ko-KR" altLang="en-US" sz="2000" dirty="0"/>
              <a:t>을 제안</a:t>
            </a:r>
            <a:endParaRPr lang="en-US" altLang="ko-KR" sz="2000" dirty="0"/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altLang="ko-KR" dirty="0"/>
              <a:t>Faster R-CNN</a:t>
            </a:r>
            <a:r>
              <a:rPr lang="ko-KR" altLang="en-US" dirty="0"/>
              <a:t>와 비교했을 때 충분히 경쟁력을 갖춤</a:t>
            </a:r>
            <a:endParaRPr lang="en-US" altLang="ko-KR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높은 확장성을 가져 다른 분야에 접목시킬 수 있음 </a:t>
            </a:r>
            <a:r>
              <a:rPr lang="en-US" altLang="ko-KR" sz="2000" dirty="0"/>
              <a:t>(ex. Panoptic segmentation)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작은 객체에 대해서는 성능이 떨어진다는 한계 존재</a:t>
            </a:r>
            <a:endParaRPr lang="en-US" altLang="ko-KR" sz="2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D0002C7-1308-8E78-5848-B6DC9E7EA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93" y="4298675"/>
            <a:ext cx="10626613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06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42</a:t>
            </a:fld>
            <a:endParaRPr lang="ko-KR" altLang="en-US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EBEE0972-C754-EBED-96ED-8DC7D9DB0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" y="2766218"/>
            <a:ext cx="10515600" cy="1325563"/>
          </a:xfrm>
        </p:spPr>
        <p:txBody>
          <a:bodyPr/>
          <a:lstStyle/>
          <a:p>
            <a:pPr algn="ctr"/>
            <a:r>
              <a:rPr lang="en-US" altLang="ko-KR" dirty="0"/>
              <a:t>END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9580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77549" y="6383904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43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DEC88B-EB41-3231-4413-3481DD25B4E1}"/>
              </a:ext>
            </a:extLst>
          </p:cNvPr>
          <p:cNvSpPr txBox="1"/>
          <p:nvPr/>
        </p:nvSpPr>
        <p:spPr>
          <a:xfrm>
            <a:off x="778486" y="1342842"/>
            <a:ext cx="11042614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/>
              <a:t>DETR (De</a:t>
            </a:r>
            <a:r>
              <a:rPr lang="en-US" altLang="ko-KR" sz="2400" dirty="0"/>
              <a:t>tection</a:t>
            </a:r>
            <a:r>
              <a:rPr lang="en-US" altLang="ko-KR" sz="2400" b="1" dirty="0"/>
              <a:t> </a:t>
            </a:r>
            <a:r>
              <a:rPr lang="en-US" altLang="ko-KR" sz="2400" b="1" dirty="0" err="1"/>
              <a:t>TR</a:t>
            </a:r>
            <a:r>
              <a:rPr lang="en-US" altLang="ko-KR" sz="2400" dirty="0" err="1"/>
              <a:t>ansformer</a:t>
            </a:r>
            <a:r>
              <a:rPr lang="en-US" altLang="ko-KR" sz="2400" b="1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b="1" dirty="0">
                <a:solidFill>
                  <a:schemeClr val="accent1"/>
                </a:solidFill>
              </a:rPr>
              <a:t>Set-based global loss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Set</a:t>
            </a:r>
            <a:r>
              <a:rPr lang="ko-KR" altLang="en-US" dirty="0"/>
              <a:t> </a:t>
            </a:r>
            <a:r>
              <a:rPr lang="en-US" altLang="ko-KR" dirty="0"/>
              <a:t>prediction</a:t>
            </a:r>
            <a:r>
              <a:rPr lang="ko-KR" altLang="en-US" dirty="0"/>
              <a:t> </a:t>
            </a:r>
            <a:r>
              <a:rPr lang="en-US" altLang="ko-KR" dirty="0"/>
              <a:t>problem</a:t>
            </a:r>
            <a:r>
              <a:rPr lang="ko-KR" altLang="en-US" dirty="0"/>
              <a:t>을 직접적</a:t>
            </a:r>
            <a:r>
              <a:rPr lang="en-US" altLang="ko-KR" dirty="0"/>
              <a:t>(directly)</a:t>
            </a:r>
            <a:r>
              <a:rPr lang="ko-KR" altLang="en-US" dirty="0"/>
              <a:t>으로 해결</a:t>
            </a:r>
            <a:endParaRPr lang="en-US" altLang="ko-KR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object</a:t>
            </a:r>
            <a:r>
              <a:rPr lang="ko-KR" altLang="en-US" dirty="0"/>
              <a:t> </a:t>
            </a:r>
            <a:r>
              <a:rPr lang="en-US" altLang="ko-KR" dirty="0"/>
              <a:t>query</a:t>
            </a:r>
            <a:r>
              <a:rPr lang="ko-KR" altLang="en-US" dirty="0"/>
              <a:t>의 집합을 </a:t>
            </a:r>
            <a:r>
              <a:rPr lang="en-US" altLang="ko-KR" dirty="0"/>
              <a:t>model</a:t>
            </a:r>
            <a:r>
              <a:rPr lang="ko-KR" altLang="en-US" dirty="0"/>
              <a:t>을 통해 추론</a:t>
            </a:r>
            <a:r>
              <a:rPr lang="en-US" altLang="ko-KR" dirty="0"/>
              <a:t> =&gt; GT</a:t>
            </a:r>
            <a:r>
              <a:rPr lang="ko-KR" altLang="en-US" dirty="0"/>
              <a:t> 집합과 </a:t>
            </a:r>
            <a:r>
              <a:rPr lang="en-US" altLang="ko-KR" dirty="0"/>
              <a:t>1:1</a:t>
            </a:r>
            <a:r>
              <a:rPr lang="ko-KR" altLang="en-US" dirty="0"/>
              <a:t> 매칭</a:t>
            </a:r>
            <a:endParaRPr lang="en-US" altLang="ko-KR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>
              <a:spcAft>
                <a:spcPts val="600"/>
              </a:spcAft>
            </a:pPr>
            <a:endParaRPr lang="en-US" altLang="ko-K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dirty="0"/>
              <a:t>단순한 </a:t>
            </a:r>
            <a:r>
              <a:rPr lang="en-US" altLang="ko-KR" dirty="0"/>
              <a:t>pipeline</a:t>
            </a:r>
            <a:r>
              <a:rPr lang="ko-KR" altLang="en-US" dirty="0"/>
              <a:t>을 가지고 있고</a:t>
            </a:r>
            <a:r>
              <a:rPr lang="en-US" altLang="ko-KR" dirty="0"/>
              <a:t>, </a:t>
            </a:r>
            <a:r>
              <a:rPr lang="ko-KR" altLang="en-US" dirty="0"/>
              <a:t>특별한 라이브러리를 필요로 하지 않음</a:t>
            </a:r>
            <a:r>
              <a:rPr lang="en-US" altLang="ko-KR" dirty="0"/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ko-KR" dirty="0"/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738C11E9-750C-B873-F0A1-966B8822E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86" y="3289300"/>
            <a:ext cx="10822431" cy="17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227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77549" y="6383904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44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DEC88B-EB41-3231-4413-3481DD25B4E1}"/>
              </a:ext>
            </a:extLst>
          </p:cNvPr>
          <p:cNvSpPr txBox="1"/>
          <p:nvPr/>
        </p:nvSpPr>
        <p:spPr>
          <a:xfrm>
            <a:off x="729369" y="933209"/>
            <a:ext cx="1104261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/>
              <a:t>Bipartite</a:t>
            </a:r>
            <a:r>
              <a:rPr lang="ko-KR" altLang="en-US" dirty="0"/>
              <a:t> </a:t>
            </a:r>
            <a:r>
              <a:rPr lang="en-US" altLang="ko-KR" dirty="0"/>
              <a:t>matching(</a:t>
            </a:r>
            <a:r>
              <a:rPr lang="ko-KR" altLang="en-US" dirty="0"/>
              <a:t>이분 매칭</a:t>
            </a:r>
            <a:r>
              <a:rPr lang="en-US" altLang="ko-KR" dirty="0"/>
              <a:t>)</a:t>
            </a:r>
            <a:r>
              <a:rPr lang="ko-KR" altLang="en-US" dirty="0"/>
              <a:t>을 통해 직접적으로 </a:t>
            </a:r>
            <a:r>
              <a:rPr lang="en-US" altLang="ko-KR" dirty="0"/>
              <a:t>‘set prediction </a:t>
            </a:r>
            <a:r>
              <a:rPr lang="ko-KR" altLang="en-US" dirty="0"/>
              <a:t>문제</a:t>
            </a:r>
            <a:r>
              <a:rPr lang="en-US" altLang="ko-KR" dirty="0"/>
              <a:t>’ </a:t>
            </a:r>
            <a:r>
              <a:rPr lang="ko-KR" altLang="en-US" dirty="0"/>
              <a:t>해결</a:t>
            </a:r>
            <a:endParaRPr lang="en-US" altLang="ko-KR" dirty="0"/>
          </a:p>
          <a:p>
            <a:pPr>
              <a:spcAft>
                <a:spcPts val="600"/>
              </a:spcAft>
            </a:pPr>
            <a:endParaRPr lang="en-US" altLang="ko-K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ko-KR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5BD258C-3985-9A65-FBC9-5F4E74E51C13}"/>
              </a:ext>
            </a:extLst>
          </p:cNvPr>
          <p:cNvGrpSpPr/>
          <p:nvPr/>
        </p:nvGrpSpPr>
        <p:grpSpPr>
          <a:xfrm>
            <a:off x="581165" y="3123727"/>
            <a:ext cx="4830127" cy="1663766"/>
            <a:chOff x="447668" y="4511673"/>
            <a:chExt cx="4830127" cy="166376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E3F231-C070-B895-C451-F842736A8DAE}"/>
                </a:ext>
              </a:extLst>
            </p:cNvPr>
            <p:cNvSpPr txBox="1"/>
            <p:nvPr/>
          </p:nvSpPr>
          <p:spPr>
            <a:xfrm>
              <a:off x="447668" y="4808456"/>
              <a:ext cx="1250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prediction</a:t>
              </a:r>
              <a:endParaRPr lang="ko-KR" altLang="en-US" b="1" dirty="0"/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12C3A702-975D-9025-538F-D71E32CFA349}"/>
                </a:ext>
              </a:extLst>
            </p:cNvPr>
            <p:cNvGrpSpPr/>
            <p:nvPr/>
          </p:nvGrpSpPr>
          <p:grpSpPr>
            <a:xfrm>
              <a:off x="1620194" y="4511673"/>
              <a:ext cx="3657601" cy="1663766"/>
              <a:chOff x="1620194" y="4511673"/>
              <a:chExt cx="3657601" cy="1663766"/>
            </a:xfrm>
          </p:grpSpPr>
          <p:sp>
            <p:nvSpPr>
              <p:cNvPr id="14" name="사각형: 둥근 모서리 13">
                <a:extLst>
                  <a:ext uri="{FF2B5EF4-FFF2-40B4-BE49-F238E27FC236}">
                    <a16:creationId xmlns:a16="http://schemas.microsoft.com/office/drawing/2014/main" id="{F2C5E1AB-0E36-4D20-7B96-10DC40C42738}"/>
                  </a:ext>
                </a:extLst>
              </p:cNvPr>
              <p:cNvSpPr/>
              <p:nvPr/>
            </p:nvSpPr>
            <p:spPr>
              <a:xfrm>
                <a:off x="2010489" y="4511673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c0:(cat:0.1, dog:0.2, ..), b0:(</a:t>
                </a:r>
                <a:r>
                  <a:rPr lang="en-US" altLang="ko-KR" sz="1400" dirty="0" err="1"/>
                  <a:t>px</a:t>
                </a:r>
                <a:r>
                  <a:rPr lang="en-US" altLang="ko-KR" sz="1400" dirty="0"/>
                  <a:t>, </a:t>
                </a:r>
                <a:r>
                  <a:rPr lang="en-US" altLang="ko-KR" sz="1400" dirty="0" err="1"/>
                  <a:t>py</a:t>
                </a:r>
                <a:r>
                  <a:rPr lang="en-US" altLang="ko-KR" sz="1400" dirty="0"/>
                  <a:t>, w, h)</a:t>
                </a:r>
                <a:endParaRPr lang="ko-KR" altLang="en-US" sz="1400" dirty="0"/>
              </a:p>
            </p:txBody>
          </p:sp>
          <p:sp>
            <p:nvSpPr>
              <p:cNvPr id="15" name="왼쪽 중괄호 14">
                <a:extLst>
                  <a:ext uri="{FF2B5EF4-FFF2-40B4-BE49-F238E27FC236}">
                    <a16:creationId xmlns:a16="http://schemas.microsoft.com/office/drawing/2014/main" id="{1358E37B-ED58-91B9-CFD9-216DC0D716FE}"/>
                  </a:ext>
                </a:extLst>
              </p:cNvPr>
              <p:cNvSpPr/>
              <p:nvPr/>
            </p:nvSpPr>
            <p:spPr>
              <a:xfrm>
                <a:off x="1620194" y="4531827"/>
                <a:ext cx="278781" cy="1643611"/>
              </a:xfrm>
              <a:prstGeom prst="leftBrace">
                <a:avLst>
                  <a:gd name="adj1" fmla="val 82142"/>
                  <a:gd name="adj2" fmla="val 28445"/>
                </a:avLst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D3F269D3-0181-290D-65E7-053FD3927926}"/>
                  </a:ext>
                </a:extLst>
              </p:cNvPr>
              <p:cNvSpPr/>
              <p:nvPr/>
            </p:nvSpPr>
            <p:spPr>
              <a:xfrm>
                <a:off x="2010489" y="4971656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c1:(cat:0.7, dog:0.1, ..), b1:(</a:t>
                </a:r>
                <a:r>
                  <a:rPr lang="en-US" altLang="ko-KR" sz="1400" dirty="0" err="1"/>
                  <a:t>px</a:t>
                </a:r>
                <a:r>
                  <a:rPr lang="en-US" altLang="ko-KR" sz="1400" dirty="0"/>
                  <a:t>, </a:t>
                </a:r>
                <a:r>
                  <a:rPr lang="en-US" altLang="ko-KR" sz="1400" dirty="0" err="1"/>
                  <a:t>py</a:t>
                </a:r>
                <a:r>
                  <a:rPr lang="en-US" altLang="ko-KR" sz="1400" dirty="0"/>
                  <a:t>, w, h)</a:t>
                </a:r>
                <a:endParaRPr lang="ko-KR" altLang="en-US" sz="1400" dirty="0"/>
              </a:p>
            </p:txBody>
          </p:sp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D2D74C08-2B07-C139-2D0E-EADFB1C99380}"/>
                  </a:ext>
                </a:extLst>
              </p:cNvPr>
              <p:cNvSpPr/>
              <p:nvPr/>
            </p:nvSpPr>
            <p:spPr>
              <a:xfrm>
                <a:off x="2010489" y="5429824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c2:(cat:0.02, dog:0.9, ..), b2:(</a:t>
                </a:r>
                <a:r>
                  <a:rPr lang="en-US" altLang="ko-KR" sz="1400" dirty="0" err="1"/>
                  <a:t>px</a:t>
                </a:r>
                <a:r>
                  <a:rPr lang="en-US" altLang="ko-KR" sz="1400" dirty="0"/>
                  <a:t>, </a:t>
                </a:r>
                <a:r>
                  <a:rPr lang="en-US" altLang="ko-KR" sz="1400" dirty="0" err="1"/>
                  <a:t>py</a:t>
                </a:r>
                <a:r>
                  <a:rPr lang="en-US" altLang="ko-KR" sz="1400" dirty="0"/>
                  <a:t>, w, h)</a:t>
                </a:r>
                <a:endParaRPr lang="ko-KR" altLang="en-US" sz="1400" dirty="0"/>
              </a:p>
            </p:txBody>
          </p:sp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BC5EBD36-F832-AB3F-9A65-F35B8FF8B73D}"/>
                  </a:ext>
                </a:extLst>
              </p:cNvPr>
              <p:cNvSpPr/>
              <p:nvPr/>
            </p:nvSpPr>
            <p:spPr>
              <a:xfrm>
                <a:off x="2010489" y="5889807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c3:(cat:0.1, dog:0.8, ..), b3:(</a:t>
                </a:r>
                <a:r>
                  <a:rPr lang="en-US" altLang="ko-KR" sz="1400" dirty="0" err="1"/>
                  <a:t>px</a:t>
                </a:r>
                <a:r>
                  <a:rPr lang="en-US" altLang="ko-KR" sz="1400" dirty="0"/>
                  <a:t>, </a:t>
                </a:r>
                <a:r>
                  <a:rPr lang="en-US" altLang="ko-KR" sz="1400" dirty="0" err="1"/>
                  <a:t>py</a:t>
                </a:r>
                <a:r>
                  <a:rPr lang="en-US" altLang="ko-KR" sz="1400" dirty="0"/>
                  <a:t>, w, h)</a:t>
                </a:r>
                <a:endParaRPr lang="ko-KR" altLang="en-US" sz="1400" dirty="0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7310081-9168-FD6B-9933-248FEA0DE041}"/>
              </a:ext>
            </a:extLst>
          </p:cNvPr>
          <p:cNvSpPr txBox="1"/>
          <p:nvPr/>
        </p:nvSpPr>
        <p:spPr>
          <a:xfrm>
            <a:off x="729369" y="3122749"/>
            <a:ext cx="12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</a:rPr>
              <a:t>N =4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D3B991D7-725F-871F-C82C-7D5CB2464F88}"/>
              </a:ext>
            </a:extLst>
          </p:cNvPr>
          <p:cNvGrpSpPr/>
          <p:nvPr/>
        </p:nvGrpSpPr>
        <p:grpSpPr>
          <a:xfrm>
            <a:off x="7320505" y="3103097"/>
            <a:ext cx="4316163" cy="1650943"/>
            <a:chOff x="6756998" y="4521036"/>
            <a:chExt cx="4316163" cy="165094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499319-4856-90A2-4AA5-C743110DD97D}"/>
                </a:ext>
              </a:extLst>
            </p:cNvPr>
            <p:cNvSpPr txBox="1"/>
            <p:nvPr/>
          </p:nvSpPr>
          <p:spPr>
            <a:xfrm>
              <a:off x="10571806" y="4808456"/>
              <a:ext cx="501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GT</a:t>
              </a:r>
              <a:endParaRPr lang="ko-KR" altLang="en-US" b="1" dirty="0"/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21630591-74F9-263D-8B09-DF2D2D310318}"/>
                </a:ext>
              </a:extLst>
            </p:cNvPr>
            <p:cNvGrpSpPr/>
            <p:nvPr/>
          </p:nvGrpSpPr>
          <p:grpSpPr>
            <a:xfrm>
              <a:off x="6756998" y="4521036"/>
              <a:ext cx="3714006" cy="1650943"/>
              <a:chOff x="6756998" y="4521036"/>
              <a:chExt cx="3714006" cy="1650943"/>
            </a:xfrm>
          </p:grpSpPr>
          <p:sp>
            <p:nvSpPr>
              <p:cNvPr id="23" name="오른쪽 중괄호 22">
                <a:extLst>
                  <a:ext uri="{FF2B5EF4-FFF2-40B4-BE49-F238E27FC236}">
                    <a16:creationId xmlns:a16="http://schemas.microsoft.com/office/drawing/2014/main" id="{A20B6973-4F44-C6DA-5DA1-880606DBAF08}"/>
                  </a:ext>
                </a:extLst>
              </p:cNvPr>
              <p:cNvSpPr/>
              <p:nvPr/>
            </p:nvSpPr>
            <p:spPr>
              <a:xfrm>
                <a:off x="10121838" y="4528368"/>
                <a:ext cx="349166" cy="1643611"/>
              </a:xfrm>
              <a:prstGeom prst="rightBrace">
                <a:avLst>
                  <a:gd name="adj1" fmla="val 90218"/>
                  <a:gd name="adj2" fmla="val 27385"/>
                </a:avLst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" name="사각형: 둥근 모서리 23">
                <a:extLst>
                  <a:ext uri="{FF2B5EF4-FFF2-40B4-BE49-F238E27FC236}">
                    <a16:creationId xmlns:a16="http://schemas.microsoft.com/office/drawing/2014/main" id="{C4B531D3-0376-55A0-2D2D-2F65F547C761}"/>
                  </a:ext>
                </a:extLst>
              </p:cNvPr>
              <p:cNvSpPr/>
              <p:nvPr/>
            </p:nvSpPr>
            <p:spPr>
              <a:xfrm>
                <a:off x="6756998" y="4521036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/>
                  <a:t>C0:(cat), b0:(</a:t>
                </a:r>
                <a:r>
                  <a:rPr lang="en-US" altLang="ko-KR" sz="1600" dirty="0" err="1"/>
                  <a:t>gx</a:t>
                </a:r>
                <a:r>
                  <a:rPr lang="en-US" altLang="ko-KR" sz="1600" dirty="0"/>
                  <a:t>, </a:t>
                </a:r>
                <a:r>
                  <a:rPr lang="en-US" altLang="ko-KR" sz="1600" dirty="0" err="1"/>
                  <a:t>gy</a:t>
                </a:r>
                <a:r>
                  <a:rPr lang="en-US" altLang="ko-KR" sz="1600" dirty="0"/>
                  <a:t>, w, h)</a:t>
                </a:r>
                <a:endParaRPr lang="ko-KR" altLang="en-US" sz="1600" dirty="0"/>
              </a:p>
            </p:txBody>
          </p:sp>
          <p:sp>
            <p:nvSpPr>
              <p:cNvPr id="25" name="사각형: 둥근 모서리 24">
                <a:extLst>
                  <a:ext uri="{FF2B5EF4-FFF2-40B4-BE49-F238E27FC236}">
                    <a16:creationId xmlns:a16="http://schemas.microsoft.com/office/drawing/2014/main" id="{D9727168-9F2A-41E5-A6A6-2259F666909A}"/>
                  </a:ext>
                </a:extLst>
              </p:cNvPr>
              <p:cNvSpPr/>
              <p:nvPr/>
            </p:nvSpPr>
            <p:spPr>
              <a:xfrm>
                <a:off x="6765325" y="4968196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/>
                  <a:t>C1:(dog), b1:(</a:t>
                </a:r>
                <a:r>
                  <a:rPr lang="en-US" altLang="ko-KR" sz="1600" dirty="0" err="1"/>
                  <a:t>gx</a:t>
                </a:r>
                <a:r>
                  <a:rPr lang="en-US" altLang="ko-KR" sz="1600" dirty="0"/>
                  <a:t>, </a:t>
                </a:r>
                <a:r>
                  <a:rPr lang="en-US" altLang="ko-KR" sz="1600" dirty="0" err="1"/>
                  <a:t>gy</a:t>
                </a:r>
                <a:r>
                  <a:rPr lang="en-US" altLang="ko-KR" sz="1600" dirty="0"/>
                  <a:t>, w, h)</a:t>
                </a:r>
                <a:endParaRPr lang="ko-KR" altLang="en-US" sz="1600" dirty="0"/>
              </a:p>
            </p:txBody>
          </p:sp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5AD062C8-3D56-C71C-D09B-BC95A48D266E}"/>
                  </a:ext>
                </a:extLst>
              </p:cNvPr>
              <p:cNvSpPr/>
              <p:nvPr/>
            </p:nvSpPr>
            <p:spPr>
              <a:xfrm>
                <a:off x="6765325" y="5426364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/>
                  <a:t>C2:(dog), b2:(</a:t>
                </a:r>
                <a:r>
                  <a:rPr lang="en-US" altLang="ko-KR" sz="1600" dirty="0" err="1"/>
                  <a:t>gx</a:t>
                </a:r>
                <a:r>
                  <a:rPr lang="en-US" altLang="ko-KR" sz="1600" dirty="0"/>
                  <a:t>, </a:t>
                </a:r>
                <a:r>
                  <a:rPr lang="en-US" altLang="ko-KR" sz="1600" dirty="0" err="1"/>
                  <a:t>gy</a:t>
                </a:r>
                <a:r>
                  <a:rPr lang="en-US" altLang="ko-KR" sz="1600" dirty="0"/>
                  <a:t>, w, h)</a:t>
                </a:r>
                <a:endParaRPr lang="ko-KR" altLang="en-US" sz="1600" dirty="0"/>
              </a:p>
            </p:txBody>
          </p:sp>
          <p:sp>
            <p:nvSpPr>
              <p:cNvPr id="27" name="사각형: 둥근 모서리 26">
                <a:extLst>
                  <a:ext uri="{FF2B5EF4-FFF2-40B4-BE49-F238E27FC236}">
                    <a16:creationId xmlns:a16="http://schemas.microsoft.com/office/drawing/2014/main" id="{218FADC7-E160-F5C7-C7AB-5437E2ADB76B}"/>
                  </a:ext>
                </a:extLst>
              </p:cNvPr>
              <p:cNvSpPr/>
              <p:nvPr/>
            </p:nvSpPr>
            <p:spPr>
              <a:xfrm>
                <a:off x="6765325" y="5886347"/>
                <a:ext cx="3267306" cy="285632"/>
              </a:xfrm>
              <a:prstGeom prst="roundRect">
                <a:avLst>
                  <a:gd name="adj" fmla="val 823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/>
                  <a:t>c3:</a:t>
                </a:r>
                <a:r>
                  <a:rPr lang="en-US" altLang="ko-KR" sz="16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∮</a:t>
                </a:r>
                <a:r>
                  <a:rPr lang="en-US" altLang="ko-KR" sz="1600" dirty="0"/>
                  <a:t>(no object), b3:(</a:t>
                </a:r>
                <a:r>
                  <a:rPr lang="en-US" altLang="ko-KR" sz="1600" dirty="0" err="1"/>
                  <a:t>gx</a:t>
                </a:r>
                <a:r>
                  <a:rPr lang="en-US" altLang="ko-KR" sz="1600" dirty="0"/>
                  <a:t>, </a:t>
                </a:r>
                <a:r>
                  <a:rPr lang="en-US" altLang="ko-KR" sz="1600" dirty="0" err="1"/>
                  <a:t>gy</a:t>
                </a:r>
                <a:r>
                  <a:rPr lang="en-US" altLang="ko-KR" sz="1600" dirty="0"/>
                  <a:t>, w, h)</a:t>
                </a:r>
                <a:endParaRPr lang="ko-KR" altLang="en-US" sz="1600" dirty="0"/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630AF979-082A-31D4-01B2-722A507F34A0}"/>
              </a:ext>
            </a:extLst>
          </p:cNvPr>
          <p:cNvGrpSpPr/>
          <p:nvPr/>
        </p:nvGrpSpPr>
        <p:grpSpPr>
          <a:xfrm>
            <a:off x="5411292" y="3245913"/>
            <a:ext cx="1917540" cy="1398764"/>
            <a:chOff x="5411292" y="3287173"/>
            <a:chExt cx="1917540" cy="1398764"/>
          </a:xfrm>
        </p:grpSpPr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787607AD-8B2A-2C4E-CB1B-9FE636B798C7}"/>
                </a:ext>
              </a:extLst>
            </p:cNvPr>
            <p:cNvCxnSpPr>
              <a:cxnSpLocks/>
              <a:stCxn id="16" idx="3"/>
              <a:endCxn id="24" idx="1"/>
            </p:cNvCxnSpPr>
            <p:nvPr/>
          </p:nvCxnSpPr>
          <p:spPr>
            <a:xfrm flipV="1">
              <a:off x="5411292" y="3287173"/>
              <a:ext cx="1909213" cy="48061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4F032EFC-3393-BD01-0E30-801A3E1D5249}"/>
                </a:ext>
              </a:extLst>
            </p:cNvPr>
            <p:cNvCxnSpPr>
              <a:cxnSpLocks/>
              <a:stCxn id="17" idx="3"/>
              <a:endCxn id="26" idx="1"/>
            </p:cNvCxnSpPr>
            <p:nvPr/>
          </p:nvCxnSpPr>
          <p:spPr>
            <a:xfrm flipV="1">
              <a:off x="5411292" y="4192501"/>
              <a:ext cx="1917540" cy="3345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487CACF7-F954-642F-3666-E28F8F89289E}"/>
                </a:ext>
              </a:extLst>
            </p:cNvPr>
            <p:cNvCxnSpPr>
              <a:cxnSpLocks/>
              <a:stCxn id="14" idx="3"/>
              <a:endCxn id="27" idx="1"/>
            </p:cNvCxnSpPr>
            <p:nvPr/>
          </p:nvCxnSpPr>
          <p:spPr>
            <a:xfrm>
              <a:off x="5411292" y="3307803"/>
              <a:ext cx="1917540" cy="134468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500BF9C2-A9B0-7798-710C-25A156DCADD5}"/>
                </a:ext>
              </a:extLst>
            </p:cNvPr>
            <p:cNvCxnSpPr>
              <a:cxnSpLocks/>
              <a:stCxn id="18" idx="3"/>
              <a:endCxn id="25" idx="1"/>
            </p:cNvCxnSpPr>
            <p:nvPr/>
          </p:nvCxnSpPr>
          <p:spPr>
            <a:xfrm flipV="1">
              <a:off x="5411292" y="3734333"/>
              <a:ext cx="1917540" cy="95160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3CBBAEA-D7A1-6055-55A9-2969C3BD7F1B}"/>
              </a:ext>
            </a:extLst>
          </p:cNvPr>
          <p:cNvSpPr txBox="1"/>
          <p:nvPr/>
        </p:nvSpPr>
        <p:spPr>
          <a:xfrm>
            <a:off x="729369" y="1410528"/>
            <a:ext cx="6096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b="1" dirty="0">
                <a:solidFill>
                  <a:schemeClr val="accent1"/>
                </a:solidFill>
              </a:rPr>
              <a:t>Set-based global loss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Set</a:t>
            </a:r>
            <a:r>
              <a:rPr lang="ko-KR" altLang="en-US" dirty="0"/>
              <a:t> </a:t>
            </a:r>
            <a:r>
              <a:rPr lang="en-US" altLang="ko-KR" dirty="0"/>
              <a:t>prediction</a:t>
            </a:r>
            <a:r>
              <a:rPr lang="ko-KR" altLang="en-US" dirty="0"/>
              <a:t> </a:t>
            </a:r>
            <a:r>
              <a:rPr lang="en-US" altLang="ko-KR" dirty="0"/>
              <a:t>problem</a:t>
            </a:r>
            <a:r>
              <a:rPr lang="ko-KR" altLang="en-US" dirty="0"/>
              <a:t>을 직접적</a:t>
            </a:r>
            <a:r>
              <a:rPr lang="en-US" altLang="ko-KR" dirty="0"/>
              <a:t>(directly)</a:t>
            </a:r>
            <a:r>
              <a:rPr lang="ko-KR" altLang="en-US" dirty="0"/>
              <a:t>으로 해결</a:t>
            </a:r>
            <a:endParaRPr lang="en-US" altLang="ko-KR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object</a:t>
            </a:r>
            <a:r>
              <a:rPr lang="ko-KR" altLang="en-US" dirty="0"/>
              <a:t> </a:t>
            </a:r>
            <a:r>
              <a:rPr lang="en-US" altLang="ko-KR" dirty="0"/>
              <a:t>query</a:t>
            </a:r>
            <a:r>
              <a:rPr lang="ko-KR" altLang="en-US" dirty="0"/>
              <a:t>의 집합을 </a:t>
            </a:r>
            <a:r>
              <a:rPr lang="en-US" altLang="ko-KR" dirty="0"/>
              <a:t>model</a:t>
            </a:r>
            <a:r>
              <a:rPr lang="ko-KR" altLang="en-US" dirty="0"/>
              <a:t>을 통해 추론</a:t>
            </a:r>
            <a:r>
              <a:rPr lang="en-US" altLang="ko-KR" dirty="0"/>
              <a:t> =&gt; GT</a:t>
            </a:r>
            <a:r>
              <a:rPr lang="ko-KR" altLang="en-US" dirty="0"/>
              <a:t> 집합과 </a:t>
            </a:r>
            <a:r>
              <a:rPr lang="en-US" altLang="ko-KR" dirty="0"/>
              <a:t>1:1</a:t>
            </a:r>
            <a:r>
              <a:rPr lang="ko-KR" altLang="en-US" dirty="0"/>
              <a:t> 매칭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8372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36525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626085" y="1190442"/>
            <a:ext cx="113089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ko-KR" altLang="en-US" sz="2400" b="1" dirty="0"/>
              <a:t>기존 </a:t>
            </a:r>
            <a:r>
              <a:rPr lang="en-US" altLang="ko-KR" sz="2400" b="1" dirty="0"/>
              <a:t>object detector</a:t>
            </a:r>
            <a:r>
              <a:rPr lang="ko-KR" altLang="en-US" sz="2400" b="1" dirty="0"/>
              <a:t>의 </a:t>
            </a:r>
            <a:r>
              <a:rPr lang="ko-KR" altLang="en-US" sz="2400" b="1" dirty="0">
                <a:solidFill>
                  <a:schemeClr val="accent1"/>
                </a:solidFill>
              </a:rPr>
              <a:t>한계점</a:t>
            </a:r>
            <a:endParaRPr lang="en-US" altLang="ko-KR" sz="2400" b="1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사전 지식</a:t>
            </a:r>
            <a:r>
              <a:rPr lang="en-US" altLang="ko-KR" dirty="0"/>
              <a:t>(prior knowledge) </a:t>
            </a:r>
            <a:r>
              <a:rPr lang="ko-KR" altLang="en-US" dirty="0"/>
              <a:t>요구 </a:t>
            </a:r>
            <a:r>
              <a:rPr lang="en-US" altLang="ko-KR" dirty="0"/>
              <a:t>: bounding box</a:t>
            </a:r>
            <a:r>
              <a:rPr lang="ko-KR" altLang="en-US" dirty="0"/>
              <a:t>의 크기 및 비율 </a:t>
            </a:r>
            <a:r>
              <a:rPr lang="en-US" altLang="ko-KR" dirty="0"/>
              <a:t>, NMS(</a:t>
            </a:r>
            <a:r>
              <a:rPr lang="ko-KR" altLang="en-US" dirty="0"/>
              <a:t>겹치는 </a:t>
            </a:r>
            <a:r>
              <a:rPr lang="en-US" altLang="ko-KR" dirty="0"/>
              <a:t>box</a:t>
            </a:r>
            <a:r>
              <a:rPr lang="ko-KR" altLang="en-US" dirty="0"/>
              <a:t>들 처리 알고리즘</a:t>
            </a:r>
            <a:r>
              <a:rPr lang="en-US" altLang="ko-KR" dirty="0"/>
              <a:t>) </a:t>
            </a:r>
            <a:r>
              <a:rPr lang="ko-KR" altLang="en-US" dirty="0"/>
              <a:t>등</a:t>
            </a:r>
            <a:r>
              <a:rPr lang="en-US" altLang="ko-KR" dirty="0"/>
              <a:t>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6D3F763-3B00-59CB-4EA9-CB0BBF9F7F8C}"/>
              </a:ext>
            </a:extLst>
          </p:cNvPr>
          <p:cNvGrpSpPr/>
          <p:nvPr/>
        </p:nvGrpSpPr>
        <p:grpSpPr>
          <a:xfrm>
            <a:off x="1093470" y="3203895"/>
            <a:ext cx="3867394" cy="1688991"/>
            <a:chOff x="626085" y="2451814"/>
            <a:chExt cx="5217154" cy="2437772"/>
          </a:xfrm>
        </p:grpSpPr>
        <p:pic>
          <p:nvPicPr>
            <p:cNvPr id="1026" name="Picture 2" descr="anchor boxes on images">
              <a:extLst>
                <a:ext uri="{FF2B5EF4-FFF2-40B4-BE49-F238E27FC236}">
                  <a16:creationId xmlns:a16="http://schemas.microsoft.com/office/drawing/2014/main" id="{EF1474B9-E9C7-0539-891F-5DE95A6A0B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43" r="75805" b="64762"/>
            <a:stretch/>
          </p:blipFill>
          <p:spPr bwMode="auto">
            <a:xfrm>
              <a:off x="626085" y="2451814"/>
              <a:ext cx="2389264" cy="2437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anchor boxes on images">
              <a:extLst>
                <a:ext uri="{FF2B5EF4-FFF2-40B4-BE49-F238E27FC236}">
                  <a16:creationId xmlns:a16="http://schemas.microsoft.com/office/drawing/2014/main" id="{7E1768AB-6C31-D062-E1B5-A93A0AB48A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28" r="12649" b="64762"/>
            <a:stretch/>
          </p:blipFill>
          <p:spPr bwMode="auto">
            <a:xfrm>
              <a:off x="3015349" y="2714082"/>
              <a:ext cx="2827890" cy="1783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NMS_1">
            <a:extLst>
              <a:ext uri="{FF2B5EF4-FFF2-40B4-BE49-F238E27FC236}">
                <a16:creationId xmlns:a16="http://schemas.microsoft.com/office/drawing/2014/main" id="{606802D8-B6EB-32BD-5ED6-427AC7D6C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441" y="2772397"/>
            <a:ext cx="5497276" cy="258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5A6EFF-91A4-B69A-7A3D-792210B7CF8B}"/>
              </a:ext>
            </a:extLst>
          </p:cNvPr>
          <p:cNvSpPr txBox="1"/>
          <p:nvPr/>
        </p:nvSpPr>
        <p:spPr>
          <a:xfrm>
            <a:off x="917067" y="4003594"/>
            <a:ext cx="10357866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더 간단하고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directly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하게 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box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구하는 모델 제안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</a:p>
          <a:p>
            <a:pPr algn="ctr"/>
            <a:endParaRPr lang="en-US" altLang="ko-KR" sz="2800" b="1" dirty="0"/>
          </a:p>
          <a:p>
            <a:pPr algn="ctr"/>
            <a:endParaRPr lang="ko-KR" altLang="en-US" sz="2800" b="1" dirty="0"/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29192880-D862-3A42-3338-05BB8FCC543C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1724202" y="2147772"/>
            <a:ext cx="447646" cy="297411"/>
          </a:xfrm>
          <a:prstGeom prst="bentConnector3">
            <a:avLst>
              <a:gd name="adj1" fmla="val -2377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6CCD371-25EB-40C8-506B-CFB47AC445F4}"/>
              </a:ext>
            </a:extLst>
          </p:cNvPr>
          <p:cNvSpPr txBox="1"/>
          <p:nvPr/>
        </p:nvSpPr>
        <p:spPr>
          <a:xfrm>
            <a:off x="2171848" y="2260517"/>
            <a:ext cx="8906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중복적인 이미지를 지우는 </a:t>
            </a:r>
            <a:r>
              <a:rPr lang="ko-KR" altLang="en-US" b="1" dirty="0"/>
              <a:t>후처리 단계에  성능을 의지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251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77549" y="6383904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DEC88B-EB41-3231-4413-3481DD25B4E1}"/>
              </a:ext>
            </a:extLst>
          </p:cNvPr>
          <p:cNvSpPr txBox="1"/>
          <p:nvPr/>
        </p:nvSpPr>
        <p:spPr>
          <a:xfrm>
            <a:off x="778486" y="1342842"/>
            <a:ext cx="11042614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400" b="1" dirty="0"/>
              <a:t>DETR (</a:t>
            </a:r>
            <a:r>
              <a:rPr lang="en-US" altLang="ko-KR" sz="2400" b="1" dirty="0">
                <a:solidFill>
                  <a:srgbClr val="0070C0"/>
                </a:solidFill>
              </a:rPr>
              <a:t>De</a:t>
            </a:r>
            <a:r>
              <a:rPr lang="en-US" altLang="ko-KR" sz="2400" dirty="0"/>
              <a:t>tection</a:t>
            </a:r>
            <a:r>
              <a:rPr lang="en-US" altLang="ko-KR" sz="2400" b="1" dirty="0"/>
              <a:t> </a:t>
            </a:r>
            <a:r>
              <a:rPr lang="en-US" altLang="ko-KR" sz="2400" b="1" dirty="0" err="1">
                <a:solidFill>
                  <a:srgbClr val="0070C0"/>
                </a:solidFill>
              </a:rPr>
              <a:t>TR</a:t>
            </a:r>
            <a:r>
              <a:rPr lang="en-US" altLang="ko-KR" sz="2400" dirty="0" err="1"/>
              <a:t>ansformer</a:t>
            </a:r>
            <a:r>
              <a:rPr lang="en-US" altLang="ko-KR" sz="2400" b="1" dirty="0"/>
              <a:t>)</a:t>
            </a:r>
            <a:endParaRPr lang="en-US" altLang="ko-K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dirty="0"/>
              <a:t>Transformer </a:t>
            </a:r>
            <a:r>
              <a:rPr lang="ko-KR" altLang="en-US" dirty="0"/>
              <a:t>구조 </a:t>
            </a:r>
            <a:r>
              <a:rPr lang="en-US" altLang="ko-KR" dirty="0"/>
              <a:t>&amp; </a:t>
            </a:r>
            <a:r>
              <a:rPr lang="ko-KR" altLang="en-US" dirty="0"/>
              <a:t>이분 매칭 기반의 새로운 </a:t>
            </a:r>
            <a:r>
              <a:rPr lang="en-US" altLang="ko-KR" dirty="0"/>
              <a:t>detection </a:t>
            </a:r>
            <a:r>
              <a:rPr lang="ko-KR" altLang="en-US" dirty="0"/>
              <a:t>구조</a:t>
            </a:r>
            <a:endParaRPr lang="en-US" altLang="ko-K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dirty="0"/>
              <a:t>단순한 </a:t>
            </a:r>
            <a:r>
              <a:rPr lang="en-US" altLang="ko-KR" dirty="0"/>
              <a:t>pipeline</a:t>
            </a:r>
            <a:r>
              <a:rPr lang="ko-KR" altLang="en-US" dirty="0"/>
              <a:t>을 가지고 있고</a:t>
            </a:r>
            <a:r>
              <a:rPr lang="en-US" altLang="ko-KR" dirty="0"/>
              <a:t>, </a:t>
            </a:r>
            <a:r>
              <a:rPr lang="ko-KR" altLang="en-US" dirty="0"/>
              <a:t>특별한 라이브러리를 필요로 하지 않음</a:t>
            </a:r>
            <a:endParaRPr lang="en-US" altLang="ko-K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dirty="0"/>
              <a:t>다른 분야로 쉽게 확장 가능</a:t>
            </a:r>
            <a:r>
              <a:rPr lang="en-US" altLang="ko-KR" dirty="0"/>
              <a:t>.  (ex. DETR for panoptic segmentation )</a:t>
            </a:r>
          </a:p>
          <a:p>
            <a:pPr lvl="1">
              <a:spcAft>
                <a:spcPts val="600"/>
              </a:spcAft>
            </a:pPr>
            <a:endParaRPr lang="en-US" altLang="ko-KR" dirty="0"/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738C11E9-750C-B873-F0A1-966B8822E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86" y="4015363"/>
            <a:ext cx="10259678" cy="16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3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/>
              <a:t>2. Method</a:t>
            </a:r>
          </a:p>
        </p:txBody>
      </p:sp>
    </p:spTree>
    <p:extLst>
      <p:ext uri="{BB962C8B-B14F-4D97-AF65-F5344CB8AC3E}">
        <p14:creationId xmlns:p14="http://schemas.microsoft.com/office/powerpoint/2010/main" val="3949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Method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2DB419-7AF3-7BA1-FAD4-461EB8AA6AE8}"/>
              </a:ext>
            </a:extLst>
          </p:cNvPr>
          <p:cNvSpPr txBox="1"/>
          <p:nvPr/>
        </p:nvSpPr>
        <p:spPr>
          <a:xfrm>
            <a:off x="441514" y="1141860"/>
            <a:ext cx="1130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DETR</a:t>
            </a:r>
            <a:r>
              <a:rPr lang="ko-KR" altLang="en-US" b="1" dirty="0"/>
              <a:t>의 핵심 요소</a:t>
            </a:r>
            <a:endParaRPr lang="en-US" altLang="ko-KR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92B08-73BB-CBBE-7EB4-0E0CDAA4DAA5}"/>
              </a:ext>
            </a:extLst>
          </p:cNvPr>
          <p:cNvSpPr txBox="1"/>
          <p:nvPr/>
        </p:nvSpPr>
        <p:spPr>
          <a:xfrm>
            <a:off x="441514" y="1852951"/>
            <a:ext cx="113089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altLang="ko-KR" sz="2000" b="1" dirty="0"/>
              <a:t>Transformer </a:t>
            </a:r>
            <a:r>
              <a:rPr lang="ko-KR" altLang="en-US" sz="2000" b="1" dirty="0"/>
              <a:t>구조</a:t>
            </a:r>
            <a:endParaRPr lang="en-US" altLang="ko-KR" sz="2000" b="1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Transformer</a:t>
            </a:r>
            <a:r>
              <a:rPr lang="ko-KR" altLang="en-US" dirty="0"/>
              <a:t>의 </a:t>
            </a:r>
            <a:r>
              <a:rPr lang="en-US" altLang="ko-KR" dirty="0"/>
              <a:t>encoder, decoder</a:t>
            </a:r>
            <a:r>
              <a:rPr lang="ko-KR" altLang="en-US" dirty="0"/>
              <a:t>를 가지고</a:t>
            </a:r>
            <a:r>
              <a:rPr lang="en-US" altLang="ko-KR" dirty="0"/>
              <a:t>,</a:t>
            </a:r>
            <a:r>
              <a:rPr lang="ko-KR" altLang="en-US" dirty="0"/>
              <a:t> 최종적으로 </a:t>
            </a:r>
            <a:r>
              <a:rPr lang="en-US" altLang="ko-KR" dirty="0"/>
              <a:t>N</a:t>
            </a:r>
            <a:r>
              <a:rPr lang="ko-KR" altLang="en-US" dirty="0"/>
              <a:t>개의 객체</a:t>
            </a:r>
            <a:r>
              <a:rPr lang="en-US" altLang="ko-KR" dirty="0"/>
              <a:t>(=</a:t>
            </a:r>
            <a:r>
              <a:rPr lang="ko-KR" altLang="en-US" dirty="0"/>
              <a:t>객체 집합</a:t>
            </a:r>
            <a:r>
              <a:rPr lang="en-US" altLang="ko-KR" dirty="0"/>
              <a:t>)</a:t>
            </a:r>
            <a:r>
              <a:rPr lang="ko-KR" altLang="en-US" dirty="0"/>
              <a:t>를 예측</a:t>
            </a:r>
            <a:endParaRPr lang="en-US" altLang="ko-KR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ko-KR" altLang="en-US" sz="2000" b="1" dirty="0"/>
              <a:t>이분 매칭</a:t>
            </a:r>
            <a:r>
              <a:rPr lang="en-US" altLang="ko-KR" sz="2000" b="1" dirty="0"/>
              <a:t>(bipartite matching)</a:t>
            </a:r>
            <a:r>
              <a:rPr lang="ko-KR" altLang="en-US" sz="2000" b="1" dirty="0"/>
              <a:t> 기반의 </a:t>
            </a:r>
            <a:r>
              <a:rPr lang="en-US" altLang="ko-KR" sz="2000" b="1" dirty="0"/>
              <a:t>Set prediction loss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모델에서 나온 </a:t>
            </a:r>
            <a:r>
              <a:rPr lang="en-US" altLang="ko-KR" dirty="0"/>
              <a:t>prediction</a:t>
            </a:r>
            <a:r>
              <a:rPr lang="ko-KR" altLang="en-US" dirty="0"/>
              <a:t>의 </a:t>
            </a:r>
            <a:r>
              <a:rPr lang="en-US" altLang="ko-KR" dirty="0" err="1"/>
              <a:t>bbox</a:t>
            </a:r>
            <a:r>
              <a:rPr lang="ko-KR" altLang="en-US" dirty="0"/>
              <a:t>들과 </a:t>
            </a:r>
            <a:r>
              <a:rPr lang="en-US" altLang="ko-KR" dirty="0"/>
              <a:t>GT</a:t>
            </a:r>
            <a:r>
              <a:rPr lang="ko-KR" altLang="en-US" dirty="0"/>
              <a:t>의 </a:t>
            </a:r>
            <a:r>
              <a:rPr lang="en-US" altLang="ko-KR" dirty="0" err="1"/>
              <a:t>bbox</a:t>
            </a:r>
            <a:r>
              <a:rPr lang="ko-KR" altLang="en-US" dirty="0"/>
              <a:t>들을 </a:t>
            </a:r>
            <a:r>
              <a:rPr lang="en-US" altLang="ko-KR" dirty="0"/>
              <a:t>1:1 </a:t>
            </a:r>
            <a:r>
              <a:rPr lang="ko-KR" altLang="en-US" dirty="0"/>
              <a:t>매칭 </a:t>
            </a:r>
            <a:endParaRPr lang="en-US" altLang="ko-KR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단순한 </a:t>
            </a:r>
            <a:r>
              <a:rPr lang="en-US" altLang="ko-KR" dirty="0"/>
              <a:t>1:1 </a:t>
            </a:r>
            <a:r>
              <a:rPr lang="ko-KR" altLang="en-US" dirty="0"/>
              <a:t>매칭 </a:t>
            </a:r>
            <a:r>
              <a:rPr lang="en-US" altLang="ko-KR" dirty="0"/>
              <a:t>X -&gt; </a:t>
            </a:r>
            <a:r>
              <a:rPr lang="ko-KR" altLang="en-US" dirty="0"/>
              <a:t>실제로 </a:t>
            </a:r>
            <a:r>
              <a:rPr lang="en-US" altLang="ko-KR" dirty="0" err="1"/>
              <a:t>bbox</a:t>
            </a:r>
            <a:r>
              <a:rPr lang="ko-KR" altLang="en-US" dirty="0"/>
              <a:t>들끼리 서로 연관성</a:t>
            </a:r>
            <a:r>
              <a:rPr lang="en-US" altLang="ko-KR" dirty="0"/>
              <a:t>(class</a:t>
            </a:r>
            <a:r>
              <a:rPr lang="ko-KR" altLang="en-US" dirty="0"/>
              <a:t>가 일치</a:t>
            </a:r>
            <a:r>
              <a:rPr lang="en-US" altLang="ko-KR" dirty="0"/>
              <a:t>?, </a:t>
            </a:r>
            <a:r>
              <a:rPr lang="en-US" altLang="ko-KR" dirty="0" err="1"/>
              <a:t>bbox</a:t>
            </a:r>
            <a:r>
              <a:rPr lang="ko-KR" altLang="en-US" dirty="0"/>
              <a:t>의 위치 유사</a:t>
            </a:r>
            <a:r>
              <a:rPr lang="en-US" altLang="ko-KR" dirty="0"/>
              <a:t>?)</a:t>
            </a:r>
            <a:r>
              <a:rPr lang="ko-KR" altLang="en-US" dirty="0"/>
              <a:t> 순으로 </a:t>
            </a:r>
            <a:endParaRPr lang="en-US" altLang="ko-KR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GT</a:t>
            </a:r>
            <a:r>
              <a:rPr lang="ko-KR" altLang="en-US" dirty="0"/>
              <a:t>집합의 </a:t>
            </a:r>
            <a:r>
              <a:rPr lang="en-US" altLang="ko-KR" dirty="0"/>
              <a:t>objects</a:t>
            </a:r>
            <a:r>
              <a:rPr lang="ko-KR" altLang="en-US" dirty="0"/>
              <a:t> </a:t>
            </a:r>
            <a:r>
              <a:rPr lang="en-US" altLang="ko-KR" dirty="0"/>
              <a:t>–</a:t>
            </a:r>
            <a:r>
              <a:rPr lang="ko-KR" altLang="en-US" dirty="0"/>
              <a:t> </a:t>
            </a:r>
            <a:r>
              <a:rPr lang="en-US" altLang="ko-KR" dirty="0"/>
              <a:t>prediction</a:t>
            </a:r>
            <a:r>
              <a:rPr lang="ko-KR" altLang="en-US" dirty="0"/>
              <a:t>집합의 </a:t>
            </a:r>
            <a:r>
              <a:rPr lang="en-US" altLang="ko-KR" dirty="0"/>
              <a:t>objects</a:t>
            </a:r>
            <a:r>
              <a:rPr lang="ko-KR" altLang="en-US" dirty="0"/>
              <a:t>를 </a:t>
            </a:r>
            <a:r>
              <a:rPr lang="ko-KR" altLang="en-US" b="1" dirty="0"/>
              <a:t>최적으로 </a:t>
            </a:r>
            <a:r>
              <a:rPr lang="en-US" altLang="ko-KR" b="1" dirty="0"/>
              <a:t>1:1 </a:t>
            </a:r>
            <a:r>
              <a:rPr lang="ko-KR" altLang="en-US" b="1" dirty="0"/>
              <a:t>매칭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</a:t>
            </a:r>
            <a:r>
              <a:rPr lang="en-US" altLang="ko-KR" dirty="0"/>
              <a:t> </a:t>
            </a:r>
            <a:r>
              <a:rPr lang="ko-KR" altLang="en-US" b="1" dirty="0"/>
              <a:t>매칭 기반으로 </a:t>
            </a:r>
            <a:r>
              <a:rPr lang="en-US" altLang="ko-KR" b="1" dirty="0"/>
              <a:t>Loss </a:t>
            </a:r>
            <a:r>
              <a:rPr lang="ko-KR" altLang="en-US" b="1" dirty="0"/>
              <a:t>계산</a:t>
            </a:r>
          </a:p>
        </p:txBody>
      </p:sp>
    </p:spTree>
    <p:extLst>
      <p:ext uri="{BB962C8B-B14F-4D97-AF65-F5344CB8AC3E}">
        <p14:creationId xmlns:p14="http://schemas.microsoft.com/office/powerpoint/2010/main" val="4092549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DETR 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구조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E19AF0B-C63C-F25D-4A23-495EA6C06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/>
          <a:stretch/>
        </p:blipFill>
        <p:spPr bwMode="auto">
          <a:xfrm>
            <a:off x="1020335" y="1141860"/>
            <a:ext cx="3911074" cy="41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F8068BC-97A6-690A-6D44-FDB87FBE227A}"/>
              </a:ext>
            </a:extLst>
          </p:cNvPr>
          <p:cNvCxnSpPr>
            <a:cxnSpLocks/>
          </p:cNvCxnSpPr>
          <p:nvPr/>
        </p:nvCxnSpPr>
        <p:spPr>
          <a:xfrm flipV="1">
            <a:off x="2051824" y="5114870"/>
            <a:ext cx="0" cy="106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76A0372-D2C1-5C04-9976-D25FB9A7B71C}"/>
              </a:ext>
            </a:extLst>
          </p:cNvPr>
          <p:cNvGrpSpPr/>
          <p:nvPr/>
        </p:nvGrpSpPr>
        <p:grpSpPr>
          <a:xfrm>
            <a:off x="1213597" y="5478487"/>
            <a:ext cx="1672152" cy="570053"/>
            <a:chOff x="679547" y="5567709"/>
            <a:chExt cx="1896164" cy="570053"/>
          </a:xfrm>
        </p:grpSpPr>
        <p:sp>
          <p:nvSpPr>
            <p:cNvPr id="13" name="사다리꼴 12">
              <a:extLst>
                <a:ext uri="{FF2B5EF4-FFF2-40B4-BE49-F238E27FC236}">
                  <a16:creationId xmlns:a16="http://schemas.microsoft.com/office/drawing/2014/main" id="{FD7A1365-E5DE-3B04-DA52-AA0849079C80}"/>
                </a:ext>
              </a:extLst>
            </p:cNvPr>
            <p:cNvSpPr/>
            <p:nvPr/>
          </p:nvSpPr>
          <p:spPr>
            <a:xfrm>
              <a:off x="679547" y="5567709"/>
              <a:ext cx="1896164" cy="570053"/>
            </a:xfrm>
            <a:prstGeom prst="trapezoid">
              <a:avLst>
                <a:gd name="adj" fmla="val 50708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1407A3-EAAA-463A-CA3E-BCCAF77DD1E1}"/>
                </a:ext>
              </a:extLst>
            </p:cNvPr>
            <p:cNvSpPr txBox="1"/>
            <p:nvPr/>
          </p:nvSpPr>
          <p:spPr>
            <a:xfrm>
              <a:off x="798954" y="5621902"/>
              <a:ext cx="1657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/>
                <a:t>CNN</a:t>
              </a:r>
            </a:p>
            <a:p>
              <a:pPr algn="ctr"/>
              <a:r>
                <a:rPr lang="en-US" altLang="ko-KR" sz="1200" b="1" dirty="0"/>
                <a:t>Backbone</a:t>
              </a:r>
              <a:endParaRPr lang="ko-KR" altLang="en-US" sz="1200" b="1" dirty="0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7E855D2-202A-32E0-36F4-13FE862CC003}"/>
              </a:ext>
            </a:extLst>
          </p:cNvPr>
          <p:cNvGrpSpPr/>
          <p:nvPr/>
        </p:nvGrpSpPr>
        <p:grpSpPr>
          <a:xfrm>
            <a:off x="760548" y="5173860"/>
            <a:ext cx="2318273" cy="1108240"/>
            <a:chOff x="760416" y="5173860"/>
            <a:chExt cx="2182003" cy="1108240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7BF7E2AD-102F-5A94-2424-9B634B6A5473}"/>
                </a:ext>
              </a:extLst>
            </p:cNvPr>
            <p:cNvSpPr/>
            <p:nvPr/>
          </p:nvSpPr>
          <p:spPr>
            <a:xfrm>
              <a:off x="1005111" y="5280576"/>
              <a:ext cx="1937308" cy="100152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FA2E3B55-D68F-FEB4-0053-E40E2FF2BD3B}"/>
                </a:ext>
              </a:extLst>
            </p:cNvPr>
            <p:cNvSpPr/>
            <p:nvPr/>
          </p:nvSpPr>
          <p:spPr>
            <a:xfrm>
              <a:off x="760416" y="5173860"/>
              <a:ext cx="394988" cy="36933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1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97425493-A19F-D512-73CD-649ACDCEBBBE}"/>
              </a:ext>
            </a:extLst>
          </p:cNvPr>
          <p:cNvGrpSpPr/>
          <p:nvPr/>
        </p:nvGrpSpPr>
        <p:grpSpPr>
          <a:xfrm>
            <a:off x="694844" y="2479162"/>
            <a:ext cx="2383978" cy="2367157"/>
            <a:chOff x="694844" y="2479162"/>
            <a:chExt cx="2383978" cy="2367157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EDC4615-B1B4-F2E4-33AA-FAC492DAF49A}"/>
                </a:ext>
              </a:extLst>
            </p:cNvPr>
            <p:cNvSpPr/>
            <p:nvPr/>
          </p:nvSpPr>
          <p:spPr>
            <a:xfrm>
              <a:off x="846936" y="2642839"/>
              <a:ext cx="2231886" cy="220348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D1E57F0E-209E-2E25-6984-A4E121282BC3}"/>
                </a:ext>
              </a:extLst>
            </p:cNvPr>
            <p:cNvSpPr/>
            <p:nvPr/>
          </p:nvSpPr>
          <p:spPr>
            <a:xfrm>
              <a:off x="694844" y="2479162"/>
              <a:ext cx="394988" cy="36933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2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5FD9C255-6951-4F36-490F-D464694C15C8}"/>
              </a:ext>
            </a:extLst>
          </p:cNvPr>
          <p:cNvGrpSpPr/>
          <p:nvPr/>
        </p:nvGrpSpPr>
        <p:grpSpPr>
          <a:xfrm>
            <a:off x="2942419" y="1973766"/>
            <a:ext cx="2329947" cy="3268891"/>
            <a:chOff x="2942419" y="1973766"/>
            <a:chExt cx="2329947" cy="326889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6D5CE9A6-398F-A8F4-EDE2-3C71344DEB1B}"/>
                </a:ext>
              </a:extLst>
            </p:cNvPr>
            <p:cNvSpPr/>
            <p:nvPr/>
          </p:nvSpPr>
          <p:spPr>
            <a:xfrm>
              <a:off x="2942419" y="1973766"/>
              <a:ext cx="2095457" cy="3268891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7C41F13-C9AE-C781-8FBF-B72836167162}"/>
                </a:ext>
              </a:extLst>
            </p:cNvPr>
            <p:cNvSpPr/>
            <p:nvPr/>
          </p:nvSpPr>
          <p:spPr>
            <a:xfrm>
              <a:off x="4877378" y="4745538"/>
              <a:ext cx="394988" cy="36933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2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C24727D8-B2B7-66ED-084C-6B314873F872}"/>
              </a:ext>
            </a:extLst>
          </p:cNvPr>
          <p:cNvGrpSpPr/>
          <p:nvPr/>
        </p:nvGrpSpPr>
        <p:grpSpPr>
          <a:xfrm>
            <a:off x="3334216" y="1124616"/>
            <a:ext cx="1647152" cy="773151"/>
            <a:chOff x="3334216" y="1124616"/>
            <a:chExt cx="1647152" cy="773151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F3B247D0-18F0-DD6F-0028-16B3CBCAEB8B}"/>
                </a:ext>
              </a:extLst>
            </p:cNvPr>
            <p:cNvSpPr/>
            <p:nvPr/>
          </p:nvSpPr>
          <p:spPr>
            <a:xfrm>
              <a:off x="3334216" y="1124616"/>
              <a:ext cx="1449658" cy="77315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B03BE212-0437-76AA-8BD5-D9609790FE5C}"/>
                </a:ext>
              </a:extLst>
            </p:cNvPr>
            <p:cNvSpPr/>
            <p:nvPr/>
          </p:nvSpPr>
          <p:spPr>
            <a:xfrm>
              <a:off x="4586380" y="1441631"/>
              <a:ext cx="394988" cy="36933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3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C2DB419-7AF3-7BA1-FAD4-461EB8AA6AE8}"/>
              </a:ext>
            </a:extLst>
          </p:cNvPr>
          <p:cNvSpPr txBox="1"/>
          <p:nvPr/>
        </p:nvSpPr>
        <p:spPr>
          <a:xfrm>
            <a:off x="441514" y="1141860"/>
            <a:ext cx="1130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CEE9DF-E769-59E5-09D4-4981B7E14919}"/>
              </a:ext>
            </a:extLst>
          </p:cNvPr>
          <p:cNvSpPr txBox="1"/>
          <p:nvPr/>
        </p:nvSpPr>
        <p:spPr>
          <a:xfrm>
            <a:off x="5900062" y="2090172"/>
            <a:ext cx="4239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2400" b="1" dirty="0"/>
              <a:t>Backbone</a:t>
            </a:r>
            <a:endParaRPr lang="en-US" altLang="ko-KR" sz="2400" dirty="0"/>
          </a:p>
          <a:p>
            <a:pPr marL="342900" indent="-342900">
              <a:buAutoNum type="arabicPeriod"/>
            </a:pPr>
            <a:endParaRPr lang="en-US" altLang="ko-KR" sz="2400" dirty="0"/>
          </a:p>
          <a:p>
            <a:pPr marL="342900" indent="-342900">
              <a:buAutoNum type="arabicPeriod"/>
            </a:pPr>
            <a:r>
              <a:rPr lang="en-US" altLang="ko-KR" sz="2400" b="1" dirty="0"/>
              <a:t>Transformer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2000" dirty="0"/>
              <a:t>Encoder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sz="2000" dirty="0"/>
              <a:t>Decoder</a:t>
            </a:r>
          </a:p>
          <a:p>
            <a:pPr marL="342900" indent="-342900">
              <a:buAutoNum type="arabicPeriod"/>
            </a:pPr>
            <a:endParaRPr lang="en-US" altLang="ko-KR" sz="2400" dirty="0"/>
          </a:p>
          <a:p>
            <a:pPr marL="342900" indent="-342900">
              <a:buAutoNum type="arabicPeriod"/>
            </a:pPr>
            <a:r>
              <a:rPr lang="en-US" altLang="ko-KR" sz="2400" b="1" dirty="0"/>
              <a:t>FFN(Feed Forward Network)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7BCF17F-87E2-D17A-4569-FD5DA340C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404" y="1369319"/>
            <a:ext cx="6273218" cy="3804541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982EFF5F-C9D5-56D0-6D81-01B1B2106A05}"/>
              </a:ext>
            </a:extLst>
          </p:cNvPr>
          <p:cNvSpPr/>
          <p:nvPr/>
        </p:nvSpPr>
        <p:spPr>
          <a:xfrm>
            <a:off x="5518032" y="3137104"/>
            <a:ext cx="6285628" cy="516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E4517DD-5D16-2B12-59CB-DA9BE89B03C6}"/>
              </a:ext>
            </a:extLst>
          </p:cNvPr>
          <p:cNvSpPr/>
          <p:nvPr/>
        </p:nvSpPr>
        <p:spPr>
          <a:xfrm>
            <a:off x="5593344" y="2141066"/>
            <a:ext cx="3528353" cy="5168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F1A3A74-1782-BEA4-4008-7FF2CA0F7F13}"/>
              </a:ext>
            </a:extLst>
          </p:cNvPr>
          <p:cNvSpPr/>
          <p:nvPr/>
        </p:nvSpPr>
        <p:spPr>
          <a:xfrm>
            <a:off x="5529183" y="3703527"/>
            <a:ext cx="4328495" cy="6249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757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12086</TotalTime>
  <Words>3664</Words>
  <Application>Microsoft Office PowerPoint</Application>
  <PresentationFormat>와이드스크린</PresentationFormat>
  <Paragraphs>636</Paragraphs>
  <Slides>44</Slides>
  <Notes>41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58" baseType="lpstr">
      <vt:lpstr>-apple-system</vt:lpstr>
      <vt:lpstr>KaTeX_AMS</vt:lpstr>
      <vt:lpstr>KoPub돋움체 Bold</vt:lpstr>
      <vt:lpstr>Malgun Gothic Semilight</vt:lpstr>
      <vt:lpstr>Noto Sans KR</vt:lpstr>
      <vt:lpstr>맑은 고딕</vt:lpstr>
      <vt:lpstr>Arial</vt:lpstr>
      <vt:lpstr>Calibri</vt:lpstr>
      <vt:lpstr>Calibri Light</vt:lpstr>
      <vt:lpstr>Cambria Math</vt:lpstr>
      <vt:lpstr>Symbol</vt:lpstr>
      <vt:lpstr>Wingdings</vt:lpstr>
      <vt:lpstr>Wingdings 2</vt:lpstr>
      <vt:lpstr>Office 테마</vt:lpstr>
      <vt:lpstr>DETR : End-to-End Object Detection with Transformers</vt:lpstr>
      <vt:lpstr>Contents</vt:lpstr>
      <vt:lpstr>PowerPoint 프레젠테이션</vt:lpstr>
      <vt:lpstr>Introduction</vt:lpstr>
      <vt:lpstr>Introduction</vt:lpstr>
      <vt:lpstr>Introduction</vt:lpstr>
      <vt:lpstr>PowerPoint 프레젠테이션</vt:lpstr>
      <vt:lpstr>Method</vt:lpstr>
      <vt:lpstr>DETR 구조</vt:lpstr>
      <vt:lpstr>DETR 구조</vt:lpstr>
      <vt:lpstr>DETR 구조</vt:lpstr>
      <vt:lpstr>DETR 구조</vt:lpstr>
      <vt:lpstr>DETR 구조</vt:lpstr>
      <vt:lpstr>DETR 구조</vt:lpstr>
      <vt:lpstr>DETR 구조</vt:lpstr>
      <vt:lpstr>DETR 구조</vt:lpstr>
      <vt:lpstr>DETR 구조</vt:lpstr>
      <vt:lpstr>DETR 구조</vt:lpstr>
      <vt:lpstr>DETR model</vt:lpstr>
      <vt:lpstr>DETR model</vt:lpstr>
      <vt:lpstr>DETR model</vt:lpstr>
      <vt:lpstr>DETR model</vt:lpstr>
      <vt:lpstr>Experiments</vt:lpstr>
      <vt:lpstr>DETR model</vt:lpstr>
      <vt:lpstr>DETR model</vt:lpstr>
      <vt:lpstr>PowerPoint 프레젠테이션</vt:lpstr>
      <vt:lpstr>Experiments</vt:lpstr>
      <vt:lpstr>Experiments</vt:lpstr>
      <vt:lpstr>Experiments</vt:lpstr>
      <vt:lpstr>Experiments</vt:lpstr>
      <vt:lpstr>Experiments</vt:lpstr>
      <vt:lpstr>PowerPoint 프레젠테이션</vt:lpstr>
      <vt:lpstr>DETR for panoptic segmentation</vt:lpstr>
      <vt:lpstr>DETR for panoptic segmentation</vt:lpstr>
      <vt:lpstr>DETR for panoptic segmentation</vt:lpstr>
      <vt:lpstr>DETR for panoptic segmentation</vt:lpstr>
      <vt:lpstr>DETR for panoptic segmentation</vt:lpstr>
      <vt:lpstr>DETR for panoptic segmentation</vt:lpstr>
      <vt:lpstr>DETR for panoptic segmentation</vt:lpstr>
      <vt:lpstr>PowerPoint 프레젠테이션</vt:lpstr>
      <vt:lpstr>Conclusion</vt:lpstr>
      <vt:lpstr>END</vt:lpstr>
      <vt:lpstr>Introduction</vt:lpstr>
      <vt:lpstr>Introduction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노 승하</cp:lastModifiedBy>
  <cp:revision>526</cp:revision>
  <dcterms:created xsi:type="dcterms:W3CDTF">2020-01-31T06:40:47Z</dcterms:created>
  <dcterms:modified xsi:type="dcterms:W3CDTF">2022-11-17T05:47:59Z</dcterms:modified>
</cp:coreProperties>
</file>