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8588" autoAdjust="0"/>
  </p:normalViewPr>
  <p:slideViewPr>
    <p:cSldViewPr snapToGrid="0">
      <p:cViewPr varScale="1">
        <p:scale>
          <a:sx n="141" d="100"/>
          <a:sy n="141" d="100"/>
        </p:scale>
        <p:origin x="319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7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21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174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97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66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L_3 </a:t>
            </a:r>
            <a:r>
              <a:rPr lang="ko-KR" altLang="en-US" dirty="0"/>
              <a:t>는 </a:t>
            </a:r>
            <a:r>
              <a:rPr lang="en-US" altLang="ko-KR" dirty="0"/>
              <a:t>Scaling Rule</a:t>
            </a:r>
            <a:r>
              <a:rPr lang="ko-KR" altLang="en-US" dirty="0"/>
              <a:t>에서 정의 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016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28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0078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222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64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141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83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181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071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491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26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39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33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2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883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03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60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1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2" y="-167527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+mn-ea"/>
                <a:ea typeface="+mn-ea"/>
              </a:defRPr>
            </a:lvl4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371111" y="6356350"/>
            <a:ext cx="1677377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2023-05-19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VLab/InternImage/issues/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err="1">
                <a:latin typeface="+mj-ea"/>
              </a:rPr>
              <a:t>InternImage</a:t>
            </a:r>
            <a:r>
              <a:rPr lang="en-US" altLang="ko-KR" sz="3200" b="1" dirty="0">
                <a:latin typeface="+mj-ea"/>
              </a:rPr>
              <a:t>: Exploring Large-Scale Vision Foundation Models with Deformable Convolutions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34" charset="-127"/>
              </a:rPr>
              <a:t>Dong-Hyun Han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Division of Computer Science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+mj-ea"/>
                <a:ea typeface="+mj-ea"/>
                <a:cs typeface="Malgun Gothic Semilight" panose="020B0502040204020203" pitchFamily="50" charset="-127"/>
              </a:rPr>
              <a:t>Kyonggi</a:t>
            </a: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 University</a:t>
            </a:r>
            <a:endParaRPr lang="ko-KR" altLang="en-US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886E5D-D348-6D02-CFD6-F40606DA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 bwMode="auto">
          <a:xfrm>
            <a:off x="3682885" y="4178216"/>
            <a:ext cx="4826229" cy="26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Revisiting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Modulation Scalar</a:t>
            </a:r>
            <a:r>
              <a:rPr lang="ko-KR" altLang="en-US" dirty="0"/>
              <a:t>는 </a:t>
            </a:r>
            <a:r>
              <a:rPr lang="en-US" altLang="ko-KR" dirty="0"/>
              <a:t>DCNv2</a:t>
            </a:r>
            <a:r>
              <a:rPr lang="ko-KR" altLang="en-US" dirty="0"/>
              <a:t>에서 나온 개념으로 </a:t>
            </a:r>
            <a:r>
              <a:rPr lang="en-US" altLang="ko-KR" dirty="0"/>
              <a:t>[0,1]</a:t>
            </a:r>
            <a:r>
              <a:rPr lang="ko-KR" altLang="en-US" dirty="0"/>
              <a:t>의 값을 가짐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따라서 공간적인 부위에 따라 </a:t>
            </a:r>
            <a:r>
              <a:rPr lang="en-US" altLang="ko-KR" dirty="0"/>
              <a:t>feature</a:t>
            </a:r>
            <a:r>
              <a:rPr lang="ko-KR" altLang="en-US" dirty="0"/>
              <a:t>의 값의 차이를 줄 수 있음</a:t>
            </a:r>
            <a:r>
              <a:rPr lang="en-US" altLang="ko-KR" dirty="0"/>
              <a:t>. (</a:t>
            </a:r>
            <a:r>
              <a:rPr lang="ko-KR" altLang="en-US" dirty="0"/>
              <a:t>극단적으로</a:t>
            </a:r>
            <a:r>
              <a:rPr lang="en-US" altLang="ko-KR" dirty="0"/>
              <a:t>, </a:t>
            </a:r>
            <a:r>
              <a:rPr lang="ko-KR" altLang="en-US" dirty="0"/>
              <a:t>원치 않는 부위는 </a:t>
            </a:r>
            <a:r>
              <a:rPr lang="en-US" altLang="ko-KR" dirty="0"/>
              <a:t>0</a:t>
            </a:r>
            <a:r>
              <a:rPr lang="ko-KR" altLang="en-US" dirty="0"/>
              <a:t>을 줄 수도 있음</a:t>
            </a:r>
            <a:r>
              <a:rPr lang="en-US" altLang="ko-KR" dirty="0"/>
              <a:t>.)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Modulation Scalar</a:t>
            </a:r>
            <a:r>
              <a:rPr lang="ko-KR" altLang="en-US" dirty="0"/>
              <a:t>는 </a:t>
            </a:r>
            <a:r>
              <a:rPr lang="en-US" altLang="ko-KR" dirty="0"/>
              <a:t>Offset</a:t>
            </a:r>
            <a:r>
              <a:rPr lang="ko-KR" altLang="en-US" dirty="0"/>
              <a:t>을 통해 추출됨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en-US" altLang="ko-KR" dirty="0"/>
              <a:t>Offset</a:t>
            </a:r>
            <a:r>
              <a:rPr lang="ko-KR" altLang="en-US" dirty="0"/>
              <a:t>은 </a:t>
            </a:r>
            <a:r>
              <a:rPr lang="en-US" altLang="ko-KR" dirty="0"/>
              <a:t>3N</a:t>
            </a:r>
            <a:r>
              <a:rPr lang="ko-KR" altLang="en-US" dirty="0"/>
              <a:t>의 </a:t>
            </a:r>
            <a:r>
              <a:rPr lang="en-US" altLang="ko-KR" dirty="0"/>
              <a:t>Channel </a:t>
            </a:r>
            <a:r>
              <a:rPr lang="ko-KR" altLang="en-US" dirty="0"/>
              <a:t>수를 가짐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7C55D7-9DFD-0F05-3664-0BB4201F8EEC}"/>
                  </a:ext>
                </a:extLst>
              </p:cNvPr>
              <p:cNvSpPr txBox="1"/>
              <p:nvPr/>
            </p:nvSpPr>
            <p:spPr>
              <a:xfrm>
                <a:off x="8165196" y="1295401"/>
                <a:ext cx="3634008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7C55D7-9DFD-0F05-3664-0BB4201F8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196" y="1295401"/>
                <a:ext cx="3634008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E5040C7A-67F9-59BC-0E33-ABFB409CF67D}"/>
              </a:ext>
            </a:extLst>
          </p:cNvPr>
          <p:cNvGrpSpPr/>
          <p:nvPr/>
        </p:nvGrpSpPr>
        <p:grpSpPr>
          <a:xfrm>
            <a:off x="6480742" y="4161685"/>
            <a:ext cx="504000" cy="504000"/>
            <a:chOff x="6482556" y="4226719"/>
            <a:chExt cx="504000" cy="5040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3C6E12F-643D-B79F-ADA9-914B14A61194}"/>
                </a:ext>
              </a:extLst>
            </p:cNvPr>
            <p:cNvSpPr/>
            <p:nvPr/>
          </p:nvSpPr>
          <p:spPr>
            <a:xfrm>
              <a:off x="6482556" y="4226719"/>
              <a:ext cx="504000" cy="50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714CAD6-7F0F-F777-A8E9-E0DD91B76AB6}"/>
                </a:ext>
              </a:extLst>
            </p:cNvPr>
            <p:cNvCxnSpPr>
              <a:cxnSpLocks/>
            </p:cNvCxnSpPr>
            <p:nvPr/>
          </p:nvCxnSpPr>
          <p:spPr>
            <a:xfrm>
              <a:off x="6482556" y="4398168"/>
              <a:ext cx="50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3602796-57D2-8B5B-C4D6-B1A020178BB4}"/>
                </a:ext>
              </a:extLst>
            </p:cNvPr>
            <p:cNvCxnSpPr>
              <a:cxnSpLocks/>
            </p:cNvCxnSpPr>
            <p:nvPr/>
          </p:nvCxnSpPr>
          <p:spPr>
            <a:xfrm>
              <a:off x="6482556" y="4564857"/>
              <a:ext cx="50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B80B6A2-DCC5-E4AA-1BE1-44F9CE279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3213" y="4226719"/>
              <a:ext cx="0" cy="50400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AEB58CAC-B798-9560-C631-FC425A6B2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7519" y="4226719"/>
              <a:ext cx="0" cy="50400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FBBED4F-F608-762A-C2F4-735F2E8E152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986463" y="4413685"/>
            <a:ext cx="494279" cy="572653"/>
          </a:xfrm>
          <a:prstGeom prst="straightConnector1">
            <a:avLst/>
          </a:prstGeom>
          <a:ln w="19050"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487D6EF-1526-5C3A-5CDA-0F8B27554567}"/>
              </a:ext>
            </a:extLst>
          </p:cNvPr>
          <p:cNvCxnSpPr>
            <a:cxnSpLocks/>
          </p:cNvCxnSpPr>
          <p:nvPr/>
        </p:nvCxnSpPr>
        <p:spPr>
          <a:xfrm>
            <a:off x="5648325" y="5657850"/>
            <a:ext cx="190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1FCDA92-30CE-6FFF-B9FA-876793995C15}"/>
              </a:ext>
            </a:extLst>
          </p:cNvPr>
          <p:cNvSpPr txBox="1"/>
          <p:nvPr/>
        </p:nvSpPr>
        <p:spPr>
          <a:xfrm>
            <a:off x="5838825" y="5527045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1" dirty="0"/>
              <a:t>3N</a:t>
            </a:r>
            <a:endParaRPr lang="ko-KR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9848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Revisiting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Flexible </a:t>
            </a:r>
            <a:r>
              <a:rPr lang="ko-KR" altLang="en-US" dirty="0"/>
              <a:t>한 위치를 가진 </a:t>
            </a:r>
            <a:r>
              <a:rPr lang="en-US" altLang="ko-KR" dirty="0"/>
              <a:t>Deformable Convolution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Long Range Dependency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위치 정보에 따른 </a:t>
            </a:r>
            <a:r>
              <a:rPr lang="en-US" altLang="ko-KR" dirty="0"/>
              <a:t>Normalization(Modulation Scalar) </a:t>
            </a:r>
            <a:r>
              <a:rPr lang="en-US" altLang="ko-KR" dirty="0">
                <a:sym typeface="Wingdings" panose="05000000000000000000" pitchFamily="2" charset="2"/>
              </a:rPr>
              <a:t> Adaptive Spatial Aggregation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즉 </a:t>
            </a:r>
            <a:r>
              <a:rPr lang="en-US" altLang="ko-KR" dirty="0">
                <a:sym typeface="Wingdings" panose="05000000000000000000" pitchFamily="2" charset="2"/>
              </a:rPr>
              <a:t>MHSA</a:t>
            </a:r>
            <a:r>
              <a:rPr lang="ko-KR" altLang="en-US" dirty="0">
                <a:sym typeface="Wingdings" panose="05000000000000000000" pitchFamily="2" charset="2"/>
              </a:rPr>
              <a:t>과 유사한 특성을 가지며 대규모 </a:t>
            </a:r>
            <a:r>
              <a:rPr lang="en-US" altLang="ko-KR" dirty="0">
                <a:sym typeface="Wingdings" panose="05000000000000000000" pitchFamily="2" charset="2"/>
              </a:rPr>
              <a:t>CNN</a:t>
            </a:r>
            <a:r>
              <a:rPr lang="ko-KR" altLang="en-US" dirty="0">
                <a:sym typeface="Wingdings" panose="05000000000000000000" pitchFamily="2" charset="2"/>
              </a:rPr>
              <a:t>기반 </a:t>
            </a:r>
            <a:r>
              <a:rPr lang="en-US" altLang="ko-KR" dirty="0">
                <a:sym typeface="Wingdings" panose="05000000000000000000" pitchFamily="2" charset="2"/>
              </a:rPr>
              <a:t>Foundation Model</a:t>
            </a:r>
            <a:r>
              <a:rPr lang="ko-KR" altLang="en-US" dirty="0">
                <a:sym typeface="Wingdings" panose="05000000000000000000" pitchFamily="2" charset="2"/>
              </a:rPr>
              <a:t>의 설계가 가능해짐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62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Extending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</a:t>
            </a:r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DCNv2</a:t>
            </a:r>
            <a:r>
              <a:rPr lang="ko-KR" altLang="en-US" dirty="0"/>
              <a:t>는 일반적인 </a:t>
            </a:r>
            <a:r>
              <a:rPr lang="en-US" altLang="ko-KR" dirty="0"/>
              <a:t>Convolution</a:t>
            </a:r>
            <a:r>
              <a:rPr lang="ko-KR" altLang="en-US" dirty="0"/>
              <a:t>을 학습한 뒤 </a:t>
            </a:r>
            <a:r>
              <a:rPr lang="en-US" altLang="ko-KR" dirty="0"/>
              <a:t>weight</a:t>
            </a:r>
            <a:r>
              <a:rPr lang="ko-KR" altLang="en-US" dirty="0"/>
              <a:t>를 가져와 </a:t>
            </a:r>
            <a:r>
              <a:rPr lang="en-US" altLang="ko-KR" dirty="0"/>
              <a:t>fine tuning</a:t>
            </a:r>
            <a:r>
              <a:rPr lang="ko-KR" altLang="en-US" dirty="0"/>
              <a:t>함</a:t>
            </a:r>
            <a:r>
              <a:rPr lang="en-US" altLang="ko-KR" dirty="0"/>
              <a:t>.</a:t>
            </a:r>
          </a:p>
          <a:p>
            <a:pPr lvl="2"/>
            <a:endParaRPr lang="en-US" altLang="ko-KR" dirty="0"/>
          </a:p>
          <a:p>
            <a:pPr lvl="2"/>
            <a:r>
              <a:rPr lang="en-US" altLang="ko-KR" dirty="0"/>
              <a:t>Scratch</a:t>
            </a:r>
            <a:r>
              <a:rPr lang="ko-KR" altLang="en-US" dirty="0"/>
              <a:t>부터 훈련하는 </a:t>
            </a:r>
            <a:r>
              <a:rPr lang="en-US" altLang="ko-KR" dirty="0" err="1"/>
              <a:t>ViT</a:t>
            </a:r>
            <a:r>
              <a:rPr lang="ko-KR" altLang="en-US" dirty="0"/>
              <a:t>같은 대규모 </a:t>
            </a:r>
            <a:r>
              <a:rPr lang="en-US" altLang="ko-KR" dirty="0"/>
              <a:t>Vision Model</a:t>
            </a:r>
            <a:r>
              <a:rPr lang="ko-KR" altLang="en-US" dirty="0"/>
              <a:t>에 적합하지 않음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따라서 몇가지 개념을 확장하여 사용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3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7837293" cy="4881562"/>
          </a:xfrm>
        </p:spPr>
        <p:txBody>
          <a:bodyPr>
            <a:normAutofit/>
          </a:bodyPr>
          <a:lstStyle/>
          <a:p>
            <a:r>
              <a:rPr lang="en-US" altLang="ko-KR" dirty="0"/>
              <a:t>Extending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</a:t>
            </a:r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첫번째로 </a:t>
            </a:r>
            <a:r>
              <a:rPr lang="en-US" altLang="ko-KR" dirty="0"/>
              <a:t>CNN</a:t>
            </a:r>
            <a:r>
              <a:rPr lang="ko-KR" altLang="en-US" dirty="0"/>
              <a:t>은 각 위치에 대해 독립적인 가중치를 가짐</a:t>
            </a:r>
            <a:r>
              <a:rPr lang="en-US" altLang="ko-KR" dirty="0"/>
              <a:t>.  </a:t>
            </a:r>
            <a:r>
              <a:rPr lang="en-US" altLang="ko-KR" dirty="0">
                <a:sym typeface="Wingdings" panose="05000000000000000000" pitchFamily="2" charset="2"/>
              </a:rPr>
              <a:t> channel </a:t>
            </a:r>
            <a:r>
              <a:rPr lang="ko-KR" altLang="en-US" dirty="0">
                <a:sym typeface="Wingdings" panose="05000000000000000000" pitchFamily="2" charset="2"/>
              </a:rPr>
              <a:t>별</a:t>
            </a:r>
            <a:r>
              <a:rPr lang="en-US" altLang="ko-KR" dirty="0">
                <a:sym typeface="Wingdings" panose="05000000000000000000" pitchFamily="2" charset="2"/>
              </a:rPr>
              <a:t>, point</a:t>
            </a:r>
            <a:r>
              <a:rPr lang="ko-KR" altLang="en-US" dirty="0">
                <a:sym typeface="Wingdings" panose="05000000000000000000" pitchFamily="2" charset="2"/>
              </a:rPr>
              <a:t> 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대규모 모델에서 효율적이게 사용하기 위해서 </a:t>
            </a:r>
            <a:r>
              <a:rPr lang="en-US" altLang="ko-KR" dirty="0">
                <a:sym typeface="Wingdings" panose="05000000000000000000" pitchFamily="2" charset="2"/>
              </a:rPr>
              <a:t>weight</a:t>
            </a:r>
            <a:r>
              <a:rPr lang="ko-KR" altLang="en-US" dirty="0">
                <a:sym typeface="Wingdings" panose="05000000000000000000" pitchFamily="2" charset="2"/>
              </a:rPr>
              <a:t>를 서로 공유하도록 설계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저자는 </a:t>
            </a:r>
            <a:r>
              <a:rPr lang="en-US" altLang="ko-KR" dirty="0">
                <a:sym typeface="Wingdings" panose="05000000000000000000" pitchFamily="2" charset="2"/>
              </a:rPr>
              <a:t>Separable Convolution</a:t>
            </a:r>
            <a:r>
              <a:rPr lang="ko-KR" altLang="en-US" dirty="0">
                <a:sym typeface="Wingdings" panose="05000000000000000000" pitchFamily="2" charset="2"/>
              </a:rPr>
              <a:t>에서 아이디어를 차용</a:t>
            </a:r>
            <a:r>
              <a:rPr lang="en-US" altLang="ko-KR" dirty="0">
                <a:sym typeface="Wingdings" panose="05000000000000000000" pitchFamily="2" charset="2"/>
              </a:rPr>
              <a:t>. (</a:t>
            </a:r>
            <a:r>
              <a:rPr lang="en-US" altLang="ko-KR" dirty="0" err="1">
                <a:sym typeface="Wingdings" panose="05000000000000000000" pitchFamily="2" charset="2"/>
              </a:rPr>
              <a:t>Depthwise</a:t>
            </a:r>
            <a:r>
              <a:rPr lang="en-US" altLang="ko-KR" dirty="0">
                <a:sym typeface="Wingdings" panose="05000000000000000000" pitchFamily="2" charset="2"/>
              </a:rPr>
              <a:t>, Pointwise)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8194" name="Picture 2" descr="Depthwise Separable Convolution">
            <a:extLst>
              <a:ext uri="{FF2B5EF4-FFF2-40B4-BE49-F238E27FC236}">
                <a16:creationId xmlns:a16="http://schemas.microsoft.com/office/drawing/2014/main" id="{D23EB687-8521-C6FE-ACC7-96C9889D4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93" y="815216"/>
            <a:ext cx="3516507" cy="52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5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Extending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DCNv2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Vision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Foundation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Models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>
                    <a:sym typeface="Wingdings" panose="05000000000000000000" pitchFamily="2" charset="2"/>
                  </a:rPr>
                  <a:t>기존 </a:t>
                </a:r>
                <a:r>
                  <a:rPr lang="en-US" altLang="ko-KR" dirty="0">
                    <a:sym typeface="Wingdings" panose="05000000000000000000" pitchFamily="2" charset="2"/>
                  </a:rPr>
                  <a:t>weight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>
                    <a:sym typeface="Wingdings" panose="05000000000000000000" pitchFamily="2" charset="2"/>
                  </a:rPr>
                  <a:t>를 분리하여 </a:t>
                </a:r>
                <a:r>
                  <a:rPr lang="en-US" altLang="ko-KR" dirty="0" err="1">
                    <a:sym typeface="Wingdings" panose="05000000000000000000" pitchFamily="2" charset="2"/>
                  </a:rPr>
                  <a:t>depthwise</a:t>
                </a:r>
                <a:r>
                  <a:rPr lang="ko-KR" altLang="en-US" dirty="0">
                    <a:sym typeface="Wingdings" panose="05000000000000000000" pitchFamily="2" charset="2"/>
                  </a:rPr>
                  <a:t>는 </a:t>
                </a:r>
                <a:r>
                  <a:rPr lang="en-US" altLang="ko-KR" dirty="0">
                    <a:sym typeface="Wingdings" panose="05000000000000000000" pitchFamily="2" charset="2"/>
                  </a:rPr>
                  <a:t>Modulation Scalar</a:t>
                </a:r>
                <a:r>
                  <a:rPr lang="ko-KR" altLang="en-US" dirty="0">
                    <a:sym typeface="Wingdings" panose="05000000000000000000" pitchFamily="2" charset="2"/>
                  </a:rPr>
                  <a:t>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, pointwise</a:t>
                </a:r>
                <a:r>
                  <a:rPr lang="ko-KR" altLang="en-US" dirty="0">
                    <a:sym typeface="Wingdings" panose="05000000000000000000" pitchFamily="2" charset="2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ko-KR" alt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가</m:t>
                    </m:r>
                  </m:oMath>
                </a14:m>
                <a:r>
                  <a:rPr lang="ko-KR" altLang="en-US" dirty="0">
                    <a:sym typeface="Wingdings" panose="05000000000000000000" pitchFamily="2" charset="2"/>
                  </a:rPr>
                  <a:t> 담당하도록 변경</a:t>
                </a:r>
                <a:r>
                  <a:rPr lang="en-US" altLang="ko-KR" dirty="0">
                    <a:sym typeface="Wingdings" panose="05000000000000000000" pitchFamily="2" charset="2"/>
                  </a:rPr>
                  <a:t>.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Weight sharing</a:t>
                </a:r>
                <a:r>
                  <a:rPr lang="ko-KR" altLang="en-US" dirty="0"/>
                  <a:t>에 관해서는 별다른 설명이 없지만 공식 </a:t>
                </a:r>
                <a:r>
                  <a:rPr lang="en-US" altLang="ko-KR" dirty="0" err="1"/>
                  <a:t>Github</a:t>
                </a:r>
                <a:r>
                  <a:rPr lang="ko-KR" altLang="en-US" dirty="0"/>
                  <a:t>의</a:t>
                </a:r>
                <a:r>
                  <a:rPr lang="en-US" altLang="ko-KR" dirty="0"/>
                  <a:t> issue</a:t>
                </a:r>
                <a:r>
                  <a:rPr lang="ko-KR" altLang="en-US" dirty="0"/>
                  <a:t>로 설명이 가능함</a:t>
                </a:r>
                <a:r>
                  <a:rPr lang="en-US" altLang="ko-KR" dirty="0"/>
                  <a:t>. (</a:t>
                </a:r>
                <a:r>
                  <a:rPr lang="en-US" altLang="ko-KR" b="0" i="0" u="none" strike="noStrike" dirty="0">
                    <a:solidFill>
                      <a:srgbClr val="004FFF"/>
                    </a:solidFill>
                    <a:effectLst/>
                    <a:latin typeface="Montserrat" panose="00000500000000000000" pitchFamily="2" charset="0"/>
                    <a:hlinkClick r:id="rId3"/>
                  </a:rPr>
                  <a:t>https://github.com/OpenGVLab/InternImage/issues/3</a:t>
                </a:r>
                <a:r>
                  <a:rPr lang="en-US" altLang="ko-KR" b="0" i="0" u="none" strike="noStrike" dirty="0">
                    <a:solidFill>
                      <a:srgbClr val="004FFF"/>
                    </a:solidFill>
                    <a:effectLst/>
                    <a:latin typeface="Montserrat" panose="00000500000000000000" pitchFamily="2" charset="0"/>
                  </a:rPr>
                  <a:t>)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저자의 </a:t>
                </a:r>
                <a:r>
                  <a:rPr lang="en-US" altLang="ko-KR" dirty="0" err="1"/>
                  <a:t>github</a:t>
                </a:r>
                <a:r>
                  <a:rPr lang="ko-KR" altLang="en-US" dirty="0"/>
                  <a:t>에는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의 각 </a:t>
                </a:r>
                <a:r>
                  <a:rPr lang="en-US" altLang="ko-KR" dirty="0"/>
                  <a:t>point</a:t>
                </a:r>
                <a:r>
                  <a:rPr lang="ko-KR" altLang="en-US" dirty="0"/>
                  <a:t>들은 </a:t>
                </a:r>
                <a:r>
                  <a:rPr lang="en-US" altLang="ko-KR" dirty="0"/>
                  <a:t>weight</a:t>
                </a:r>
                <a:r>
                  <a:rPr lang="ko-KR" altLang="en-US" dirty="0"/>
                  <a:t>를 공유한다고 함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따라서 </a:t>
                </a:r>
                <a:r>
                  <a:rPr lang="en-US" altLang="ko-KR" dirty="0"/>
                  <a:t>Point </a:t>
                </a:r>
                <a:r>
                  <a:rPr lang="ko-KR" altLang="en-US" dirty="0"/>
                  <a:t>별 </a:t>
                </a:r>
                <a:r>
                  <a:rPr lang="en-US" altLang="ko-KR" dirty="0"/>
                  <a:t>weight</a:t>
                </a:r>
                <a:r>
                  <a:rPr lang="ko-KR" altLang="en-US" dirty="0"/>
                  <a:t>를 공유하며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는 </a:t>
                </a:r>
                <a:r>
                  <a:rPr lang="en-US" altLang="ko-KR" dirty="0"/>
                  <a:t>point</a:t>
                </a:r>
                <a:r>
                  <a:rPr lang="ko-KR" altLang="en-US" dirty="0"/>
                  <a:t> 별로 다른 </a:t>
                </a:r>
                <a:r>
                  <a:rPr lang="en-US" altLang="ko-KR" dirty="0"/>
                  <a:t>weight</a:t>
                </a:r>
                <a:r>
                  <a:rPr lang="ko-KR" altLang="en-US" dirty="0"/>
                  <a:t>를 가지는 대신</a:t>
                </a:r>
                <a:r>
                  <a:rPr lang="en-US" altLang="ko-KR" dirty="0"/>
                  <a:t>, Channel </a:t>
                </a:r>
                <a:r>
                  <a:rPr lang="ko-KR" altLang="en-US" dirty="0"/>
                  <a:t>별 </a:t>
                </a:r>
                <a:r>
                  <a:rPr lang="en-US" altLang="ko-KR" dirty="0"/>
                  <a:t>weight</a:t>
                </a:r>
                <a:r>
                  <a:rPr lang="ko-KR" altLang="en-US" dirty="0"/>
                  <a:t>를 공유함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31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Extending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</a:t>
            </a:r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번째로 </a:t>
            </a:r>
            <a:r>
              <a:rPr lang="en-US" altLang="ko-KR" dirty="0"/>
              <a:t>DCN</a:t>
            </a:r>
            <a:r>
              <a:rPr lang="ko-KR" altLang="en-US" dirty="0"/>
              <a:t>에 </a:t>
            </a:r>
            <a:r>
              <a:rPr lang="en-US" altLang="ko-KR" dirty="0"/>
              <a:t>multi-group </a:t>
            </a:r>
            <a:r>
              <a:rPr lang="ko-KR" altLang="en-US" dirty="0"/>
              <a:t>메커니즘을 도입함</a:t>
            </a:r>
            <a:r>
              <a:rPr lang="en-US" altLang="ko-KR" dirty="0"/>
              <a:t>. (Group Convolution)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여러 </a:t>
            </a:r>
            <a:r>
              <a:rPr lang="en-US" altLang="ko-KR" dirty="0"/>
              <a:t>Group</a:t>
            </a:r>
            <a:r>
              <a:rPr lang="ko-KR" altLang="en-US" dirty="0"/>
              <a:t>이 마치 </a:t>
            </a:r>
            <a:r>
              <a:rPr lang="en-US" altLang="ko-KR" dirty="0"/>
              <a:t>multi-head</a:t>
            </a:r>
            <a:r>
              <a:rPr lang="ko-KR" altLang="en-US" dirty="0"/>
              <a:t>와 같이 서로 다르게 공간을 인식하여 연산하기 때문에 </a:t>
            </a:r>
            <a:r>
              <a:rPr lang="en-US" altLang="ko-KR" dirty="0"/>
              <a:t>Spatial Aggregation Pattern</a:t>
            </a:r>
            <a:r>
              <a:rPr lang="ko-KR" altLang="en-US" dirty="0"/>
              <a:t>을 학습할 수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17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Extending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</a:t>
            </a:r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Group Convolution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1266" name="Picture 2" descr="Depthwise Separable Convolution">
            <a:extLst>
              <a:ext uri="{FF2B5EF4-FFF2-40B4-BE49-F238E27FC236}">
                <a16:creationId xmlns:a16="http://schemas.microsoft.com/office/drawing/2014/main" id="{155528E9-4BC3-6C7D-BE68-A0915CC8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6291"/>
            <a:ext cx="5254909" cy="36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35CA5573-D1E8-4DC1-8C9B-DE9C0D1C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81" y="3429000"/>
            <a:ext cx="528380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8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Extending</a:t>
            </a:r>
            <a:r>
              <a:rPr lang="ko-KR" altLang="en-US" dirty="0"/>
              <a:t> </a:t>
            </a:r>
            <a:r>
              <a:rPr lang="en-US" altLang="ko-KR" dirty="0"/>
              <a:t>DCNv2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</a:t>
            </a:r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Models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세번째로 </a:t>
            </a:r>
            <a:r>
              <a:rPr lang="en-US" altLang="ko-KR" dirty="0"/>
              <a:t>Modulation Scalar</a:t>
            </a:r>
            <a:r>
              <a:rPr lang="ko-KR" altLang="en-US" dirty="0"/>
              <a:t>를 정규화 함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기존의 </a:t>
            </a:r>
            <a:r>
              <a:rPr lang="en-US" altLang="ko-KR"/>
              <a:t>Modulation </a:t>
            </a:r>
            <a:r>
              <a:rPr lang="en-US" altLang="ko-KR" dirty="0"/>
              <a:t>Scalar</a:t>
            </a:r>
            <a:r>
              <a:rPr lang="ko-KR" altLang="en-US" dirty="0"/>
              <a:t>는 </a:t>
            </a:r>
            <a:r>
              <a:rPr lang="en-US" altLang="ko-KR" dirty="0"/>
              <a:t>[0,1]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값을 가지게 되며</a:t>
            </a:r>
            <a:r>
              <a:rPr lang="en-US" altLang="ko-KR" dirty="0"/>
              <a:t>, </a:t>
            </a:r>
            <a:r>
              <a:rPr lang="ko-KR" altLang="en-US" dirty="0"/>
              <a:t>모든 </a:t>
            </a:r>
            <a:r>
              <a:rPr lang="en-US" altLang="ko-KR" dirty="0"/>
              <a:t>point</a:t>
            </a:r>
            <a:r>
              <a:rPr lang="ko-KR" altLang="en-US" dirty="0"/>
              <a:t>에 대해 </a:t>
            </a:r>
            <a:r>
              <a:rPr lang="en-US" altLang="ko-KR" dirty="0"/>
              <a:t>sigmoid </a:t>
            </a:r>
            <a:r>
              <a:rPr lang="ko-KR" altLang="en-US" dirty="0"/>
              <a:t>연산을 하기 때문에 </a:t>
            </a:r>
            <a:r>
              <a:rPr lang="en-US" altLang="ko-KR" dirty="0"/>
              <a:t>scalar</a:t>
            </a:r>
            <a:r>
              <a:rPr lang="ko-KR" altLang="en-US" dirty="0"/>
              <a:t>의 전체 합이 일정하지 않아 학습이 불완전 함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따라서 </a:t>
            </a:r>
            <a:r>
              <a:rPr lang="en-US" altLang="ko-KR" dirty="0"/>
              <a:t>Sigmoid</a:t>
            </a:r>
            <a:r>
              <a:rPr lang="ko-KR" altLang="en-US" dirty="0"/>
              <a:t>된 값들을 </a:t>
            </a:r>
            <a:r>
              <a:rPr lang="en-US" altLang="ko-KR" dirty="0" err="1"/>
              <a:t>Softmax</a:t>
            </a:r>
            <a:r>
              <a:rPr lang="ko-KR" altLang="en-US" dirty="0"/>
              <a:t>로 전체 합이 </a:t>
            </a:r>
            <a:r>
              <a:rPr lang="en-US" altLang="ko-KR" dirty="0"/>
              <a:t>1</a:t>
            </a:r>
            <a:r>
              <a:rPr lang="ko-KR" altLang="en-US" dirty="0"/>
              <a:t>이 되도록 정규화 함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07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Extending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DCNv2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Vision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Foundation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Models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결과적으로 전체 수식은 다음과 같음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G, K</a:t>
                </a:r>
                <a:r>
                  <a:rPr lang="ko-KR" altLang="en-US" dirty="0"/>
                  <a:t>는 각각 </a:t>
                </a:r>
                <a:r>
                  <a:rPr lang="en-US" altLang="ko-KR" dirty="0"/>
                  <a:t>Group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Point</a:t>
                </a:r>
                <a:r>
                  <a:rPr lang="ko-KR" altLang="en-US" dirty="0"/>
                  <a:t>의 개수이며 </a:t>
                </a:r>
                <a:r>
                  <a:rPr lang="en-US" altLang="ko-KR" dirty="0"/>
                  <a:t>g</a:t>
                </a:r>
                <a:r>
                  <a:rPr lang="ko-KR" altLang="en-US" dirty="0"/>
                  <a:t>번째 </a:t>
                </a:r>
                <a:r>
                  <a:rPr lang="en-US" altLang="ko-KR" dirty="0"/>
                  <a:t>group </a:t>
                </a:r>
                <a:r>
                  <a:rPr lang="ko-KR" altLang="en-US" dirty="0"/>
                  <a:t>마다의 연산을 수행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ko-KR" altLang="en-US" dirty="0"/>
                  <a:t>는</a:t>
                </a:r>
                <a:r>
                  <a:rPr lang="en-US" altLang="ko-KR" dirty="0"/>
                  <a:t> group g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input feature map.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C2E47-BD1F-D34B-0C7D-6FE99F7F5FB2}"/>
                  </a:ext>
                </a:extLst>
              </p:cNvPr>
              <p:cNvSpPr txBox="1"/>
              <p:nvPr/>
            </p:nvSpPr>
            <p:spPr>
              <a:xfrm>
                <a:off x="3917807" y="2757196"/>
                <a:ext cx="4356385" cy="812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C2E47-BD1F-D34B-0C7D-6FE99F7F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807" y="2757196"/>
                <a:ext cx="4356385" cy="812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22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6537325" cy="4881562"/>
          </a:xfrm>
        </p:spPr>
        <p:txBody>
          <a:bodyPr>
            <a:normAutofit/>
          </a:bodyPr>
          <a:lstStyle/>
          <a:p>
            <a:r>
              <a:rPr lang="en-US" altLang="ko-KR" dirty="0"/>
              <a:t>Basic Block</a:t>
            </a:r>
          </a:p>
          <a:p>
            <a:endParaRPr lang="en-US" altLang="ko-KR" dirty="0"/>
          </a:p>
          <a:p>
            <a:pPr lvl="1"/>
            <a:r>
              <a:rPr lang="en-US" altLang="ko-KR" dirty="0" err="1"/>
              <a:t>ViT</a:t>
            </a:r>
            <a:r>
              <a:rPr lang="ko-KR" altLang="en-US" dirty="0"/>
              <a:t>와 매우 비슷한 구조를 차용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이때 </a:t>
            </a:r>
            <a:r>
              <a:rPr lang="en-US" altLang="ko-KR" dirty="0"/>
              <a:t>self-Attention </a:t>
            </a:r>
            <a:r>
              <a:rPr lang="ko-KR" altLang="en-US" dirty="0"/>
              <a:t>대신 </a:t>
            </a:r>
            <a:r>
              <a:rPr lang="en-US" altLang="ko-KR" dirty="0"/>
              <a:t>DCNv3</a:t>
            </a:r>
            <a:r>
              <a:rPr lang="ko-KR" altLang="en-US" dirty="0"/>
              <a:t>를 </a:t>
            </a:r>
            <a:r>
              <a:rPr lang="en-US" altLang="ko-KR" dirty="0"/>
              <a:t>Core Operator</a:t>
            </a:r>
            <a:r>
              <a:rPr lang="ko-KR" altLang="en-US" dirty="0"/>
              <a:t>로 사용함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일반적인 </a:t>
            </a:r>
            <a:r>
              <a:rPr lang="en-US" altLang="ko-KR" dirty="0"/>
              <a:t>CNN</a:t>
            </a:r>
            <a:r>
              <a:rPr lang="ko-KR" altLang="en-US" dirty="0"/>
              <a:t>구조와는 다르게 </a:t>
            </a:r>
            <a:r>
              <a:rPr lang="en-US" altLang="ko-KR" dirty="0"/>
              <a:t>LN, FFN </a:t>
            </a:r>
            <a:r>
              <a:rPr lang="ko-KR" altLang="en-US" dirty="0"/>
              <a:t>등을 사용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13314" name="Picture 2" descr="Depthwise Separable Convolution">
            <a:extLst>
              <a:ext uri="{FF2B5EF4-FFF2-40B4-BE49-F238E27FC236}">
                <a16:creationId xmlns:a16="http://schemas.microsoft.com/office/drawing/2014/main" id="{704C26B2-EDA4-6D40-79D1-B682BFB0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CD7FE28-BF4A-2320-06EB-A5EC0F0DDC97}"/>
              </a:ext>
            </a:extLst>
          </p:cNvPr>
          <p:cNvSpPr/>
          <p:nvPr/>
        </p:nvSpPr>
        <p:spPr>
          <a:xfrm>
            <a:off x="10596464" y="2258008"/>
            <a:ext cx="1486679" cy="2845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5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A00ED-BB22-DCB8-7C0F-7D82D0A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AFC5C-F32E-E3A3-E0C1-403FAF8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Deformable Convolution v3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/>
              <a:t>InternImage</a:t>
            </a:r>
            <a:r>
              <a:rPr lang="en-US" altLang="ko-KR" dirty="0"/>
              <a:t> Model</a:t>
            </a:r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302F00-A5FC-F61E-AD8A-743D7685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Stem &amp; Down sampling Layers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Stem layer:</a:t>
                </a:r>
                <a:r>
                  <a:rPr lang="ko-KR" altLang="en-US" dirty="0"/>
                  <a:t> 일종의 </a:t>
                </a:r>
                <a:r>
                  <a:rPr lang="en-US" altLang="ko-KR" dirty="0"/>
                  <a:t>Down sampling Layer. (Hierarchical feature</a:t>
                </a:r>
                <a:r>
                  <a:rPr lang="ko-KR" altLang="en-US" dirty="0"/>
                  <a:t>를 얻기 위함</a:t>
                </a:r>
                <a:r>
                  <a:rPr lang="en-US" altLang="ko-KR" dirty="0"/>
                  <a:t>.)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3x3 Stride 2, Padding 1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Convolution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+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+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GELU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번 반복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한번의 </a:t>
                </a:r>
                <a:r>
                  <a:rPr lang="en-US" altLang="ko-KR" dirty="0"/>
                  <a:t>Conv + LN + GELU</a:t>
                </a:r>
                <a:r>
                  <a:rPr lang="ko-KR" altLang="en-US" dirty="0"/>
                  <a:t>를 지날 때마다 </a:t>
                </a:r>
                <a:r>
                  <a:rPr lang="en-US" altLang="ko-KR" dirty="0"/>
                  <a:t>Resolution</a:t>
                </a:r>
                <a:r>
                  <a:rPr lang="ko-KR" altLang="en-US" dirty="0"/>
                  <a:t>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ko-KR" altLang="en-US" dirty="0"/>
                  <a:t>씩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감소함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Down sampling Layer</a:t>
                </a:r>
                <a:r>
                  <a:rPr lang="ko-KR" altLang="en-US" dirty="0"/>
                  <a:t> 역시 동일한 </a:t>
                </a:r>
                <a:r>
                  <a:rPr lang="en-US" altLang="ko-KR" dirty="0"/>
                  <a:t>Convolution + LN</a:t>
                </a:r>
                <a:r>
                  <a:rPr lang="ko-KR" altLang="en-US" dirty="0"/>
                  <a:t>을 사용하여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ko-KR" altLang="en-US" i="1">
                        <a:latin typeface="Cambria Math" panose="02040503050406030204" pitchFamily="18" charset="0"/>
                      </a:rPr>
                      <m:t>씩</m:t>
                    </m:r>
                  </m:oMath>
                </a14:m>
                <a:r>
                  <a:rPr lang="en-US" altLang="ko-KR" dirty="0"/>
                  <a:t> Resolution</a:t>
                </a:r>
                <a:r>
                  <a:rPr lang="ko-KR" altLang="en-US" dirty="0"/>
                  <a:t>이 감소함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  <a:blipFill>
                <a:blip r:embed="rId3"/>
                <a:stretch>
                  <a:fillRect l="-1306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13314" name="Picture 2" descr="Depthwise Separable Convolution">
            <a:extLst>
              <a:ext uri="{FF2B5EF4-FFF2-40B4-BE49-F238E27FC236}">
                <a16:creationId xmlns:a16="http://schemas.microsoft.com/office/drawing/2014/main" id="{704C26B2-EDA4-6D40-79D1-B682BFB0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A57841C-4FAE-DBB8-5780-6870E090C8E9}"/>
              </a:ext>
            </a:extLst>
          </p:cNvPr>
          <p:cNvSpPr/>
          <p:nvPr/>
        </p:nvSpPr>
        <p:spPr>
          <a:xfrm>
            <a:off x="9003098" y="1297570"/>
            <a:ext cx="1486679" cy="46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7497AA2-DF87-68D6-90EF-9C474DAC3386}"/>
              </a:ext>
            </a:extLst>
          </p:cNvPr>
          <p:cNvSpPr/>
          <p:nvPr/>
        </p:nvSpPr>
        <p:spPr>
          <a:xfrm>
            <a:off x="9003097" y="2566535"/>
            <a:ext cx="1486679" cy="46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ECB0DB9-CF0A-3699-7A89-71F6F1820AA1}"/>
              </a:ext>
            </a:extLst>
          </p:cNvPr>
          <p:cNvSpPr/>
          <p:nvPr/>
        </p:nvSpPr>
        <p:spPr>
          <a:xfrm>
            <a:off x="9003097" y="3817455"/>
            <a:ext cx="1486679" cy="46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FC6D46-9879-DAA7-1738-9E1445AC3F1F}"/>
              </a:ext>
            </a:extLst>
          </p:cNvPr>
          <p:cNvSpPr/>
          <p:nvPr/>
        </p:nvSpPr>
        <p:spPr>
          <a:xfrm>
            <a:off x="9003097" y="5105430"/>
            <a:ext cx="1486679" cy="46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AA230E5-7762-A063-84C7-55E8A10FBA38}"/>
              </a:ext>
            </a:extLst>
          </p:cNvPr>
          <p:cNvSpPr/>
          <p:nvPr/>
        </p:nvSpPr>
        <p:spPr>
          <a:xfrm>
            <a:off x="10601129" y="136525"/>
            <a:ext cx="1486679" cy="1263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93E2CC4-C51C-A8EF-8B93-204DA9D86356}"/>
              </a:ext>
            </a:extLst>
          </p:cNvPr>
          <p:cNvSpPr/>
          <p:nvPr/>
        </p:nvSpPr>
        <p:spPr>
          <a:xfrm>
            <a:off x="10601129" y="1387039"/>
            <a:ext cx="1486679" cy="861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67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Stacking Rules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 err="1"/>
                  <a:t>InternImage</a:t>
                </a:r>
                <a:r>
                  <a:rPr lang="ko-KR" altLang="en-US" dirty="0"/>
                  <a:t>는 각 </a:t>
                </a:r>
                <a:r>
                  <a:rPr lang="en-US" altLang="ko-KR" dirty="0" err="1"/>
                  <a:t>i</a:t>
                </a:r>
                <a:r>
                  <a:rPr lang="ko-KR" altLang="en-US" dirty="0"/>
                  <a:t>번째 </a:t>
                </a:r>
                <a:r>
                  <a:rPr lang="en-US" altLang="ko-KR" dirty="0"/>
                  <a:t>Stage(Block)</a:t>
                </a:r>
                <a:r>
                  <a:rPr lang="ko-KR" altLang="en-US" dirty="0"/>
                  <a:t>에 대하여 아래와 같은 </a:t>
                </a:r>
                <a:r>
                  <a:rPr lang="en-US" altLang="ko-KR" dirty="0"/>
                  <a:t>Hyper Parameter</a:t>
                </a:r>
                <a:r>
                  <a:rPr lang="ko-KR" altLang="en-US" dirty="0"/>
                  <a:t>를 가짐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en-US" altLang="ko-KR" dirty="0" err="1"/>
                  <a:t>i</a:t>
                </a:r>
                <a:r>
                  <a:rPr lang="ko-KR" altLang="en-US" dirty="0"/>
                  <a:t>번째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Channel </a:t>
                </a:r>
                <a:r>
                  <a:rPr lang="ko-KR" altLang="en-US" dirty="0"/>
                  <a:t>수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en-US" altLang="ko-KR" dirty="0" err="1"/>
                  <a:t>i</a:t>
                </a:r>
                <a:r>
                  <a:rPr lang="ko-KR" altLang="en-US" dirty="0"/>
                  <a:t>번째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DCNv3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Group </a:t>
                </a:r>
                <a:r>
                  <a:rPr lang="ko-KR" altLang="en-US" dirty="0"/>
                  <a:t>수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i</a:t>
                </a:r>
                <a:r>
                  <a:rPr lang="ko-KR" altLang="en-US" dirty="0"/>
                  <a:t>번째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에 대한 </a:t>
                </a:r>
                <a:r>
                  <a:rPr lang="en-US" altLang="ko-KR" dirty="0"/>
                  <a:t>basic block</a:t>
                </a:r>
                <a:r>
                  <a:rPr lang="ko-KR" altLang="en-US" dirty="0"/>
                  <a:t>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수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총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가지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가 있기 때문에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Hyper Parameter</a:t>
                </a:r>
                <a:r>
                  <a:rPr lang="ko-KR" altLang="en-US" dirty="0"/>
                  <a:t>를 가짐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너무 많기 때문에 이를 통제할 수 있는 </a:t>
                </a:r>
                <a:r>
                  <a:rPr lang="en-US" altLang="ko-KR" dirty="0"/>
                  <a:t>Stacking Rule</a:t>
                </a:r>
                <a:r>
                  <a:rPr lang="ko-KR" altLang="en-US" dirty="0"/>
                  <a:t>을 제작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  <a:blipFill>
                <a:blip r:embed="rId3"/>
                <a:stretch>
                  <a:fillRect l="-1306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13314" name="Picture 2" descr="Depthwise Separable Convolution">
            <a:extLst>
              <a:ext uri="{FF2B5EF4-FFF2-40B4-BE49-F238E27FC236}">
                <a16:creationId xmlns:a16="http://schemas.microsoft.com/office/drawing/2014/main" id="{704C26B2-EDA4-6D40-79D1-B682BFB0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4B609DC-4D4E-97A4-3AF0-1FA390F54F29}"/>
              </a:ext>
            </a:extLst>
          </p:cNvPr>
          <p:cNvSpPr/>
          <p:nvPr/>
        </p:nvSpPr>
        <p:spPr>
          <a:xfrm>
            <a:off x="10580914" y="5168539"/>
            <a:ext cx="1516225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9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Stacking Rules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1. </a:t>
                </a:r>
                <a:r>
                  <a:rPr lang="ko-KR" altLang="en-US" dirty="0"/>
                  <a:t>마지막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 채널 수는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첫번째 </a:t>
                </a:r>
                <a:r>
                  <a:rPr lang="en-US" altLang="ko-KR" dirty="0"/>
                  <a:t>Stage Channel </a:t>
                </a:r>
                <a:r>
                  <a:rPr lang="ko-KR" altLang="en-US" dirty="0"/>
                  <a:t>수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의해 결정 </a:t>
                </a:r>
                <a:r>
                  <a:rPr lang="en-US" altLang="ko-KR" dirty="0"/>
                  <a:t>(2</a:t>
                </a:r>
                <a:r>
                  <a:rPr lang="ko-KR" altLang="en-US" dirty="0"/>
                  <a:t>배 씩 늘어남</a:t>
                </a:r>
                <a:r>
                  <a:rPr lang="en-US" altLang="ko-KR" dirty="0"/>
                  <a:t>)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2. </a:t>
                </a:r>
                <a:r>
                  <a:rPr lang="ko-KR" altLang="en-US" dirty="0"/>
                  <a:t>각</a:t>
                </a:r>
                <a:r>
                  <a:rPr lang="en-US" altLang="ko-KR" dirty="0"/>
                  <a:t> Stage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Group </a:t>
                </a:r>
                <a:r>
                  <a:rPr lang="ko-KR" altLang="en-US" dirty="0"/>
                  <a:t>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는 채널 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에 의해 결정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3. Stage </a:t>
                </a:r>
                <a:r>
                  <a:rPr lang="ko-KR" altLang="en-US" dirty="0"/>
                  <a:t>별 블록의 수는 </a:t>
                </a:r>
                <a:r>
                  <a:rPr lang="en-US" altLang="ko-KR" dirty="0"/>
                  <a:t>AABA</a:t>
                </a:r>
                <a:r>
                  <a:rPr lang="ko-KR" altLang="en-US" dirty="0"/>
                  <a:t>의 패턴을 가짐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즉 </a:t>
                </a:r>
                <a:r>
                  <a:rPr lang="en-US" altLang="ko-KR" dirty="0"/>
                  <a:t>1, 2, 4 Stage</a:t>
                </a:r>
                <a:r>
                  <a:rPr lang="ko-KR" altLang="en-US" dirty="0"/>
                  <a:t>의</a:t>
                </a:r>
                <a:r>
                  <a:rPr lang="en-US" altLang="ko-KR" dirty="0"/>
                  <a:t> basic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Block</a:t>
                </a:r>
                <a:r>
                  <a:rPr lang="ko-KR" altLang="en-US" dirty="0"/>
                  <a:t>의 수가 동일함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4. 3 Stage</a:t>
                </a:r>
                <a:r>
                  <a:rPr lang="ko-KR" altLang="en-US" dirty="0"/>
                  <a:t>의 블록의 수가 가장 많음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  <a:blipFill>
                <a:blip r:embed="rId3"/>
                <a:stretch>
                  <a:fillRect l="-1306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13314" name="Picture 2" descr="Depthwise Separable Convolution">
            <a:extLst>
              <a:ext uri="{FF2B5EF4-FFF2-40B4-BE49-F238E27FC236}">
                <a16:creationId xmlns:a16="http://schemas.microsoft.com/office/drawing/2014/main" id="{704C26B2-EDA4-6D40-79D1-B682BFB0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4B609DC-4D4E-97A4-3AF0-1FA390F54F29}"/>
              </a:ext>
            </a:extLst>
          </p:cNvPr>
          <p:cNvSpPr/>
          <p:nvPr/>
        </p:nvSpPr>
        <p:spPr>
          <a:xfrm>
            <a:off x="10580914" y="5168539"/>
            <a:ext cx="1516225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94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Stacking Rules</a:t>
                </a:r>
              </a:p>
              <a:p>
                <a:endParaRPr lang="en-US" altLang="ko-KR" dirty="0"/>
              </a:p>
              <a:p>
                <a:pPr lvl="1"/>
                <a:r>
                  <a:rPr lang="ko-KR" altLang="en-US" dirty="0"/>
                  <a:t>이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가지 룰을 적용하면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의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가지만 사용하여 모든 </a:t>
                </a:r>
                <a:r>
                  <a:rPr lang="en-US" altLang="ko-KR" dirty="0"/>
                  <a:t>Hyper Parameter</a:t>
                </a:r>
                <a:r>
                  <a:rPr lang="ko-KR" altLang="en-US" dirty="0"/>
                  <a:t>를 구할 수 있음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총 </a:t>
                </a:r>
                <a:r>
                  <a:rPr lang="en-US" altLang="ko-KR" dirty="0"/>
                  <a:t>3000</a:t>
                </a:r>
                <a:r>
                  <a:rPr lang="ko-KR" altLang="en-US" dirty="0"/>
                  <a:t>만개의 파라미터를 가지는 기본모델에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={48, 64, 80},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={1,2,3,4,5},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/>
                  <a:t>={16, 32}</a:t>
                </a:r>
                <a:r>
                  <a:rPr lang="ko-KR" altLang="en-US" dirty="0"/>
                  <a:t>로 사용하여 훈련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3x5x2=30</a:t>
                </a:r>
                <a:r>
                  <a:rPr lang="ko-KR" altLang="en-US" dirty="0"/>
                  <a:t>개의 모델로 범위를 축소시켰고</a:t>
                </a:r>
                <a:r>
                  <a:rPr lang="en-US" altLang="ko-KR" dirty="0"/>
                  <a:t>, ImageNet</a:t>
                </a:r>
                <a:r>
                  <a:rPr lang="ko-KR" altLang="en-US" dirty="0"/>
                  <a:t>에서 평가하여 최고의 모델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각 </a:t>
                </a:r>
                <a:r>
                  <a:rPr lang="en-US" altLang="ko-KR" dirty="0"/>
                  <a:t>64, 16, 4, 18</a:t>
                </a:r>
                <a:r>
                  <a:rPr lang="ko-KR" altLang="en-US" dirty="0"/>
                  <a:t>을 사용한 모델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을 찾을 수 있었음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1"/>
                <a:ext cx="6537325" cy="4881562"/>
              </a:xfrm>
              <a:blipFill>
                <a:blip r:embed="rId3"/>
                <a:stretch>
                  <a:fillRect l="-1306" t="-1750" r="-2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13314" name="Picture 2" descr="Depthwise Separable Convolution">
            <a:extLst>
              <a:ext uri="{FF2B5EF4-FFF2-40B4-BE49-F238E27FC236}">
                <a16:creationId xmlns:a16="http://schemas.microsoft.com/office/drawing/2014/main" id="{704C26B2-EDA4-6D40-79D1-B682BFB0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4B609DC-4D4E-97A4-3AF0-1FA390F54F29}"/>
              </a:ext>
            </a:extLst>
          </p:cNvPr>
          <p:cNvSpPr/>
          <p:nvPr/>
        </p:nvSpPr>
        <p:spPr>
          <a:xfrm>
            <a:off x="10580914" y="5168539"/>
            <a:ext cx="1516225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5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Scaling</a:t>
            </a:r>
            <a:r>
              <a:rPr lang="ko-KR" altLang="en-US" dirty="0"/>
              <a:t> </a:t>
            </a:r>
            <a:r>
              <a:rPr lang="en-US" altLang="ko-KR" dirty="0"/>
              <a:t>Rules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저자는 </a:t>
            </a:r>
            <a:r>
              <a:rPr lang="en-US" altLang="ko-KR" dirty="0" err="1"/>
              <a:t>EfficientNet</a:t>
            </a:r>
            <a:r>
              <a:rPr lang="ko-KR" altLang="en-US" dirty="0"/>
              <a:t>에서 영감을 받아 모델의 파라미터 </a:t>
            </a:r>
            <a:r>
              <a:rPr lang="en-US" altLang="ko-KR" dirty="0"/>
              <a:t>Scaling</a:t>
            </a:r>
            <a:r>
              <a:rPr lang="ko-KR" altLang="en-US" dirty="0"/>
              <a:t>에 대한 규칙도 추가했음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EfficientNet</a:t>
            </a:r>
            <a:r>
              <a:rPr lang="ko-KR" altLang="en-US" dirty="0"/>
              <a:t>에서는 모델의 </a:t>
            </a:r>
            <a:r>
              <a:rPr lang="en-US" altLang="ko-KR" dirty="0"/>
              <a:t>Depth, Wide, Input Image Resolution</a:t>
            </a:r>
            <a:r>
              <a:rPr lang="ko-KR" altLang="en-US" dirty="0"/>
              <a:t>의 상관관계를 파악하고 가장 효율적인 값을 수식으로 찾아냄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03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Scaling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Rules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Stacking Rules</a:t>
                </a:r>
                <a:r>
                  <a:rPr lang="ko-KR" altLang="en-US" dirty="0"/>
                  <a:t>에 따라 모델의 깊이</a:t>
                </a:r>
                <a:r>
                  <a:rPr lang="en-US" altLang="ko-KR" dirty="0"/>
                  <a:t>(D)=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dirty="0"/>
                  <a:t>이고 모델의 너비</a:t>
                </a:r>
                <a:r>
                  <a:rPr lang="en-US" altLang="ko-KR" dirty="0"/>
                  <a:t>(W)=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임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인 이유는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일 때 </a:t>
                </a:r>
                <a:r>
                  <a:rPr lang="en-US" altLang="ko-KR" dirty="0"/>
                  <a:t>feature</a:t>
                </a:r>
                <a:r>
                  <a:rPr lang="ko-KR" altLang="en-US" dirty="0"/>
                  <a:t>의 크기가 가장 크기 때문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점점 줄어듦</a:t>
                </a:r>
                <a:r>
                  <a:rPr lang="en-US" altLang="ko-KR" dirty="0"/>
                  <a:t>)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이때 </a:t>
                </a:r>
                <a:r>
                  <a:rPr lang="en-US" altLang="ko-KR" dirty="0"/>
                  <a:t>Hyper Parameter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ko-KR" altLang="en-US" dirty="0"/>
                  <a:t>를 사용하여 구한 최적의 값 </a:t>
                </a:r>
                <a:r>
                  <a:rPr lang="en-US" altLang="ko-KR" dirty="0"/>
                  <a:t>D’, W’</a:t>
                </a:r>
                <a:r>
                  <a:rPr lang="ko-KR" altLang="en-US" dirty="0"/>
                  <a:t>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대한 수식은 다음과 같음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ko-KR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≥1,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≥1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</m:oMath>
                </a14:m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773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Scaling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Rules</a:t>
                </a:r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 ≥1,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≥1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1.99</a:t>
                </a:r>
                <a:r>
                  <a:rPr lang="ko-KR" altLang="en-US" dirty="0"/>
                  <a:t>는 </a:t>
                </a:r>
                <a:r>
                  <a:rPr lang="en-US" altLang="ko-KR" dirty="0" err="1"/>
                  <a:t>InternImage</a:t>
                </a:r>
                <a:r>
                  <a:rPr lang="ko-KR" altLang="en-US" dirty="0"/>
                  <a:t>에서 지정한 고유의 값</a:t>
                </a:r>
                <a:r>
                  <a:rPr lang="en-US" altLang="ko-KR" dirty="0"/>
                  <a:t>. (</a:t>
                </a:r>
                <a:r>
                  <a:rPr lang="ko-KR" altLang="en-US" dirty="0"/>
                  <a:t>모델의 너비가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배가 되고 깊이를 일정하게 유지하기 위함</a:t>
                </a:r>
                <a:r>
                  <a:rPr lang="en-US" altLang="ko-KR" dirty="0"/>
                  <a:t>.)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실험적으로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=1.09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=1.36</m:t>
                    </m:r>
                  </m:oMath>
                </a14:m>
                <a:r>
                  <a:rPr lang="ko-KR" altLang="en-US" dirty="0"/>
                  <a:t> 일 때 최적의 값을 보였으며 이를 기반으로 하는 </a:t>
                </a:r>
                <a:r>
                  <a:rPr lang="en-US" altLang="ko-KR" dirty="0" err="1"/>
                  <a:t>InternImage</a:t>
                </a:r>
                <a:r>
                  <a:rPr lang="en-US" altLang="ko-KR" dirty="0"/>
                  <a:t>-T/S/B/L/XL</a:t>
                </a:r>
                <a:r>
                  <a:rPr lang="ko-KR" altLang="en-US" dirty="0"/>
                  <a:t>를 설계함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Large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인 </a:t>
                </a:r>
                <a:r>
                  <a:rPr lang="en-US" altLang="ko-KR" dirty="0" err="1"/>
                  <a:t>InternImage</a:t>
                </a:r>
                <a:r>
                  <a:rPr lang="en-US" altLang="ko-KR" dirty="0"/>
                  <a:t>-H</a:t>
                </a:r>
                <a:r>
                  <a:rPr lang="ko-KR" altLang="en-US" dirty="0"/>
                  <a:t>는 파라미터의 수가 무려 </a:t>
                </a:r>
                <a:r>
                  <a:rPr lang="en-US" altLang="ko-KR" dirty="0"/>
                  <a:t>10</a:t>
                </a:r>
                <a:r>
                  <a:rPr lang="ko-KR" altLang="en-US" dirty="0"/>
                  <a:t>억</a:t>
                </a:r>
                <a:r>
                  <a:rPr lang="en-US" altLang="ko-KR" dirty="0"/>
                  <a:t>5</a:t>
                </a:r>
                <a:r>
                  <a:rPr lang="ko-KR" altLang="en-US" dirty="0"/>
                  <a:t>개이며</a:t>
                </a:r>
                <a:r>
                  <a:rPr lang="en-US" altLang="ko-KR" dirty="0"/>
                  <a:t>, Group</a:t>
                </a:r>
                <a:r>
                  <a:rPr lang="ko-KR" altLang="en-US" dirty="0"/>
                  <a:t>에 대한 차원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/>
                  <a:t>=32</a:t>
                </a:r>
                <a:r>
                  <a:rPr lang="ko-KR" altLang="en-US" dirty="0"/>
                  <a:t>로 변경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750" r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45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Hyper Parameter </a:t>
            </a:r>
            <a:r>
              <a:rPr lang="ko-KR" altLang="en-US" dirty="0"/>
              <a:t>크기 별 모델 성능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16386" name="Picture 2" descr="Depthwise Separable Convolution">
            <a:extLst>
              <a:ext uri="{FF2B5EF4-FFF2-40B4-BE49-F238E27FC236}">
                <a16:creationId xmlns:a16="http://schemas.microsoft.com/office/drawing/2014/main" id="{8AFC2C08-8B9F-6CDE-6F91-3E1C94A7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36" y="2192524"/>
            <a:ext cx="7838128" cy="39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0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Image Classification Performance on the ImageNet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397044E-0114-C143-2F31-353122E8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2215391"/>
            <a:ext cx="3914168" cy="39615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BD386CA-51C2-EE53-E3DC-F03B1DCF5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90" y="2671345"/>
            <a:ext cx="3691474" cy="35056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EC44F23-8EE6-F75F-DC6B-3AC9CFFA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264" y="4800029"/>
            <a:ext cx="3605063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5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Detection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Instance Segmentation Performance on the COCO val2017.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DAF23C-D5DE-D815-A3B1-CF48FDFE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77" y="2011119"/>
            <a:ext cx="8351845" cy="41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Recent</a:t>
            </a:r>
            <a:r>
              <a:rPr lang="ko-KR" altLang="en-US" dirty="0"/>
              <a:t> </a:t>
            </a:r>
            <a:r>
              <a:rPr lang="en-US" altLang="ko-KR" dirty="0"/>
              <a:t>Computer Vision Trend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ViT</a:t>
            </a:r>
            <a:r>
              <a:rPr lang="en-US" altLang="ko-KR" dirty="0"/>
              <a:t>, </a:t>
            </a:r>
            <a:r>
              <a:rPr lang="en-US" altLang="ko-KR" dirty="0" err="1"/>
              <a:t>Swin</a:t>
            </a:r>
            <a:r>
              <a:rPr lang="en-US" altLang="ko-KR" dirty="0"/>
              <a:t> Transformer </a:t>
            </a:r>
            <a:r>
              <a:rPr lang="ko-KR" altLang="en-US" dirty="0"/>
              <a:t>등 </a:t>
            </a:r>
            <a:r>
              <a:rPr lang="en-US" altLang="ko-KR" dirty="0"/>
              <a:t>Transformer </a:t>
            </a:r>
            <a:r>
              <a:rPr lang="ko-KR" altLang="en-US" dirty="0"/>
              <a:t>기반 </a:t>
            </a:r>
            <a:r>
              <a:rPr lang="en-US" altLang="ko-KR" dirty="0"/>
              <a:t>large-scale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이 주류를 이룸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CNN based model</a:t>
            </a:r>
            <a:r>
              <a:rPr lang="ko-KR" altLang="en-US" dirty="0"/>
              <a:t>에 비해 좋은 성능</a:t>
            </a:r>
            <a:r>
              <a:rPr lang="en-US" altLang="ko-KR" dirty="0"/>
              <a:t>, </a:t>
            </a:r>
            <a:r>
              <a:rPr lang="ko-KR" altLang="en-US" dirty="0"/>
              <a:t>대규모 데이터셋에 대한 유연한 성능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ko-KR" altLang="en-US" dirty="0"/>
              <a:t>저자는 이것이 </a:t>
            </a:r>
            <a:r>
              <a:rPr lang="en-US" altLang="ko-KR" dirty="0"/>
              <a:t>CNN</a:t>
            </a:r>
            <a:r>
              <a:rPr lang="ko-KR" altLang="en-US" dirty="0"/>
              <a:t>의 한계가 아닌 </a:t>
            </a:r>
            <a:r>
              <a:rPr lang="en-US" altLang="ko-KR" dirty="0"/>
              <a:t>CNN Architecture</a:t>
            </a:r>
            <a:r>
              <a:rPr lang="ko-KR" altLang="en-US" dirty="0"/>
              <a:t>와 </a:t>
            </a:r>
            <a:r>
              <a:rPr lang="en-US" altLang="ko-KR" dirty="0"/>
              <a:t>Parameter </a:t>
            </a:r>
            <a:r>
              <a:rPr lang="ko-KR" altLang="en-US" dirty="0"/>
              <a:t>구성의 차이라 주장함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E2FCA87-DE12-B7EC-0255-F7A75ED2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33" y="4258666"/>
            <a:ext cx="6074778" cy="20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Memory usage of Shared weight vs unshared weight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0C7A9A-3FAC-5265-0A9E-8FE88809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43" y="1922077"/>
            <a:ext cx="7075113" cy="3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4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Ablation comparison of the three modifications in DCNv3.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6A72411-5CBA-69B0-B937-28953258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74" y="2409240"/>
            <a:ext cx="7901451" cy="20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9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대규모 </a:t>
            </a:r>
            <a:r>
              <a:rPr lang="en-US" altLang="ko-KR" dirty="0"/>
              <a:t>CNN </a:t>
            </a:r>
            <a:r>
              <a:rPr lang="ko-KR" altLang="en-US" dirty="0"/>
              <a:t>기반 </a:t>
            </a:r>
            <a:r>
              <a:rPr lang="en-US" altLang="ko-KR" dirty="0"/>
              <a:t>Foundation Model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DCNv2</a:t>
            </a:r>
            <a:r>
              <a:rPr lang="ko-KR" altLang="en-US" dirty="0"/>
              <a:t>를 확장하고</a:t>
            </a:r>
            <a:r>
              <a:rPr lang="en-US" altLang="ko-KR" dirty="0"/>
              <a:t>, CNN</a:t>
            </a:r>
            <a:r>
              <a:rPr lang="ko-KR" altLang="en-US" dirty="0"/>
              <a:t> 아키텍처를 수정하여 </a:t>
            </a:r>
            <a:r>
              <a:rPr lang="en-US" altLang="ko-KR" dirty="0" err="1"/>
              <a:t>ViT</a:t>
            </a:r>
            <a:r>
              <a:rPr lang="ko-KR" altLang="en-US" dirty="0"/>
              <a:t>와 같은 </a:t>
            </a:r>
            <a:r>
              <a:rPr lang="en-US" altLang="ko-KR" dirty="0"/>
              <a:t>Large Scale Transformer Model</a:t>
            </a:r>
            <a:r>
              <a:rPr lang="ko-KR" altLang="en-US" dirty="0"/>
              <a:t>보다 비슷하거나 더 좋은 성능을 보여줌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Limitation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lvl="1"/>
            <a:r>
              <a:rPr lang="ko-KR" altLang="en-US" dirty="0"/>
              <a:t>느리기 때문에 빠른 속도의 </a:t>
            </a:r>
            <a:r>
              <a:rPr lang="en-US" altLang="ko-KR" dirty="0"/>
              <a:t>Down Stream Task(Fine</a:t>
            </a:r>
            <a:r>
              <a:rPr lang="ko-KR" altLang="en-US" dirty="0"/>
              <a:t> </a:t>
            </a:r>
            <a:r>
              <a:rPr lang="en-US" altLang="ko-KR" dirty="0"/>
              <a:t>Tuning)</a:t>
            </a:r>
            <a:r>
              <a:rPr lang="ko-KR" altLang="en-US" dirty="0"/>
              <a:t>에는 아직 문제가 있음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6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이 </a:t>
            </a:r>
            <a:r>
              <a:rPr lang="en-US" altLang="ko-KR" dirty="0" err="1"/>
              <a:t>ViT</a:t>
            </a:r>
            <a:r>
              <a:rPr lang="ko-KR" altLang="en-US" dirty="0"/>
              <a:t>와 같은 </a:t>
            </a:r>
            <a:r>
              <a:rPr lang="en-US" altLang="ko-KR" dirty="0"/>
              <a:t>Transformer model</a:t>
            </a:r>
            <a:r>
              <a:rPr lang="ko-KR" altLang="en-US" dirty="0"/>
              <a:t>을 따라잡기 위해서는 다음 </a:t>
            </a:r>
            <a:r>
              <a:rPr lang="en-US" altLang="ko-KR" dirty="0"/>
              <a:t>2</a:t>
            </a:r>
            <a:r>
              <a:rPr lang="ko-KR" altLang="en-US" dirty="0"/>
              <a:t>가지에 대한 해결책이 필요함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en-US" altLang="ko-KR" dirty="0" err="1"/>
              <a:t>ViT</a:t>
            </a:r>
            <a:r>
              <a:rPr lang="ko-KR" altLang="en-US" dirty="0"/>
              <a:t>의 </a:t>
            </a:r>
            <a:r>
              <a:rPr lang="en-US" altLang="ko-KR" dirty="0"/>
              <a:t>Multi-head Self-Attention(MHSA)</a:t>
            </a:r>
            <a:r>
              <a:rPr lang="ko-KR" altLang="en-US" dirty="0"/>
              <a:t>은 </a:t>
            </a:r>
            <a:r>
              <a:rPr lang="en-US" altLang="ko-KR" dirty="0"/>
              <a:t>Long Range Dependency</a:t>
            </a:r>
            <a:r>
              <a:rPr lang="ko-KR" altLang="en-US" dirty="0"/>
              <a:t>와 </a:t>
            </a:r>
            <a:r>
              <a:rPr lang="en-US" altLang="ko-KR" dirty="0"/>
              <a:t>Adaptive Spatial Aggregation</a:t>
            </a:r>
            <a:r>
              <a:rPr lang="ko-KR" altLang="en-US" dirty="0"/>
              <a:t>이라는 </a:t>
            </a:r>
            <a:r>
              <a:rPr lang="en-US" altLang="ko-KR" dirty="0"/>
              <a:t>2</a:t>
            </a:r>
            <a:r>
              <a:rPr lang="ko-KR" altLang="en-US" dirty="0"/>
              <a:t>가지 특징을 가짐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ViT</a:t>
            </a:r>
            <a:r>
              <a:rPr lang="ko-KR" altLang="en-US" dirty="0"/>
              <a:t>는 </a:t>
            </a:r>
            <a:r>
              <a:rPr lang="en-US" altLang="ko-KR" dirty="0"/>
              <a:t>MHSA</a:t>
            </a:r>
            <a:r>
              <a:rPr lang="ko-KR" altLang="en-US" dirty="0"/>
              <a:t>외에도 </a:t>
            </a:r>
            <a:r>
              <a:rPr lang="en-US" altLang="ko-KR" dirty="0"/>
              <a:t>Layer Normalization(LN), Feed Forward Network(FFN),</a:t>
            </a:r>
            <a:r>
              <a:rPr lang="ko-KR" altLang="en-US" dirty="0"/>
              <a:t> </a:t>
            </a:r>
            <a:r>
              <a:rPr lang="en-US" altLang="ko-KR" dirty="0"/>
              <a:t>GELU</a:t>
            </a:r>
            <a:r>
              <a:rPr lang="ko-KR" altLang="en-US" dirty="0"/>
              <a:t>등 고급 아키텍처를 가지고 있음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28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각 </a:t>
            </a:r>
            <a:r>
              <a:rPr lang="en-US" altLang="ko-KR" dirty="0"/>
              <a:t>Core Operator </a:t>
            </a:r>
            <a:r>
              <a:rPr lang="ko-KR" altLang="en-US" dirty="0"/>
              <a:t>비교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026" name="Picture 2" descr="Depthwise Separable Convolution">
            <a:extLst>
              <a:ext uri="{FF2B5EF4-FFF2-40B4-BE49-F238E27FC236}">
                <a16:creationId xmlns:a16="http://schemas.microsoft.com/office/drawing/2014/main" id="{492E97F7-F1CD-71E7-B2D2-AADA8D1F6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6"/>
          <a:stretch/>
        </p:blipFill>
        <p:spPr bwMode="auto">
          <a:xfrm>
            <a:off x="171450" y="2295233"/>
            <a:ext cx="5924550" cy="37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pthwise Separable Convolution">
            <a:extLst>
              <a:ext uri="{FF2B5EF4-FFF2-40B4-BE49-F238E27FC236}">
                <a16:creationId xmlns:a16="http://schemas.microsoft.com/office/drawing/2014/main" id="{EAA37658-DC21-D206-490F-3369851C1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3"/>
          <a:stretch/>
        </p:blipFill>
        <p:spPr bwMode="auto">
          <a:xfrm>
            <a:off x="6267450" y="3070867"/>
            <a:ext cx="5924550" cy="30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8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저자는 </a:t>
            </a:r>
            <a:r>
              <a:rPr lang="en-US" altLang="ko-KR" dirty="0" err="1"/>
              <a:t>ViT</a:t>
            </a:r>
            <a:r>
              <a:rPr lang="ko-KR" altLang="en-US" dirty="0"/>
              <a:t>의 성능을 따라잡기 위한 </a:t>
            </a:r>
            <a:r>
              <a:rPr lang="en-US" altLang="ko-KR" dirty="0"/>
              <a:t>CNN </a:t>
            </a:r>
            <a:r>
              <a:rPr lang="ko-KR" altLang="en-US" dirty="0"/>
              <a:t>기반 </a:t>
            </a:r>
            <a:r>
              <a:rPr lang="en-US" altLang="ko-KR" dirty="0"/>
              <a:t>Foundation Model</a:t>
            </a:r>
            <a:r>
              <a:rPr lang="ko-KR" altLang="en-US" dirty="0"/>
              <a:t>인 </a:t>
            </a:r>
            <a:r>
              <a:rPr lang="en-US" altLang="ko-KR" dirty="0" err="1"/>
              <a:t>InternImage</a:t>
            </a:r>
            <a:r>
              <a:rPr lang="ko-KR" altLang="en-US" dirty="0"/>
              <a:t>를 제안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Deformable Convolution</a:t>
            </a:r>
            <a:r>
              <a:rPr lang="ko-KR" altLang="en-US" dirty="0"/>
              <a:t>을 기반으로 하여 </a:t>
            </a:r>
            <a:r>
              <a:rPr lang="en-US" altLang="ko-KR" dirty="0"/>
              <a:t>Transformer</a:t>
            </a:r>
            <a:r>
              <a:rPr lang="ko-KR" altLang="en-US" dirty="0"/>
              <a:t>와 비슷한 형태의 </a:t>
            </a:r>
            <a:r>
              <a:rPr lang="en-US" altLang="ko-KR" dirty="0"/>
              <a:t>Block</a:t>
            </a:r>
            <a:r>
              <a:rPr lang="ko-KR" altLang="en-US" dirty="0"/>
              <a:t>을 가짐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InternImage</a:t>
            </a:r>
            <a:r>
              <a:rPr lang="ko-KR" altLang="en-US" dirty="0"/>
              <a:t>에서 함께 제안한 </a:t>
            </a:r>
            <a:r>
              <a:rPr lang="en-US" altLang="ko-KR" dirty="0"/>
              <a:t>DCNv3</a:t>
            </a:r>
            <a:r>
              <a:rPr lang="ko-KR" altLang="en-US" dirty="0"/>
              <a:t>는 다음과 같은 특징을 가짐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데이터에 대한 적절한 </a:t>
            </a:r>
            <a:r>
              <a:rPr lang="en-US" altLang="ko-KR" dirty="0"/>
              <a:t>receptive field</a:t>
            </a:r>
            <a:r>
              <a:rPr lang="ko-KR" altLang="en-US" dirty="0"/>
              <a:t>를 학습하는 </a:t>
            </a:r>
            <a:r>
              <a:rPr lang="en-US" altLang="ko-KR" dirty="0"/>
              <a:t>Offset.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Offset</a:t>
            </a:r>
            <a:r>
              <a:rPr lang="ko-KR" altLang="en-US" dirty="0"/>
              <a:t>과 </a:t>
            </a:r>
            <a:r>
              <a:rPr lang="en-US" altLang="ko-KR" dirty="0"/>
              <a:t>Modulation Scalar</a:t>
            </a:r>
            <a:r>
              <a:rPr lang="ko-KR" altLang="en-US" dirty="0"/>
              <a:t>는 입력 데이터에 따라 </a:t>
            </a:r>
            <a:r>
              <a:rPr lang="en-US" altLang="ko-KR" dirty="0"/>
              <a:t>Adaptive</a:t>
            </a:r>
            <a:r>
              <a:rPr lang="ko-KR" altLang="en-US" dirty="0"/>
              <a:t>하게 조정되기 때문에 </a:t>
            </a:r>
            <a:r>
              <a:rPr lang="en-US" altLang="ko-KR" dirty="0" err="1"/>
              <a:t>ViT</a:t>
            </a:r>
            <a:r>
              <a:rPr lang="ko-KR" altLang="en-US" dirty="0"/>
              <a:t>와 같은 </a:t>
            </a:r>
            <a:r>
              <a:rPr lang="en-US" altLang="ko-KR" dirty="0"/>
              <a:t>Adaptive Spatial Aggregation</a:t>
            </a:r>
            <a:r>
              <a:rPr lang="ko-KR" altLang="en-US" dirty="0"/>
              <a:t>이 가능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DCN</a:t>
            </a:r>
            <a:r>
              <a:rPr lang="ko-KR" altLang="en-US" dirty="0"/>
              <a:t>의 </a:t>
            </a:r>
            <a:r>
              <a:rPr lang="en-US" altLang="ko-KR" dirty="0"/>
              <a:t>Kernel Size</a:t>
            </a:r>
            <a:r>
              <a:rPr lang="ko-KR" altLang="en-US" dirty="0"/>
              <a:t>는 </a:t>
            </a:r>
            <a:r>
              <a:rPr lang="en-US" altLang="ko-KR" dirty="0"/>
              <a:t>3x3</a:t>
            </a:r>
            <a:r>
              <a:rPr lang="ko-KR" altLang="en-US" dirty="0"/>
              <a:t>이기 때문에 </a:t>
            </a:r>
            <a:r>
              <a:rPr lang="en-US" altLang="ko-KR" dirty="0"/>
              <a:t>Vit</a:t>
            </a:r>
            <a:r>
              <a:rPr lang="ko-KR" altLang="en-US" dirty="0"/>
              <a:t>와 같은 높은 </a:t>
            </a:r>
            <a:r>
              <a:rPr lang="en-US" altLang="ko-KR" dirty="0"/>
              <a:t>Cost</a:t>
            </a:r>
            <a:r>
              <a:rPr lang="ko-KR" altLang="en-US" dirty="0"/>
              <a:t>를 가지지 않음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87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InternImage</a:t>
            </a:r>
            <a:r>
              <a:rPr lang="ko-KR" altLang="en-US" dirty="0"/>
              <a:t>는 더 적은 </a:t>
            </a:r>
            <a:r>
              <a:rPr lang="en-US" altLang="ko-KR" dirty="0"/>
              <a:t>Parameter</a:t>
            </a:r>
            <a:r>
              <a:rPr lang="ko-KR" altLang="en-US" dirty="0"/>
              <a:t>로 </a:t>
            </a:r>
            <a:r>
              <a:rPr lang="en-US" altLang="ko-KR" dirty="0" err="1"/>
              <a:t>ViT</a:t>
            </a:r>
            <a:r>
              <a:rPr lang="ko-KR" altLang="en-US" dirty="0"/>
              <a:t>나 </a:t>
            </a:r>
            <a:r>
              <a:rPr lang="en-US" altLang="ko-KR" dirty="0" err="1"/>
              <a:t>Swin</a:t>
            </a:r>
            <a:r>
              <a:rPr lang="en-US" altLang="ko-KR" dirty="0"/>
              <a:t> Transformer</a:t>
            </a:r>
            <a:r>
              <a:rPr lang="ko-KR" altLang="en-US" dirty="0"/>
              <a:t>와 같은 </a:t>
            </a:r>
            <a:r>
              <a:rPr lang="en-US" altLang="ko-KR" dirty="0"/>
              <a:t>SOTA </a:t>
            </a:r>
            <a:r>
              <a:rPr lang="ko-KR" altLang="en-US" dirty="0"/>
              <a:t>모델을 능가하는 성능을 보여줌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2050" name="Picture 2" descr="Depthwise Separable Convolution">
            <a:extLst>
              <a:ext uri="{FF2B5EF4-FFF2-40B4-BE49-F238E27FC236}">
                <a16:creationId xmlns:a16="http://schemas.microsoft.com/office/drawing/2014/main" id="{230F8B26-5556-446D-3D6D-5CE5EAB90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6"/>
          <a:stretch/>
        </p:blipFill>
        <p:spPr bwMode="auto">
          <a:xfrm>
            <a:off x="3247150" y="2102530"/>
            <a:ext cx="5697699" cy="46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3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AC808-FB93-A831-81F2-ED489DF2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Convolution</a:t>
            </a:r>
            <a:r>
              <a:rPr lang="ko-KR" altLang="en-US" dirty="0"/>
              <a:t> </a:t>
            </a:r>
            <a:r>
              <a:rPr lang="en-US" altLang="ko-KR" dirty="0"/>
              <a:t>vs</a:t>
            </a:r>
            <a:r>
              <a:rPr lang="ko-KR" altLang="en-US" dirty="0"/>
              <a:t> </a:t>
            </a:r>
            <a:r>
              <a:rPr lang="en-US" altLang="ko-KR" dirty="0"/>
              <a:t>MHSA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Long</a:t>
            </a:r>
            <a:r>
              <a:rPr lang="ko-KR" altLang="en-US" dirty="0"/>
              <a:t> </a:t>
            </a:r>
            <a:r>
              <a:rPr lang="en-US" altLang="ko-KR" dirty="0"/>
              <a:t>Range</a:t>
            </a:r>
            <a:r>
              <a:rPr lang="ko-KR" altLang="en-US" dirty="0"/>
              <a:t> </a:t>
            </a:r>
            <a:r>
              <a:rPr lang="en-US" altLang="ko-KR" dirty="0"/>
              <a:t>Dependency</a:t>
            </a:r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3x3 Convolution</a:t>
            </a:r>
            <a:r>
              <a:rPr lang="ko-KR" altLang="en-US" dirty="0"/>
              <a:t>과 같은 일반적인 </a:t>
            </a:r>
            <a:r>
              <a:rPr lang="en-US" altLang="ko-KR" dirty="0"/>
              <a:t>CNN</a:t>
            </a:r>
            <a:r>
              <a:rPr lang="ko-KR" altLang="en-US" dirty="0"/>
              <a:t>은 </a:t>
            </a:r>
            <a:r>
              <a:rPr lang="en-US" altLang="ko-KR" dirty="0"/>
              <a:t>MHSA</a:t>
            </a:r>
            <a:r>
              <a:rPr lang="ko-KR" altLang="en-US" dirty="0"/>
              <a:t>에 비해 </a:t>
            </a:r>
            <a:r>
              <a:rPr lang="en-US" altLang="ko-KR" dirty="0"/>
              <a:t>receptive field</a:t>
            </a:r>
            <a:r>
              <a:rPr lang="ko-KR" altLang="en-US" dirty="0"/>
              <a:t>가 상당히 작음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/>
              <a:t>따라서 매우 </a:t>
            </a:r>
            <a:r>
              <a:rPr lang="en-US" altLang="ko-KR" dirty="0"/>
              <a:t>Deep</a:t>
            </a:r>
            <a:r>
              <a:rPr lang="ko-KR" altLang="en-US" dirty="0"/>
              <a:t>한 모델일 지라도 </a:t>
            </a:r>
            <a:r>
              <a:rPr lang="en-US" altLang="ko-KR" dirty="0" err="1"/>
              <a:t>ViT</a:t>
            </a:r>
            <a:r>
              <a:rPr lang="ko-KR" altLang="en-US" dirty="0"/>
              <a:t>와 같은 </a:t>
            </a:r>
            <a:r>
              <a:rPr lang="en-US" altLang="ko-KR" dirty="0"/>
              <a:t>Dependency</a:t>
            </a:r>
            <a:r>
              <a:rPr lang="ko-KR" altLang="en-US" dirty="0"/>
              <a:t>를 가지는 것은 한계가 있음</a:t>
            </a:r>
            <a:r>
              <a:rPr lang="en-US" altLang="ko-KR" dirty="0"/>
              <a:t>.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Adaptive</a:t>
            </a:r>
            <a:r>
              <a:rPr lang="ko-KR" altLang="en-US" dirty="0"/>
              <a:t> </a:t>
            </a:r>
            <a:r>
              <a:rPr lang="en-US" altLang="ko-KR" dirty="0"/>
              <a:t>Spatial Aggregation</a:t>
            </a:r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CNN</a:t>
            </a:r>
            <a:r>
              <a:rPr lang="ko-KR" altLang="en-US" dirty="0"/>
              <a:t>은 </a:t>
            </a:r>
            <a:r>
              <a:rPr lang="en-US" altLang="ko-KR" dirty="0" err="1"/>
              <a:t>ViT</a:t>
            </a:r>
            <a:r>
              <a:rPr lang="ko-KR" altLang="en-US" dirty="0"/>
              <a:t>에 비해 매우 편향적임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/>
              <a:t>더 빠르게 학습이 수렴하고</a:t>
            </a:r>
            <a:r>
              <a:rPr lang="en-US" altLang="ko-KR" dirty="0"/>
              <a:t>, </a:t>
            </a:r>
            <a:r>
              <a:rPr lang="ko-KR" altLang="en-US" dirty="0"/>
              <a:t>훈련 데이터 양도 더 적게 필요하지만 대규모 데이터셋에 대한 </a:t>
            </a:r>
            <a:r>
              <a:rPr lang="en-US" altLang="ko-KR" dirty="0"/>
              <a:t>Pattern</a:t>
            </a:r>
            <a:r>
              <a:rPr lang="ko-KR" altLang="en-US" dirty="0"/>
              <a:t>을 학습할 때는 한계가 되기도 함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96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34BA7-8C25-73DF-766B-3FF5670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Deformable Convolution v3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Revisiting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DCNv2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/>
                  <a:t>Long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Range Dependency, Adaptive Spatial Aggregation</a:t>
                </a:r>
                <a:r>
                  <a:rPr lang="ko-KR" altLang="en-US" dirty="0"/>
                  <a:t>에 대한 문제를 </a:t>
                </a:r>
                <a:r>
                  <a:rPr lang="en-US" altLang="ko-KR" dirty="0"/>
                  <a:t>DCNv2</a:t>
                </a:r>
                <a:r>
                  <a:rPr lang="ko-KR" altLang="en-US" dirty="0"/>
                  <a:t>로 해결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DCNv2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ko-KR" altLang="en-US" dirty="0"/>
                  <a:t>의 연산을 하는 픽셀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/>
                  <a:t>에 대해 다음과 같은 수식을 따름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K</a:t>
                </a:r>
                <a:r>
                  <a:rPr lang="ko-KR" altLang="en-US" dirty="0"/>
                  <a:t>는 전체 </a:t>
                </a:r>
                <a:r>
                  <a:rPr lang="en-US" altLang="ko-KR" dirty="0"/>
                  <a:t>sampling point </a:t>
                </a:r>
                <a:r>
                  <a:rPr lang="ko-KR" altLang="en-US" dirty="0"/>
                  <a:t>수</a:t>
                </a:r>
                <a:r>
                  <a:rPr lang="en-US" altLang="ko-KR" dirty="0"/>
                  <a:t>, k</a:t>
                </a:r>
                <a:r>
                  <a:rPr lang="ko-KR" altLang="en-US" dirty="0"/>
                  <a:t>는 각 </a:t>
                </a:r>
                <a:r>
                  <a:rPr lang="en-US" altLang="ko-KR" dirty="0"/>
                  <a:t>sampling point (kernel)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는 각 </a:t>
                </a:r>
                <a:r>
                  <a:rPr lang="en-US" altLang="ko-KR" dirty="0"/>
                  <a:t>point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는 </a:t>
                </a:r>
                <a:r>
                  <a:rPr lang="en-US" altLang="ko-KR" dirty="0"/>
                  <a:t>modulation scalar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AC808-FB93-A831-81F2-ED489DF2D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750" r="-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E79407-6C67-193E-B6FF-9F743A9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7C55D7-9DFD-0F05-3664-0BB4201F8EEC}"/>
                  </a:ext>
                </a:extLst>
              </p:cNvPr>
              <p:cNvSpPr txBox="1"/>
              <p:nvPr/>
            </p:nvSpPr>
            <p:spPr>
              <a:xfrm>
                <a:off x="3870418" y="3830216"/>
                <a:ext cx="3634008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7C55D7-9DFD-0F05-3664-0BB4201F8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418" y="3830216"/>
                <a:ext cx="3634008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55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5155</TotalTime>
  <Words>1567</Words>
  <Application>Microsoft Office PowerPoint</Application>
  <PresentationFormat>와이드스크린</PresentationFormat>
  <Paragraphs>298</Paragraphs>
  <Slides>32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1" baseType="lpstr">
      <vt:lpstr>KoPub돋움체 Bold</vt:lpstr>
      <vt:lpstr>맑은 고딕</vt:lpstr>
      <vt:lpstr>Arial</vt:lpstr>
      <vt:lpstr>Calibri</vt:lpstr>
      <vt:lpstr>Cambria Math</vt:lpstr>
      <vt:lpstr>Montserrat</vt:lpstr>
      <vt:lpstr>Wingdings</vt:lpstr>
      <vt:lpstr>Wingdings 2</vt:lpstr>
      <vt:lpstr>Office 테마</vt:lpstr>
      <vt:lpstr>InternImage: Exploring Large-Scale Vision Foundation Models with Deformable Convolutions</vt:lpstr>
      <vt:lpstr>Contents</vt:lpstr>
      <vt:lpstr> Introduction</vt:lpstr>
      <vt:lpstr> Introduction</vt:lpstr>
      <vt:lpstr> Introduction</vt:lpstr>
      <vt:lpstr> Introduction</vt:lpstr>
      <vt:lpstr> Introduction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Deformable Convolution v3</vt:lpstr>
      <vt:lpstr>InternImage Model</vt:lpstr>
      <vt:lpstr>InternImage Model</vt:lpstr>
      <vt:lpstr>InternImage Model</vt:lpstr>
      <vt:lpstr>InternImage Model</vt:lpstr>
      <vt:lpstr>InternImage Model</vt:lpstr>
      <vt:lpstr>InternImage Model</vt:lpstr>
      <vt:lpstr>InternImage Model</vt:lpstr>
      <vt:lpstr>InternImage Model</vt:lpstr>
      <vt:lpstr>InternImage Model</vt:lpstr>
      <vt:lpstr>Experiments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Han DongHyun</cp:lastModifiedBy>
  <cp:revision>234</cp:revision>
  <cp:lastPrinted>2023-03-27T07:55:11Z</cp:lastPrinted>
  <dcterms:created xsi:type="dcterms:W3CDTF">2020-01-31T06:40:47Z</dcterms:created>
  <dcterms:modified xsi:type="dcterms:W3CDTF">2023-05-18T20:05:02Z</dcterms:modified>
</cp:coreProperties>
</file>