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ink/ink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8" r:id="rId2"/>
    <p:sldId id="464" r:id="rId3"/>
    <p:sldId id="456" r:id="rId4"/>
    <p:sldId id="486" r:id="rId5"/>
    <p:sldId id="510" r:id="rId6"/>
    <p:sldId id="490" r:id="rId7"/>
    <p:sldId id="511" r:id="rId8"/>
    <p:sldId id="512" r:id="rId9"/>
    <p:sldId id="513" r:id="rId10"/>
    <p:sldId id="515" r:id="rId11"/>
    <p:sldId id="514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6" r:id="rId23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F2CC"/>
    <a:srgbClr val="ED7D3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0970" autoAdjust="0"/>
  </p:normalViewPr>
  <p:slideViewPr>
    <p:cSldViewPr snapToGrid="0">
      <p:cViewPr varScale="1">
        <p:scale>
          <a:sx n="89" d="100"/>
          <a:sy n="89" d="100"/>
        </p:scale>
        <p:origin x="1596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47:58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1 24575,'401'0'0,"-867"0"-1365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48:21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10:25:26.6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24575,'5'0'0,"7"0"0,6 0 0,6 0 0,8 0 0,4 0 0,6 0 0,6 0 0,11 0 0,-1 0 0,-4 0 0,-2 0 0,1 0 0,-4 0 0,-9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47:58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0 24575,'401'0'0,"-867"0"-1365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48:21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47:58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0 24575,'401'0'0,"-867"0"-1365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47:58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0 24575,'401'0'0,"-867"0"-1365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dirty="0">
              <a:latin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050" dirty="0"/>
              <a:t>N</a:t>
            </a:r>
            <a:r>
              <a:rPr lang="ko-KR" altLang="en-US" sz="1050" dirty="0"/>
              <a:t>은 </a:t>
            </a:r>
            <a:r>
              <a:rPr lang="en-US" altLang="ko-KR" sz="1050" dirty="0"/>
              <a:t>head </a:t>
            </a:r>
            <a:r>
              <a:rPr lang="ko-KR" altLang="en-US" sz="1050" dirty="0"/>
              <a:t>개수</a:t>
            </a:r>
            <a:endParaRPr lang="en-US" altLang="ko-KR" sz="1050" dirty="0"/>
          </a:p>
          <a:p>
            <a:pPr marL="0" indent="0">
              <a:buNone/>
            </a:pPr>
            <a:r>
              <a:rPr lang="ko-KR" altLang="en-US" sz="1050" dirty="0"/>
              <a:t>이러한 </a:t>
            </a:r>
            <a:r>
              <a:rPr lang="en-US" altLang="ko-KR" sz="1050" dirty="0"/>
              <a:t>Spatial Reduction</a:t>
            </a:r>
            <a:r>
              <a:rPr lang="ko-KR" altLang="en-US" sz="1050" dirty="0"/>
              <a:t>을 통해 </a:t>
            </a:r>
            <a:r>
              <a:rPr lang="en-US" altLang="ko-KR" sz="1050" dirty="0"/>
              <a:t>Attention </a:t>
            </a:r>
            <a:r>
              <a:rPr lang="ko-KR" altLang="en-US" sz="1050" dirty="0"/>
              <a:t>컴퓨팅</a:t>
            </a:r>
            <a:r>
              <a:rPr lang="en-US" altLang="ko-KR" sz="1050" dirty="0"/>
              <a:t> </a:t>
            </a:r>
            <a:r>
              <a:rPr lang="ko-KR" altLang="en-US" sz="1050" dirty="0"/>
              <a:t>연산 비용을 </a:t>
            </a:r>
            <a:r>
              <a:rPr lang="en-US" altLang="ko-KR" sz="1050" dirty="0"/>
              <a:t>R</a:t>
            </a:r>
            <a:r>
              <a:rPr lang="ko-KR" altLang="en-US" sz="1050" dirty="0"/>
              <a:t>제곱배만큼 줄일 수 있습니다</a:t>
            </a:r>
            <a:r>
              <a:rPr lang="en-US" altLang="ko-KR" sz="105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335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050" dirty="0"/>
              <a:t>이후 </a:t>
            </a:r>
            <a:r>
              <a:rPr lang="en-US" altLang="ko-KR" sz="1050" dirty="0" err="1"/>
              <a:t>ViT</a:t>
            </a:r>
            <a:r>
              <a:rPr lang="ko-KR" altLang="en-US" sz="1050" dirty="0"/>
              <a:t>와 동일하게 </a:t>
            </a:r>
            <a:r>
              <a:rPr lang="en-US" altLang="ko-KR" sz="1050" dirty="0"/>
              <a:t>MLP</a:t>
            </a:r>
            <a:r>
              <a:rPr lang="ko-KR" altLang="en-US" sz="1050" dirty="0"/>
              <a:t>을 거치게 됩니다</a:t>
            </a:r>
            <a:r>
              <a:rPr lang="en-US" altLang="ko-KR" sz="1050" dirty="0"/>
              <a:t>. </a:t>
            </a:r>
            <a:r>
              <a:rPr lang="ko-KR" altLang="en-US" sz="1050" dirty="0"/>
              <a:t>이러한 </a:t>
            </a:r>
            <a:r>
              <a:rPr lang="en-US" altLang="ko-KR" sz="1050" dirty="0"/>
              <a:t>Encoder</a:t>
            </a:r>
            <a:r>
              <a:rPr lang="ko-KR" altLang="en-US" sz="1050" dirty="0"/>
              <a:t>를 여러 번 거친 후 </a:t>
            </a:r>
            <a:r>
              <a:rPr lang="en-US" altLang="ko-KR" sz="1050" dirty="0"/>
              <a:t>Reshape</a:t>
            </a:r>
            <a:r>
              <a:rPr lang="ko-KR" altLang="en-US" sz="1050" dirty="0"/>
              <a:t>하면 한 스테이지가 끝나게 됩니다</a:t>
            </a:r>
            <a:r>
              <a:rPr lang="en-US" altLang="ko-KR" sz="1050" dirty="0"/>
              <a:t>.</a:t>
            </a:r>
          </a:p>
          <a:p>
            <a:pPr marL="0" indent="0">
              <a:buNone/>
            </a:pPr>
            <a:r>
              <a:rPr lang="ko-KR" altLang="en-US" sz="1050" dirty="0"/>
              <a:t>이렇게 한 스테이지를 거치게 되면 </a:t>
            </a:r>
            <a:r>
              <a:rPr lang="en-US" altLang="ko-KR" sz="1050" dirty="0"/>
              <a:t>Scale</a:t>
            </a:r>
            <a:r>
              <a:rPr lang="ko-KR" altLang="en-US" sz="1050" dirty="0"/>
              <a:t>이 패치 사이즈만큼 줄게 됩니다</a:t>
            </a:r>
            <a:r>
              <a:rPr lang="en-US" altLang="ko-KR" sz="105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69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050" dirty="0"/>
              <a:t>PVT </a:t>
            </a:r>
            <a:r>
              <a:rPr lang="ko-KR" altLang="en-US" sz="1050" dirty="0"/>
              <a:t>시리즈의 세부 설정입니다</a:t>
            </a:r>
            <a:r>
              <a:rPr lang="en-US" altLang="ko-KR" sz="1050" dirty="0"/>
              <a:t>. </a:t>
            </a:r>
          </a:p>
          <a:p>
            <a:pPr marL="0" indent="0">
              <a:buNone/>
            </a:pPr>
            <a:r>
              <a:rPr lang="en-US" altLang="ko-KR" sz="1050" dirty="0"/>
              <a:t>R</a:t>
            </a:r>
            <a:r>
              <a:rPr lang="ko-KR" altLang="en-US" sz="1050" dirty="0"/>
              <a:t>은 </a:t>
            </a:r>
            <a:r>
              <a:rPr lang="en-US" altLang="ko-KR" sz="1050" dirty="0"/>
              <a:t>Reduction Ratio</a:t>
            </a:r>
          </a:p>
          <a:p>
            <a:pPr marL="0" indent="0">
              <a:buNone/>
            </a:pPr>
            <a:r>
              <a:rPr lang="en-US" altLang="ko-KR" sz="1050" dirty="0"/>
              <a:t>N</a:t>
            </a:r>
            <a:r>
              <a:rPr lang="ko-KR" altLang="en-US" sz="1050" dirty="0"/>
              <a:t>은 </a:t>
            </a:r>
            <a:r>
              <a:rPr lang="en-US" altLang="ko-KR" sz="1050" dirty="0"/>
              <a:t>multi</a:t>
            </a:r>
            <a:r>
              <a:rPr lang="ko-KR" altLang="en-US" sz="1050" dirty="0"/>
              <a:t> </a:t>
            </a:r>
            <a:r>
              <a:rPr lang="en-US" altLang="ko-KR" sz="1050" dirty="0"/>
              <a:t>head</a:t>
            </a:r>
            <a:r>
              <a:rPr lang="ko-KR" altLang="en-US" sz="1050" dirty="0"/>
              <a:t> </a:t>
            </a:r>
            <a:r>
              <a:rPr lang="en-US" altLang="ko-KR" sz="1050" dirty="0"/>
              <a:t>attention</a:t>
            </a:r>
            <a:r>
              <a:rPr lang="ko-KR" altLang="en-US" sz="1050" dirty="0"/>
              <a:t>에서의 </a:t>
            </a:r>
            <a:r>
              <a:rPr lang="en-US" altLang="ko-KR" sz="1050" dirty="0"/>
              <a:t>head </a:t>
            </a:r>
            <a:r>
              <a:rPr lang="ko-KR" altLang="en-US" sz="1050" dirty="0"/>
              <a:t>개수</a:t>
            </a:r>
            <a:endParaRPr lang="en-US" altLang="ko-KR" sz="1050" dirty="0"/>
          </a:p>
          <a:p>
            <a:pPr marL="0" indent="0">
              <a:buNone/>
            </a:pPr>
            <a:r>
              <a:rPr lang="en-US" altLang="ko-KR" sz="1050" dirty="0"/>
              <a:t>E</a:t>
            </a:r>
            <a:r>
              <a:rPr lang="ko-KR" altLang="en-US" sz="1050" dirty="0"/>
              <a:t>는 </a:t>
            </a:r>
            <a:r>
              <a:rPr lang="en-US" altLang="ko-KR" sz="1050" dirty="0"/>
              <a:t>MLP</a:t>
            </a:r>
            <a:r>
              <a:rPr lang="ko-KR" altLang="en-US" sz="1050" dirty="0"/>
              <a:t>에서의 </a:t>
            </a:r>
            <a:r>
              <a:rPr lang="ko-KR" altLang="en-US" sz="1050" dirty="0" err="1"/>
              <a:t>임베딩</a:t>
            </a:r>
            <a:r>
              <a:rPr lang="ko-KR" altLang="en-US" sz="1050" dirty="0"/>
              <a:t> 사이즈 확장 </a:t>
            </a:r>
            <a:r>
              <a:rPr lang="en-US" altLang="ko-KR" sz="1050" dirty="0"/>
              <a:t>ratio</a:t>
            </a:r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r>
              <a:rPr lang="en-US" altLang="ko-KR" sz="1050" dirty="0"/>
              <a:t>PVT</a:t>
            </a:r>
            <a:r>
              <a:rPr lang="ko-KR" altLang="en-US" sz="1050" dirty="0"/>
              <a:t>는 </a:t>
            </a:r>
            <a:r>
              <a:rPr lang="en-US" altLang="ko-KR" sz="1050" dirty="0" err="1"/>
              <a:t>ResNet</a:t>
            </a:r>
            <a:r>
              <a:rPr lang="ko-KR" altLang="en-US" sz="1050" dirty="0"/>
              <a:t>의 규칙을 따라 네트워크가 깊어질수록 </a:t>
            </a:r>
            <a:r>
              <a:rPr lang="en-US" altLang="ko-KR" sz="1050" dirty="0"/>
              <a:t>hidden dimension</a:t>
            </a:r>
            <a:r>
              <a:rPr lang="ko-KR" altLang="en-US" sz="1050" dirty="0"/>
              <a:t>이 점차 </a:t>
            </a:r>
            <a:r>
              <a:rPr lang="ko-KR" altLang="en-US" sz="1050" dirty="0" err="1"/>
              <a:t>늘게끔</a:t>
            </a:r>
            <a:r>
              <a:rPr lang="en-US" altLang="ko-KR" sz="1050" dirty="0"/>
              <a:t>,</a:t>
            </a:r>
            <a:r>
              <a:rPr lang="ko-KR" altLang="en-US" sz="1050" dirty="0"/>
              <a:t> </a:t>
            </a:r>
            <a:r>
              <a:rPr lang="en-US" altLang="ko-KR" sz="1050" dirty="0"/>
              <a:t>output resolution</a:t>
            </a:r>
            <a:r>
              <a:rPr lang="ko-KR" altLang="en-US" sz="1050" dirty="0"/>
              <a:t>은 점차 </a:t>
            </a:r>
            <a:r>
              <a:rPr lang="ko-KR" altLang="en-US" sz="1050" dirty="0" err="1"/>
              <a:t>줄게끔</a:t>
            </a:r>
            <a:r>
              <a:rPr lang="ko-KR" altLang="en-US" sz="1050" dirty="0"/>
              <a:t> 하였으며 주요 연산을 중간의 </a:t>
            </a:r>
            <a:r>
              <a:rPr lang="en-US" altLang="ko-KR" sz="1050" dirty="0"/>
              <a:t>stage3</a:t>
            </a:r>
            <a:r>
              <a:rPr lang="ko-KR" altLang="en-US" sz="1050" dirty="0"/>
              <a:t>에서 진행하게끔 설정하였습니다</a:t>
            </a:r>
            <a:r>
              <a:rPr lang="en-US" altLang="ko-KR" sz="105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31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422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04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608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646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413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74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12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895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952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652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00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64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050" dirty="0"/>
              <a:t>그래서 </a:t>
            </a:r>
            <a:r>
              <a:rPr lang="en-US" altLang="ko-KR" sz="1050" dirty="0"/>
              <a:t>Pixel Level Dense Prediction</a:t>
            </a:r>
            <a:r>
              <a:rPr lang="ko-KR" altLang="en-US" sz="1050" dirty="0"/>
              <a:t>가 불가능하다는 한계가 존재</a:t>
            </a: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31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050" dirty="0"/>
              <a:t>고해상도의 </a:t>
            </a:r>
            <a:r>
              <a:rPr lang="en-US" altLang="ko-KR" sz="1050" dirty="0"/>
              <a:t>Feature</a:t>
            </a:r>
            <a:r>
              <a:rPr lang="ko-KR" altLang="en-US" sz="1050" dirty="0"/>
              <a:t>을 학습하기 위해</a:t>
            </a:r>
            <a:endParaRPr lang="en-US" altLang="ko-KR" sz="1050" dirty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r>
              <a:rPr lang="ko-KR" altLang="en-US" sz="1050" dirty="0"/>
              <a:t>여러 </a:t>
            </a:r>
            <a:r>
              <a:rPr lang="en-US" altLang="ko-KR" sz="1050" dirty="0"/>
              <a:t>Scale</a:t>
            </a:r>
            <a:r>
              <a:rPr lang="ko-KR" altLang="en-US" sz="1050" dirty="0"/>
              <a:t>의 </a:t>
            </a:r>
            <a:r>
              <a:rPr lang="en-US" altLang="ko-KR" sz="1050" dirty="0"/>
              <a:t>Feature</a:t>
            </a:r>
            <a:r>
              <a:rPr lang="ko-KR" altLang="en-US" sz="1050" dirty="0"/>
              <a:t>를 학습하기 위한</a:t>
            </a:r>
            <a:endParaRPr lang="en-US" altLang="ko-KR" sz="1050" dirty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r>
              <a:rPr lang="en-US" altLang="ko-KR" sz="1050" dirty="0"/>
              <a:t>Feature </a:t>
            </a:r>
            <a:r>
              <a:rPr lang="ko-KR" altLang="en-US" sz="1050" dirty="0"/>
              <a:t>학습을 위한 컴퓨팅 연산을 줄이기 위해</a:t>
            </a: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66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33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050" dirty="0"/>
              <a:t>4</a:t>
            </a:r>
            <a:r>
              <a:rPr lang="ko-KR" altLang="en-US" sz="1050" dirty="0"/>
              <a:t>개의 </a:t>
            </a:r>
            <a:r>
              <a:rPr lang="en-US" altLang="ko-KR" sz="1050" dirty="0"/>
              <a:t>Stage</a:t>
            </a:r>
            <a:r>
              <a:rPr lang="ko-KR" altLang="en-US" sz="1050" dirty="0"/>
              <a:t>로 이루어짐</a:t>
            </a: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21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050" dirty="0" err="1"/>
              <a:t>i</a:t>
            </a:r>
            <a:r>
              <a:rPr lang="ko-KR" altLang="en-US" sz="1050" dirty="0"/>
              <a:t>는 </a:t>
            </a:r>
            <a:r>
              <a:rPr lang="en-US" altLang="ko-KR" sz="1050" dirty="0"/>
              <a:t>stage</a:t>
            </a:r>
          </a:p>
          <a:p>
            <a:pPr marL="0" indent="0">
              <a:buNone/>
            </a:pPr>
            <a:r>
              <a:rPr lang="en-US" altLang="ko-KR" sz="1050" dirty="0"/>
              <a:t>P</a:t>
            </a:r>
            <a:r>
              <a:rPr lang="ko-KR" altLang="en-US" sz="1050" dirty="0"/>
              <a:t>는 패치 사이즈</a:t>
            </a:r>
            <a:endParaRPr lang="en-US" altLang="ko-KR" sz="1050" dirty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r>
              <a:rPr lang="en-US" altLang="ko-KR" sz="1050" dirty="0" err="1"/>
              <a:t>i</a:t>
            </a:r>
            <a:r>
              <a:rPr lang="ko-KR" altLang="en-US" sz="1050" dirty="0"/>
              <a:t>번째 단계의 </a:t>
            </a:r>
            <a:r>
              <a:rPr lang="en-US" altLang="ko-KR" sz="1050" dirty="0"/>
              <a:t>Patch Embedding </a:t>
            </a:r>
            <a:r>
              <a:rPr lang="ko-KR" altLang="en-US" sz="1050" dirty="0"/>
              <a:t>과정입니다</a:t>
            </a:r>
            <a:r>
              <a:rPr lang="en-US" altLang="ko-KR" sz="1050" dirty="0"/>
              <a:t>.</a:t>
            </a:r>
          </a:p>
          <a:p>
            <a:pPr marL="0" indent="0">
              <a:buNone/>
            </a:pPr>
            <a:r>
              <a:rPr lang="en-US" altLang="ko-KR" sz="1050" dirty="0"/>
              <a:t>Output Feature Map</a:t>
            </a:r>
            <a:r>
              <a:rPr lang="ko-KR" altLang="en-US" sz="1050" dirty="0"/>
              <a:t>을 패치 사이즈만큼 쪼개고 패치들을 </a:t>
            </a:r>
            <a:r>
              <a:rPr lang="en-US" altLang="ko-KR" sz="1050" dirty="0"/>
              <a:t>flatten </a:t>
            </a:r>
            <a:r>
              <a:rPr lang="ko-KR" altLang="en-US" sz="1050" dirty="0"/>
              <a:t>시킨 후 </a:t>
            </a:r>
            <a:r>
              <a:rPr lang="en-US" altLang="ko-KR" sz="1050" dirty="0"/>
              <a:t>Linear Projection</a:t>
            </a:r>
            <a:r>
              <a:rPr lang="ko-KR" altLang="en-US" sz="1050" dirty="0"/>
              <a:t>을 수행합니다</a:t>
            </a:r>
            <a:r>
              <a:rPr lang="en-US" altLang="ko-KR" sz="1050" dirty="0"/>
              <a:t>.</a:t>
            </a:r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r>
              <a:rPr lang="en-US" altLang="ko-KR" sz="1050" dirty="0"/>
              <a:t>Patch Embedding </a:t>
            </a:r>
            <a:r>
              <a:rPr lang="ko-KR" altLang="en-US" sz="1050" dirty="0"/>
              <a:t>과정을 통해 각 단계마다 </a:t>
            </a:r>
            <a:r>
              <a:rPr lang="en-US" altLang="ko-KR" sz="1050" dirty="0"/>
              <a:t>Feature Map</a:t>
            </a:r>
            <a:r>
              <a:rPr lang="ko-KR" altLang="en-US" sz="1050" dirty="0"/>
              <a:t>의 </a:t>
            </a:r>
            <a:r>
              <a:rPr lang="en-US" altLang="ko-KR" sz="1050" dirty="0"/>
              <a:t>Scale</a:t>
            </a:r>
            <a:r>
              <a:rPr lang="ko-KR" altLang="en-US" sz="1050" dirty="0"/>
              <a:t>을 조절 가능</a:t>
            </a: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83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050" dirty="0"/>
              <a:t>SR()</a:t>
            </a:r>
            <a:r>
              <a:rPr lang="ko-KR" altLang="en-US" sz="1050" dirty="0"/>
              <a:t> </a:t>
            </a:r>
            <a:r>
              <a:rPr lang="en-US" altLang="ko-KR" sz="1050" dirty="0"/>
              <a:t>:</a:t>
            </a:r>
            <a:r>
              <a:rPr lang="ko-KR" altLang="en-US" sz="1050" dirty="0"/>
              <a:t> </a:t>
            </a:r>
            <a:r>
              <a:rPr lang="en-US" altLang="ko-KR" sz="1050" dirty="0"/>
              <a:t>Spatial</a:t>
            </a:r>
            <a:r>
              <a:rPr lang="ko-KR" altLang="en-US" sz="1050" dirty="0"/>
              <a:t> </a:t>
            </a:r>
            <a:r>
              <a:rPr lang="en-US" altLang="ko-KR" sz="1050" dirty="0"/>
              <a:t>Reduction</a:t>
            </a:r>
          </a:p>
          <a:p>
            <a:pPr marL="0" indent="0">
              <a:buNone/>
            </a:pPr>
            <a:r>
              <a:rPr lang="en-US" altLang="ko-KR" sz="1050" dirty="0"/>
              <a:t>R : Reduction Ratio</a:t>
            </a:r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r>
              <a:rPr lang="ko-KR" altLang="en-US" sz="1050" dirty="0"/>
              <a:t>여기서 </a:t>
            </a:r>
            <a:r>
              <a:rPr lang="en-US" altLang="ko-KR" sz="1050" dirty="0"/>
              <a:t>Sequence</a:t>
            </a:r>
            <a:r>
              <a:rPr lang="ko-KR" altLang="en-US" sz="1050" dirty="0"/>
              <a:t>는 </a:t>
            </a:r>
            <a:r>
              <a:rPr lang="en-US" altLang="ko-KR" sz="1050" dirty="0"/>
              <a:t>Spatial Reduction </a:t>
            </a:r>
            <a:r>
              <a:rPr lang="ko-KR" altLang="en-US" sz="1050" dirty="0"/>
              <a:t>과정을 거칩니다</a:t>
            </a:r>
            <a:r>
              <a:rPr lang="en-US" altLang="ko-KR" sz="1050" dirty="0"/>
              <a:t>.</a:t>
            </a:r>
          </a:p>
          <a:p>
            <a:pPr marL="0" indent="0">
              <a:buNone/>
            </a:pPr>
            <a:r>
              <a:rPr lang="en-US" altLang="ko-KR" sz="1050" dirty="0"/>
              <a:t>Spatial Reduction </a:t>
            </a:r>
            <a:r>
              <a:rPr lang="ko-KR" altLang="en-US" sz="1050" dirty="0"/>
              <a:t>과정은 </a:t>
            </a:r>
            <a:r>
              <a:rPr lang="en-US" altLang="ko-KR" sz="1050" dirty="0"/>
              <a:t>Sequence</a:t>
            </a:r>
            <a:r>
              <a:rPr lang="ko-KR" altLang="en-US" sz="1050" dirty="0"/>
              <a:t>의 길이를 </a:t>
            </a:r>
            <a:r>
              <a:rPr lang="ko-KR" altLang="en-US" sz="1050" dirty="0" err="1"/>
              <a:t>알제곱배만큼</a:t>
            </a:r>
            <a:r>
              <a:rPr lang="ko-KR" altLang="en-US" sz="1050" dirty="0"/>
              <a:t> 줄이고 </a:t>
            </a:r>
            <a:r>
              <a:rPr lang="en-US" altLang="ko-KR" sz="1050" dirty="0"/>
              <a:t>dimension</a:t>
            </a:r>
            <a:r>
              <a:rPr lang="ko-KR" altLang="en-US" sz="1050" dirty="0"/>
              <a:t>을 </a:t>
            </a:r>
            <a:r>
              <a:rPr lang="ko-KR" altLang="en-US" sz="1050" dirty="0" err="1"/>
              <a:t>알제곱배만큼</a:t>
            </a:r>
            <a:r>
              <a:rPr lang="ko-KR" altLang="en-US" sz="1050" dirty="0"/>
              <a:t> 늘리는 </a:t>
            </a:r>
            <a:r>
              <a:rPr lang="en-US" altLang="ko-KR" sz="1050" dirty="0"/>
              <a:t>reshape</a:t>
            </a:r>
            <a:r>
              <a:rPr lang="ko-KR" altLang="en-US" sz="1050" dirty="0"/>
              <a:t>을 거친 후 </a:t>
            </a:r>
            <a:r>
              <a:rPr lang="en-US" altLang="ko-KR" sz="1050" dirty="0" err="1"/>
              <a:t>Ws</a:t>
            </a:r>
            <a:r>
              <a:rPr lang="ko-KR" altLang="en-US" sz="1050" dirty="0"/>
              <a:t>를 곱하여 </a:t>
            </a:r>
            <a:r>
              <a:rPr lang="en-US" altLang="ko-KR" sz="1050" dirty="0"/>
              <a:t>linear projection</a:t>
            </a:r>
            <a:r>
              <a:rPr lang="ko-KR" altLang="en-US" sz="1050" dirty="0"/>
              <a:t>을 수행합니다</a:t>
            </a:r>
            <a:r>
              <a:rPr lang="en-US" altLang="ko-KR" sz="105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32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customXml" Target="../ink/ink4.xml"/><Relationship Id="rId15" Type="http://schemas.openxmlformats.org/officeDocument/2006/relationships/image" Target="../media/image18.png"/><Relationship Id="rId10" Type="http://schemas.openxmlformats.org/officeDocument/2006/relationships/customXml" Target="../ink/ink5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  <p:sp>
        <p:nvSpPr>
          <p:cNvPr id="5" name="제목 2">
            <a:extLst>
              <a:ext uri="{FF2B5EF4-FFF2-40B4-BE49-F238E27FC236}">
                <a16:creationId xmlns:a16="http://schemas.microsoft.com/office/drawing/2014/main" id="{438D61A7-BE30-0BC5-ABD2-C2C95C784970}"/>
              </a:ext>
            </a:extLst>
          </p:cNvPr>
          <p:cNvSpPr txBox="1">
            <a:spLocks/>
          </p:cNvSpPr>
          <p:nvPr/>
        </p:nvSpPr>
        <p:spPr>
          <a:xfrm>
            <a:off x="489473" y="1413923"/>
            <a:ext cx="11213054" cy="955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latin typeface="+mj-ea"/>
              </a:rPr>
              <a:t>Pyramid Vision Transformer: </a:t>
            </a:r>
          </a:p>
          <a:p>
            <a:r>
              <a:rPr lang="en-US" altLang="ko-KR" sz="2800" b="1" dirty="0">
                <a:latin typeface="+mj-ea"/>
              </a:rPr>
              <a:t>A Versatile Backbone for Dense Prediction without Convolutions</a:t>
            </a:r>
            <a:endParaRPr lang="ko-KR" altLang="en-US" sz="1600" b="1" dirty="0">
              <a:latin typeface="+mj-ea"/>
            </a:endParaRPr>
          </a:p>
        </p:txBody>
      </p:sp>
      <p:sp>
        <p:nvSpPr>
          <p:cNvPr id="10" name="부제목 1">
            <a:extLst>
              <a:ext uri="{FF2B5EF4-FFF2-40B4-BE49-F238E27FC236}">
                <a16:creationId xmlns:a16="http://schemas.microsoft.com/office/drawing/2014/main" id="{1EB73A4D-8CC2-A3AD-4884-25936C971BA9}"/>
              </a:ext>
            </a:extLst>
          </p:cNvPr>
          <p:cNvSpPr txBox="1">
            <a:spLocks/>
          </p:cNvSpPr>
          <p:nvPr/>
        </p:nvSpPr>
        <p:spPr>
          <a:xfrm>
            <a:off x="2667000" y="3822428"/>
            <a:ext cx="7367588" cy="2417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Sun Woo Pi</a:t>
            </a:r>
          </a:p>
          <a:p>
            <a:pPr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Division of AI &amp; Computer Engineering</a:t>
            </a:r>
          </a:p>
          <a:p>
            <a:pPr algn="r" latinLnBrk="0">
              <a:lnSpc>
                <a:spcPct val="100000"/>
              </a:lnSpc>
              <a:defRPr/>
            </a:pPr>
            <a:r>
              <a:rPr lang="en-US" altLang="ko-KR" sz="1800" dirty="0" err="1">
                <a:latin typeface="+mn-ea"/>
                <a:cs typeface="Calibri" panose="020F0502020204030204" pitchFamily="34" charset="0"/>
              </a:rPr>
              <a:t>Kyonggi</a:t>
            </a: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 University</a:t>
            </a:r>
            <a:endParaRPr lang="ko-KR" altLang="en-US" sz="1800" dirty="0">
              <a:latin typeface="+mn-ea"/>
              <a:cs typeface="Calibri" panose="020F0502020204030204" pitchFamily="34" charset="0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  <a:ea typeface="+mj-ea"/>
              </a:rPr>
              <a:t>2. Pyramid Vision Transformer (PVT)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23" y="1146236"/>
            <a:ext cx="4013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Transformer Encoder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1100F47-D56A-0D72-D927-659A5E1D3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369" y="1659040"/>
            <a:ext cx="6053262" cy="417466"/>
          </a:xfrm>
          <a:prstGeom prst="rect">
            <a:avLst/>
          </a:prstGeom>
        </p:spPr>
      </p:pic>
      <p:pic>
        <p:nvPicPr>
          <p:cNvPr id="23" name="그림 22" descr="도표, 평면도, 그림, 종이접기이(가) 표시된 사진&#10;&#10;자동 생성된 설명">
            <a:extLst>
              <a:ext uri="{FF2B5EF4-FFF2-40B4-BE49-F238E27FC236}">
                <a16:creationId xmlns:a16="http://schemas.microsoft.com/office/drawing/2014/main" id="{3ECC26FC-D8CC-6D00-3867-4F561501E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78" y="2127645"/>
            <a:ext cx="7427212" cy="43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3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101BF88B-8A0D-18A5-1AD4-1BDD5F80A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749" y="2256058"/>
            <a:ext cx="8226502" cy="440599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  <a:ea typeface="+mj-ea"/>
              </a:rPr>
              <a:t>2. Pyramid Vision Transformer (PVT)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23" y="1146236"/>
            <a:ext cx="4013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Transformer Encoder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CF317773-6F22-8E9E-F08E-D6826DE2B1B0}"/>
                  </a:ext>
                </a:extLst>
              </p14:cNvPr>
              <p14:cNvContentPartPr/>
              <p14:nvPr/>
            </p14:nvContentPartPr>
            <p14:xfrm>
              <a:off x="6470762" y="3750236"/>
              <a:ext cx="168120" cy="36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CF317773-6F22-8E9E-F08E-D6826DE2B1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4762" y="3714236"/>
                <a:ext cx="23976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A4BA8FFA-2CC2-9FCB-0BE6-661DD4DDC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338" y="1796194"/>
            <a:ext cx="5357319" cy="3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8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  <a:ea typeface="+mj-ea"/>
              </a:rPr>
              <a:t>2. Pyramid Vision Transformer (PVT)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23" y="1146236"/>
            <a:ext cx="4013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Detailed Settings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CF317773-6F22-8E9E-F08E-D6826DE2B1B0}"/>
                  </a:ext>
                </a:extLst>
              </p14:cNvPr>
              <p14:cNvContentPartPr/>
              <p14:nvPr/>
            </p14:nvContentPartPr>
            <p14:xfrm>
              <a:off x="6470762" y="3750236"/>
              <a:ext cx="168120" cy="36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CF317773-6F22-8E9E-F08E-D6826DE2B1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762" y="3714236"/>
                <a:ext cx="23976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37176DAF-C92A-D358-BD4D-133FC315D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05" y="1796194"/>
            <a:ext cx="10321990" cy="44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0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+mj-ea"/>
                <a:ea typeface="+mj-ea"/>
              </a:rPr>
              <a:t>3. Application to Downstream Tasks</a:t>
            </a:r>
          </a:p>
        </p:txBody>
      </p:sp>
    </p:spTree>
    <p:extLst>
      <p:ext uri="{BB962C8B-B14F-4D97-AF65-F5344CB8AC3E}">
        <p14:creationId xmlns:p14="http://schemas.microsoft.com/office/powerpoint/2010/main" val="89788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Application to Downstream Tasks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30" y="1644718"/>
            <a:ext cx="11332753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Image Classification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Classification Token</a:t>
            </a:r>
            <a:r>
              <a:rPr lang="ko-KR" altLang="en-US" dirty="0">
                <a:latin typeface="+mn-ea"/>
              </a:rPr>
              <a:t>을 </a:t>
            </a:r>
            <a:r>
              <a:rPr lang="en-US" altLang="ko-KR" dirty="0">
                <a:latin typeface="+mn-ea"/>
              </a:rPr>
              <a:t>Last stage</a:t>
            </a:r>
            <a:r>
              <a:rPr lang="ko-KR" altLang="en-US" dirty="0">
                <a:latin typeface="+mn-ea"/>
              </a:rPr>
              <a:t>의 </a:t>
            </a:r>
            <a:r>
              <a:rPr lang="en-US" altLang="ko-KR" dirty="0">
                <a:latin typeface="+mn-ea"/>
              </a:rPr>
              <a:t>Input</a:t>
            </a:r>
            <a:r>
              <a:rPr lang="ko-KR" altLang="en-US" dirty="0">
                <a:latin typeface="+mn-ea"/>
              </a:rPr>
              <a:t>에 추가</a:t>
            </a:r>
            <a:endParaRPr lang="en-US" altLang="ko-KR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23" y="3235651"/>
            <a:ext cx="11253188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Pixel-Level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Dense Prediction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Feature Pyramid Network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err="1">
                <a:latin typeface="+mn-ea"/>
              </a:rPr>
              <a:t>RetinaNet</a:t>
            </a:r>
            <a:r>
              <a:rPr lang="en-US" altLang="ko-KR" dirty="0">
                <a:latin typeface="+mn-ea"/>
              </a:rPr>
              <a:t> (Object Detection)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Mask-RCNN (Instance Segmentation)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Semantic FPN (Semantic Segmentation)</a:t>
            </a:r>
          </a:p>
        </p:txBody>
      </p:sp>
    </p:spTree>
    <p:extLst>
      <p:ext uri="{BB962C8B-B14F-4D97-AF65-F5344CB8AC3E}">
        <p14:creationId xmlns:p14="http://schemas.microsoft.com/office/powerpoint/2010/main" val="256768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+mj-ea"/>
                <a:ea typeface="+mj-ea"/>
              </a:rPr>
              <a:t>4. Experiments</a:t>
            </a:r>
          </a:p>
        </p:txBody>
      </p:sp>
    </p:spTree>
    <p:extLst>
      <p:ext uri="{BB962C8B-B14F-4D97-AF65-F5344CB8AC3E}">
        <p14:creationId xmlns:p14="http://schemas.microsoft.com/office/powerpoint/2010/main" val="402809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Experiments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332745"/>
            <a:ext cx="11332753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Image Classification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유사한 </a:t>
            </a:r>
            <a:r>
              <a:rPr lang="en-US" altLang="ko-KR" dirty="0">
                <a:latin typeface="+mn-ea"/>
              </a:rPr>
              <a:t>Param </a:t>
            </a:r>
            <a:r>
              <a:rPr lang="ko-KR" altLang="en-US" dirty="0">
                <a:latin typeface="+mn-ea"/>
              </a:rPr>
              <a:t>수를 가진 </a:t>
            </a:r>
            <a:r>
              <a:rPr lang="en-US" altLang="ko-KR" dirty="0">
                <a:latin typeface="+mn-ea"/>
              </a:rPr>
              <a:t>Model</a:t>
            </a:r>
            <a:r>
              <a:rPr lang="ko-KR" altLang="en-US" dirty="0" err="1">
                <a:latin typeface="+mn-ea"/>
              </a:rPr>
              <a:t>끼리의</a:t>
            </a:r>
            <a:r>
              <a:rPr lang="ko-KR" altLang="en-US" dirty="0">
                <a:latin typeface="+mn-ea"/>
              </a:rPr>
              <a:t> 비교</a:t>
            </a:r>
            <a:endParaRPr lang="en-US" altLang="ko-KR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F3E17D0-E60F-FAFD-2E47-6B938BE57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40174"/>
            <a:ext cx="4723078" cy="51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2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Experiments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335123"/>
            <a:ext cx="11332753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Object Detection (</a:t>
            </a:r>
            <a:r>
              <a:rPr lang="en-US" altLang="ko-KR" sz="2400" b="1" dirty="0" err="1">
                <a:latin typeface="+mn-ea"/>
              </a:rPr>
              <a:t>RetinaNet</a:t>
            </a:r>
            <a:r>
              <a:rPr lang="en-US" altLang="ko-KR" sz="2400" b="1" dirty="0">
                <a:latin typeface="+mn-ea"/>
              </a:rPr>
              <a:t>) &amp; Instance Segmentation (Mask-RCNN)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유사한 </a:t>
            </a:r>
            <a:r>
              <a:rPr lang="en-US" altLang="ko-KR" dirty="0">
                <a:latin typeface="+mn-ea"/>
              </a:rPr>
              <a:t>Param </a:t>
            </a:r>
            <a:r>
              <a:rPr lang="ko-KR" altLang="en-US" dirty="0">
                <a:latin typeface="+mn-ea"/>
              </a:rPr>
              <a:t>수를 가진 </a:t>
            </a:r>
            <a:r>
              <a:rPr lang="en-US" altLang="ko-KR" dirty="0">
                <a:latin typeface="+mn-ea"/>
              </a:rPr>
              <a:t>Backbone</a:t>
            </a:r>
            <a:r>
              <a:rPr lang="ko-KR" altLang="en-US" dirty="0" err="1">
                <a:latin typeface="+mn-ea"/>
              </a:rPr>
              <a:t>끼리의</a:t>
            </a:r>
            <a:r>
              <a:rPr lang="ko-KR" altLang="en-US" dirty="0">
                <a:latin typeface="+mn-ea"/>
              </a:rPr>
              <a:t> 비교</a:t>
            </a:r>
            <a:endParaRPr lang="en-US" altLang="ko-KR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0B5A29-6DAC-EDE2-54F9-3A268EF19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92" y="2460644"/>
            <a:ext cx="8817660" cy="1908505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1B35CE3B-23C6-5487-DB6F-6627A5210427}"/>
              </a:ext>
            </a:extLst>
          </p:cNvPr>
          <p:cNvSpPr/>
          <p:nvPr/>
        </p:nvSpPr>
        <p:spPr>
          <a:xfrm>
            <a:off x="3195020" y="3968166"/>
            <a:ext cx="422491" cy="368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73A8431-F5F1-CE6C-8D18-C6A2C99B185B}"/>
              </a:ext>
            </a:extLst>
          </p:cNvPr>
          <p:cNvSpPr/>
          <p:nvPr/>
        </p:nvSpPr>
        <p:spPr>
          <a:xfrm>
            <a:off x="6972495" y="3968166"/>
            <a:ext cx="422491" cy="368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6E9BA078-9587-F026-3DA1-7B75731418BC}"/>
              </a:ext>
            </a:extLst>
          </p:cNvPr>
          <p:cNvSpPr/>
          <p:nvPr/>
        </p:nvSpPr>
        <p:spPr>
          <a:xfrm>
            <a:off x="3723938" y="2791825"/>
            <a:ext cx="422491" cy="368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F653930-ED0E-469A-8CA6-74D901F02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892" y="4466179"/>
            <a:ext cx="9126224" cy="1867161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F7734A3-B931-C0D8-A67D-740460F96D68}"/>
              </a:ext>
            </a:extLst>
          </p:cNvPr>
          <p:cNvSpPr/>
          <p:nvPr/>
        </p:nvSpPr>
        <p:spPr>
          <a:xfrm>
            <a:off x="5386075" y="4807261"/>
            <a:ext cx="422491" cy="368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FDABBF0-2FEE-BA0C-1ECC-2B9A0C4D86D0}"/>
              </a:ext>
            </a:extLst>
          </p:cNvPr>
          <p:cNvSpPr/>
          <p:nvPr/>
        </p:nvSpPr>
        <p:spPr>
          <a:xfrm>
            <a:off x="8813845" y="5925488"/>
            <a:ext cx="422491" cy="368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1CC358E-69EA-9F03-656E-A35E86A04C5D}"/>
              </a:ext>
            </a:extLst>
          </p:cNvPr>
          <p:cNvSpPr/>
          <p:nvPr/>
        </p:nvSpPr>
        <p:spPr>
          <a:xfrm>
            <a:off x="3184261" y="5914730"/>
            <a:ext cx="422491" cy="368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3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Experiments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4" y="1332745"/>
            <a:ext cx="11332753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Semantic Segmentation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유사한 </a:t>
            </a:r>
            <a:r>
              <a:rPr lang="en-US" altLang="ko-KR" dirty="0">
                <a:latin typeface="+mn-ea"/>
              </a:rPr>
              <a:t>Param </a:t>
            </a:r>
            <a:r>
              <a:rPr lang="ko-KR" altLang="en-US" dirty="0">
                <a:latin typeface="+mn-ea"/>
              </a:rPr>
              <a:t>수를 가진 </a:t>
            </a:r>
            <a:r>
              <a:rPr lang="en-US" altLang="ko-KR" dirty="0">
                <a:latin typeface="+mn-ea"/>
              </a:rPr>
              <a:t>Backbone</a:t>
            </a:r>
            <a:r>
              <a:rPr lang="ko-KR" altLang="en-US" dirty="0" err="1">
                <a:latin typeface="+mn-ea"/>
              </a:rPr>
              <a:t>끼리의</a:t>
            </a:r>
            <a:r>
              <a:rPr lang="ko-KR" altLang="en-US" dirty="0">
                <a:latin typeface="+mn-ea"/>
              </a:rPr>
              <a:t> 비교</a:t>
            </a:r>
            <a:endParaRPr lang="en-US" altLang="ko-KR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4352B94-CBFB-E98E-AD2E-04CB16810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090" y="2865475"/>
            <a:ext cx="5751571" cy="29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Experiments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2" y="1306200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Pure Transformer Detection &amp; Segmentation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PVT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+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DETR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PVT + Trans2Seg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24241B-E584-92B1-9568-260B29610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606" y="2887476"/>
            <a:ext cx="7224783" cy="118735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0D6BB12-6773-C227-9CC0-E7D48862F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606" y="4332672"/>
            <a:ext cx="7317297" cy="16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Contents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394310"/>
            <a:ext cx="11332753" cy="42836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altLang="ko-KR" sz="2400" b="1" dirty="0">
                <a:latin typeface="+mn-ea"/>
              </a:rPr>
              <a:t>Introduction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altLang="ko-KR" sz="2400" b="1" dirty="0">
                <a:latin typeface="+mn-ea"/>
              </a:rPr>
              <a:t>Pyramid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Vision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Transformer (PVT)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altLang="ko-KR" sz="2400" b="1" dirty="0">
                <a:latin typeface="+mn-ea"/>
              </a:rPr>
              <a:t>Application to Downstream Tasks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altLang="ko-KR" sz="2400" b="1" dirty="0">
                <a:latin typeface="+mn-ea"/>
              </a:rPr>
              <a:t>Experiments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altLang="ko-KR" sz="2400" b="1" dirty="0">
                <a:latin typeface="+mn-ea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504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Experiments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1095915" y="2039858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Pyramid Structure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err="1">
                <a:latin typeface="+mn-ea"/>
              </a:rPr>
              <a:t>ViT</a:t>
            </a:r>
            <a:r>
              <a:rPr lang="en-US" altLang="ko-KR" dirty="0">
                <a:latin typeface="+mn-ea"/>
              </a:rPr>
              <a:t> + </a:t>
            </a:r>
            <a:r>
              <a:rPr lang="en-US" altLang="ko-KR" dirty="0" err="1">
                <a:latin typeface="+mn-ea"/>
              </a:rPr>
              <a:t>RetinaNet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PVT + </a:t>
            </a:r>
            <a:r>
              <a:rPr lang="en-US" altLang="ko-KR" dirty="0" err="1">
                <a:latin typeface="+mn-ea"/>
              </a:rPr>
              <a:t>RetinaNet</a:t>
            </a:r>
            <a:endParaRPr lang="en-US" altLang="ko-KR" dirty="0"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F34E8F1-56CE-1D2A-3789-F9F3FB287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557" y="2039857"/>
            <a:ext cx="6260883" cy="1323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9BD555-4A95-6317-495E-0C7D736524B5}"/>
              </a:ext>
            </a:extLst>
          </p:cNvPr>
          <p:cNvSpPr txBox="1"/>
          <p:nvPr/>
        </p:nvSpPr>
        <p:spPr>
          <a:xfrm>
            <a:off x="1080924" y="4025016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Deeper vs Wider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Wider PVT-Small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Deeper PVT-Small (PVT-Medium)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DDC12C9-B83E-6BA1-6C26-4444724EA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557" y="4136702"/>
            <a:ext cx="6311855" cy="11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86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+mj-ea"/>
                <a:ea typeface="+mj-ea"/>
              </a:rPr>
              <a:t>5. Conclusions</a:t>
            </a:r>
          </a:p>
        </p:txBody>
      </p:sp>
    </p:spTree>
    <p:extLst>
      <p:ext uri="{BB962C8B-B14F-4D97-AF65-F5344CB8AC3E}">
        <p14:creationId xmlns:p14="http://schemas.microsoft.com/office/powerpoint/2010/main" val="103062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5. Conclusions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17" y="2034888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PVT : A Pure Transformer Backbone for Dense Prediction Tasks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Progressive Shrinking Pyramid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Spatial Reduction Attention Layer</a:t>
            </a:r>
            <a:endParaRPr lang="ko-KR" altLang="en-US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17" y="4118362"/>
            <a:ext cx="11253188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Extensive Experiments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Well Designed CNN Backbone</a:t>
            </a:r>
            <a:r>
              <a:rPr lang="ko-KR" altLang="en-US" dirty="0">
                <a:latin typeface="+mn-ea"/>
              </a:rPr>
              <a:t>보다 강력하다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67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+mj-ea"/>
                <a:ea typeface="+mj-ea"/>
              </a:rPr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793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Introduction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4" y="1622624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Convolutional Neural Network (CNN)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Computer Vision </a:t>
            </a:r>
            <a:r>
              <a:rPr lang="ko-KR" altLang="en-US" dirty="0">
                <a:latin typeface="+mn-ea"/>
              </a:rPr>
              <a:t>분야에서의 성과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다방면적인 사용</a:t>
            </a:r>
            <a:endParaRPr lang="en-US" altLang="ko-KR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17" y="3429000"/>
            <a:ext cx="11253188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Transformer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자연어 처리 분야에서의 성과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이미지 분류를 위한 </a:t>
            </a:r>
            <a:r>
              <a:rPr lang="en-US" altLang="ko-KR" dirty="0">
                <a:latin typeface="+mn-ea"/>
              </a:rPr>
              <a:t>Vision Transformer (</a:t>
            </a:r>
            <a:r>
              <a:rPr lang="en-US" altLang="ko-KR" dirty="0" err="1">
                <a:latin typeface="+mn-ea"/>
              </a:rPr>
              <a:t>ViT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고정된 </a:t>
            </a:r>
            <a:r>
              <a:rPr lang="en-US" altLang="ko-KR" dirty="0">
                <a:latin typeface="+mn-ea"/>
              </a:rPr>
              <a:t>Single Scale &amp; </a:t>
            </a:r>
            <a:r>
              <a:rPr lang="ko-KR" altLang="en-US" dirty="0">
                <a:latin typeface="+mn-ea"/>
              </a:rPr>
              <a:t>저해상도의 </a:t>
            </a:r>
            <a:r>
              <a:rPr lang="en-US" altLang="ko-KR" dirty="0">
                <a:latin typeface="+mn-ea"/>
              </a:rPr>
              <a:t>Output Feature Map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높은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err="1">
                <a:latin typeface="+mn-ea"/>
              </a:rPr>
              <a:t>Computaional</a:t>
            </a:r>
            <a:r>
              <a:rPr lang="en-US" altLang="ko-KR" dirty="0">
                <a:latin typeface="+mn-ea"/>
              </a:rPr>
              <a:t> and Memory Costs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97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Introduction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4" y="1708686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Pure Transformer Backbone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Pixel-Level Dense Predictions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CNN Backbone</a:t>
            </a:r>
            <a:r>
              <a:rPr lang="ko-KR" altLang="en-US" dirty="0">
                <a:latin typeface="+mn-ea"/>
              </a:rPr>
              <a:t>을 대체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17" y="3730506"/>
            <a:ext cx="1125318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Pyramid Vision Transformer (PVT)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작은 </a:t>
            </a:r>
            <a:r>
              <a:rPr lang="en-US" altLang="ko-KR" dirty="0">
                <a:latin typeface="+mn-ea"/>
              </a:rPr>
              <a:t>Image Patch (4x4, 2x2 Pixels per Patch)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Progressive Shrinking Pyramid </a:t>
            </a:r>
            <a:r>
              <a:rPr lang="ko-KR" altLang="en-US" dirty="0">
                <a:latin typeface="+mn-ea"/>
              </a:rPr>
              <a:t>구조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Spatial Reduction Attention (SRA)</a:t>
            </a:r>
          </a:p>
        </p:txBody>
      </p:sp>
    </p:spTree>
    <p:extLst>
      <p:ext uri="{BB962C8B-B14F-4D97-AF65-F5344CB8AC3E}">
        <p14:creationId xmlns:p14="http://schemas.microsoft.com/office/powerpoint/2010/main" val="178875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+mj-ea"/>
                <a:ea typeface="+mj-ea"/>
              </a:rPr>
              <a:t>2. Pyramid Vision Transformer (PVT)</a:t>
            </a:r>
          </a:p>
        </p:txBody>
      </p:sp>
    </p:spTree>
    <p:extLst>
      <p:ext uri="{BB962C8B-B14F-4D97-AF65-F5344CB8AC3E}">
        <p14:creationId xmlns:p14="http://schemas.microsoft.com/office/powerpoint/2010/main" val="177230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  <a:ea typeface="+mj-ea"/>
              </a:rPr>
              <a:t>2. Pyramid Vision Transformer (PVT)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23" y="1155049"/>
            <a:ext cx="1125318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Pyramid Vision Transformer (PVT)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Patch Embedding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Transformer Encoder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5A0511-499B-06E9-1D44-243B0CF7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405" y="2675594"/>
            <a:ext cx="8231189" cy="37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  <a:ea typeface="+mj-ea"/>
              </a:rPr>
              <a:t>2. Pyramid Vision Transformer (PVT)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23" y="1139456"/>
            <a:ext cx="112531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Patch Embedding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46752-3A50-BC16-2394-65F6691A5BB0}"/>
              </a:ext>
            </a:extLst>
          </p:cNvPr>
          <p:cNvSpPr txBox="1"/>
          <p:nvPr/>
        </p:nvSpPr>
        <p:spPr>
          <a:xfrm>
            <a:off x="3593119" y="2658053"/>
            <a:ext cx="500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n-ea"/>
              </a:rPr>
              <a:t>Patch</a:t>
            </a:r>
            <a:r>
              <a:rPr lang="ko-KR" altLang="en-US" b="1" dirty="0">
                <a:latin typeface="+mn-ea"/>
              </a:rPr>
              <a:t>들을 </a:t>
            </a:r>
            <a:r>
              <a:rPr lang="en-US" altLang="ko-KR" b="1" dirty="0">
                <a:latin typeface="+mn-ea"/>
              </a:rPr>
              <a:t>flatten </a:t>
            </a:r>
            <a:r>
              <a:rPr lang="ko-KR" altLang="en-US" b="1" dirty="0">
                <a:latin typeface="+mn-ea"/>
              </a:rPr>
              <a:t>시킨 후 </a:t>
            </a:r>
            <a:r>
              <a:rPr lang="en-US" altLang="ko-KR" b="1" dirty="0">
                <a:latin typeface="+mn-ea"/>
              </a:rPr>
              <a:t>Linear Projection</a:t>
            </a:r>
            <a:endParaRPr lang="ko-KR" altLang="en-US" b="1" dirty="0">
              <a:latin typeface="+mn-ea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BF0BB29-5CBC-385D-9F43-42C07CD8BDCE}"/>
              </a:ext>
            </a:extLst>
          </p:cNvPr>
          <p:cNvGrpSpPr/>
          <p:nvPr/>
        </p:nvGrpSpPr>
        <p:grpSpPr>
          <a:xfrm>
            <a:off x="975967" y="1734523"/>
            <a:ext cx="11509831" cy="933580"/>
            <a:chOff x="429623" y="2410253"/>
            <a:chExt cx="11509831" cy="933580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2044F81C-9257-2FA2-EE96-56B8D208B066}"/>
                </a:ext>
              </a:extLst>
            </p:cNvPr>
            <p:cNvGrpSpPr/>
            <p:nvPr/>
          </p:nvGrpSpPr>
          <p:grpSpPr>
            <a:xfrm>
              <a:off x="7278401" y="2410253"/>
              <a:ext cx="4661053" cy="933580"/>
              <a:chOff x="6554118" y="2385002"/>
              <a:chExt cx="4661053" cy="933580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3C5B1AFB-A644-9806-EDAA-8F69B1703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4118" y="2385002"/>
                <a:ext cx="2010056" cy="93358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839DD9-B400-AFB5-EB9A-816B4AE86F12}"/>
                  </a:ext>
                </a:extLst>
              </p:cNvPr>
              <p:cNvSpPr txBox="1"/>
              <p:nvPr/>
            </p:nvSpPr>
            <p:spPr>
              <a:xfrm>
                <a:off x="8478113" y="2663118"/>
                <a:ext cx="2737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>
                    <a:latin typeface="+mn-ea"/>
                  </a:rPr>
                  <a:t>개의 </a:t>
                </a:r>
                <a:r>
                  <a:rPr lang="en-US" altLang="ko-KR" b="1" dirty="0">
                    <a:latin typeface="+mn-ea"/>
                  </a:rPr>
                  <a:t>Patch</a:t>
                </a:r>
                <a:r>
                  <a:rPr lang="ko-KR" altLang="en-US" b="1" dirty="0">
                    <a:latin typeface="+mn-ea"/>
                  </a:rPr>
                  <a:t>들</a:t>
                </a:r>
              </a:p>
            </p:txBody>
          </p:sp>
        </p:grpSp>
        <p:sp>
          <p:nvSpPr>
            <p:cNvPr id="17" name="화살표: 오른쪽 16">
              <a:extLst>
                <a:ext uri="{FF2B5EF4-FFF2-40B4-BE49-F238E27FC236}">
                  <a16:creationId xmlns:a16="http://schemas.microsoft.com/office/drawing/2014/main" id="{D7F9DAD3-24AE-3772-71DB-EC3004779BC0}"/>
                </a:ext>
              </a:extLst>
            </p:cNvPr>
            <p:cNvSpPr/>
            <p:nvPr/>
          </p:nvSpPr>
          <p:spPr>
            <a:xfrm>
              <a:off x="6077999" y="2772218"/>
              <a:ext cx="697735" cy="201634"/>
            </a:xfrm>
            <a:prstGeom prst="rightArrow">
              <a:avLst>
                <a:gd name="adj1" fmla="val 31104"/>
                <a:gd name="adj2" fmla="val 12322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9B78DD98-304B-DED8-A710-D99C5393F643}"/>
                </a:ext>
              </a:extLst>
            </p:cNvPr>
            <p:cNvGrpSpPr/>
            <p:nvPr/>
          </p:nvGrpSpPr>
          <p:grpSpPr>
            <a:xfrm>
              <a:off x="429623" y="2659993"/>
              <a:ext cx="5145710" cy="460019"/>
              <a:chOff x="-294660" y="2634742"/>
              <a:chExt cx="5145710" cy="460019"/>
            </a:xfrm>
          </p:grpSpPr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249F614D-2497-5C9A-E1D0-2119B7A40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6337" y="2634742"/>
                <a:ext cx="2494713" cy="460019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8F69AC-4020-E460-17F4-BD2C9E471E93}"/>
                  </a:ext>
                </a:extLst>
              </p:cNvPr>
              <p:cNvSpPr txBox="1"/>
              <p:nvPr/>
            </p:nvSpPr>
            <p:spPr>
              <a:xfrm>
                <a:off x="-294660" y="2680085"/>
                <a:ext cx="2737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latin typeface="+mn-ea"/>
                  </a:rPr>
                  <a:t>Output</a:t>
                </a:r>
                <a:r>
                  <a:rPr lang="ko-KR" altLang="en-US" b="1" dirty="0">
                    <a:latin typeface="+mn-ea"/>
                  </a:rPr>
                  <a:t> </a:t>
                </a:r>
                <a:r>
                  <a:rPr lang="en-US" altLang="ko-KR" b="1" dirty="0">
                    <a:latin typeface="+mn-ea"/>
                  </a:rPr>
                  <a:t>Feature</a:t>
                </a:r>
                <a:r>
                  <a:rPr lang="ko-KR" altLang="en-US" b="1" dirty="0">
                    <a:latin typeface="+mn-ea"/>
                  </a:rPr>
                  <a:t> </a:t>
                </a:r>
                <a:r>
                  <a:rPr lang="en-US" altLang="ko-KR" b="1" dirty="0">
                    <a:latin typeface="+mn-ea"/>
                  </a:rPr>
                  <a:t>Map : </a:t>
                </a:r>
                <a:endParaRPr lang="ko-KR" altLang="en-US" b="1" dirty="0">
                  <a:latin typeface="+mn-ea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5645022-E9A7-BDC1-7D03-6520B549B62E}"/>
              </a:ext>
            </a:extLst>
          </p:cNvPr>
          <p:cNvGrpSpPr/>
          <p:nvPr/>
        </p:nvGrpSpPr>
        <p:grpSpPr>
          <a:xfrm>
            <a:off x="2919633" y="3193731"/>
            <a:ext cx="6404087" cy="847843"/>
            <a:chOff x="-185260" y="4469042"/>
            <a:chExt cx="6404087" cy="847843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47F82CA-8404-0B0F-DE7E-8CA21B322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2558" y="4469042"/>
              <a:ext cx="3896269" cy="8478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974DC7-188C-4FC7-6823-712602BEA237}"/>
                </a:ext>
              </a:extLst>
            </p:cNvPr>
            <p:cNvSpPr txBox="1"/>
            <p:nvPr/>
          </p:nvSpPr>
          <p:spPr>
            <a:xfrm>
              <a:off x="-185260" y="4708297"/>
              <a:ext cx="273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+mn-ea"/>
                </a:rPr>
                <a:t>Embedded Patches</a:t>
              </a:r>
              <a:r>
                <a:rPr lang="ko-KR" altLang="en-US" b="1" dirty="0">
                  <a:latin typeface="+mn-ea"/>
                </a:rPr>
                <a:t> </a:t>
              </a:r>
              <a:r>
                <a:rPr lang="en-US" altLang="ko-KR" b="1" dirty="0">
                  <a:latin typeface="+mn-ea"/>
                </a:rPr>
                <a:t>: </a:t>
              </a:r>
              <a:endParaRPr lang="ko-KR" altLang="en-US" b="1" dirty="0">
                <a:latin typeface="+mn-ea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CF317773-6F22-8E9E-F08E-D6826DE2B1B0}"/>
                  </a:ext>
                </a:extLst>
              </p14:cNvPr>
              <p14:cNvContentPartPr/>
              <p14:nvPr/>
            </p14:nvContentPartPr>
            <p14:xfrm>
              <a:off x="8062894" y="4759044"/>
              <a:ext cx="168120" cy="36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CF317773-6F22-8E9E-F08E-D6826DE2B1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6894" y="4723404"/>
                <a:ext cx="239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327D635C-1D8F-2A4C-D681-EF2F9F22DC6B}"/>
                  </a:ext>
                </a:extLst>
              </p14:cNvPr>
              <p14:cNvContentPartPr/>
              <p14:nvPr/>
            </p14:nvContentPartPr>
            <p14:xfrm>
              <a:off x="5034574" y="6312444"/>
              <a:ext cx="360" cy="360"/>
            </p14:xfrm>
          </p:contentPart>
        </mc:Choice>
        <mc:Fallback xmlns=""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327D635C-1D8F-2A4C-D681-EF2F9F22DC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8934" y="6276804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40" name="그림 39">
            <a:extLst>
              <a:ext uri="{FF2B5EF4-FFF2-40B4-BE49-F238E27FC236}">
                <a16:creationId xmlns:a16="http://schemas.microsoft.com/office/drawing/2014/main" id="{6C2428EF-7057-90AA-6278-7ADE8DE0C9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080" y="4138352"/>
            <a:ext cx="6333630" cy="26479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잉크 41">
                <a:extLst>
                  <a:ext uri="{FF2B5EF4-FFF2-40B4-BE49-F238E27FC236}">
                    <a16:creationId xmlns:a16="http://schemas.microsoft.com/office/drawing/2014/main" id="{8BC83FE8-F9C1-4BCB-4C8B-A7CC5EF5FB24}"/>
                  </a:ext>
                </a:extLst>
              </p14:cNvPr>
              <p14:cNvContentPartPr/>
              <p14:nvPr/>
            </p14:nvContentPartPr>
            <p14:xfrm>
              <a:off x="8110906" y="3184115"/>
              <a:ext cx="209880" cy="360"/>
            </p14:xfrm>
          </p:contentPart>
        </mc:Choice>
        <mc:Fallback xmlns="">
          <p:pic>
            <p:nvPicPr>
              <p:cNvPr id="42" name="잉크 41">
                <a:extLst>
                  <a:ext uri="{FF2B5EF4-FFF2-40B4-BE49-F238E27FC236}">
                    <a16:creationId xmlns:a16="http://schemas.microsoft.com/office/drawing/2014/main" id="{8BC83FE8-F9C1-4BCB-4C8B-A7CC5EF5FB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5266" y="3148115"/>
                <a:ext cx="28152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85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  <a:ea typeface="+mj-ea"/>
              </a:rPr>
              <a:t>2. Pyramid Vision Transformer (PVT)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23" y="1146236"/>
            <a:ext cx="4013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Transformer Encoder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58B261C-EE1F-B611-EF1C-9E1E10E73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458" y="1900302"/>
            <a:ext cx="4877522" cy="379759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BFAF3AFA-4E85-941E-9D66-1CC575AAB5B5}"/>
              </a:ext>
            </a:extLst>
          </p:cNvPr>
          <p:cNvGrpSpPr/>
          <p:nvPr/>
        </p:nvGrpSpPr>
        <p:grpSpPr>
          <a:xfrm>
            <a:off x="727304" y="1801043"/>
            <a:ext cx="4806027" cy="542708"/>
            <a:chOff x="1289973" y="2612056"/>
            <a:chExt cx="4806027" cy="54270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087C852-8269-48F2-0C16-FD0A82743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0440" y="2612056"/>
              <a:ext cx="2775560" cy="5427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DC2F75-13A1-BEDC-3515-84236D2BB378}"/>
                </a:ext>
              </a:extLst>
            </p:cNvPr>
            <p:cNvSpPr txBox="1"/>
            <p:nvPr/>
          </p:nvSpPr>
          <p:spPr>
            <a:xfrm>
              <a:off x="1289973" y="2741775"/>
              <a:ext cx="2019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+mn-ea"/>
                </a:rPr>
                <a:t>Input Sequence : </a:t>
              </a:r>
              <a:endParaRPr lang="ko-KR" altLang="en-US" b="1" dirty="0">
                <a:latin typeface="+mn-ea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CF317773-6F22-8E9E-F08E-D6826DE2B1B0}"/>
                  </a:ext>
                </a:extLst>
              </p14:cNvPr>
              <p14:cNvContentPartPr/>
              <p14:nvPr/>
            </p14:nvContentPartPr>
            <p14:xfrm>
              <a:off x="6470762" y="3750236"/>
              <a:ext cx="168120" cy="36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CF317773-6F22-8E9E-F08E-D6826DE2B1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4762" y="3714236"/>
                <a:ext cx="23976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그룹 34">
            <a:extLst>
              <a:ext uri="{FF2B5EF4-FFF2-40B4-BE49-F238E27FC236}">
                <a16:creationId xmlns:a16="http://schemas.microsoft.com/office/drawing/2014/main" id="{02B135B1-24A0-15DE-E647-87F49AAD0F6F}"/>
              </a:ext>
            </a:extLst>
          </p:cNvPr>
          <p:cNvGrpSpPr/>
          <p:nvPr/>
        </p:nvGrpSpPr>
        <p:grpSpPr>
          <a:xfrm>
            <a:off x="1618499" y="2377220"/>
            <a:ext cx="8955001" cy="637120"/>
            <a:chOff x="1139941" y="3662385"/>
            <a:chExt cx="8955001" cy="637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B54301-924E-0F68-8DA0-2DD5174AF3AB}"/>
                    </a:ext>
                  </a:extLst>
                </p:cNvPr>
                <p:cNvSpPr txBox="1"/>
                <p:nvPr/>
              </p:nvSpPr>
              <p:spPr>
                <a:xfrm>
                  <a:off x="1139941" y="3847854"/>
                  <a:ext cx="22271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>
                      <a:latin typeface="+mn-ea"/>
                    </a:rPr>
                    <a:t>Reshape (</a:t>
                  </a:r>
                  <a14:m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ko-KR" b="1" dirty="0">
                      <a:latin typeface="+mn-ea"/>
                    </a:rPr>
                    <a:t>) :</a:t>
                  </a:r>
                  <a:endParaRPr lang="ko-KR" altLang="en-US" b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B54301-924E-0F68-8DA0-2DD5174AF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941" y="3847854"/>
                  <a:ext cx="222719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466" t="-9836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3C9B3970-1DDD-7D4C-6C9B-F1B7098A6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2424" y="3662385"/>
              <a:ext cx="2492518" cy="637120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FF7A6295-6724-6811-C5EC-B6A04192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7139" y="3709591"/>
              <a:ext cx="2775560" cy="542708"/>
            </a:xfrm>
            <a:prstGeom prst="rect">
              <a:avLst/>
            </a:prstGeom>
          </p:spPr>
        </p:pic>
        <p:sp>
          <p:nvSpPr>
            <p:cNvPr id="22" name="화살표: 오른쪽 21">
              <a:extLst>
                <a:ext uri="{FF2B5EF4-FFF2-40B4-BE49-F238E27FC236}">
                  <a16:creationId xmlns:a16="http://schemas.microsoft.com/office/drawing/2014/main" id="{4C23B8EF-4D6A-F71D-EF52-01497951BE3C}"/>
                </a:ext>
              </a:extLst>
            </p:cNvPr>
            <p:cNvSpPr/>
            <p:nvPr/>
          </p:nvSpPr>
          <p:spPr>
            <a:xfrm>
              <a:off x="6540507" y="3869370"/>
              <a:ext cx="697735" cy="201634"/>
            </a:xfrm>
            <a:prstGeom prst="rightArrow">
              <a:avLst>
                <a:gd name="adj1" fmla="val 31104"/>
                <a:gd name="adj2" fmla="val 12322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id="{36FE45DC-7665-AD60-A592-EC922DC082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9397" y="3014340"/>
            <a:ext cx="3134162" cy="657317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723EA57-0DBB-2387-E18C-47B47A55AACE}"/>
              </a:ext>
            </a:extLst>
          </p:cNvPr>
          <p:cNvGrpSpPr/>
          <p:nvPr/>
        </p:nvGrpSpPr>
        <p:grpSpPr>
          <a:xfrm>
            <a:off x="3157021" y="3886809"/>
            <a:ext cx="7029467" cy="991506"/>
            <a:chOff x="3134960" y="5267962"/>
            <a:chExt cx="7029467" cy="991506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E36EDD0F-26FC-ED32-EEC7-65AE5350EF7B}"/>
                </a:ext>
              </a:extLst>
            </p:cNvPr>
            <p:cNvGrpSpPr/>
            <p:nvPr/>
          </p:nvGrpSpPr>
          <p:grpSpPr>
            <a:xfrm>
              <a:off x="6395459" y="5267962"/>
              <a:ext cx="3768968" cy="991506"/>
              <a:chOff x="4073344" y="5267962"/>
              <a:chExt cx="3768968" cy="9915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0" name="잉크 29">
                    <a:extLst>
                      <a:ext uri="{FF2B5EF4-FFF2-40B4-BE49-F238E27FC236}">
                        <a16:creationId xmlns:a16="http://schemas.microsoft.com/office/drawing/2014/main" id="{327D635C-1D8F-2A4C-D681-EF2F9F22DC6B}"/>
                      </a:ext>
                    </a:extLst>
                  </p14:cNvPr>
                  <p14:cNvContentPartPr/>
                  <p14:nvPr/>
                </p14:nvContentPartPr>
                <p14:xfrm>
                  <a:off x="6009461" y="6259108"/>
                  <a:ext cx="360" cy="360"/>
                </p14:xfrm>
              </p:contentPart>
            </mc:Choice>
            <mc:Fallback xmlns="">
              <p:pic>
                <p:nvPicPr>
                  <p:cNvPr id="30" name="잉크 29">
                    <a:extLst>
                      <a:ext uri="{FF2B5EF4-FFF2-40B4-BE49-F238E27FC236}">
                        <a16:creationId xmlns:a16="http://schemas.microsoft.com/office/drawing/2014/main" id="{327D635C-1D8F-2A4C-D681-EF2F9F22DC6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973821" y="622346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7DF61BE7-9BBE-EB9E-8CF8-B9DEB1CA80E1}"/>
                      </a:ext>
                    </a:extLst>
                  </p:cNvPr>
                  <p:cNvSpPr txBox="1"/>
                  <p:nvPr/>
                </p:nvSpPr>
                <p:spPr>
                  <a:xfrm>
                    <a:off x="6299462" y="5267962"/>
                    <a:ext cx="1542850" cy="7886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ko-KR" alt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ko-KR" altLang="en-US" sz="24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ko-KR" altLang="en-US" sz="24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o-KR" altLang="en-US" sz="24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dirty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ko-KR" altLang="en-US" sz="24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ko-KR" altLang="en-US" sz="24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ko-KR" altLang="en-US" sz="24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sz="24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ko-KR" alt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ko-KR" alt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7DF61BE7-9BBE-EB9E-8CF8-B9DEB1CA8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9462" y="5267962"/>
                    <a:ext cx="1542850" cy="7886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E35D907-24CA-10D3-C5FE-55A85737D8CE}"/>
                      </a:ext>
                    </a:extLst>
                  </p:cNvPr>
                  <p:cNvSpPr txBox="1"/>
                  <p:nvPr/>
                </p:nvSpPr>
                <p:spPr>
                  <a:xfrm>
                    <a:off x="4073344" y="5455275"/>
                    <a:ext cx="222611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𝑆𝑅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𝑆𝑅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ko-KR" altLang="en-US" sz="2400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E35D907-24CA-10D3-C5FE-55A85737D8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3344" y="5455275"/>
                    <a:ext cx="222611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192" r="-1644" b="-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8D039ABD-6B73-1FFF-E0AD-F08C5ED7647F}"/>
                </a:ext>
              </a:extLst>
            </p:cNvPr>
            <p:cNvGrpSpPr/>
            <p:nvPr/>
          </p:nvGrpSpPr>
          <p:grpSpPr>
            <a:xfrm>
              <a:off x="3134960" y="5455275"/>
              <a:ext cx="2037217" cy="373923"/>
              <a:chOff x="1808480" y="5450684"/>
              <a:chExt cx="2037217" cy="3739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B1428C-6060-5102-C38A-C1D369619E7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8480" y="5450684"/>
                    <a:ext cx="988734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ko-KR" altLang="en-US" sz="2400" dirty="0" smtClean="0"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ko-KR" altLang="en-US" sz="24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B1428C-6060-5102-C38A-C1D369619E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8480" y="5450684"/>
                    <a:ext cx="988734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3580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FC76095-70E0-DD09-E896-C5C8C95830BB}"/>
                      </a:ext>
                    </a:extLst>
                  </p:cNvPr>
                  <p:cNvSpPr txBox="1"/>
                  <p:nvPr/>
                </p:nvSpPr>
                <p:spPr>
                  <a:xfrm>
                    <a:off x="2302847" y="5455275"/>
                    <a:ext cx="154285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ko-KR" alt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ko-KR" alt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ko-KR" alt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b="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ko-KR" alt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ko-KR" alt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FC76095-70E0-DD09-E896-C5C8C95830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2847" y="5455275"/>
                    <a:ext cx="154285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7D8748FC-B754-E154-6712-FAF82401DF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2357" y="4660091"/>
            <a:ext cx="4648243" cy="20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19417</TotalTime>
  <Words>667</Words>
  <Application>Microsoft Office PowerPoint</Application>
  <PresentationFormat>와이드스크린</PresentationFormat>
  <Paragraphs>165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KoPub돋움체 Bold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Contents</vt:lpstr>
      <vt:lpstr>PowerPoint 프레젠테이션</vt:lpstr>
      <vt:lpstr>1. Introduction</vt:lpstr>
      <vt:lpstr>1. Introduction</vt:lpstr>
      <vt:lpstr>PowerPoint 프레젠테이션</vt:lpstr>
      <vt:lpstr>2. Pyramid Vision Transformer (PVT)</vt:lpstr>
      <vt:lpstr>2. Pyramid Vision Transformer (PVT)</vt:lpstr>
      <vt:lpstr>2. Pyramid Vision Transformer (PVT)</vt:lpstr>
      <vt:lpstr>2. Pyramid Vision Transformer (PVT)</vt:lpstr>
      <vt:lpstr>2. Pyramid Vision Transformer (PVT)</vt:lpstr>
      <vt:lpstr>2. Pyramid Vision Transformer (PVT)</vt:lpstr>
      <vt:lpstr>PowerPoint 프레젠테이션</vt:lpstr>
      <vt:lpstr>3. Application to Downstream Tasks</vt:lpstr>
      <vt:lpstr>PowerPoint 프레젠테이션</vt:lpstr>
      <vt:lpstr>4. Experiments</vt:lpstr>
      <vt:lpstr>4. Experiments</vt:lpstr>
      <vt:lpstr>4. Experiments</vt:lpstr>
      <vt:lpstr>4. Experiments</vt:lpstr>
      <vt:lpstr>4. Experiments</vt:lpstr>
      <vt:lpstr>PowerPoint 프레젠테이션</vt:lpstr>
      <vt:lpstr>5.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피선우</cp:lastModifiedBy>
  <cp:revision>804</cp:revision>
  <cp:lastPrinted>2023-05-19T06:05:16Z</cp:lastPrinted>
  <dcterms:created xsi:type="dcterms:W3CDTF">2020-01-31T06:40:47Z</dcterms:created>
  <dcterms:modified xsi:type="dcterms:W3CDTF">2023-05-19T06:06:40Z</dcterms:modified>
</cp:coreProperties>
</file>