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30"/>
  </p:notesMasterIdLst>
  <p:sldIdLst>
    <p:sldId id="258" r:id="rId2"/>
    <p:sldId id="288" r:id="rId3"/>
    <p:sldId id="378" r:id="rId4"/>
    <p:sldId id="379" r:id="rId5"/>
    <p:sldId id="380" r:id="rId6"/>
    <p:sldId id="382" r:id="rId7"/>
    <p:sldId id="381" r:id="rId8"/>
    <p:sldId id="383" r:id="rId9"/>
    <p:sldId id="384" r:id="rId10"/>
    <p:sldId id="385" r:id="rId11"/>
    <p:sldId id="386" r:id="rId12"/>
    <p:sldId id="388" r:id="rId13"/>
    <p:sldId id="387" r:id="rId14"/>
    <p:sldId id="390" r:id="rId15"/>
    <p:sldId id="391" r:id="rId16"/>
    <p:sldId id="400" r:id="rId17"/>
    <p:sldId id="401" r:id="rId18"/>
    <p:sldId id="389" r:id="rId19"/>
    <p:sldId id="392" r:id="rId20"/>
    <p:sldId id="393" r:id="rId21"/>
    <p:sldId id="402" r:id="rId22"/>
    <p:sldId id="394" r:id="rId23"/>
    <p:sldId id="396" r:id="rId24"/>
    <p:sldId id="395" r:id="rId25"/>
    <p:sldId id="397" r:id="rId26"/>
    <p:sldId id="398" r:id="rId27"/>
    <p:sldId id="403" r:id="rId28"/>
    <p:sldId id="39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77223" autoAdjust="0"/>
  </p:normalViewPr>
  <p:slideViewPr>
    <p:cSldViewPr snapToGrid="0" snapToObjects="1">
      <p:cViewPr varScale="1">
        <p:scale>
          <a:sx n="85" d="100"/>
          <a:sy n="85" d="100"/>
        </p:scale>
        <p:origin x="14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1120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사진  참고</a:t>
            </a:r>
            <a:endParaRPr lang="en-US" altLang="ko-KR" dirty="0"/>
          </a:p>
          <a:p>
            <a:r>
              <a:rPr lang="en-US" altLang="ko-KR" dirty="0"/>
              <a:t>A photo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a</a:t>
            </a:r>
            <a:r>
              <a:rPr lang="ko-KR" altLang="en-US" dirty="0"/>
              <a:t> 라벨의 문장 생성 후</a:t>
            </a:r>
            <a:r>
              <a:rPr lang="en-US" altLang="ko-KR" dirty="0"/>
              <a:t>, text encode</a:t>
            </a:r>
            <a:r>
              <a:rPr lang="ko-KR" altLang="en-US" dirty="0"/>
              <a:t>에 통과시키고</a:t>
            </a:r>
            <a:endParaRPr lang="en-US" altLang="ko-KR" dirty="0"/>
          </a:p>
          <a:p>
            <a:r>
              <a:rPr lang="ko-KR" altLang="en-US" dirty="0"/>
              <a:t>이미지  또한 </a:t>
            </a:r>
            <a:r>
              <a:rPr lang="en-US" altLang="ko-KR" dirty="0"/>
              <a:t>image encoder</a:t>
            </a:r>
            <a:r>
              <a:rPr lang="ko-KR" altLang="en-US" dirty="0"/>
              <a:t>에 통과시킨 뒤</a:t>
            </a:r>
            <a:r>
              <a:rPr lang="en-US" altLang="ko-KR" dirty="0"/>
              <a:t>, </a:t>
            </a:r>
            <a:r>
              <a:rPr lang="ko-KR" altLang="en-US" dirty="0"/>
              <a:t>그 두 사이의 코사인 유사도를 수행하여 가장 큰 값을 라벨로 변환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4625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인코더가 </a:t>
            </a:r>
            <a:r>
              <a:rPr lang="en-US" altLang="ko-KR" dirty="0"/>
              <a:t>VIT-B/32</a:t>
            </a:r>
            <a:r>
              <a:rPr lang="ko-KR" altLang="en-US" dirty="0"/>
              <a:t>인 </a:t>
            </a:r>
            <a:r>
              <a:rPr lang="en-US" altLang="ko-KR" dirty="0"/>
              <a:t>clip </a:t>
            </a:r>
            <a:r>
              <a:rPr lang="ko-KR" altLang="en-US" dirty="0"/>
              <a:t>모델을 로드</a:t>
            </a:r>
            <a:endParaRPr lang="en-US" altLang="ko-KR" dirty="0"/>
          </a:p>
          <a:p>
            <a:r>
              <a:rPr lang="en-US" altLang="ko-KR" dirty="0" err="1"/>
              <a:t>Cifar</a:t>
            </a:r>
            <a:r>
              <a:rPr lang="en-US" altLang="ko-KR" dirty="0"/>
              <a:t> 100 </a:t>
            </a:r>
            <a:r>
              <a:rPr lang="ko-KR" altLang="en-US" dirty="0"/>
              <a:t>데이터셋을 </a:t>
            </a:r>
            <a:r>
              <a:rPr lang="ko-KR" altLang="en-US" dirty="0" err="1"/>
              <a:t>로드한</a:t>
            </a:r>
            <a:r>
              <a:rPr lang="ko-KR" altLang="en-US" dirty="0"/>
              <a:t> 다음</a:t>
            </a:r>
            <a:r>
              <a:rPr lang="en-US" altLang="ko-KR" dirty="0"/>
              <a:t>, </a:t>
            </a:r>
            <a:r>
              <a:rPr lang="ko-KR" altLang="en-US" dirty="0"/>
              <a:t>데이터셋에서 이미지와 클래스 </a:t>
            </a:r>
            <a:r>
              <a:rPr lang="en-US" altLang="ko-KR" dirty="0"/>
              <a:t>id</a:t>
            </a:r>
            <a:r>
              <a:rPr lang="ko-KR" altLang="en-US" dirty="0"/>
              <a:t>를 하나 선택한다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이미지에 전처리를 수행하고</a:t>
            </a:r>
            <a:r>
              <a:rPr lang="en-US" altLang="ko-KR" dirty="0"/>
              <a:t>, </a:t>
            </a:r>
            <a:r>
              <a:rPr lang="ko-KR" altLang="en-US" dirty="0"/>
              <a:t>텍스트는 </a:t>
            </a:r>
            <a:r>
              <a:rPr lang="en-US" altLang="ko-KR" dirty="0"/>
              <a:t>a photo of a [label]</a:t>
            </a:r>
            <a:r>
              <a:rPr lang="ko-KR" altLang="en-US" dirty="0"/>
              <a:t>으로 이루어진 문장을 클래스 개수만큼 생성</a:t>
            </a:r>
            <a:r>
              <a:rPr lang="en-US" altLang="ko-KR" dirty="0"/>
              <a:t>, </a:t>
            </a:r>
            <a:r>
              <a:rPr lang="ko-KR" altLang="en-US" dirty="0" err="1"/>
              <a:t>토큰화한다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812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입력된 이미지와 텍스트에 대해 </a:t>
            </a:r>
            <a:r>
              <a:rPr lang="ko-KR" altLang="en-US" dirty="0" err="1"/>
              <a:t>임베딩을</a:t>
            </a:r>
            <a:r>
              <a:rPr lang="ko-KR" altLang="en-US" dirty="0"/>
              <a:t> 수행하고</a:t>
            </a:r>
            <a:r>
              <a:rPr lang="en-US" altLang="ko-KR" dirty="0"/>
              <a:t>, </a:t>
            </a:r>
            <a:r>
              <a:rPr lang="ko-KR" altLang="en-US" dirty="0"/>
              <a:t>코사인 유사도를 계산하여 상위 </a:t>
            </a:r>
            <a:r>
              <a:rPr lang="en-US" altLang="ko-KR" dirty="0"/>
              <a:t>5</a:t>
            </a:r>
            <a:r>
              <a:rPr lang="ko-KR" altLang="en-US" dirty="0"/>
              <a:t>개의 유사한 라벨을 추출하여 출력한다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6845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입력된 이미지와 텍스트에 대해 </a:t>
            </a:r>
            <a:r>
              <a:rPr lang="ko-KR" altLang="en-US" dirty="0" err="1"/>
              <a:t>임베딩을</a:t>
            </a:r>
            <a:r>
              <a:rPr lang="ko-KR" altLang="en-US" dirty="0"/>
              <a:t> 수행하고</a:t>
            </a:r>
            <a:r>
              <a:rPr lang="en-US" altLang="ko-KR" dirty="0"/>
              <a:t>, </a:t>
            </a:r>
            <a:r>
              <a:rPr lang="ko-KR" altLang="en-US" dirty="0"/>
              <a:t>코사인 유사도를 계산하여 상위 </a:t>
            </a:r>
            <a:r>
              <a:rPr lang="en-US" altLang="ko-KR" dirty="0"/>
              <a:t>5</a:t>
            </a:r>
            <a:r>
              <a:rPr lang="ko-KR" altLang="en-US" dirty="0"/>
              <a:t>개의 유사한 라벨을 추출하여 출력한다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0464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253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문맥없는</a:t>
            </a:r>
            <a:r>
              <a:rPr lang="ko-KR" altLang="en-US" dirty="0"/>
              <a:t> </a:t>
            </a:r>
            <a:r>
              <a:rPr lang="en-US" altLang="ko-KR" dirty="0"/>
              <a:t>class name</a:t>
            </a:r>
            <a:r>
              <a:rPr lang="ko-KR" altLang="en-US" dirty="0"/>
              <a:t>과</a:t>
            </a:r>
            <a:r>
              <a:rPr lang="en-US" altLang="ko-KR" dirty="0"/>
              <a:t>, </a:t>
            </a:r>
            <a:r>
              <a:rPr lang="ko-KR" altLang="en-US" dirty="0"/>
              <a:t>문장 형태의 </a:t>
            </a:r>
            <a:r>
              <a:rPr lang="en-US" altLang="ko-KR" dirty="0"/>
              <a:t>prompt</a:t>
            </a:r>
            <a:r>
              <a:rPr lang="ko-KR" altLang="en-US" dirty="0"/>
              <a:t>를 라벨로 사용한 결과의 비교 그래프입니다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평균 </a:t>
            </a:r>
            <a:r>
              <a:rPr lang="en-US" altLang="ko-KR" dirty="0"/>
              <a:t>5% </a:t>
            </a:r>
            <a:r>
              <a:rPr lang="ko-KR" altLang="en-US" dirty="0"/>
              <a:t>정도의 정확도 상승이 나타난다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29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Zero shot clip</a:t>
            </a:r>
            <a:r>
              <a:rPr lang="ko-KR" altLang="en-US" dirty="0"/>
              <a:t>과 </a:t>
            </a:r>
            <a:r>
              <a:rPr lang="en-US" altLang="ko-KR" dirty="0"/>
              <a:t>top layer</a:t>
            </a:r>
            <a:r>
              <a:rPr lang="ko-KR" altLang="en-US" dirty="0"/>
              <a:t>이전 레이어의 파라미터를 고정시킨 </a:t>
            </a:r>
            <a:r>
              <a:rPr lang="en-US" altLang="ko-KR" dirty="0"/>
              <a:t>resnet50</a:t>
            </a:r>
            <a:r>
              <a:rPr lang="ko-KR" altLang="en-US" dirty="0"/>
              <a:t>과의 각 데이터셋 별 비교입니다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하지만 세분화된 데이터셋 </a:t>
            </a:r>
            <a:r>
              <a:rPr lang="en-US" altLang="ko-KR" dirty="0"/>
              <a:t>(</a:t>
            </a:r>
            <a:r>
              <a:rPr lang="ko-KR" altLang="en-US" dirty="0"/>
              <a:t>암 진단 혹은 꽃의 종류 구분과 같은</a:t>
            </a:r>
            <a:r>
              <a:rPr lang="en-US" altLang="ko-KR" dirty="0"/>
              <a:t>)</a:t>
            </a:r>
            <a:r>
              <a:rPr lang="ko-KR" altLang="en-US" dirty="0"/>
              <a:t>에서는 </a:t>
            </a:r>
            <a:r>
              <a:rPr lang="en-US" altLang="ko-KR" dirty="0"/>
              <a:t>zero shot learning</a:t>
            </a:r>
            <a:r>
              <a:rPr lang="ko-KR" altLang="en-US" dirty="0"/>
              <a:t>의 성능이 저하됨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오른쪽 그래프는 다른 모델의 </a:t>
            </a:r>
            <a:r>
              <a:rPr lang="en-US" altLang="ko-KR" dirty="0"/>
              <a:t>few shot learning </a:t>
            </a:r>
            <a:r>
              <a:rPr lang="ko-KR" altLang="en-US" dirty="0"/>
              <a:t>보다 </a:t>
            </a:r>
            <a:r>
              <a:rPr lang="en-US" altLang="ko-KR" dirty="0"/>
              <a:t>clip </a:t>
            </a:r>
            <a:r>
              <a:rPr lang="ko-KR" altLang="en-US" dirty="0"/>
              <a:t>의 </a:t>
            </a:r>
            <a:r>
              <a:rPr lang="en-US" altLang="ko-KR" dirty="0"/>
              <a:t>zero shot learning</a:t>
            </a:r>
            <a:r>
              <a:rPr lang="ko-KR" altLang="en-US" dirty="0"/>
              <a:t>이 우세한 그래프입니다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4298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6696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en-US" altLang="ko-KR" dirty="0"/>
              <a:t>vit clip </a:t>
            </a:r>
            <a:r>
              <a:rPr lang="ko-KR" altLang="en-US" dirty="0"/>
              <a:t>모델을 가져온 다음</a:t>
            </a:r>
            <a:r>
              <a:rPr lang="en-US" altLang="ko-KR" dirty="0"/>
              <a:t>, cifar100 </a:t>
            </a:r>
            <a:r>
              <a:rPr lang="ko-KR" altLang="en-US" dirty="0"/>
              <a:t>데이터셋을 각각 </a:t>
            </a:r>
            <a:r>
              <a:rPr lang="en-US" altLang="ko-KR" dirty="0"/>
              <a:t>train</a:t>
            </a:r>
            <a:r>
              <a:rPr lang="ko-KR" altLang="en-US" dirty="0"/>
              <a:t>과</a:t>
            </a:r>
            <a:r>
              <a:rPr lang="en-US" altLang="ko-KR" dirty="0"/>
              <a:t> test</a:t>
            </a:r>
            <a:r>
              <a:rPr lang="ko-KR" altLang="en-US" dirty="0"/>
              <a:t>로 가져온다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Get features </a:t>
            </a:r>
            <a:r>
              <a:rPr lang="ko-KR" altLang="en-US" dirty="0"/>
              <a:t>함수를 선언</a:t>
            </a:r>
            <a:endParaRPr lang="en-US" altLang="ko-KR" dirty="0"/>
          </a:p>
          <a:p>
            <a:r>
              <a:rPr lang="ko-KR" altLang="en-US" dirty="0"/>
              <a:t>전체 데이터셋에 대해서 </a:t>
            </a:r>
            <a:r>
              <a:rPr lang="en-US" altLang="ko-KR" dirty="0"/>
              <a:t>clip</a:t>
            </a:r>
            <a:r>
              <a:rPr lang="ko-KR" altLang="en-US" dirty="0"/>
              <a:t>의 이미지 인코더를 통과한 </a:t>
            </a:r>
            <a:r>
              <a:rPr lang="en-US" altLang="ko-KR" dirty="0"/>
              <a:t>feature</a:t>
            </a:r>
            <a:r>
              <a:rPr lang="ko-KR" altLang="en-US" dirty="0"/>
              <a:t>와 라벨을 반환하는 함수이다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812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Get features</a:t>
            </a:r>
            <a:r>
              <a:rPr lang="ko-KR" altLang="en-US" dirty="0"/>
              <a:t>함수로 </a:t>
            </a:r>
            <a:r>
              <a:rPr lang="en-US" altLang="ko-KR" dirty="0"/>
              <a:t>train, test</a:t>
            </a:r>
            <a:r>
              <a:rPr lang="ko-KR" altLang="en-US" dirty="0"/>
              <a:t>의 </a:t>
            </a:r>
            <a:r>
              <a:rPr lang="en-US" altLang="ko-KR" dirty="0" err="1"/>
              <a:t>featur</a:t>
            </a:r>
            <a:r>
              <a:rPr lang="ko-KR" altLang="en-US" dirty="0"/>
              <a:t>와 </a:t>
            </a:r>
            <a:r>
              <a:rPr lang="en-US" altLang="ko-KR" dirty="0"/>
              <a:t>label</a:t>
            </a:r>
            <a:r>
              <a:rPr lang="ko-KR" altLang="en-US" dirty="0"/>
              <a:t>을 추출 한 다음</a:t>
            </a:r>
            <a:r>
              <a:rPr lang="en-US" altLang="ko-KR" dirty="0"/>
              <a:t>, logistic regression</a:t>
            </a:r>
            <a:r>
              <a:rPr lang="ko-KR" altLang="en-US" dirty="0"/>
              <a:t>을 학습시킨 뒤 정확도를 추출하는 코드이다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6470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4398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976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80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985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이미지넷에 대한 다른 데이터셋의 </a:t>
            </a:r>
            <a:r>
              <a:rPr lang="en-US" altLang="ko-KR" dirty="0"/>
              <a:t>zero-shot learning</a:t>
            </a:r>
            <a:r>
              <a:rPr lang="ko-KR" altLang="en-US" dirty="0"/>
              <a:t>에 대한 정확도 평가입니다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다른 데이터셋에 대해 설명하자면</a:t>
            </a:r>
            <a:endParaRPr lang="en-US" altLang="ko-KR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ImageNet V1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은 통상적인 바나나 상품 사진이라면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ImageNet V2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는 좀 더 다양한 모양의 바나나 사진을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ImageNet-R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은 실제 바나나 </a:t>
            </a:r>
            <a:r>
              <a:rPr lang="ko-KR" altLang="en-US" b="0" i="0" dirty="0" err="1">
                <a:solidFill>
                  <a:srgbClr val="515151"/>
                </a:solidFill>
                <a:effectLst/>
                <a:latin typeface="Gill Sans"/>
              </a:rPr>
              <a:t>사진뿐만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 아니라 그림이나 여러 변형이 일어난 사진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 err="1">
                <a:solidFill>
                  <a:srgbClr val="515151"/>
                </a:solidFill>
                <a:effectLst/>
                <a:latin typeface="Gill Sans"/>
              </a:rPr>
              <a:t>ObjectNet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은 다양한 배경이나 상황의 바나나 사진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ImageNet Sketch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는 바나나 스케치 사진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ImageNet-A</a:t>
            </a:r>
            <a:r>
              <a:rPr lang="ko-KR" altLang="en-US" b="0" i="0" dirty="0">
                <a:solidFill>
                  <a:srgbClr val="515151"/>
                </a:solidFill>
                <a:effectLst/>
                <a:latin typeface="Gill Sans"/>
              </a:rPr>
              <a:t>는 굉장히 다양한 구도의 바나나 사진 입니다</a:t>
            </a:r>
            <a:r>
              <a:rPr lang="en-US" altLang="ko-KR" b="0" i="0" dirty="0">
                <a:solidFill>
                  <a:srgbClr val="515151"/>
                </a:solidFill>
                <a:effectLst/>
                <a:latin typeface="Gill Sans"/>
              </a:rPr>
              <a:t>.</a:t>
            </a:r>
            <a:endParaRPr lang="en-US" altLang="ko-KR" dirty="0"/>
          </a:p>
          <a:p>
            <a:r>
              <a:rPr lang="en-US" altLang="ko-KR" dirty="0"/>
              <a:t>Zero-shot clip</a:t>
            </a:r>
            <a:r>
              <a:rPr lang="ko-KR" altLang="en-US" dirty="0"/>
              <a:t>이 </a:t>
            </a:r>
            <a:r>
              <a:rPr lang="en-US" altLang="ko-KR" dirty="0" err="1"/>
              <a:t>imagenet</a:t>
            </a:r>
            <a:r>
              <a:rPr lang="en-US" altLang="ko-KR" dirty="0"/>
              <a:t> resnet101 </a:t>
            </a:r>
            <a:r>
              <a:rPr lang="ko-KR" altLang="en-US" dirty="0"/>
              <a:t>보다 다른 데이터셋에 대해 큰 격차로 성능 향상을 보입니다</a:t>
            </a:r>
            <a:r>
              <a:rPr lang="en-US" altLang="ko-KR" dirty="0"/>
              <a:t>. – </a:t>
            </a:r>
            <a:r>
              <a:rPr lang="ko-KR" altLang="en-US" dirty="0"/>
              <a:t>모델이 </a:t>
            </a:r>
            <a:r>
              <a:rPr lang="en-US" altLang="ko-KR" dirty="0"/>
              <a:t>robust</a:t>
            </a:r>
            <a:r>
              <a:rPr lang="ko-KR" altLang="en-US" dirty="0"/>
              <a:t>하다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958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34932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결과를 보시면 사람보다 </a:t>
            </a:r>
            <a:r>
              <a:rPr lang="en-US" altLang="ko-KR" dirty="0"/>
              <a:t>clip </a:t>
            </a:r>
            <a:r>
              <a:rPr lang="ko-KR" altLang="en-US" dirty="0"/>
              <a:t>모델의 성능이 더 높은 걸 알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54752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1730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403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7989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1156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ko-KR" altLang="en-US" b="0" i="0" dirty="0">
                <a:solidFill>
                  <a:srgbClr val="000000"/>
                </a:solidFill>
                <a:effectLst/>
                <a:latin typeface="Nanum Gothic"/>
              </a:rPr>
              <a:t>따라서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 Gothic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 Gothic"/>
              </a:rPr>
              <a:t>데이터 구축 비용이 들지 않음과 동시에 학습 과정에 있어서 보다 용이하다는 장점을 가져가게 됩니다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 Gothic"/>
              </a:rPr>
              <a:t>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 Gothic"/>
              </a:rPr>
              <a:t>이러한 데이터 구축 비용 이외에도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 Gothic"/>
              </a:rPr>
              <a:t>label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 Gothic"/>
              </a:rPr>
              <a:t>이 없기 때문에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 Gothic"/>
              </a:rPr>
              <a:t>,</a:t>
            </a:r>
            <a:endParaRPr lang="ko-KR" altLang="en-US" b="0" i="0" dirty="0">
              <a:solidFill>
                <a:srgbClr val="555555"/>
              </a:solidFill>
              <a:effectLst/>
              <a:latin typeface="Noto Sans KR"/>
            </a:endParaRPr>
          </a:p>
          <a:p>
            <a:pPr marL="0" indent="0" algn="l">
              <a:buNone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Nanum Gothic"/>
              </a:rPr>
              <a:t>보다 일반적인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 Gothic"/>
              </a:rPr>
              <a:t>feature representation</a:t>
            </a:r>
            <a:endParaRPr lang="en-US" altLang="ko-KR" b="0" i="0" dirty="0">
              <a:solidFill>
                <a:srgbClr val="555555"/>
              </a:solidFill>
              <a:effectLst/>
              <a:latin typeface="Noto Sans KR"/>
            </a:endParaRPr>
          </a:p>
          <a:p>
            <a:pPr marL="0" indent="0" algn="l">
              <a:buNone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Nanum Gothic"/>
              </a:rPr>
              <a:t>새로운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anum Gothic"/>
              </a:rPr>
              <a:t>class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anum Gothic"/>
              </a:rPr>
              <a:t>가 들어와도 대응이 가능</a:t>
            </a:r>
            <a:endParaRPr lang="en-US" altLang="ko-KR" b="0" i="0" dirty="0">
              <a:solidFill>
                <a:srgbClr val="000000"/>
              </a:solidFill>
              <a:effectLst/>
              <a:latin typeface="Nanum Gothic"/>
            </a:endParaRPr>
          </a:p>
          <a:p>
            <a:pPr marL="0" indent="0" algn="l">
              <a:buNone/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Nanum Gothic"/>
              </a:rPr>
              <a:t>정답 데이터 필요 없음</a:t>
            </a:r>
            <a:endParaRPr lang="en-US" altLang="ko-KR" b="0" i="0" dirty="0">
              <a:solidFill>
                <a:srgbClr val="000000"/>
              </a:solidFill>
              <a:effectLst/>
              <a:latin typeface="Nanum Gothic"/>
            </a:endParaRPr>
          </a:p>
          <a:p>
            <a:pPr marL="0" indent="0" algn="l">
              <a:buNone/>
            </a:pPr>
            <a:endParaRPr lang="en-US" altLang="ko-KR" b="0" i="0" dirty="0">
              <a:solidFill>
                <a:srgbClr val="555555"/>
              </a:solidFill>
              <a:effectLst/>
              <a:latin typeface="Noto Sans KR"/>
            </a:endParaRPr>
          </a:p>
          <a:p>
            <a:pPr marL="0" indent="0" algn="l">
              <a:buNone/>
            </a:pP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사진은 같은 이미지에서 나온 패치는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positive pairs,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다른 이미지에서 나온 패치는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negative pairs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로 판별하는 </a:t>
            </a:r>
            <a:r>
              <a:rPr lang="en-US" altLang="ko-KR" b="0" i="0" dirty="0" err="1">
                <a:solidFill>
                  <a:srgbClr val="555555"/>
                </a:solidFill>
                <a:effectLst/>
                <a:latin typeface="Noto Sans KR"/>
              </a:rPr>
              <a:t>constrative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 learning model</a:t>
            </a:r>
            <a:endParaRPr lang="ko-KR" altLang="en-US" b="0" i="0" dirty="0">
              <a:solidFill>
                <a:srgbClr val="555555"/>
              </a:solidFill>
              <a:effectLst/>
              <a:latin typeface="Noto Sans KR"/>
            </a:endParaRPr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535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데이터에서 같은 수의 이미지와 텍스트 쌍이 입력된다면</a:t>
            </a:r>
            <a:endParaRPr lang="en-US" altLang="ko-KR" dirty="0"/>
          </a:p>
          <a:p>
            <a:r>
              <a:rPr lang="ko-KR" altLang="en-US" dirty="0"/>
              <a:t>두 데이터 모두 이미지 인코더와 텍스트 인코더를 통해 </a:t>
            </a:r>
            <a:r>
              <a:rPr lang="ko-KR" altLang="en-US" dirty="0" err="1"/>
              <a:t>임베딩을</a:t>
            </a:r>
            <a:r>
              <a:rPr lang="ko-KR" altLang="en-US" dirty="0"/>
              <a:t> 수행한 다음</a:t>
            </a:r>
            <a:endParaRPr lang="en-US" altLang="ko-KR" dirty="0"/>
          </a:p>
          <a:p>
            <a:r>
              <a:rPr lang="en-US" altLang="ko-KR" dirty="0" err="1"/>
              <a:t>Constrative</a:t>
            </a:r>
            <a:r>
              <a:rPr lang="en-US" altLang="ko-KR" dirty="0"/>
              <a:t> learning</a:t>
            </a:r>
            <a:r>
              <a:rPr lang="ko-KR" altLang="en-US" dirty="0"/>
              <a:t>을 통해서 가장 </a:t>
            </a:r>
            <a:r>
              <a:rPr lang="en-US" altLang="ko-KR" dirty="0"/>
              <a:t>positive </a:t>
            </a:r>
            <a:r>
              <a:rPr lang="ko-KR" altLang="en-US" dirty="0"/>
              <a:t>한 </a:t>
            </a:r>
            <a:r>
              <a:rPr lang="en-US" altLang="ko-KR" dirty="0"/>
              <a:t>pair</a:t>
            </a:r>
            <a:r>
              <a:rPr lang="ko-KR" altLang="en-US" dirty="0"/>
              <a:t>을 찾아가는 방법으로 학습을 수행합니다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총 </a:t>
            </a:r>
            <a:r>
              <a:rPr lang="en-US" altLang="ko-KR" dirty="0"/>
              <a:t>N</a:t>
            </a:r>
            <a:r>
              <a:rPr lang="ko-KR" altLang="en-US" dirty="0"/>
              <a:t>개의 </a:t>
            </a:r>
            <a:r>
              <a:rPr lang="en-US" altLang="ko-KR" dirty="0"/>
              <a:t>(</a:t>
            </a:r>
            <a:r>
              <a:rPr lang="ko-KR" altLang="en-US" dirty="0"/>
              <a:t>텍스트</a:t>
            </a:r>
            <a:r>
              <a:rPr lang="en-US" altLang="ko-KR" dirty="0"/>
              <a:t>-</a:t>
            </a:r>
            <a:r>
              <a:rPr lang="ko-KR" altLang="en-US" dirty="0"/>
              <a:t>이미지</a:t>
            </a:r>
            <a:r>
              <a:rPr lang="en-US" altLang="ko-KR" dirty="0"/>
              <a:t>)</a:t>
            </a:r>
            <a:r>
              <a:rPr lang="ko-KR" altLang="en-US" dirty="0"/>
              <a:t>쌍의 배치가 주어진다고 </a:t>
            </a:r>
            <a:r>
              <a:rPr lang="ko-KR" altLang="en-US" dirty="0" err="1"/>
              <a:t>했을때</a:t>
            </a:r>
            <a:r>
              <a:rPr lang="en-US" altLang="ko-KR" dirty="0"/>
              <a:t>, N*N</a:t>
            </a:r>
            <a:r>
              <a:rPr lang="ko-KR" altLang="en-US" dirty="0"/>
              <a:t>개의 가능한 텍스트 이미지 쌍을 예측하도록 학습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만약 대각선에 위치한 실제 텍스트 이미지 쌍이라면 코사인 유사도를 최대화하며</a:t>
            </a:r>
            <a:r>
              <a:rPr lang="en-US" altLang="ko-KR" dirty="0"/>
              <a:t>, </a:t>
            </a:r>
            <a:r>
              <a:rPr lang="ko-KR" altLang="en-US" dirty="0"/>
              <a:t>나머지 쌍들은 코사인 유사도를 </a:t>
            </a:r>
            <a:r>
              <a:rPr lang="ko-KR" altLang="en-US" dirty="0" err="1"/>
              <a:t>최소화시킨다</a:t>
            </a:r>
            <a:r>
              <a:rPr lang="ko-KR" altLang="en-US" dirty="0"/>
              <a:t> </a:t>
            </a:r>
            <a:r>
              <a:rPr lang="en-US" altLang="ko-KR" dirty="0"/>
              <a:t>-&gt; multi modal </a:t>
            </a:r>
            <a:r>
              <a:rPr lang="ko-KR" altLang="en-US" dirty="0" err="1"/>
              <a:t>임베딩</a:t>
            </a:r>
            <a:r>
              <a:rPr lang="ko-KR" altLang="en-US" dirty="0"/>
              <a:t> 공간 학습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2973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인코더를 통해 이미지와 텍스트를 이미지 인코더 혹은 텍스트 인코더에 통과시켜 만든 </a:t>
            </a:r>
            <a:r>
              <a:rPr lang="en-US" altLang="ko-KR" dirty="0"/>
              <a:t>feature</a:t>
            </a:r>
            <a:r>
              <a:rPr lang="ko-KR" altLang="en-US" dirty="0"/>
              <a:t>에 </a:t>
            </a:r>
            <a:r>
              <a:rPr lang="en-US" altLang="ko-KR" dirty="0"/>
              <a:t>linear projection</a:t>
            </a:r>
            <a:r>
              <a:rPr lang="ko-KR" altLang="en-US" dirty="0"/>
              <a:t>을 통해 </a:t>
            </a:r>
            <a:r>
              <a:rPr lang="en-US" altLang="ko-KR" dirty="0"/>
              <a:t>multi modal embedding </a:t>
            </a:r>
            <a:r>
              <a:rPr lang="ko-KR" altLang="en-US" dirty="0"/>
              <a:t>수행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이미지 </a:t>
            </a:r>
            <a:r>
              <a:rPr lang="ko-KR" altLang="en-US" dirty="0" err="1"/>
              <a:t>임베딩과</a:t>
            </a:r>
            <a:r>
              <a:rPr lang="ko-KR" altLang="en-US" dirty="0"/>
              <a:t> 텍스트 </a:t>
            </a:r>
            <a:r>
              <a:rPr lang="ko-KR" altLang="en-US" dirty="0" err="1"/>
              <a:t>임베딩에</a:t>
            </a:r>
            <a:r>
              <a:rPr lang="ko-KR" altLang="en-US" dirty="0"/>
              <a:t> 외적을 사용하여 코사인 유사도 계산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코사인 유사도와 라벨 값을 통해 크로스 엔트로피로 이미지와 텍스트 로스 계산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485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6299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위 사진을 참고하자면</a:t>
            </a:r>
            <a:r>
              <a:rPr lang="en-US" altLang="ko-KR" dirty="0"/>
              <a:t>, Data1</a:t>
            </a:r>
            <a:r>
              <a:rPr lang="ko-KR" altLang="en-US" dirty="0"/>
              <a:t>로 미리 학습된 모델을 사용하여 </a:t>
            </a:r>
            <a:r>
              <a:rPr lang="en-US" altLang="ko-KR" dirty="0"/>
              <a:t>Data2</a:t>
            </a:r>
            <a:r>
              <a:rPr lang="ko-KR" altLang="en-US" dirty="0"/>
              <a:t>로 학습한다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06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42B1151-51A5-009F-77B6-DE8A1B7D84E1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82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42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766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2C4952B-CDE7-EA81-5E5A-BBCC1A281817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FAB9BEED-5947-08CE-6A39-E52C6FF6E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04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55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29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90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254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01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95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2023-09-01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62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524000" y="1265379"/>
            <a:ext cx="9144000" cy="11177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2800" b="1" dirty="0">
                <a:latin typeface="+mj-ea"/>
                <a:ea typeface="+mj-ea"/>
              </a:rPr>
              <a:t>Learning Transferable Visual </a:t>
            </a:r>
            <a:r>
              <a:rPr lang="en-US" altLang="ko-KR" sz="2800" b="1">
                <a:latin typeface="+mj-ea"/>
                <a:ea typeface="+mj-ea"/>
              </a:rPr>
              <a:t>Models </a:t>
            </a:r>
            <a:br>
              <a:rPr lang="en-US" altLang="ko-KR" sz="2800" b="1">
                <a:latin typeface="+mj-ea"/>
                <a:ea typeface="+mj-ea"/>
              </a:rPr>
            </a:br>
            <a:r>
              <a:rPr lang="en-US" altLang="ko-KR" sz="2800" b="1">
                <a:latin typeface="+mj-ea"/>
                <a:ea typeface="+mj-ea"/>
              </a:rPr>
              <a:t>From </a:t>
            </a:r>
            <a:r>
              <a:rPr lang="en-US" altLang="ko-KR" sz="2800" b="1" dirty="0">
                <a:latin typeface="+mj-ea"/>
                <a:ea typeface="+mj-ea"/>
              </a:rPr>
              <a:t>Natural Language Supervision</a:t>
            </a:r>
            <a:endParaRPr lang="ko-KR" altLang="en-US" sz="2800" b="1" dirty="0">
              <a:latin typeface="+mj-ea"/>
              <a:ea typeface="+mj-ea"/>
            </a:endParaRP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2667000" y="3822428"/>
            <a:ext cx="7367588" cy="2417734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+mn-ea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Won Jun Noh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RTOS Lab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Division of AI Computer Engineering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Kyonggi University</a:t>
            </a:r>
            <a:endParaRPr lang="ko-KR" altLang="en-US" sz="1800" dirty="0">
              <a:latin typeface="+mn-ea"/>
              <a:cs typeface="Calibri" panose="020F0502020204030204" pitchFamily="34" charset="0"/>
            </a:endParaRPr>
          </a:p>
          <a:p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840508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Zero-shot Transfer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Transfer Learning?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특정</a:t>
            </a:r>
            <a:r>
              <a:rPr lang="en-US" altLang="ko-KR" sz="2000" dirty="0">
                <a:latin typeface="+mn-ea"/>
              </a:rPr>
              <a:t> </a:t>
            </a:r>
            <a:r>
              <a:rPr lang="ko-KR" altLang="en-US" sz="2000" dirty="0">
                <a:latin typeface="+mn-ea"/>
              </a:rPr>
              <a:t>데이터로 이미 학습된 모델을 다른 </a:t>
            </a:r>
            <a:r>
              <a:rPr lang="en-US" altLang="ko-KR" sz="2000" dirty="0">
                <a:latin typeface="+mn-ea"/>
              </a:rPr>
              <a:t>task</a:t>
            </a:r>
            <a:r>
              <a:rPr lang="ko-KR" altLang="en-US" sz="2000" dirty="0">
                <a:latin typeface="+mn-ea"/>
              </a:rPr>
              <a:t>에 사용하는 기법</a:t>
            </a:r>
            <a:endParaRPr lang="en-US" altLang="ko-KR" sz="20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Fine-tuning : downstream task</a:t>
            </a:r>
            <a:r>
              <a:rPr lang="ko-KR" altLang="en-US" sz="1600" dirty="0">
                <a:latin typeface="+mn-ea"/>
              </a:rPr>
              <a:t>에 해당하는 데이터</a:t>
            </a:r>
            <a:r>
              <a:rPr lang="en-US" altLang="ko-KR" sz="1600" dirty="0">
                <a:latin typeface="+mn-ea"/>
              </a:rPr>
              <a:t>(Data2)</a:t>
            </a:r>
            <a:r>
              <a:rPr lang="ko-KR" altLang="en-US" sz="1600" dirty="0">
                <a:latin typeface="+mn-ea"/>
              </a:rPr>
              <a:t>를</a:t>
            </a:r>
            <a:r>
              <a:rPr lang="en-US" altLang="ko-KR" sz="1600" dirty="0">
                <a:latin typeface="+mn-ea"/>
              </a:rPr>
              <a:t> </a:t>
            </a:r>
            <a:r>
              <a:rPr lang="ko-KR" altLang="en-US" sz="1600" dirty="0">
                <a:latin typeface="+mn-ea"/>
              </a:rPr>
              <a:t>사용하여 학습</a:t>
            </a:r>
            <a:endParaRPr lang="en-US" altLang="ko-KR" sz="16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Zero-shot learning : downstream task</a:t>
            </a:r>
            <a:r>
              <a:rPr lang="ko-KR" altLang="en-US" sz="1600" dirty="0">
                <a:latin typeface="+mn-ea"/>
              </a:rPr>
              <a:t>의 데이터를 활용한 학습을 수행하지 않고 바로 테스트</a:t>
            </a:r>
            <a:endParaRPr lang="en-US" altLang="ko-KR" sz="16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5C7896-145F-B2A0-BFB5-DF02F7C1F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14" y="3178081"/>
            <a:ext cx="5889171" cy="218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698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Zero-shot Transfer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zero-shot learning with CLIP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라벨 데이터에서 </a:t>
            </a:r>
            <a:r>
              <a:rPr lang="en-US" altLang="ko-KR" sz="2000" dirty="0">
                <a:latin typeface="+mn-ea"/>
              </a:rPr>
              <a:t>‘A photo of a </a:t>
            </a:r>
            <a:r>
              <a:rPr lang="ko-KR" altLang="en-US" sz="2000" dirty="0">
                <a:latin typeface="+mn-ea"/>
              </a:rPr>
              <a:t>라벨</a:t>
            </a:r>
            <a:r>
              <a:rPr lang="en-US" altLang="ko-KR" sz="2000" dirty="0">
                <a:latin typeface="+mn-ea"/>
              </a:rPr>
              <a:t>’ </a:t>
            </a:r>
            <a:r>
              <a:rPr lang="ko-KR" altLang="en-US" sz="2000" dirty="0">
                <a:latin typeface="+mn-ea"/>
              </a:rPr>
              <a:t>의 문장 생성 후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토큰화를 수행</a:t>
            </a:r>
            <a:endParaRPr lang="en-US" altLang="ko-KR" sz="2000" dirty="0">
              <a:latin typeface="+mn-ea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9ED6480-57FB-A03A-F355-1E1E1EC9E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219" y="2568263"/>
            <a:ext cx="4649561" cy="337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4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Zero-shot Transfer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zero-shot learning with CLIP (example)</a:t>
            </a:r>
            <a:endParaRPr lang="en-US" altLang="ko-KR" dirty="0">
              <a:latin typeface="+mn-ea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7B4D300-E3CB-950D-5E07-3207B52539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6" r="56" b="58962"/>
          <a:stretch/>
        </p:blipFill>
        <p:spPr>
          <a:xfrm>
            <a:off x="2201107" y="2492828"/>
            <a:ext cx="778109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44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Zero-shot Transfer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zero-shot learning with CLIP (example)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7B4D300-E3CB-950D-5E07-3207B52539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133"/>
          <a:stretch/>
        </p:blipFill>
        <p:spPr>
          <a:xfrm>
            <a:off x="2205453" y="2197440"/>
            <a:ext cx="7781093" cy="352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87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Zero-shot Transfer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zero-shot learning with CLIP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대부분의 이미지로 구성된 데이터셋은 자기 자신의 </a:t>
            </a:r>
            <a:r>
              <a:rPr lang="en-US" altLang="ko-KR" sz="2000" dirty="0">
                <a:latin typeface="+mn-ea"/>
              </a:rPr>
              <a:t>class</a:t>
            </a:r>
            <a:r>
              <a:rPr lang="ko-KR" altLang="en-US" sz="2000" dirty="0">
                <a:latin typeface="+mn-ea"/>
              </a:rPr>
              <a:t>를 단순히 숫자로 구성된 </a:t>
            </a:r>
            <a:r>
              <a:rPr lang="en-US" altLang="ko-KR" sz="2000" dirty="0">
                <a:latin typeface="+mn-ea"/>
              </a:rPr>
              <a:t>id</a:t>
            </a:r>
            <a:r>
              <a:rPr lang="ko-KR" altLang="en-US" sz="2000" dirty="0">
                <a:latin typeface="+mn-ea"/>
              </a:rPr>
              <a:t>만을 저장해서 사용함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Class name</a:t>
            </a:r>
            <a:r>
              <a:rPr lang="ko-KR" altLang="en-US" sz="2000" dirty="0">
                <a:latin typeface="+mn-ea"/>
              </a:rPr>
              <a:t> 외에 다른 추가적인 정보가 없는 경우 다른 </a:t>
            </a:r>
            <a:r>
              <a:rPr lang="en-US" altLang="ko-KR" sz="2000" dirty="0">
                <a:latin typeface="+mn-ea"/>
              </a:rPr>
              <a:t>class</a:t>
            </a:r>
            <a:r>
              <a:rPr lang="ko-KR" altLang="en-US" sz="2000" dirty="0">
                <a:latin typeface="+mn-ea"/>
              </a:rPr>
              <a:t>로 인식 가능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Class name</a:t>
            </a:r>
            <a:r>
              <a:rPr lang="ko-KR" altLang="en-US" sz="2000" dirty="0">
                <a:latin typeface="+mn-ea"/>
              </a:rPr>
              <a:t>은 대부분 한 단어로 이루어져 있는 반면에</a:t>
            </a:r>
            <a:r>
              <a:rPr lang="en-US" altLang="ko-KR" sz="2000" dirty="0">
                <a:latin typeface="+mn-ea"/>
              </a:rPr>
              <a:t>, clip</a:t>
            </a:r>
            <a:r>
              <a:rPr lang="ko-KR" altLang="en-US" sz="2000" dirty="0">
                <a:latin typeface="+mn-ea"/>
              </a:rPr>
              <a:t>에서 사전학습한 데이터는 문장으로 이루어짐</a:t>
            </a:r>
            <a:r>
              <a:rPr lang="en-US" altLang="ko-KR" sz="2000" dirty="0">
                <a:latin typeface="+mn-ea"/>
              </a:rPr>
              <a:t>. </a:t>
            </a:r>
            <a:r>
              <a:rPr lang="ko-KR" altLang="en-US" sz="2000" dirty="0">
                <a:latin typeface="+mn-ea"/>
              </a:rPr>
              <a:t>따라서 </a:t>
            </a:r>
            <a:r>
              <a:rPr lang="en-US" altLang="ko-KR" sz="2000" dirty="0">
                <a:latin typeface="+mn-ea"/>
              </a:rPr>
              <a:t>“A photo of a {class}” </a:t>
            </a:r>
            <a:r>
              <a:rPr lang="ko-KR" altLang="en-US" sz="2000" dirty="0">
                <a:latin typeface="+mn-ea"/>
              </a:rPr>
              <a:t>형식의 문장을 만들어 유사도 측정</a:t>
            </a:r>
            <a:endParaRPr lang="en-US" altLang="ko-KR" sz="2000" dirty="0">
              <a:latin typeface="+mn-ea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552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Zero-shot Transfer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zero-shot learning with CLIP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GPT-3</a:t>
            </a:r>
            <a:r>
              <a:rPr lang="ko-KR" altLang="en-US" sz="2000" dirty="0">
                <a:latin typeface="+mn-ea"/>
              </a:rPr>
              <a:t>에서 다룬 방법과 비슷하게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단순히 </a:t>
            </a:r>
            <a:r>
              <a:rPr lang="en-US" altLang="ko-KR" sz="2000" dirty="0">
                <a:latin typeface="+mn-ea"/>
              </a:rPr>
              <a:t>a photo of </a:t>
            </a:r>
            <a:r>
              <a:rPr lang="ko-KR" altLang="en-US" sz="2000" dirty="0">
                <a:latin typeface="+mn-ea"/>
              </a:rPr>
              <a:t>를 사용하는 것 보다 더 자세한 문장 형식을 사용하면 성능이 좀 더 증가할 수 있다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ex)</a:t>
            </a:r>
          </a:p>
          <a:p>
            <a:pPr lvl="2">
              <a:lnSpc>
                <a:spcPct val="150000"/>
              </a:lnSpc>
            </a:pPr>
            <a:r>
              <a:rPr lang="en-US" altLang="ko-KR" dirty="0">
                <a:latin typeface="+mn-ea"/>
              </a:rPr>
              <a:t>A photo of a {label}, a type of tree.</a:t>
            </a:r>
          </a:p>
          <a:p>
            <a:pPr lvl="2">
              <a:lnSpc>
                <a:spcPct val="150000"/>
              </a:lnSpc>
            </a:pPr>
            <a:r>
              <a:rPr lang="en-US" altLang="ko-KR" dirty="0">
                <a:latin typeface="+mn-ea"/>
              </a:rPr>
              <a:t>A satellite photo of a {label}.</a:t>
            </a:r>
          </a:p>
          <a:p>
            <a:pPr lvl="2">
              <a:lnSpc>
                <a:spcPct val="150000"/>
              </a:lnSpc>
            </a:pPr>
            <a:r>
              <a:rPr lang="en-US" altLang="ko-KR" dirty="0">
                <a:latin typeface="+mn-ea"/>
              </a:rPr>
              <a:t>A photo of big {label}.</a:t>
            </a: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6980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Zero-shot Transfer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zero-shot learning with CLIP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83B265A3-124E-1926-1F65-E2196D9C5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82"/>
          <a:stretch/>
        </p:blipFill>
        <p:spPr bwMode="auto">
          <a:xfrm>
            <a:off x="3471039" y="1820409"/>
            <a:ext cx="4788185" cy="453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08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Zero-shot Transfer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zero-shot learning with CLIP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17</a:t>
            </a:fld>
            <a:endParaRPr lang="ko-KR" altLang="en-US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B849C165-BA8A-28D0-D108-413DF49BC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29"/>
          <a:stretch/>
        </p:blipFill>
        <p:spPr bwMode="auto">
          <a:xfrm>
            <a:off x="2071725" y="1761713"/>
            <a:ext cx="4260321" cy="467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19FA9BF1-44A9-95FC-34AC-7AA65EEE9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0"/>
          <a:stretch/>
        </p:blipFill>
        <p:spPr bwMode="auto">
          <a:xfrm>
            <a:off x="6287262" y="1970314"/>
            <a:ext cx="4137210" cy="395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129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Representation Learning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Representation learning with CLIP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일반적인 </a:t>
            </a:r>
            <a:r>
              <a:rPr lang="en-US" altLang="ko-KR" sz="2000" dirty="0">
                <a:latin typeface="+mn-ea"/>
              </a:rPr>
              <a:t>task</a:t>
            </a:r>
            <a:r>
              <a:rPr lang="ko-KR" altLang="en-US" sz="2000" dirty="0">
                <a:latin typeface="+mn-ea"/>
              </a:rPr>
              <a:t>들의 난이도는 정보를 어떻게 표현</a:t>
            </a:r>
            <a:r>
              <a:rPr lang="en-US" altLang="ko-KR" sz="2000" dirty="0">
                <a:latin typeface="+mn-ea"/>
              </a:rPr>
              <a:t>(=representation)</a:t>
            </a:r>
            <a:r>
              <a:rPr lang="ko-KR" altLang="en-US" sz="2000" dirty="0">
                <a:latin typeface="+mn-ea"/>
              </a:rPr>
              <a:t>함에 따라 결정됨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정보들을 특정 </a:t>
            </a:r>
            <a:r>
              <a:rPr lang="en-US" altLang="ko-KR" sz="2000" dirty="0">
                <a:latin typeface="+mn-ea"/>
              </a:rPr>
              <a:t>task</a:t>
            </a:r>
            <a:r>
              <a:rPr lang="ko-KR" altLang="en-US" sz="2000" dirty="0">
                <a:latin typeface="+mn-ea"/>
              </a:rPr>
              <a:t>에 맞게 잘 표현 해주면 해당 </a:t>
            </a:r>
            <a:r>
              <a:rPr lang="en-US" altLang="ko-KR" sz="2000" dirty="0">
                <a:latin typeface="+mn-ea"/>
              </a:rPr>
              <a:t>task</a:t>
            </a:r>
            <a:r>
              <a:rPr lang="ko-KR" altLang="en-US" sz="2000" dirty="0">
                <a:latin typeface="+mn-ea"/>
              </a:rPr>
              <a:t>를 해결할 수 있는 확률이 증가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따라서 </a:t>
            </a:r>
            <a:r>
              <a:rPr lang="en-US" altLang="ko-KR" sz="2000" dirty="0">
                <a:latin typeface="+mn-ea"/>
              </a:rPr>
              <a:t>image</a:t>
            </a:r>
            <a:r>
              <a:rPr lang="ko-KR" altLang="en-US" sz="2000" dirty="0">
                <a:latin typeface="+mn-ea"/>
              </a:rPr>
              <a:t>의 특성을 최대한 잘 설명하는 어떠한 </a:t>
            </a:r>
            <a:r>
              <a:rPr lang="en-US" altLang="ko-KR" sz="2000" dirty="0">
                <a:latin typeface="+mn-ea"/>
              </a:rPr>
              <a:t>feature</a:t>
            </a:r>
            <a:r>
              <a:rPr lang="ko-KR" altLang="en-US" sz="2000" dirty="0">
                <a:latin typeface="+mn-ea"/>
              </a:rPr>
              <a:t>을 잘 추출하여 이를 다른 </a:t>
            </a:r>
            <a:r>
              <a:rPr lang="en-US" altLang="ko-KR" sz="2000" dirty="0">
                <a:latin typeface="+mn-ea"/>
              </a:rPr>
              <a:t>downstream task</a:t>
            </a:r>
            <a:r>
              <a:rPr lang="ko-KR" altLang="en-US" sz="2000" dirty="0">
                <a:latin typeface="+mn-ea"/>
              </a:rPr>
              <a:t>에 활용하는 방법 </a:t>
            </a:r>
            <a:r>
              <a:rPr lang="en-US" altLang="ko-KR" sz="2000" dirty="0">
                <a:latin typeface="+mn-ea"/>
              </a:rPr>
              <a:t>= representation learning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Representation</a:t>
            </a:r>
            <a:r>
              <a:rPr lang="ko-KR" altLang="en-US" sz="2000" dirty="0">
                <a:latin typeface="+mn-ea"/>
              </a:rPr>
              <a:t>된 </a:t>
            </a:r>
            <a:r>
              <a:rPr lang="en-US" altLang="ko-KR" sz="2000" dirty="0">
                <a:latin typeface="+mn-ea"/>
              </a:rPr>
              <a:t>feature</a:t>
            </a:r>
            <a:r>
              <a:rPr lang="ko-KR" altLang="en-US" sz="2000" dirty="0">
                <a:latin typeface="+mn-ea"/>
              </a:rPr>
              <a:t>를 선형 모델에 넣은 성능으로 평가</a:t>
            </a:r>
            <a:endParaRPr lang="en-US" altLang="ko-KR" sz="20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Flexibility</a:t>
            </a:r>
            <a:r>
              <a:rPr lang="ko-KR" altLang="en-US" sz="1600" dirty="0">
                <a:latin typeface="+mn-ea"/>
              </a:rPr>
              <a:t>가 제한되어 있기 때문에 정확한 판별 가능</a:t>
            </a:r>
            <a:endParaRPr lang="en-US" altLang="ko-KR" sz="1600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dirty="0">
              <a:latin typeface="+mn-ea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9001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Representation Learning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Representation learning with CLIP (example)</a:t>
            </a: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dirty="0">
              <a:latin typeface="+mn-ea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703CD64-4835-FE84-040D-661F1965A2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333"/>
          <a:stretch/>
        </p:blipFill>
        <p:spPr>
          <a:xfrm>
            <a:off x="2922336" y="1750674"/>
            <a:ext cx="6347327" cy="43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6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Contents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ko-KR" sz="2400" b="1" dirty="0">
                <a:latin typeface="+mn-ea"/>
                <a:ea typeface="+mn-ea"/>
              </a:rPr>
              <a:t>Introduction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altLang="ko-KR" sz="2400" b="1" dirty="0">
              <a:latin typeface="+mn-ea"/>
              <a:ea typeface="+mn-ea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ko-KR" sz="2400" b="1" dirty="0">
                <a:latin typeface="+mn-ea"/>
              </a:rPr>
              <a:t>Approach</a:t>
            </a:r>
            <a:endParaRPr lang="en-US" altLang="ko-KR" sz="2400" b="1" dirty="0">
              <a:latin typeface="+mn-ea"/>
              <a:ea typeface="+mn-ea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altLang="ko-KR" sz="2400" b="1" dirty="0">
              <a:latin typeface="+mn-ea"/>
              <a:ea typeface="+mn-ea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ko-KR" sz="2400" b="1" dirty="0">
                <a:latin typeface="+mn-ea"/>
              </a:rPr>
              <a:t>Zero-shot Transfer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altLang="ko-KR" sz="2400" b="1" dirty="0">
              <a:latin typeface="+mn-ea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ko-KR" sz="2400" b="1" dirty="0">
                <a:latin typeface="+mn-ea"/>
                <a:ea typeface="+mn-ea"/>
              </a:rPr>
              <a:t>Representation Learning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altLang="ko-KR" sz="2400" b="1" dirty="0">
              <a:latin typeface="+mn-ea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altLang="ko-KR" sz="2400" b="1" dirty="0">
                <a:latin typeface="+mn-ea"/>
                <a:ea typeface="+mn-ea"/>
              </a:rPr>
              <a:t>Domain Generalization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7307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Representation Learning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Representation learning with CLIP (example)</a:t>
            </a: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dirty="0">
              <a:latin typeface="+mn-ea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20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703CD64-4835-FE84-040D-661F1965A2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325" b="-1"/>
          <a:stretch/>
        </p:blipFill>
        <p:spPr>
          <a:xfrm>
            <a:off x="2358674" y="2144486"/>
            <a:ext cx="7474652" cy="332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31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Representation Learning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Representation learning with CLIP</a:t>
            </a: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dirty="0">
              <a:latin typeface="+mn-ea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21</a:t>
            </a:fld>
            <a:endParaRPr lang="ko-KR" altLang="en-US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2BC10F0A-8568-B382-BA81-A19FAD277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478" y="1737186"/>
            <a:ext cx="7473043" cy="461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779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Domain Generalization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Distribution Shift?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딥러닝 모델의 성능이 인간보다 낮은 이유는 </a:t>
            </a:r>
            <a:r>
              <a:rPr lang="en-US" altLang="ko-KR" sz="2000" dirty="0">
                <a:latin typeface="+mn-ea"/>
              </a:rPr>
              <a:t>overfitting </a:t>
            </a:r>
            <a:r>
              <a:rPr lang="ko-KR" altLang="en-US" sz="2000" dirty="0">
                <a:latin typeface="+mn-ea"/>
              </a:rPr>
              <a:t>발생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즉 </a:t>
            </a:r>
            <a:r>
              <a:rPr lang="en-US" altLang="ko-KR" sz="2000" dirty="0">
                <a:latin typeface="+mn-ea"/>
              </a:rPr>
              <a:t>training set</a:t>
            </a:r>
            <a:r>
              <a:rPr lang="ko-KR" altLang="en-US" sz="2000" dirty="0">
                <a:latin typeface="+mn-ea"/>
              </a:rPr>
              <a:t>과 </a:t>
            </a:r>
            <a:r>
              <a:rPr lang="en-US" altLang="ko-KR" sz="2000" dirty="0">
                <a:latin typeface="+mn-ea"/>
              </a:rPr>
              <a:t>test set</a:t>
            </a:r>
            <a:r>
              <a:rPr lang="ko-KR" altLang="en-US" sz="2000" dirty="0">
                <a:latin typeface="+mn-ea"/>
              </a:rPr>
              <a:t>의 </a:t>
            </a:r>
            <a:r>
              <a:rPr lang="en-US" altLang="ko-KR" sz="2000" dirty="0">
                <a:latin typeface="+mn-ea"/>
              </a:rPr>
              <a:t>distribution</a:t>
            </a:r>
            <a:r>
              <a:rPr lang="ko-KR" altLang="en-US" sz="2000" dirty="0">
                <a:latin typeface="+mn-ea"/>
              </a:rPr>
              <a:t>이 동일할 것이라는 가정이 기초해 있기 때문</a:t>
            </a:r>
            <a:r>
              <a:rPr lang="en-US" altLang="ko-KR" sz="2000" dirty="0">
                <a:latin typeface="+mn-ea"/>
              </a:rPr>
              <a:t>. 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Training data</a:t>
            </a:r>
            <a:r>
              <a:rPr lang="ko-KR" altLang="en-US" sz="2000" dirty="0">
                <a:latin typeface="+mn-ea"/>
              </a:rPr>
              <a:t>와 </a:t>
            </a:r>
            <a:r>
              <a:rPr lang="en-US" altLang="ko-KR" sz="2000" dirty="0">
                <a:latin typeface="+mn-ea"/>
              </a:rPr>
              <a:t>test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data</a:t>
            </a:r>
            <a:r>
              <a:rPr lang="ko-KR" altLang="en-US" sz="2000" dirty="0">
                <a:latin typeface="+mn-ea"/>
              </a:rPr>
              <a:t>의 </a:t>
            </a:r>
            <a:r>
              <a:rPr lang="en-US" altLang="ko-KR" sz="2000" dirty="0">
                <a:latin typeface="+mn-ea"/>
              </a:rPr>
              <a:t>distribution </a:t>
            </a:r>
            <a:r>
              <a:rPr lang="ko-KR" altLang="en-US" sz="2000" dirty="0">
                <a:latin typeface="+mn-ea"/>
              </a:rPr>
              <a:t>차이 </a:t>
            </a:r>
            <a:r>
              <a:rPr lang="en-US" altLang="ko-KR" sz="2000" dirty="0">
                <a:latin typeface="+mn-ea"/>
              </a:rPr>
              <a:t>: distribution shift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이를 해결하기 위해 모델에서는 데이터의 </a:t>
            </a:r>
            <a:r>
              <a:rPr lang="en-US" altLang="ko-KR" sz="2000" dirty="0">
                <a:latin typeface="+mn-ea"/>
              </a:rPr>
              <a:t>domain</a:t>
            </a:r>
            <a:r>
              <a:rPr lang="ko-KR" altLang="en-US" sz="2000" dirty="0">
                <a:latin typeface="+mn-ea"/>
              </a:rPr>
              <a:t>에 불변한 </a:t>
            </a:r>
            <a:r>
              <a:rPr lang="en-US" altLang="ko-KR" sz="2000" dirty="0">
                <a:latin typeface="+mn-ea"/>
              </a:rPr>
              <a:t>feature</a:t>
            </a:r>
            <a:r>
              <a:rPr lang="ko-KR" altLang="en-US" sz="2000" dirty="0">
                <a:latin typeface="+mn-ea"/>
              </a:rPr>
              <a:t>를 추출해야 한다</a:t>
            </a:r>
            <a:r>
              <a:rPr lang="en-US" altLang="ko-KR" sz="2000" dirty="0">
                <a:latin typeface="+mn-ea"/>
              </a:rPr>
              <a:t>.</a:t>
            </a:r>
            <a:endParaRPr lang="en-US" altLang="ko-KR" dirty="0">
              <a:latin typeface="+mn-ea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4796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Domain Generalization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Robustness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Effective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robustness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: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Distribution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shift</a:t>
            </a:r>
            <a:r>
              <a:rPr lang="ko-KR" altLang="en-US" sz="2000" dirty="0">
                <a:latin typeface="+mn-ea"/>
              </a:rPr>
              <a:t>에서의 정확도 개선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Relative robustness : Out-of-distribution</a:t>
            </a:r>
            <a:r>
              <a:rPr lang="ko-KR" altLang="en-US" sz="2000" dirty="0">
                <a:latin typeface="+mn-ea"/>
              </a:rPr>
              <a:t>에서의 정확도 개선</a:t>
            </a:r>
            <a:endParaRPr lang="en-US" altLang="ko-KR" sz="20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en-US" altLang="ko-KR" sz="1600" dirty="0" err="1">
                <a:latin typeface="+mn-ea"/>
              </a:rPr>
              <a:t>Out-of</a:t>
            </a:r>
            <a:r>
              <a:rPr lang="en-US" altLang="ko-KR" sz="1600" dirty="0">
                <a:latin typeface="+mn-ea"/>
              </a:rPr>
              <a:t> distribution : </a:t>
            </a:r>
            <a:r>
              <a:rPr lang="ko-KR" altLang="en-US" sz="1600" dirty="0">
                <a:latin typeface="+mn-ea"/>
              </a:rPr>
              <a:t>학습 데이터의 분포와는 다른 분포를 갖는 데이터를 의미</a:t>
            </a:r>
            <a:endParaRPr lang="en-US" altLang="ko-KR" sz="16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Classification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task</a:t>
            </a:r>
            <a:r>
              <a:rPr lang="ko-KR" altLang="en-US" sz="1600" dirty="0">
                <a:latin typeface="+mn-ea"/>
              </a:rPr>
              <a:t> 에서는 학습 데이터에 포함되지 않은 </a:t>
            </a:r>
            <a:r>
              <a:rPr lang="en-US" altLang="ko-KR" sz="1600" dirty="0">
                <a:latin typeface="+mn-ea"/>
              </a:rPr>
              <a:t>class</a:t>
            </a:r>
            <a:r>
              <a:rPr lang="ko-KR" altLang="en-US" sz="1600" dirty="0">
                <a:latin typeface="+mn-ea"/>
              </a:rPr>
              <a:t>를 가진 데이터를 의미한다</a:t>
            </a:r>
            <a:r>
              <a:rPr lang="en-US" altLang="ko-KR" sz="1600" dirty="0">
                <a:latin typeface="+mn-ea"/>
              </a:rPr>
              <a:t>.</a:t>
            </a:r>
          </a:p>
          <a:p>
            <a:pPr lvl="2">
              <a:lnSpc>
                <a:spcPct val="150000"/>
              </a:lnSpc>
            </a:pPr>
            <a:endParaRPr lang="en-US" altLang="ko-KR" sz="16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>
                <a:latin typeface="+mn-ea"/>
              </a:rPr>
              <a:t>모델의 </a:t>
            </a:r>
            <a:r>
              <a:rPr lang="en-US" altLang="ko-KR" sz="2000" dirty="0">
                <a:latin typeface="+mn-ea"/>
              </a:rPr>
              <a:t>robustness</a:t>
            </a:r>
            <a:r>
              <a:rPr lang="ko-KR" altLang="en-US" sz="2000" dirty="0">
                <a:latin typeface="+mn-ea"/>
              </a:rPr>
              <a:t>를 향상시키기 위해서는 </a:t>
            </a:r>
            <a:r>
              <a:rPr lang="en-US" altLang="ko-KR" sz="2000" dirty="0">
                <a:latin typeface="+mn-ea"/>
              </a:rPr>
              <a:t>2</a:t>
            </a:r>
            <a:r>
              <a:rPr lang="ko-KR" altLang="en-US" sz="2000" dirty="0">
                <a:latin typeface="+mn-ea"/>
              </a:rPr>
              <a:t>가지 모두의 정확도에서 개선 필요</a:t>
            </a:r>
            <a:endParaRPr lang="en-US" altLang="ko-KR" sz="20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Zero-shot clip</a:t>
            </a:r>
            <a:r>
              <a:rPr lang="ko-KR" altLang="en-US" sz="2000" dirty="0">
                <a:latin typeface="+mn-ea"/>
              </a:rPr>
              <a:t>으로 </a:t>
            </a:r>
            <a:r>
              <a:rPr lang="en-US" altLang="ko-KR" sz="2000">
                <a:latin typeface="+mn-ea"/>
              </a:rPr>
              <a:t>robustness </a:t>
            </a:r>
            <a:r>
              <a:rPr lang="ko-KR" altLang="en-US" sz="2000">
                <a:latin typeface="+mn-ea"/>
              </a:rPr>
              <a:t>측정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dirty="0">
              <a:latin typeface="+mn-ea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1931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Domain Generalization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Distribution Shift with Zero-shot clip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dirty="0">
              <a:latin typeface="+mn-ea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24</a:t>
            </a:fld>
            <a:endParaRPr lang="ko-KR" alt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58BBB78-6CD3-9B1A-C58F-1BFF690F1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84" y="2000449"/>
            <a:ext cx="9738632" cy="386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93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Compared to Human Performance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Clip vs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human performance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사람 또한 </a:t>
            </a:r>
            <a:r>
              <a:rPr lang="en-US" altLang="ko-KR" sz="2000" dirty="0">
                <a:latin typeface="+mn-ea"/>
              </a:rPr>
              <a:t>zero-shot</a:t>
            </a:r>
            <a:r>
              <a:rPr lang="ko-KR" altLang="en-US" sz="2000" dirty="0">
                <a:latin typeface="+mn-ea"/>
              </a:rPr>
              <a:t>으로 아무것도 보지 않고 지시문만 주어진 다음 문제를 풀었을 때 </a:t>
            </a:r>
            <a:r>
              <a:rPr lang="ko-KR" altLang="en-US" sz="2000" dirty="0" err="1">
                <a:latin typeface="+mn-ea"/>
              </a:rPr>
              <a:t>정답률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한 두개의 예시를 보고 나서 문제를 풀 때의 </a:t>
            </a:r>
            <a:r>
              <a:rPr lang="ko-KR" altLang="en-US" sz="2000" dirty="0" err="1">
                <a:latin typeface="+mn-ea"/>
              </a:rPr>
              <a:t>정답률을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CLIP</a:t>
            </a:r>
            <a:r>
              <a:rPr lang="ko-KR" altLang="en-US" sz="2000" dirty="0">
                <a:latin typeface="+mn-ea"/>
              </a:rPr>
              <a:t>과 비교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Oxford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IIT Pets dataset</a:t>
            </a:r>
            <a:r>
              <a:rPr lang="ko-KR" altLang="en-US" sz="2000" dirty="0">
                <a:latin typeface="+mn-ea"/>
              </a:rPr>
              <a:t>사용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사람 </a:t>
            </a:r>
            <a:r>
              <a:rPr lang="en-US" altLang="ko-KR" sz="2000" dirty="0">
                <a:latin typeface="+mn-ea"/>
              </a:rPr>
              <a:t>5</a:t>
            </a:r>
            <a:r>
              <a:rPr lang="ko-KR" altLang="en-US" sz="2000" dirty="0">
                <a:latin typeface="+mn-ea"/>
              </a:rPr>
              <a:t>명에게 </a:t>
            </a:r>
            <a:r>
              <a:rPr lang="en-US" altLang="ko-KR" sz="2000" dirty="0">
                <a:latin typeface="+mn-ea"/>
              </a:rPr>
              <a:t>3669</a:t>
            </a:r>
            <a:r>
              <a:rPr lang="ko-KR" altLang="en-US" sz="2000" dirty="0">
                <a:latin typeface="+mn-ea"/>
              </a:rPr>
              <a:t>개의 이미지를 주고 </a:t>
            </a:r>
            <a:r>
              <a:rPr lang="en-US" altLang="ko-KR" sz="2000" dirty="0">
                <a:latin typeface="+mn-ea"/>
              </a:rPr>
              <a:t>37</a:t>
            </a:r>
            <a:r>
              <a:rPr lang="ko-KR" altLang="en-US" sz="2000" dirty="0">
                <a:latin typeface="+mn-ea"/>
              </a:rPr>
              <a:t>종류의 개</a:t>
            </a:r>
            <a:r>
              <a:rPr lang="en-US" altLang="ko-KR" sz="2000" dirty="0">
                <a:latin typeface="+mn-ea"/>
              </a:rPr>
              <a:t>/</a:t>
            </a:r>
            <a:r>
              <a:rPr lang="ko-KR" altLang="en-US" sz="2000" dirty="0">
                <a:latin typeface="+mn-ea"/>
              </a:rPr>
              <a:t>고양이 중 어느 것인지 선택할 수 있게 함</a:t>
            </a:r>
            <a:r>
              <a:rPr lang="en-US" altLang="ko-KR" sz="2000" dirty="0">
                <a:latin typeface="+mn-ea"/>
              </a:rPr>
              <a:t>. </a:t>
            </a:r>
            <a:r>
              <a:rPr lang="ko-KR" altLang="en-US" sz="2000" dirty="0">
                <a:latin typeface="+mn-ea"/>
              </a:rPr>
              <a:t>추가로 모른다고 대답도 할 수 있다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5</a:t>
            </a:r>
            <a:r>
              <a:rPr lang="ko-KR" altLang="en-US" sz="2000" dirty="0">
                <a:latin typeface="+mn-ea"/>
              </a:rPr>
              <a:t>명의 사람은 인터넷 도움 없이 이미지 </a:t>
            </a:r>
            <a:r>
              <a:rPr lang="en-US" altLang="ko-KR" sz="2000" dirty="0">
                <a:latin typeface="+mn-ea"/>
              </a:rPr>
              <a:t>labeling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One-shot</a:t>
            </a:r>
            <a:r>
              <a:rPr lang="ko-KR" altLang="en-US" sz="2000" dirty="0">
                <a:latin typeface="+mn-ea"/>
              </a:rPr>
              <a:t>과 </a:t>
            </a:r>
            <a:r>
              <a:rPr lang="en-US" altLang="ko-KR" sz="2000" dirty="0">
                <a:latin typeface="+mn-ea"/>
              </a:rPr>
              <a:t>two-shot</a:t>
            </a:r>
            <a:r>
              <a:rPr lang="ko-KR" altLang="en-US" sz="2000" dirty="0">
                <a:latin typeface="+mn-ea"/>
              </a:rPr>
              <a:t>은 </a:t>
            </a:r>
            <a:r>
              <a:rPr lang="en-US" altLang="ko-KR" sz="2000" dirty="0">
                <a:latin typeface="+mn-ea"/>
              </a:rPr>
              <a:t>1, 2</a:t>
            </a:r>
            <a:r>
              <a:rPr lang="ko-KR" altLang="en-US" sz="2000" dirty="0">
                <a:latin typeface="+mn-ea"/>
              </a:rPr>
              <a:t>개의 예시를 본 다음 </a:t>
            </a:r>
            <a:r>
              <a:rPr lang="en-US" altLang="ko-KR" sz="2000" dirty="0">
                <a:latin typeface="+mn-ea"/>
              </a:rPr>
              <a:t>labeling</a:t>
            </a:r>
            <a:r>
              <a:rPr lang="ko-KR" altLang="en-US" sz="2000" dirty="0">
                <a:latin typeface="+mn-ea"/>
              </a:rPr>
              <a:t>시도</a:t>
            </a:r>
            <a:endParaRPr lang="en-US" altLang="ko-KR" sz="20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dirty="0">
              <a:latin typeface="+mn-ea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471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Compared to Human Performance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Clip vs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human performance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dirty="0">
              <a:latin typeface="+mn-ea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26</a:t>
            </a:fld>
            <a:endParaRPr lang="ko-KR" altLang="en-US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4F3CD3D7-BC78-990D-86BB-4748AA90D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83" y="1716315"/>
            <a:ext cx="6266833" cy="457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764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Limitation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여러 유형이 세분화된 분류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좁은 범위에서의 분류</a:t>
            </a:r>
            <a:r>
              <a:rPr lang="en-US" altLang="ko-KR" sz="2000" dirty="0">
                <a:latin typeface="+mn-ea"/>
              </a:rPr>
              <a:t>)</a:t>
            </a:r>
            <a:r>
              <a:rPr lang="ko-KR" altLang="en-US" sz="2000" dirty="0">
                <a:latin typeface="+mn-ea"/>
              </a:rPr>
              <a:t>에서 특히 약하다</a:t>
            </a:r>
            <a:r>
              <a:rPr lang="en-US" altLang="ko-KR" sz="2000" dirty="0">
                <a:latin typeface="+mn-ea"/>
              </a:rPr>
              <a:t>. </a:t>
            </a:r>
            <a:r>
              <a:rPr lang="ko-KR" altLang="en-US" sz="2000" dirty="0">
                <a:latin typeface="+mn-ea"/>
              </a:rPr>
              <a:t>사진에서 가장 가까운 자동차까지의 거리를 분류하는 </a:t>
            </a:r>
            <a:r>
              <a:rPr lang="en-US" altLang="ko-KR" sz="2000" dirty="0">
                <a:latin typeface="+mn-ea"/>
              </a:rPr>
              <a:t>task</a:t>
            </a:r>
            <a:r>
              <a:rPr lang="ko-KR" altLang="en-US" sz="2000" dirty="0">
                <a:latin typeface="+mn-ea"/>
              </a:rPr>
              <a:t>와 같은 경우 </a:t>
            </a:r>
            <a:r>
              <a:rPr lang="en-US" altLang="ko-KR" sz="2000" dirty="0">
                <a:latin typeface="+mn-ea"/>
              </a:rPr>
              <a:t>CLIP </a:t>
            </a:r>
            <a:r>
              <a:rPr lang="ko-KR" altLang="en-US" sz="2000" dirty="0">
                <a:latin typeface="+mn-ea"/>
              </a:rPr>
              <a:t>이 사전학습에서 학습하지 못한 새로운 종류의 문제에서는 해결 능력이 부족하다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MNIST</a:t>
            </a:r>
            <a:r>
              <a:rPr lang="ko-KR" altLang="en-US" sz="2000" dirty="0">
                <a:latin typeface="+mn-ea"/>
              </a:rPr>
              <a:t>에서의 낮은 정확도를 보여준다</a:t>
            </a:r>
            <a:r>
              <a:rPr lang="en-US" altLang="ko-KR" sz="2000" dirty="0">
                <a:latin typeface="+mn-ea"/>
              </a:rPr>
              <a:t>. </a:t>
            </a:r>
            <a:r>
              <a:rPr lang="ko-KR" altLang="en-US" sz="2000" dirty="0">
                <a:latin typeface="+mn-ea"/>
              </a:rPr>
              <a:t>사전학습 데이터셋에 </a:t>
            </a:r>
            <a:r>
              <a:rPr lang="en-US" altLang="ko-KR" sz="2000" dirty="0">
                <a:latin typeface="+mn-ea"/>
              </a:rPr>
              <a:t>MNIST</a:t>
            </a:r>
            <a:r>
              <a:rPr lang="ko-KR" altLang="en-US" sz="2000" dirty="0">
                <a:latin typeface="+mn-ea"/>
              </a:rPr>
              <a:t>의 손 글씨 이미지와 유사한 샘플이 없기 때문이며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일반적인 딥러닝 모델에 취약한 일반화 문제가 해결되지 않음을 의미한다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인터넷에서 수집한 데이터를 정제하지 않고 사용함으로써 기존의 사람들이 갖고 있는 여러 사회적 편견들도 같이 학습하게 된다</a:t>
            </a:r>
            <a:r>
              <a:rPr lang="en-US" altLang="ko-KR" sz="2000" dirty="0">
                <a:latin typeface="+mn-ea"/>
              </a:rPr>
              <a:t>.</a:t>
            </a:r>
            <a:endParaRPr lang="en-US" altLang="ko-KR" dirty="0">
              <a:latin typeface="+mn-ea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6358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Conclusion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자연어 처리 </a:t>
            </a:r>
            <a:r>
              <a:rPr lang="en-US" altLang="ko-KR" sz="2000" dirty="0">
                <a:latin typeface="+mn-ea"/>
              </a:rPr>
              <a:t>task</a:t>
            </a:r>
            <a:r>
              <a:rPr lang="ko-KR" altLang="en-US" sz="2000" dirty="0">
                <a:latin typeface="+mn-ea"/>
              </a:rPr>
              <a:t>에서 크게 성공한 </a:t>
            </a:r>
            <a:r>
              <a:rPr lang="en-US" altLang="ko-KR" sz="2000" dirty="0">
                <a:latin typeface="+mn-ea"/>
              </a:rPr>
              <a:t>task-agnostic web-scale </a:t>
            </a:r>
            <a:r>
              <a:rPr lang="ko-KR" altLang="en-US" sz="2000" dirty="0">
                <a:latin typeface="+mn-ea"/>
              </a:rPr>
              <a:t>사전학습 방식을 </a:t>
            </a:r>
            <a:r>
              <a:rPr lang="en-US" altLang="ko-KR" sz="2000" dirty="0">
                <a:latin typeface="+mn-ea"/>
              </a:rPr>
              <a:t>vision </a:t>
            </a:r>
            <a:r>
              <a:rPr lang="ko-KR" altLang="en-US" sz="2000" dirty="0">
                <a:latin typeface="+mn-ea"/>
              </a:rPr>
              <a:t>분야에서 적용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OCR,</a:t>
            </a:r>
            <a:r>
              <a:rPr lang="ko-KR" altLang="en-US" sz="2000" dirty="0">
                <a:latin typeface="+mn-ea"/>
              </a:rPr>
              <a:t> 화면 판독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동작 인식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물체 분류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얼굴 감정 인식 등 다양한 범위의 </a:t>
            </a:r>
            <a:r>
              <a:rPr lang="en-US" altLang="ko-KR" sz="2000" dirty="0">
                <a:latin typeface="+mn-ea"/>
              </a:rPr>
              <a:t>task</a:t>
            </a:r>
            <a:r>
              <a:rPr lang="ko-KR" altLang="en-US" sz="2000" dirty="0">
                <a:latin typeface="+mn-ea"/>
              </a:rPr>
              <a:t>에 적용 가능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자연어로 구성된 </a:t>
            </a:r>
            <a:r>
              <a:rPr lang="en-US" altLang="ko-KR" sz="2000" dirty="0">
                <a:latin typeface="+mn-ea"/>
              </a:rPr>
              <a:t>prompt</a:t>
            </a:r>
            <a:r>
              <a:rPr lang="ko-KR" altLang="en-US" sz="2000" dirty="0">
                <a:latin typeface="+mn-ea"/>
              </a:rPr>
              <a:t>를 통해 여러 기존 데이터셋에 대해 </a:t>
            </a:r>
            <a:r>
              <a:rPr lang="en-US" altLang="ko-KR" sz="2000" dirty="0">
                <a:latin typeface="+mn-ea"/>
              </a:rPr>
              <a:t>zero-shot </a:t>
            </a:r>
            <a:r>
              <a:rPr lang="ko-KR" altLang="en-US" sz="2000" dirty="0">
                <a:latin typeface="+mn-ea"/>
              </a:rPr>
              <a:t>학습을 수행하여 좋은 결과 도출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94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Introduction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>
                <a:latin typeface="+mn-ea"/>
              </a:rPr>
              <a:t>자연어 처리 </a:t>
            </a:r>
            <a:r>
              <a:rPr lang="en-US" altLang="ko-KR" sz="2000" dirty="0">
                <a:latin typeface="+mn-ea"/>
              </a:rPr>
              <a:t>Task</a:t>
            </a:r>
            <a:r>
              <a:rPr lang="ko-KR" altLang="en-US" sz="2000" dirty="0">
                <a:latin typeface="+mn-ea"/>
              </a:rPr>
              <a:t>에서 </a:t>
            </a:r>
            <a:r>
              <a:rPr lang="en-US" altLang="ko-KR" sz="2000" dirty="0">
                <a:latin typeface="+mn-ea"/>
              </a:rPr>
              <a:t>Transformer </a:t>
            </a:r>
            <a:r>
              <a:rPr lang="ko-KR" altLang="en-US" sz="2000" dirty="0">
                <a:latin typeface="+mn-ea"/>
              </a:rPr>
              <a:t>기반 </a:t>
            </a:r>
            <a:r>
              <a:rPr lang="en-US" altLang="ko-KR" sz="2000" dirty="0">
                <a:latin typeface="+mn-ea"/>
              </a:rPr>
              <a:t>Bert, GPT</a:t>
            </a:r>
            <a:r>
              <a:rPr lang="ko-KR" altLang="en-US" sz="2000" dirty="0">
                <a:latin typeface="+mn-ea"/>
              </a:rPr>
              <a:t>는 </a:t>
            </a:r>
            <a:r>
              <a:rPr lang="en-US" altLang="ko-KR" sz="2000" dirty="0">
                <a:latin typeface="+mn-ea"/>
              </a:rPr>
              <a:t>NLP </a:t>
            </a:r>
            <a:r>
              <a:rPr lang="ko-KR" altLang="en-US" sz="2000" dirty="0">
                <a:latin typeface="+mn-ea"/>
              </a:rPr>
              <a:t>분야에서 큰 성능을 보임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많은 데이터로 사전 학습</a:t>
            </a:r>
            <a:r>
              <a:rPr lang="en-US" altLang="ko-KR" sz="2000" dirty="0">
                <a:latin typeface="+mn-ea"/>
              </a:rPr>
              <a:t>(Pre-training)</a:t>
            </a:r>
            <a:r>
              <a:rPr lang="ko-KR" altLang="en-US" sz="2000" dirty="0">
                <a:latin typeface="+mn-ea"/>
              </a:rPr>
              <a:t>을 수행함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데이터 셋 별 교육 데이터가 따로 필요하지 않음 </a:t>
            </a:r>
            <a:r>
              <a:rPr lang="en-US" altLang="ko-KR" sz="2000" dirty="0">
                <a:latin typeface="+mn-ea"/>
              </a:rPr>
              <a:t>– zero-shot learning</a:t>
            </a:r>
            <a:r>
              <a:rPr lang="ko-KR" altLang="en-US" sz="2000" dirty="0">
                <a:latin typeface="+mn-ea"/>
              </a:rPr>
              <a:t>에 강함</a:t>
            </a: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 dirty="0"/>
          </a:p>
        </p:txBody>
      </p:sp>
      <p:pic>
        <p:nvPicPr>
          <p:cNvPr id="1026" name="Picture 2" descr="Google Bert, ¿qué es, cómo funciona y cómo optimizar tu SEO?">
            <a:extLst>
              <a:ext uri="{FF2B5EF4-FFF2-40B4-BE49-F238E27FC236}">
                <a16:creationId xmlns:a16="http://schemas.microsoft.com/office/drawing/2014/main" id="{58932440-42F8-1025-2EC8-A3A404D11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35" y="3120008"/>
            <a:ext cx="3096130" cy="207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C213423-ACC5-0DBB-5822-FAFF3F137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57" y="3259141"/>
            <a:ext cx="1796143" cy="17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81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Introduction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>
                <a:latin typeface="+mn-ea"/>
              </a:rPr>
              <a:t>컴퓨터 비전 </a:t>
            </a:r>
            <a:r>
              <a:rPr lang="en-US" altLang="ko-KR" sz="2000" dirty="0">
                <a:latin typeface="+mn-ea"/>
              </a:rPr>
              <a:t>task</a:t>
            </a:r>
            <a:r>
              <a:rPr lang="ko-KR" altLang="en-US" sz="2000" dirty="0">
                <a:latin typeface="+mn-ea"/>
              </a:rPr>
              <a:t>에서도 사전학습을 통해 이러한 높은 성능을 나타내는가</a:t>
            </a:r>
            <a:r>
              <a:rPr lang="en-US" altLang="ko-KR" sz="2000" dirty="0">
                <a:latin typeface="+mn-ea"/>
              </a:rPr>
              <a:t>?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대부분의 </a:t>
            </a:r>
            <a:r>
              <a:rPr lang="en-US" altLang="ko-KR" sz="2000" dirty="0">
                <a:latin typeface="+mn-ea"/>
              </a:rPr>
              <a:t>Transformer </a:t>
            </a:r>
            <a:r>
              <a:rPr lang="ko-KR" altLang="en-US" sz="2000" dirty="0">
                <a:latin typeface="+mn-ea"/>
              </a:rPr>
              <a:t>및 </a:t>
            </a:r>
            <a:r>
              <a:rPr lang="en-US" altLang="ko-KR" sz="2000" dirty="0">
                <a:latin typeface="+mn-ea"/>
              </a:rPr>
              <a:t>CNN </a:t>
            </a:r>
            <a:r>
              <a:rPr lang="ko-KR" altLang="en-US" sz="2000" dirty="0">
                <a:latin typeface="+mn-ea"/>
              </a:rPr>
              <a:t>기반 모델들이 </a:t>
            </a:r>
            <a:r>
              <a:rPr lang="en-US" altLang="ko-KR" sz="2000" dirty="0">
                <a:latin typeface="+mn-ea"/>
              </a:rPr>
              <a:t>ImageNet</a:t>
            </a:r>
            <a:r>
              <a:rPr lang="ko-KR" altLang="en-US" sz="2000" dirty="0">
                <a:latin typeface="+mn-ea"/>
              </a:rPr>
              <a:t> 데이터셋으로 활용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하지만 </a:t>
            </a:r>
            <a:r>
              <a:rPr lang="en-US" altLang="ko-KR" sz="2000" dirty="0">
                <a:latin typeface="+mn-ea"/>
              </a:rPr>
              <a:t>zero-shot Learning</a:t>
            </a:r>
            <a:r>
              <a:rPr lang="ko-KR" altLang="en-US" sz="2000" dirty="0">
                <a:latin typeface="+mn-ea"/>
              </a:rPr>
              <a:t>에 적용하기에는 성능이 매우 낮음 </a:t>
            </a:r>
            <a:endParaRPr lang="en-US" altLang="ko-KR" sz="20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Learning Visual N-Grams from web Data (2017) – 11.5% accuracy</a:t>
            </a: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데이터셋에 대한 </a:t>
            </a:r>
            <a:r>
              <a:rPr lang="en-US" altLang="ko-KR" sz="2000" dirty="0">
                <a:latin typeface="+mn-ea"/>
              </a:rPr>
              <a:t>labeling </a:t>
            </a:r>
            <a:r>
              <a:rPr lang="ko-KR" altLang="en-US" sz="2000" dirty="0">
                <a:latin typeface="+mn-ea"/>
              </a:rPr>
              <a:t>작업에 큰 비용이 들며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포함된 정보의 양이 적음 </a:t>
            </a:r>
            <a:r>
              <a:rPr lang="en-US" altLang="ko-KR" sz="2000" dirty="0">
                <a:latin typeface="+mn-ea"/>
              </a:rPr>
              <a:t>-&gt; </a:t>
            </a:r>
            <a:r>
              <a:rPr lang="ko-KR" altLang="en-US" sz="2000" dirty="0">
                <a:latin typeface="+mn-ea"/>
              </a:rPr>
              <a:t>데이터 수의 부족</a:t>
            </a: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5889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Introduction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2000" dirty="0">
                <a:latin typeface="+mn-ea"/>
              </a:rPr>
              <a:t>본 논문에서는 </a:t>
            </a:r>
            <a:r>
              <a:rPr lang="en-US" altLang="ko-KR" sz="2000" dirty="0">
                <a:latin typeface="+mn-ea"/>
              </a:rPr>
              <a:t>CLIP </a:t>
            </a:r>
            <a:r>
              <a:rPr lang="ko-KR" altLang="en-US" sz="2000" dirty="0">
                <a:latin typeface="+mn-ea"/>
              </a:rPr>
              <a:t>을 통한 새로운 </a:t>
            </a:r>
            <a:r>
              <a:rPr lang="en-US" altLang="ko-KR" sz="2000" dirty="0">
                <a:latin typeface="+mn-ea"/>
              </a:rPr>
              <a:t>representation learning </a:t>
            </a:r>
            <a:r>
              <a:rPr lang="ko-KR" altLang="en-US" sz="2000" dirty="0">
                <a:latin typeface="+mn-ea"/>
              </a:rPr>
              <a:t>방법 제안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4</a:t>
            </a:r>
            <a:r>
              <a:rPr lang="ko-KR" altLang="en-US" sz="2000" dirty="0">
                <a:latin typeface="+mn-ea"/>
              </a:rPr>
              <a:t>억 개의 </a:t>
            </a:r>
            <a:r>
              <a:rPr lang="en-US" altLang="ko-KR" sz="2000" dirty="0">
                <a:latin typeface="+mn-ea"/>
              </a:rPr>
              <a:t>Image-Text Pair</a:t>
            </a:r>
            <a:r>
              <a:rPr lang="ko-KR" altLang="en-US" sz="2000" dirty="0">
                <a:latin typeface="+mn-ea"/>
              </a:rPr>
              <a:t>로 이루어진 데이터로 학습된 모델</a:t>
            </a:r>
            <a:endParaRPr lang="en-US" altLang="ko-KR" sz="2000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웹 </a:t>
            </a:r>
            <a:r>
              <a:rPr lang="ko-KR" altLang="en-US" sz="1600" dirty="0" err="1">
                <a:latin typeface="+mn-ea"/>
              </a:rPr>
              <a:t>크롤링을</a:t>
            </a:r>
            <a:r>
              <a:rPr lang="ko-KR" altLang="en-US" sz="1600" dirty="0">
                <a:latin typeface="+mn-ea"/>
              </a:rPr>
              <a:t> 통해 자동으로 이미지와 그와 연관된 자연어 텍스트를 추출하여 제작</a:t>
            </a:r>
            <a:endParaRPr lang="en-US" altLang="ko-KR" sz="16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Labeling</a:t>
            </a:r>
            <a:r>
              <a:rPr lang="ko-KR" altLang="en-US" sz="2000" dirty="0">
                <a:latin typeface="+mn-ea"/>
              </a:rPr>
              <a:t>이 필요없이 확장에 용이하며</a:t>
            </a:r>
            <a:r>
              <a:rPr lang="en-US" altLang="ko-KR" sz="2000" dirty="0">
                <a:latin typeface="+mn-ea"/>
              </a:rPr>
              <a:t>, zero-shot transfer</a:t>
            </a:r>
            <a:r>
              <a:rPr lang="ko-KR" altLang="en-US" sz="2000" dirty="0">
                <a:latin typeface="+mn-ea"/>
              </a:rPr>
              <a:t>를 가능하게 함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이미지</a:t>
            </a:r>
            <a:r>
              <a:rPr lang="en-US" altLang="ko-KR" sz="2000" dirty="0">
                <a:latin typeface="+mn-ea"/>
              </a:rPr>
              <a:t>-</a:t>
            </a:r>
            <a:r>
              <a:rPr lang="ko-KR" altLang="en-US" sz="2000" dirty="0">
                <a:latin typeface="+mn-ea"/>
              </a:rPr>
              <a:t>텍스트로 구성된 데이터셋은 고정된 </a:t>
            </a:r>
            <a:r>
              <a:rPr lang="en-US" altLang="ko-KR" sz="2000" dirty="0">
                <a:latin typeface="+mn-ea"/>
              </a:rPr>
              <a:t>label</a:t>
            </a:r>
            <a:r>
              <a:rPr lang="ko-KR" altLang="en-US" sz="2000" dirty="0">
                <a:latin typeface="+mn-ea"/>
              </a:rPr>
              <a:t>이 없기 때문에 분류 문제로 학습할 수 없다</a:t>
            </a:r>
            <a:r>
              <a:rPr lang="en-US" altLang="ko-KR" sz="2000" dirty="0">
                <a:latin typeface="+mn-ea"/>
              </a:rPr>
              <a:t>. </a:t>
            </a:r>
          </a:p>
          <a:p>
            <a:pPr lvl="2"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두 쌍의 올바른 연결 관계를 찾는 </a:t>
            </a:r>
            <a:r>
              <a:rPr lang="en-US" altLang="ko-KR" sz="1600" dirty="0">
                <a:latin typeface="+mn-ea"/>
              </a:rPr>
              <a:t>Contrastive Learning </a:t>
            </a:r>
            <a:r>
              <a:rPr lang="ko-KR" altLang="en-US" sz="1600" dirty="0">
                <a:latin typeface="+mn-ea"/>
              </a:rPr>
              <a:t>으로 네트워크 학습</a:t>
            </a:r>
            <a:endParaRPr lang="en-US" altLang="ko-KR" sz="1600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276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Approach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Contrastive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Learning?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Self-supervised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Learning</a:t>
            </a:r>
            <a:r>
              <a:rPr lang="ko-KR" altLang="en-US" sz="2000" dirty="0">
                <a:latin typeface="+mn-ea"/>
              </a:rPr>
              <a:t>의 접근법 중 하나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ko-KR" altLang="en-US" sz="2000" dirty="0">
                <a:latin typeface="+mn-ea"/>
              </a:rPr>
              <a:t>입력 샘플 간의 비교를 통해 학습</a:t>
            </a: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BFD1EF9-7382-BEC2-9777-1CD1E05D6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323" y="2821740"/>
            <a:ext cx="6349847" cy="35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07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Approach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Clip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Model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Architecture</a:t>
            </a:r>
            <a:endParaRPr lang="en-US" altLang="ko-KR" sz="16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7B36E1C-A7F7-2FF5-C69B-9ECC65D1F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159021" y="1990612"/>
            <a:ext cx="51911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09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Approach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 err="1">
                <a:latin typeface="+mn-ea"/>
              </a:rPr>
              <a:t>Numpy</a:t>
            </a:r>
            <a:r>
              <a:rPr lang="en-US" altLang="ko-KR" sz="2000" dirty="0">
                <a:latin typeface="+mn-ea"/>
              </a:rPr>
              <a:t>-like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pseudo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code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about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CLIP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2E5E22F-BD85-D3D4-14F0-83707C26F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30" y="1736869"/>
            <a:ext cx="4786312" cy="491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D5E74F-3E35-E97C-39A8-6462E4D7B00F}"/>
              </a:ext>
            </a:extLst>
          </p:cNvPr>
          <p:cNvSpPr txBox="1"/>
          <p:nvPr/>
        </p:nvSpPr>
        <p:spPr>
          <a:xfrm>
            <a:off x="8725731" y="3364202"/>
            <a:ext cx="311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이미지와 텍스트 벡터 </a:t>
            </a:r>
            <a:r>
              <a:rPr lang="ko-KR" altLang="en-US" dirty="0" err="1"/>
              <a:t>임베딩</a:t>
            </a:r>
            <a:endParaRPr lang="ko-KR" altLang="en-US" dirty="0"/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D5D8B831-F22C-51D4-D4B1-1070F2BD9413}"/>
              </a:ext>
            </a:extLst>
          </p:cNvPr>
          <p:cNvSpPr/>
          <p:nvPr/>
        </p:nvSpPr>
        <p:spPr>
          <a:xfrm>
            <a:off x="6819049" y="3440144"/>
            <a:ext cx="1147593" cy="217448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4F7B1-B3AF-C69A-B68D-B79446520C6C}"/>
              </a:ext>
            </a:extLst>
          </p:cNvPr>
          <p:cNvSpPr txBox="1"/>
          <p:nvPr/>
        </p:nvSpPr>
        <p:spPr>
          <a:xfrm>
            <a:off x="8739490" y="3861765"/>
            <a:ext cx="2575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Linear projection</a:t>
            </a:r>
            <a:r>
              <a:rPr lang="ko-KR" altLang="en-US" dirty="0"/>
              <a:t>을 통한 </a:t>
            </a:r>
            <a:endParaRPr lang="en-US" altLang="ko-KR" dirty="0"/>
          </a:p>
          <a:p>
            <a:r>
              <a:rPr lang="en-US" altLang="ko-KR" dirty="0"/>
              <a:t>multi modal embedding</a:t>
            </a:r>
            <a:endParaRPr lang="ko-KR" altLang="en-US" dirty="0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8100B22E-9E6F-0217-5FE7-933E00F46CD4}"/>
              </a:ext>
            </a:extLst>
          </p:cNvPr>
          <p:cNvSpPr/>
          <p:nvPr/>
        </p:nvSpPr>
        <p:spPr>
          <a:xfrm>
            <a:off x="7353906" y="4067744"/>
            <a:ext cx="886541" cy="193129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08FEC9-905A-0B42-5EFD-BC93AD933257}"/>
              </a:ext>
            </a:extLst>
          </p:cNvPr>
          <p:cNvSpPr txBox="1"/>
          <p:nvPr/>
        </p:nvSpPr>
        <p:spPr>
          <a:xfrm>
            <a:off x="8727229" y="4647004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코사인 유사도 계산</a:t>
            </a:r>
            <a:endParaRPr lang="ko-KR" altLang="en-US" dirty="0"/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D7253C2D-2355-4F4A-207B-A14DF5DB1220}"/>
              </a:ext>
            </a:extLst>
          </p:cNvPr>
          <p:cNvSpPr/>
          <p:nvPr/>
        </p:nvSpPr>
        <p:spPr>
          <a:xfrm>
            <a:off x="7353906" y="4694539"/>
            <a:ext cx="886541" cy="193129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556CC1-1F2F-9473-DF2D-71CC1C2FD817}"/>
              </a:ext>
            </a:extLst>
          </p:cNvPr>
          <p:cNvSpPr txBox="1"/>
          <p:nvPr/>
        </p:nvSpPr>
        <p:spPr>
          <a:xfrm>
            <a:off x="8725731" y="533986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Cross entropy loss </a:t>
            </a:r>
            <a:r>
              <a:rPr lang="ko-KR" altLang="en-US" dirty="0"/>
              <a:t>계산</a:t>
            </a:r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910C0E28-4942-F947-1837-CC9C439063B3}"/>
              </a:ext>
            </a:extLst>
          </p:cNvPr>
          <p:cNvSpPr/>
          <p:nvPr/>
        </p:nvSpPr>
        <p:spPr>
          <a:xfrm>
            <a:off x="7826829" y="5429818"/>
            <a:ext cx="566018" cy="193129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482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7CD44-804E-414A-8A47-8991EDF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03921"/>
            <a:ext cx="10515600" cy="595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</a:rPr>
              <a:t>Approach</a:t>
            </a:r>
            <a:endParaRPr lang="ko-KR" altLang="en-US" sz="3600" b="1" dirty="0">
              <a:latin typeface="+mn-ea"/>
              <a:ea typeface="+mn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B5EA4C-50B7-43C1-9BE0-2055C5BB6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588"/>
            <a:ext cx="10515600" cy="497329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Image Encoder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ResNet50</a:t>
            </a:r>
          </a:p>
          <a:p>
            <a:pPr lvl="2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Global average pooling</a:t>
            </a:r>
            <a:r>
              <a:rPr lang="ko-KR" altLang="en-US" sz="1600" dirty="0">
                <a:latin typeface="+mn-ea"/>
              </a:rPr>
              <a:t>을 </a:t>
            </a:r>
            <a:r>
              <a:rPr lang="en-US" altLang="ko-KR" sz="1600" dirty="0">
                <a:latin typeface="+mn-ea"/>
              </a:rPr>
              <a:t>attention pooling</a:t>
            </a:r>
            <a:r>
              <a:rPr lang="ko-KR" altLang="en-US" sz="1600" dirty="0">
                <a:latin typeface="+mn-ea"/>
              </a:rPr>
              <a:t>으로 대체하고 </a:t>
            </a:r>
            <a:r>
              <a:rPr lang="en-US" altLang="ko-KR" sz="1600" dirty="0" err="1">
                <a:latin typeface="+mn-ea"/>
              </a:rPr>
              <a:t>ResNet</a:t>
            </a:r>
            <a:r>
              <a:rPr lang="en-US" altLang="ko-KR" sz="1600" dirty="0">
                <a:latin typeface="+mn-ea"/>
              </a:rPr>
              <a:t>-D </a:t>
            </a:r>
            <a:r>
              <a:rPr lang="ko-KR" altLang="en-US" sz="1600" dirty="0">
                <a:latin typeface="+mn-ea"/>
              </a:rPr>
              <a:t>버전 사용</a:t>
            </a:r>
            <a:endParaRPr lang="en-US" altLang="ko-KR" sz="2000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 err="1">
                <a:latin typeface="+mn-ea"/>
              </a:rPr>
              <a:t>ViT</a:t>
            </a:r>
            <a:r>
              <a:rPr lang="en-US" altLang="ko-KR" sz="2000" dirty="0">
                <a:latin typeface="+mn-ea"/>
              </a:rPr>
              <a:t> (Vision Transfor</a:t>
            </a:r>
            <a:r>
              <a:rPr lang="en-US" altLang="ko-KR" dirty="0">
                <a:latin typeface="+mn-ea"/>
              </a:rPr>
              <a:t>mer)</a:t>
            </a:r>
          </a:p>
          <a:p>
            <a:pPr lvl="2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Layer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normalization</a:t>
            </a:r>
            <a:r>
              <a:rPr lang="ko-KR" altLang="en-US" sz="1600" dirty="0">
                <a:latin typeface="+mn-ea"/>
              </a:rPr>
              <a:t> 추가 외에 별다른 수정 </a:t>
            </a:r>
            <a:r>
              <a:rPr lang="en-US" altLang="ko-KR" sz="1600" dirty="0">
                <a:latin typeface="+mn-ea"/>
              </a:rPr>
              <a:t>x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+mn-ea"/>
              </a:rPr>
              <a:t>Text Encoder</a:t>
            </a: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sz="2000" dirty="0">
                <a:latin typeface="+mn-ea"/>
              </a:rPr>
              <a:t>Transformer</a:t>
            </a:r>
          </a:p>
          <a:p>
            <a:pPr lvl="2"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Max Length = 76</a:t>
            </a:r>
            <a:endParaRPr lang="en-US" altLang="ko-KR" sz="20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6130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8972</TotalTime>
  <Pages>3</Pages>
  <Words>1531</Words>
  <Characters>0</Characters>
  <Application>Microsoft Office PowerPoint</Application>
  <DocSecurity>0</DocSecurity>
  <PresentationFormat>와이드스크린</PresentationFormat>
  <Lines>0</Lines>
  <Paragraphs>242</Paragraphs>
  <Slides>28</Slides>
  <Notes>27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8" baseType="lpstr">
      <vt:lpstr>Gill Sans</vt:lpstr>
      <vt:lpstr>KoPub돋움체 Bold</vt:lpstr>
      <vt:lpstr>Nanum Gothic</vt:lpstr>
      <vt:lpstr>Noto Sans KR</vt:lpstr>
      <vt:lpstr>맑은 고딕</vt:lpstr>
      <vt:lpstr>Arial</vt:lpstr>
      <vt:lpstr>Calibri</vt:lpstr>
      <vt:lpstr>Calibri Light</vt:lpstr>
      <vt:lpstr>Wingdings 2</vt:lpstr>
      <vt:lpstr>Office 테마</vt:lpstr>
      <vt:lpstr>Learning Transferable Visual Models  From Natural Language Supervision</vt:lpstr>
      <vt:lpstr>Contents</vt:lpstr>
      <vt:lpstr>Introduction</vt:lpstr>
      <vt:lpstr>Introduction</vt:lpstr>
      <vt:lpstr>Introduction</vt:lpstr>
      <vt:lpstr>Approach</vt:lpstr>
      <vt:lpstr>Approach</vt:lpstr>
      <vt:lpstr>Approach</vt:lpstr>
      <vt:lpstr>Approach</vt:lpstr>
      <vt:lpstr>Zero-shot Transfer</vt:lpstr>
      <vt:lpstr>Zero-shot Transfer</vt:lpstr>
      <vt:lpstr>Zero-shot Transfer</vt:lpstr>
      <vt:lpstr>Zero-shot Transfer</vt:lpstr>
      <vt:lpstr>Zero-shot Transfer</vt:lpstr>
      <vt:lpstr>Zero-shot Transfer</vt:lpstr>
      <vt:lpstr>Zero-shot Transfer</vt:lpstr>
      <vt:lpstr>Zero-shot Transfer</vt:lpstr>
      <vt:lpstr>Representation Learning</vt:lpstr>
      <vt:lpstr>Representation Learning</vt:lpstr>
      <vt:lpstr>Representation Learning</vt:lpstr>
      <vt:lpstr>Representation Learning</vt:lpstr>
      <vt:lpstr>Domain Generalization</vt:lpstr>
      <vt:lpstr>Domain Generalization</vt:lpstr>
      <vt:lpstr>Domain Generalization</vt:lpstr>
      <vt:lpstr>Compared to Human Performance</vt:lpstr>
      <vt:lpstr>Compared to Human Performance</vt:lpstr>
      <vt:lpstr>Limitation</vt:lpstr>
      <vt:lpstr>Conclusion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피선우</cp:lastModifiedBy>
  <cp:revision>273</cp:revision>
  <dcterms:modified xsi:type="dcterms:W3CDTF">2023-09-01T06:48:31Z</dcterms:modified>
</cp:coreProperties>
</file>