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24"/>
  </p:notesMasterIdLst>
  <p:sldIdLst>
    <p:sldId id="258" r:id="rId2"/>
    <p:sldId id="268" r:id="rId3"/>
    <p:sldId id="270" r:id="rId4"/>
    <p:sldId id="287" r:id="rId5"/>
    <p:sldId id="288" r:id="rId6"/>
    <p:sldId id="289" r:id="rId7"/>
    <p:sldId id="290" r:id="rId8"/>
    <p:sldId id="291" r:id="rId9"/>
    <p:sldId id="292" r:id="rId10"/>
    <p:sldId id="293" r:id="rId11"/>
    <p:sldId id="294" r:id="rId12"/>
    <p:sldId id="295" r:id="rId13"/>
    <p:sldId id="296" r:id="rId14"/>
    <p:sldId id="297" r:id="rId15"/>
    <p:sldId id="298" r:id="rId16"/>
    <p:sldId id="299" r:id="rId17"/>
    <p:sldId id="300" r:id="rId18"/>
    <p:sldId id="301" r:id="rId19"/>
    <p:sldId id="302" r:id="rId20"/>
    <p:sldId id="303" r:id="rId21"/>
    <p:sldId id="304" r:id="rId22"/>
    <p:sldId id="305" r:id="rId2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한동현" initials="한" lastIdx="1" clrIdx="0">
    <p:extLst>
      <p:ext uri="{19B8F6BF-5375-455C-9EA6-DF929625EA0E}">
        <p15:presenceInfo xmlns:p15="http://schemas.microsoft.com/office/powerpoint/2012/main" userId="한동현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626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보통 스타일 2 - 강조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E9639D4-E3E2-4D34-9284-5A2195B3D0D7}" styleName="밝은 스타일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8EC20E35-A176-4012-BC5E-935CFFF8708E}" styleName="보통 스타일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05" autoAdjust="0"/>
    <p:restoredTop sz="87834" autoAdjust="0"/>
  </p:normalViewPr>
  <p:slideViewPr>
    <p:cSldViewPr snapToGrid="0">
      <p:cViewPr varScale="1">
        <p:scale>
          <a:sx n="67" d="100"/>
          <a:sy n="67" d="100"/>
        </p:scale>
        <p:origin x="152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8" d="100"/>
          <a:sy n="98" d="100"/>
        </p:scale>
        <p:origin x="441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4F3803-FCDE-4E49-BEE8-1D0AA57BC22C}" type="datetimeFigureOut">
              <a:rPr lang="ko-KR" altLang="en-US" smtClean="0"/>
              <a:t>2022-02-26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09FEC2-E03A-4AE0-A376-EF4F600C007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959474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09FEC2-E03A-4AE0-A376-EF4F600C0078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3405246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09FEC2-E03A-4AE0-A376-EF4F600C0078}" type="slidenum">
              <a:rPr lang="ko-KR" altLang="en-US" smtClean="0"/>
              <a:t>11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623455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09FEC2-E03A-4AE0-A376-EF4F600C0078}" type="slidenum">
              <a:rPr lang="ko-KR" altLang="en-US" smtClean="0"/>
              <a:t>12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1606019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09FEC2-E03A-4AE0-A376-EF4F600C0078}" type="slidenum">
              <a:rPr lang="ko-KR" altLang="en-US" smtClean="0"/>
              <a:t>13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138475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09FEC2-E03A-4AE0-A376-EF4F600C0078}" type="slidenum">
              <a:rPr lang="ko-KR" altLang="en-US" smtClean="0"/>
              <a:t>14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7545462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09FEC2-E03A-4AE0-A376-EF4F600C0078}" type="slidenum">
              <a:rPr lang="ko-KR" altLang="en-US" smtClean="0"/>
              <a:t>15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439427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09FEC2-E03A-4AE0-A376-EF4F600C0078}" type="slidenum">
              <a:rPr lang="ko-KR" altLang="en-US" smtClean="0"/>
              <a:t>16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732389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09FEC2-E03A-4AE0-A376-EF4F600C0078}" type="slidenum">
              <a:rPr lang="ko-KR" altLang="en-US" smtClean="0"/>
              <a:t>17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4318173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09FEC2-E03A-4AE0-A376-EF4F600C0078}" type="slidenum">
              <a:rPr lang="ko-KR" altLang="en-US" smtClean="0"/>
              <a:t>18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139964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09FEC2-E03A-4AE0-A376-EF4F600C0078}" type="slidenum">
              <a:rPr lang="ko-KR" altLang="en-US" smtClean="0"/>
              <a:t>19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6357062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09FEC2-E03A-4AE0-A376-EF4F600C0078}" type="slidenum">
              <a:rPr lang="ko-KR" altLang="en-US" smtClean="0"/>
              <a:t>20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962003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09FEC2-E03A-4AE0-A376-EF4F600C0078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137626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09FEC2-E03A-4AE0-A376-EF4F600C0078}" type="slidenum">
              <a:rPr lang="ko-KR" altLang="en-US" smtClean="0"/>
              <a:t>21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9700315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09FEC2-E03A-4AE0-A376-EF4F600C0078}" type="slidenum">
              <a:rPr lang="ko-KR" altLang="en-US" smtClean="0"/>
              <a:t>22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295402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09FEC2-E03A-4AE0-A376-EF4F600C0078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95890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09FEC2-E03A-4AE0-A376-EF4F600C0078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945088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09FEC2-E03A-4AE0-A376-EF4F600C0078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659267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09FEC2-E03A-4AE0-A376-EF4F600C0078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954456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09FEC2-E03A-4AE0-A376-EF4F600C0078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457367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09FEC2-E03A-4AE0-A376-EF4F600C0078}" type="slidenum">
              <a:rPr lang="ko-KR" altLang="en-US" smtClean="0"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282073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09FEC2-E03A-4AE0-A376-EF4F600C0078}" type="slidenum">
              <a:rPr lang="ko-KR" altLang="en-US" smtClean="0"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976166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dirty="0"/>
              <a:t>마스터 부제목 스타일 편집</a:t>
            </a:r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23888" y="1491296"/>
            <a:ext cx="7886700" cy="955812"/>
          </a:xfrm>
        </p:spPr>
        <p:txBody>
          <a:bodyPr anchor="ctr" anchorCtr="0">
            <a:normAutofit/>
          </a:bodyPr>
          <a:lstStyle>
            <a:lvl1pPr>
              <a:defRPr sz="400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r>
              <a:rPr lang="ko-KR" altLang="en-US" dirty="0"/>
              <a:t>마스터 제목 스타일 편집</a:t>
            </a:r>
            <a:endParaRPr lang="en-US" dirty="0"/>
          </a:p>
        </p:txBody>
      </p:sp>
      <p:cxnSp>
        <p:nvCxnSpPr>
          <p:cNvPr id="8" name="직선 연결선 7"/>
          <p:cNvCxnSpPr/>
          <p:nvPr userDrawn="1"/>
        </p:nvCxnSpPr>
        <p:spPr>
          <a:xfrm flipV="1">
            <a:off x="623888" y="2447109"/>
            <a:ext cx="7886700" cy="29227"/>
          </a:xfrm>
          <a:prstGeom prst="line">
            <a:avLst/>
          </a:prstGeom>
          <a:ln w="38100"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108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13701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F3853-045D-40B1-82A2-45D776B2E9AC}" type="datetime1">
              <a:rPr lang="ko-KR" altLang="en-US" smtClean="0"/>
              <a:t>2022-02-26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06103-5126-4115-869A-A1AF11FD5C0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530118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0C7ED-5BF3-4D03-B896-DAF14C40C429}" type="datetime1">
              <a:rPr lang="ko-KR" altLang="en-US" smtClean="0"/>
              <a:t>2022-02-26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06103-5126-4115-869A-A1AF11FD5C0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55723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22217" y="195943"/>
            <a:ext cx="8499566" cy="761999"/>
          </a:xfrm>
        </p:spPr>
        <p:txBody>
          <a:bodyPr>
            <a:normAutofit/>
          </a:bodyPr>
          <a:lstStyle>
            <a:lvl1pPr>
              <a:defRPr sz="3200" b="1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r>
              <a:rPr lang="ko-KR" altLang="en-US" dirty="0"/>
              <a:t>마스터 제목 스타일 편집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322217" y="1271450"/>
            <a:ext cx="8499566" cy="5033555"/>
          </a:xfrm>
        </p:spPr>
        <p:txBody>
          <a:bodyPr>
            <a:normAutofit/>
          </a:bodyPr>
          <a:lstStyle>
            <a:lvl1pPr marL="266700" indent="-266700" latinLnBrk="0">
              <a:buSzPct val="100000"/>
              <a:buFont typeface="Wingdings 2" panose="05020102010507070707" pitchFamily="18" charset="2"/>
              <a:buChar char=""/>
              <a:defRPr sz="240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685800" indent="-228600" latinLnBrk="0">
              <a:buFont typeface="Wingdings 2" panose="05020102010507070707" pitchFamily="18" charset="2"/>
              <a:buChar char=""/>
              <a:defRPr sz="2000"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0">
              <a:buFont typeface="Calibri" panose="020F0502020204030204" pitchFamily="34" charset="0"/>
              <a:buChar char="‒"/>
              <a:defRPr sz="1800"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0">
              <a:buFont typeface="맑은 고딕" panose="020B0503020000020004" pitchFamily="50" charset="-127"/>
              <a:buChar char="〮"/>
              <a:defRPr sz="1600"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0">
              <a:buFont typeface="Wingdings 2" panose="05020102010507070707" pitchFamily="18" charset="2"/>
              <a:buChar char=""/>
              <a:defRPr sz="1600"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49" y="6430369"/>
            <a:ext cx="2363833" cy="365125"/>
          </a:xfrm>
        </p:spPr>
        <p:txBody>
          <a:bodyPr/>
          <a:lstStyle/>
          <a:p>
            <a:fld id="{96F6E33C-608B-4FE7-86A1-D0D7EE07B18B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10" name="직선 연결선 9"/>
          <p:cNvCxnSpPr/>
          <p:nvPr userDrawn="1"/>
        </p:nvCxnSpPr>
        <p:spPr>
          <a:xfrm>
            <a:off x="322217" y="969537"/>
            <a:ext cx="8499566" cy="0"/>
          </a:xfrm>
          <a:prstGeom prst="line">
            <a:avLst/>
          </a:prstGeom>
          <a:ln w="38100"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108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그림 10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9" t="71892" r="3525"/>
          <a:stretch/>
        </p:blipFill>
        <p:spPr>
          <a:xfrm>
            <a:off x="316507" y="6365966"/>
            <a:ext cx="1593439" cy="481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285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96D90-1A0C-4670-BB78-48B232EF3EED}" type="datetime1">
              <a:rPr lang="ko-KR" altLang="en-US" smtClean="0"/>
              <a:t>2022-02-26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06103-5126-4115-869A-A1AF11FD5C0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81450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2D312-FD9F-42DF-A41F-79D2D6FCCFFE}" type="datetime1">
              <a:rPr lang="ko-KR" altLang="en-US" smtClean="0"/>
              <a:t>2022-02-26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06103-5126-4115-869A-A1AF11FD5C0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680015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D93FE-21E4-4CBA-98A7-40F152473B58}" type="datetime1">
              <a:rPr lang="ko-KR" altLang="en-US" smtClean="0"/>
              <a:t>2022-02-26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06103-5126-4115-869A-A1AF11FD5C0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61459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4D4AE-924E-460B-90D3-F4B7C0D5F8E2}" type="datetime1">
              <a:rPr lang="ko-KR" altLang="en-US" smtClean="0"/>
              <a:t>2022-02-26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06103-5126-4115-869A-A1AF11FD5C0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47730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4FF2B-25BB-429C-A6B2-359C6B75F068}" type="datetime1">
              <a:rPr lang="ko-KR" altLang="en-US" smtClean="0"/>
              <a:t>2022-02-26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06103-5126-4115-869A-A1AF11FD5C0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21244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237FB-2700-4EDB-98DB-0207F05EBC6C}" type="datetime1">
              <a:rPr lang="ko-KR" altLang="en-US" smtClean="0"/>
              <a:t>2022-02-26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06103-5126-4115-869A-A1AF11FD5C0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53606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EED21-1ECB-41CD-A690-9F83AA2A7757}" type="datetime1">
              <a:rPr lang="ko-KR" altLang="en-US" smtClean="0"/>
              <a:t>2022-02-26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06103-5126-4115-869A-A1AF11FD5C0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033918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맑은 고딕" panose="020B0503020000020004" pitchFamily="50" charset="-127"/>
              </a:defRPr>
            </a:lvl1pPr>
          </a:lstStyle>
          <a:p>
            <a:fld id="{E91ECCF3-1E80-4EFC-B9F8-E76FB6BDBE51}" type="datetime1">
              <a:rPr lang="ko-KR" altLang="en-US" smtClean="0"/>
              <a:pPr/>
              <a:t>2022-02-26</a:t>
            </a:fld>
            <a:endParaRPr lang="ko-KR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맑은 고딕" panose="020B0503020000020004" pitchFamily="50" charset="-127"/>
              </a:defRPr>
            </a:lvl1pPr>
          </a:lstStyle>
          <a:p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맑은 고딕" panose="020B0503020000020004" pitchFamily="50" charset="-127"/>
              </a:defRPr>
            </a:lvl1pPr>
          </a:lstStyle>
          <a:p>
            <a:fld id="{D1306103-5126-4115-869A-A1AF11FD5C09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217509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맑은 고딕" panose="020B0503020000020004" pitchFamily="50" charset="-12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맑은 고딕" panose="020B0503020000020004" pitchFamily="50" charset="-127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맑은 고딕" panose="020B0503020000020004" pitchFamily="50" charset="-127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맑은 고딕" panose="020B0503020000020004" pitchFamily="50" charset="-12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맑은 고딕" panose="020B0503020000020004" pitchFamily="50" charset="-127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부제목 1"/>
          <p:cNvSpPr>
            <a:spLocks noGrp="1"/>
          </p:cNvSpPr>
          <p:nvPr>
            <p:ph type="subTitle" idx="1"/>
          </p:nvPr>
        </p:nvSpPr>
        <p:spPr>
          <a:xfrm>
            <a:off x="1143000" y="3822428"/>
            <a:ext cx="7367588" cy="1934760"/>
          </a:xfrm>
        </p:spPr>
        <p:txBody>
          <a:bodyPr>
            <a:noAutofit/>
          </a:bodyPr>
          <a:lstStyle/>
          <a:p>
            <a:pPr lvl="0" algn="r" latinLnBrk="0">
              <a:lnSpc>
                <a:spcPct val="100000"/>
              </a:lnSpc>
              <a:defRPr/>
            </a:pPr>
            <a:r>
              <a:rPr lang="en-US" altLang="ko-KR" sz="18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2021. 2. 10</a:t>
            </a:r>
          </a:p>
          <a:p>
            <a:pPr lvl="0" algn="r" latinLnBrk="0">
              <a:lnSpc>
                <a:spcPct val="100000"/>
              </a:lnSpc>
              <a:defRPr/>
            </a:pPr>
            <a:r>
              <a:rPr lang="en-US" altLang="ko-KR" sz="18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Dong-Hyun</a:t>
            </a:r>
            <a:r>
              <a:rPr lang="ko-KR" altLang="en-US" sz="18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 </a:t>
            </a:r>
            <a:r>
              <a:rPr lang="en-US" altLang="ko-KR" sz="18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Han</a:t>
            </a:r>
          </a:p>
          <a:p>
            <a:pPr lvl="0" algn="r" latinLnBrk="0">
              <a:lnSpc>
                <a:spcPct val="100000"/>
              </a:lnSpc>
              <a:defRPr/>
            </a:pPr>
            <a:r>
              <a:rPr lang="en-US" altLang="ko-KR" sz="18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Division of AI Computer Science &amp; Engineering</a:t>
            </a:r>
          </a:p>
          <a:p>
            <a:pPr lvl="0" algn="r" latinLnBrk="0">
              <a:lnSpc>
                <a:spcPct val="100000"/>
              </a:lnSpc>
              <a:defRPr/>
            </a:pPr>
            <a:r>
              <a:rPr lang="en-US" altLang="ko-KR" sz="18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Kyonggi University</a:t>
            </a:r>
            <a:endParaRPr lang="ko-KR" altLang="en-US" sz="1800" dirty="0">
              <a:latin typeface="Malgun Gothic Semilight" panose="020B0502040204020203" pitchFamily="50" charset="-127"/>
              <a:ea typeface="Malgun Gothic Semilight" panose="020B0502040204020203" pitchFamily="50" charset="-127"/>
              <a:cs typeface="Malgun Gothic Semilight" panose="020B0502040204020203" pitchFamily="50" charset="-127"/>
            </a:endParaRPr>
          </a:p>
          <a:p>
            <a:endParaRPr lang="ko-KR" altLang="en-US" sz="1800" dirty="0">
              <a:latin typeface="Malgun Gothic Semilight" panose="020B0502040204020203" pitchFamily="50" charset="-127"/>
              <a:ea typeface="Malgun Gothic Semilight" panose="020B0502040204020203" pitchFamily="50" charset="-127"/>
              <a:cs typeface="Malgun Gothic Semilight" panose="020B0502040204020203" pitchFamily="50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altLang="ko-KR" sz="2500" b="1" dirty="0">
                <a:latin typeface="+mj-ea"/>
                <a:ea typeface="+mj-ea"/>
              </a:rPr>
              <a:t>Multimodal</a:t>
            </a:r>
            <a:r>
              <a:rPr lang="ko-KR" altLang="en-US" sz="2500" b="1" dirty="0">
                <a:latin typeface="+mj-ea"/>
                <a:ea typeface="+mj-ea"/>
              </a:rPr>
              <a:t> </a:t>
            </a:r>
            <a:r>
              <a:rPr lang="en-US" altLang="ko-KR" sz="2500" b="1" dirty="0">
                <a:latin typeface="+mj-ea"/>
                <a:ea typeface="+mj-ea"/>
              </a:rPr>
              <a:t>Unsupervised Image-to-Image Translation</a:t>
            </a:r>
            <a:endParaRPr lang="ko-KR" altLang="en-US" sz="2500" b="1" dirty="0">
              <a:latin typeface="+mj-ea"/>
              <a:ea typeface="+mj-ea"/>
            </a:endParaRP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9" t="71892" r="3525"/>
          <a:stretch/>
        </p:blipFill>
        <p:spPr>
          <a:xfrm>
            <a:off x="316507" y="6365966"/>
            <a:ext cx="1593439" cy="481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04847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Related Works</a:t>
            </a:r>
            <a:r>
              <a:rPr lang="ko-KR" altLang="en-US" dirty="0"/>
              <a:t> 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altLang="ko-KR" dirty="0"/>
          </a:p>
          <a:p>
            <a:r>
              <a:rPr lang="en-US" altLang="ko-KR" dirty="0"/>
              <a:t> GAN</a:t>
            </a:r>
          </a:p>
          <a:p>
            <a:endParaRPr lang="en-US" altLang="ko-KR" dirty="0"/>
          </a:p>
          <a:p>
            <a:r>
              <a:rPr lang="en-US" altLang="ko-KR" dirty="0"/>
              <a:t>Image-to-Image</a:t>
            </a:r>
            <a:r>
              <a:rPr lang="ko-KR" altLang="en-US" dirty="0"/>
              <a:t> </a:t>
            </a:r>
            <a:r>
              <a:rPr lang="en-US" altLang="ko-KR" dirty="0"/>
              <a:t>translation</a:t>
            </a:r>
          </a:p>
          <a:p>
            <a:endParaRPr lang="en-US" altLang="ko-KR" dirty="0"/>
          </a:p>
          <a:p>
            <a:pPr lvl="1"/>
            <a:r>
              <a:rPr lang="en-US" altLang="ko-KR" dirty="0"/>
              <a:t>Unsupervised</a:t>
            </a:r>
            <a:r>
              <a:rPr lang="ko-KR" altLang="en-US" dirty="0"/>
              <a:t>한 </a:t>
            </a:r>
            <a:r>
              <a:rPr lang="en-US" altLang="ko-KR" dirty="0"/>
              <a:t>task</a:t>
            </a:r>
            <a:r>
              <a:rPr lang="ko-KR" altLang="en-US" dirty="0"/>
              <a:t>를 수행하기위해서는 추가적인 제약을 필요로 함 </a:t>
            </a:r>
            <a:r>
              <a:rPr lang="en-US" altLang="ko-KR" dirty="0"/>
              <a:t>(ex) cycle consistency loss)</a:t>
            </a:r>
          </a:p>
          <a:p>
            <a:pPr lvl="1"/>
            <a:endParaRPr lang="en-US" altLang="ko-KR" dirty="0"/>
          </a:p>
          <a:p>
            <a:pPr lvl="1"/>
            <a:r>
              <a:rPr lang="ko-KR" altLang="en-US" dirty="0"/>
              <a:t>그동안의 연구에서는 </a:t>
            </a:r>
            <a:r>
              <a:rPr lang="en-US" altLang="ko-KR" dirty="0"/>
              <a:t>multimodal</a:t>
            </a:r>
            <a:r>
              <a:rPr lang="ko-KR" altLang="en-US" dirty="0"/>
              <a:t>한 출력을 가지는 모델은 전부  </a:t>
            </a:r>
            <a:r>
              <a:rPr lang="en-US" altLang="ko-KR" dirty="0"/>
              <a:t>supervise</a:t>
            </a:r>
            <a:r>
              <a:rPr lang="ko-KR" altLang="en-US" dirty="0"/>
              <a:t>한 모델이여야 했음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9761570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Related Works</a:t>
            </a:r>
            <a:r>
              <a:rPr lang="ko-KR" altLang="en-US" dirty="0"/>
              <a:t> 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altLang="ko-KR" dirty="0"/>
          </a:p>
          <a:p>
            <a:r>
              <a:rPr lang="en-US" altLang="ko-KR" dirty="0"/>
              <a:t>Style Transfer</a:t>
            </a:r>
          </a:p>
          <a:p>
            <a:pPr lvl="1"/>
            <a:r>
              <a:rPr lang="en-US" altLang="ko-KR" dirty="0"/>
              <a:t>Style</a:t>
            </a:r>
            <a:r>
              <a:rPr lang="ko-KR" altLang="en-US" dirty="0"/>
              <a:t> </a:t>
            </a:r>
            <a:r>
              <a:rPr lang="en-US" altLang="ko-KR" dirty="0"/>
              <a:t>transfer</a:t>
            </a:r>
            <a:r>
              <a:rPr lang="ko-KR" altLang="en-US" dirty="0"/>
              <a:t>는 이미지의 </a:t>
            </a:r>
            <a:r>
              <a:rPr lang="en-US" altLang="ko-KR" dirty="0"/>
              <a:t>content</a:t>
            </a:r>
            <a:r>
              <a:rPr lang="ko-KR" altLang="en-US" dirty="0"/>
              <a:t>를 보존하면서 </a:t>
            </a:r>
            <a:r>
              <a:rPr lang="en-US" altLang="ko-KR" dirty="0"/>
              <a:t>style</a:t>
            </a:r>
            <a:r>
              <a:rPr lang="ko-KR" altLang="en-US" dirty="0"/>
              <a:t>을 수정하는 </a:t>
            </a:r>
            <a:r>
              <a:rPr lang="en-US" altLang="ko-KR" dirty="0"/>
              <a:t>task</a:t>
            </a:r>
          </a:p>
          <a:p>
            <a:endParaRPr lang="en-US" altLang="ko-KR" dirty="0"/>
          </a:p>
          <a:p>
            <a:r>
              <a:rPr lang="en-US" altLang="ko-KR" dirty="0"/>
              <a:t>Learning disentangled representation</a:t>
            </a:r>
          </a:p>
          <a:p>
            <a:pPr lvl="1"/>
            <a:r>
              <a:rPr lang="en-US" altLang="ko-KR" dirty="0"/>
              <a:t>MUNIT</a:t>
            </a:r>
            <a:r>
              <a:rPr lang="ko-KR" altLang="en-US" dirty="0"/>
              <a:t>은 </a:t>
            </a:r>
            <a:r>
              <a:rPr lang="en-US" altLang="ko-KR" dirty="0"/>
              <a:t>style</a:t>
            </a:r>
            <a:r>
              <a:rPr lang="ko-KR" altLang="en-US" dirty="0"/>
              <a:t>과 </a:t>
            </a:r>
            <a:r>
              <a:rPr lang="en-US" altLang="ko-KR" dirty="0"/>
              <a:t>content</a:t>
            </a:r>
            <a:r>
              <a:rPr lang="ko-KR" altLang="en-US" dirty="0"/>
              <a:t>의 분리를 위해서 </a:t>
            </a:r>
            <a:r>
              <a:rPr lang="en-US" altLang="ko-KR" dirty="0"/>
              <a:t>disentangle</a:t>
            </a:r>
            <a:r>
              <a:rPr lang="ko-KR" altLang="en-US" dirty="0"/>
              <a:t>한 학습을 진행함</a:t>
            </a:r>
            <a:endParaRPr lang="en-US" altLang="ko-KR" dirty="0"/>
          </a:p>
          <a:p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5645534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/>
              <a:t>Multimodal</a:t>
            </a:r>
            <a:r>
              <a:rPr lang="ko-KR" altLang="en-US" dirty="0"/>
              <a:t> </a:t>
            </a:r>
            <a:r>
              <a:rPr lang="en-US" altLang="ko-KR" dirty="0"/>
              <a:t>Unsupervised</a:t>
            </a:r>
            <a:r>
              <a:rPr lang="ko-KR" altLang="en-US" dirty="0"/>
              <a:t> </a:t>
            </a:r>
            <a:r>
              <a:rPr lang="en-US" altLang="ko-KR" dirty="0"/>
              <a:t>Image-to-Image Translation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altLang="ko-KR" dirty="0"/>
          </a:p>
          <a:p>
            <a:r>
              <a:rPr lang="en-US" altLang="ko-KR" dirty="0"/>
              <a:t>Assumptions</a:t>
            </a:r>
          </a:p>
          <a:p>
            <a:endParaRPr lang="en-US" altLang="ko-KR" dirty="0"/>
          </a:p>
          <a:p>
            <a:pPr lvl="1"/>
            <a:r>
              <a:rPr lang="en-US" altLang="ko-KR" dirty="0"/>
              <a:t>X1</a:t>
            </a:r>
            <a:r>
              <a:rPr lang="ko-KR" altLang="en-US" dirty="0"/>
              <a:t>과</a:t>
            </a:r>
            <a:r>
              <a:rPr lang="en-US" altLang="ko-KR" dirty="0"/>
              <a:t> X2</a:t>
            </a:r>
            <a:r>
              <a:rPr lang="ko-KR" altLang="en-US" dirty="0"/>
              <a:t>라는 서로 다른 도메인 이미지에</a:t>
            </a:r>
            <a:r>
              <a:rPr lang="en-US" altLang="ko-KR" dirty="0"/>
              <a:t> </a:t>
            </a:r>
            <a:r>
              <a:rPr lang="ko-KR" altLang="en-US" dirty="0"/>
              <a:t>대해서 서로 공통 분포인 </a:t>
            </a:r>
            <a:r>
              <a:rPr lang="en-US" altLang="ko-KR" dirty="0"/>
              <a:t>p(x1, x2)</a:t>
            </a:r>
            <a:r>
              <a:rPr lang="ko-KR" altLang="en-US" dirty="0"/>
              <a:t>를 사용하지 않고 각 도메인의 분포를 학습함</a:t>
            </a:r>
            <a:endParaRPr lang="en-US" altLang="ko-KR" dirty="0"/>
          </a:p>
          <a:p>
            <a:pPr lvl="1"/>
            <a:endParaRPr lang="en-US" altLang="ko-KR" dirty="0"/>
          </a:p>
          <a:p>
            <a:pPr lvl="1"/>
            <a:r>
              <a:rPr lang="ko-KR" altLang="en-US" dirty="0"/>
              <a:t>학습한 분포를 통해 </a:t>
            </a:r>
            <a:r>
              <a:rPr lang="en-US" altLang="ko-KR" dirty="0"/>
              <a:t>x1-&gt;x2,</a:t>
            </a:r>
            <a:r>
              <a:rPr lang="ko-KR" altLang="en-US" dirty="0"/>
              <a:t> </a:t>
            </a:r>
            <a:r>
              <a:rPr lang="en-US" altLang="ko-KR" dirty="0"/>
              <a:t>x2-&gt;x1</a:t>
            </a:r>
            <a:r>
              <a:rPr lang="ko-KR" altLang="en-US" dirty="0"/>
              <a:t>으로 변화하는 분포를 추정하는 것이 목표</a:t>
            </a:r>
            <a:endParaRPr lang="en-US" altLang="ko-KR" dirty="0"/>
          </a:p>
          <a:p>
            <a:pPr lvl="1"/>
            <a:endParaRPr lang="en-US" altLang="ko-KR" dirty="0"/>
          </a:p>
          <a:p>
            <a:pPr lvl="1"/>
            <a:r>
              <a:rPr lang="ko-KR" altLang="en-US" dirty="0"/>
              <a:t>다만 복잡하고 </a:t>
            </a:r>
            <a:r>
              <a:rPr lang="en-US" altLang="ko-KR" dirty="0"/>
              <a:t>multimodal </a:t>
            </a:r>
            <a:r>
              <a:rPr lang="ko-KR" altLang="en-US" dirty="0"/>
              <a:t>하기</a:t>
            </a:r>
            <a:r>
              <a:rPr lang="en-US" altLang="ko-KR" dirty="0"/>
              <a:t> </a:t>
            </a:r>
            <a:r>
              <a:rPr lang="ko-KR" altLang="en-US" dirty="0"/>
              <a:t>때문에  </a:t>
            </a:r>
            <a:r>
              <a:rPr lang="en-US" altLang="ko-KR" dirty="0"/>
              <a:t>deterministic</a:t>
            </a:r>
            <a:r>
              <a:rPr lang="ko-KR" altLang="en-US" dirty="0"/>
              <a:t>한 모델은 잘 작동하지 않음</a:t>
            </a:r>
            <a:endParaRPr lang="en-US" altLang="ko-KR" dirty="0"/>
          </a:p>
          <a:p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6186865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/>
              <a:t>Multimodal</a:t>
            </a:r>
            <a:r>
              <a:rPr lang="ko-KR" altLang="en-US" dirty="0"/>
              <a:t> </a:t>
            </a:r>
            <a:r>
              <a:rPr lang="en-US" altLang="ko-KR" dirty="0"/>
              <a:t>Unsupervised</a:t>
            </a:r>
            <a:r>
              <a:rPr lang="ko-KR" altLang="en-US" dirty="0"/>
              <a:t> </a:t>
            </a:r>
            <a:r>
              <a:rPr lang="en-US" altLang="ko-KR" dirty="0"/>
              <a:t>Image-to-Image Translation</a:t>
            </a:r>
            <a:endParaRPr lang="ko-KR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내용 개체 틀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endParaRPr lang="en-US" altLang="ko-KR" dirty="0"/>
              </a:p>
              <a:p>
                <a:r>
                  <a:rPr lang="en-US" altLang="ko-KR" dirty="0"/>
                  <a:t>Assumptions</a:t>
                </a:r>
              </a:p>
              <a:p>
                <a:endParaRPr lang="en-US" altLang="ko-KR" dirty="0"/>
              </a:p>
              <a:p>
                <a:pPr lvl="1"/>
                <a:r>
                  <a:rPr lang="ko-KR" altLang="en-US" dirty="0"/>
                  <a:t>이를 해결하기 위해 부분적으로 공유하는 </a:t>
                </a:r>
                <a:r>
                  <a:rPr lang="en-US" altLang="ko-KR" dirty="0"/>
                  <a:t>latent space</a:t>
                </a:r>
                <a:r>
                  <a:rPr lang="ko-KR" altLang="en-US" dirty="0"/>
                  <a:t>를 가정</a:t>
                </a:r>
                <a:endParaRPr lang="en-US" altLang="ko-KR" dirty="0"/>
              </a:p>
              <a:p>
                <a:pPr lvl="1"/>
                <a:endParaRPr lang="en-US" altLang="ko-KR" dirty="0"/>
              </a:p>
              <a:p>
                <a:pPr lvl="1"/>
                <a:r>
                  <a:rPr lang="ko-KR" altLang="en-US" dirty="0"/>
                  <a:t>두 도메인에 대하여 공유하는 </a:t>
                </a:r>
                <a:r>
                  <a:rPr lang="en-US" altLang="ko-KR" dirty="0"/>
                  <a:t>latent space</a:t>
                </a:r>
                <a:r>
                  <a:rPr lang="ko-KR" altLang="en-US" dirty="0"/>
                  <a:t>인 </a:t>
                </a:r>
                <a:r>
                  <a:rPr lang="en-US" altLang="ko-KR" dirty="0"/>
                  <a:t>content latent C</a:t>
                </a:r>
                <a:r>
                  <a:rPr lang="ko-KR" altLang="en-US" dirty="0"/>
                  <a:t>와 개별적인</a:t>
                </a:r>
                <a:r>
                  <a:rPr lang="en-US" altLang="ko-KR" dirty="0"/>
                  <a:t> </a:t>
                </a:r>
                <a:r>
                  <a:rPr lang="ko-KR" altLang="en-US" dirty="0"/>
                  <a:t>도메인의 고유한 </a:t>
                </a:r>
                <a:r>
                  <a:rPr lang="en-US" altLang="ko-KR" dirty="0"/>
                  <a:t>style latent S</a:t>
                </a:r>
                <a:r>
                  <a:rPr lang="ko-KR" altLang="en-US" dirty="0"/>
                  <a:t>를 가정</a:t>
                </a:r>
                <a:endParaRPr lang="en-US" altLang="ko-KR" dirty="0"/>
              </a:p>
              <a:p>
                <a:pPr lvl="1"/>
                <a:endParaRPr lang="en-US" altLang="ko-KR" dirty="0"/>
              </a:p>
              <a:p>
                <a:pPr lvl="1"/>
                <a:r>
                  <a:rPr lang="ko-KR" altLang="en-US" b="0" dirty="0"/>
                  <a:t>이</a:t>
                </a:r>
                <a14:m>
                  <m:oMath xmlns:m="http://schemas.openxmlformats.org/officeDocument/2006/math">
                    <m:r>
                      <a:rPr lang="ko-KR" altLang="en-US" i="1">
                        <a:latin typeface="Cambria Math" panose="02040503050406030204" pitchFamily="18" charset="0"/>
                      </a:rPr>
                      <m:t>를</m:t>
                    </m:r>
                    <m:r>
                      <a:rPr lang="en-US" altLang="ko-KR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ko-KR" altLang="en-US" i="1">
                        <a:latin typeface="Cambria Math" panose="02040503050406030204" pitchFamily="18" charset="0"/>
                      </a:rPr>
                      <m:t>통</m:t>
                    </m:r>
                    <m:r>
                      <a:rPr lang="ko-KR" altLang="en-US" i="1" smtClean="0">
                        <a:latin typeface="Cambria Math" panose="02040503050406030204" pitchFamily="18" charset="0"/>
                      </a:rPr>
                      <m:t>해</m:t>
                    </m:r>
                    <m:r>
                      <a:rPr lang="en-US" altLang="ko-KR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ko-KR" altLang="en-US" i="1">
                        <a:latin typeface="Cambria Math" panose="02040503050406030204" pitchFamily="18" charset="0"/>
                      </a:rPr>
                      <m:t>이</m:t>
                    </m:r>
                    <m:r>
                      <a:rPr lang="ko-KR" altLang="en-US" i="1" smtClean="0">
                        <a:latin typeface="Cambria Math" panose="02040503050406030204" pitchFamily="18" charset="0"/>
                      </a:rPr>
                      <m:t>미</m:t>
                    </m:r>
                    <m:r>
                      <a:rPr lang="ko-KR" altLang="en-US" i="1">
                        <a:latin typeface="Cambria Math" panose="02040503050406030204" pitchFamily="18" charset="0"/>
                      </a:rPr>
                      <m:t>지</m:t>
                    </m:r>
                    <m:r>
                      <a:rPr lang="en-US" altLang="ko-KR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ko-KR" altLang="en-US" i="1">
                        <a:latin typeface="Cambria Math" panose="02040503050406030204" pitchFamily="18" charset="0"/>
                      </a:rPr>
                      <m:t>쌍</m:t>
                    </m:r>
                    <m:r>
                      <a:rPr lang="en-US" altLang="ko-KR" b="0" i="1" smtClean="0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ctrlPr>
                          <a:rPr lang="en-US" altLang="ko-KR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ko-KR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ko-KR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ko-KR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altLang="ko-KR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altLang="ko-KR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ko-KR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ko-KR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d>
                    <m:r>
                      <a:rPr lang="ko-KR" altLang="en-US" i="1">
                        <a:latin typeface="Cambria Math" panose="02040503050406030204" pitchFamily="18" charset="0"/>
                      </a:rPr>
                      <m:t>는</m:t>
                    </m:r>
                    <m:r>
                      <a:rPr lang="en-US" altLang="ko-KR" b="0" i="1" smtClean="0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altLang="ko-KR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ko-KR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altLang="ko-KR" b="0" i="1" smtClean="0">
                        <a:latin typeface="Cambria Math" panose="02040503050406030204" pitchFamily="18" charset="0"/>
                      </a:rPr>
                      <m:t>=</m:t>
                    </m:r>
                    <m:sSubSup>
                      <m:sSubSupPr>
                        <m:ctrlPr>
                          <a:rPr lang="en-US" altLang="ko-KR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ko-KR" b="0" i="1" smtClean="0"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  <m:sub>
                        <m:r>
                          <a:rPr lang="en-US" altLang="ko-KR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a:rPr lang="en-US" altLang="ko-KR" b="0" i="1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bSup>
                    <m:d>
                      <m:dPr>
                        <m:ctrlPr>
                          <a:rPr lang="en-US" altLang="ko-KR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ko-KR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  <m:r>
                          <a:rPr lang="en-US" altLang="ko-KR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altLang="ko-KR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ko-KR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b>
                            <m:r>
                              <a:rPr lang="en-US" altLang="ko-KR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altLang="ko-KR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altLang="ko-KR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ko-KR" b="0" i="1" smtClean="0">
                        <a:latin typeface="Cambria Math" panose="02040503050406030204" pitchFamily="18" charset="0"/>
                      </a:rPr>
                      <m:t>2=</m:t>
                    </m:r>
                    <m:sSubSup>
                      <m:sSubSupPr>
                        <m:ctrlPr>
                          <a:rPr lang="en-US" altLang="ko-KR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ko-KR" b="0" i="1" smtClean="0"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  <m:sub>
                        <m:r>
                          <a:rPr lang="en-US" altLang="ko-KR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lang="en-US" altLang="ko-KR" b="0" i="1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bSup>
                    <m:r>
                      <a:rPr lang="en-US" altLang="ko-KR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ko-KR" b="0" i="1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altLang="ko-KR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altLang="ko-KR" b="0" i="1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altLang="ko-KR" b="0" i="1" smtClean="0">
                        <a:latin typeface="Cambria Math" panose="02040503050406030204" pitchFamily="18" charset="0"/>
                      </a:rPr>
                      <m:t>2)</m:t>
                    </m:r>
                  </m:oMath>
                </a14:m>
                <a:r>
                  <a:rPr lang="ko-KR" altLang="en-US" dirty="0"/>
                  <a:t>에 의해 생성되고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altLang="ko-KR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ko-KR" b="0" i="1" smtClean="0"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  <m:sub>
                        <m:r>
                          <a:rPr lang="en-US" altLang="ko-KR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a:rPr lang="en-US" altLang="ko-KR" b="0" i="1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bSup>
                    <m:r>
                      <a:rPr lang="en-US" altLang="ko-KR" b="0" i="1" smtClean="0">
                        <a:latin typeface="Cambria Math" panose="02040503050406030204" pitchFamily="18" charset="0"/>
                      </a:rPr>
                      <m:t>, </m:t>
                    </m:r>
                    <m:sSubSup>
                      <m:sSubSupPr>
                        <m:ctrlPr>
                          <a:rPr lang="en-US" altLang="ko-KR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ko-KR" b="0" i="1" smtClean="0"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  <m:sub>
                        <m:r>
                          <a:rPr lang="en-US" altLang="ko-KR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lang="en-US" altLang="ko-KR" b="0" i="1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bSup>
                    <m:r>
                      <a:rPr lang="ko-KR" altLang="en-US" i="1">
                        <a:latin typeface="Cambria Math" panose="02040503050406030204" pitchFamily="18" charset="0"/>
                      </a:rPr>
                      <m:t>는</m:t>
                    </m:r>
                  </m:oMath>
                </a14:m>
                <a:r>
                  <a:rPr lang="en-US" altLang="ko-KR" dirty="0"/>
                  <a:t> </a:t>
                </a:r>
                <a:r>
                  <a:rPr lang="ko-KR" altLang="en-US" dirty="0"/>
                  <a:t>역이 되는 인코더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ko-KR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en-US" altLang="ko-KR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altLang="ko-KR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altLang="ko-KR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altLang="ko-KR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Sup>
                              <m:sSubSupPr>
                                <m:ctrlPr>
                                  <a:rPr lang="en-US" altLang="ko-KR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altLang="ko-KR" b="0" i="1" smtClean="0">
                                    <a:latin typeface="Cambria Math" panose="02040503050406030204" pitchFamily="18" charset="0"/>
                                  </a:rPr>
                                  <m:t>𝐺</m:t>
                                </m:r>
                              </m:e>
                              <m:sub>
                                <m:r>
                                  <a:rPr lang="en-US" altLang="ko-KR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  <m:sup>
                                <m:r>
                                  <a:rPr lang="en-US" altLang="ko-KR" b="0" i="1" smtClean="0">
                                    <a:latin typeface="Cambria Math" panose="02040503050406030204" pitchFamily="18" charset="0"/>
                                  </a:rPr>
                                  <m:t>∗</m:t>
                                </m:r>
                              </m:sup>
                            </m:sSubSup>
                          </m:e>
                        </m:d>
                      </m:e>
                      <m:sup>
                        <m:r>
                          <a:rPr lang="en-US" altLang="ko-KR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r>
                      <a:rPr lang="en-US" altLang="ko-KR" b="0" i="1" smtClean="0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altLang="ko-KR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en-US" altLang="ko-KR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altLang="ko-KR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altLang="ko-KR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altLang="ko-KR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Sup>
                              <m:sSubSupPr>
                                <m:ctrlPr>
                                  <a:rPr lang="en-US" altLang="ko-KR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altLang="ko-KR" b="0" i="1" smtClean="0">
                                    <a:latin typeface="Cambria Math" panose="02040503050406030204" pitchFamily="18" charset="0"/>
                                  </a:rPr>
                                  <m:t>𝐺</m:t>
                                </m:r>
                              </m:e>
                              <m:sub>
                                <m:r>
                                  <a:rPr lang="en-US" altLang="ko-KR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  <m:sup>
                                <m:r>
                                  <a:rPr lang="en-US" altLang="ko-KR" b="0" i="1" smtClean="0">
                                    <a:latin typeface="Cambria Math" panose="02040503050406030204" pitchFamily="18" charset="0"/>
                                  </a:rPr>
                                  <m:t>∗</m:t>
                                </m:r>
                              </m:sup>
                            </m:sSubSup>
                          </m:e>
                        </m:d>
                      </m:e>
                      <m:sup>
                        <m:r>
                          <a:rPr lang="en-US" altLang="ko-KR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r>
                      <a:rPr lang="ko-KR" altLang="en-US" i="1">
                        <a:latin typeface="Cambria Math" panose="02040503050406030204" pitchFamily="18" charset="0"/>
                      </a:rPr>
                      <m:t>을</m:t>
                    </m:r>
                  </m:oMath>
                </a14:m>
                <a:r>
                  <a:rPr lang="en-US" altLang="ko-KR" dirty="0"/>
                  <a:t> </a:t>
                </a:r>
                <a:r>
                  <a:rPr lang="ko-KR" altLang="en-US" dirty="0"/>
                  <a:t>가지게 됨</a:t>
                </a:r>
                <a:endParaRPr lang="en-US" altLang="ko-KR" dirty="0"/>
              </a:p>
              <a:p>
                <a:pPr lvl="1"/>
                <a:endParaRPr lang="en-US" altLang="ko-KR" dirty="0"/>
              </a:p>
              <a:p>
                <a:pPr lvl="1"/>
                <a:r>
                  <a:rPr lang="en-US" altLang="ko-KR" dirty="0"/>
                  <a:t>UNIT</a:t>
                </a:r>
                <a:r>
                  <a:rPr lang="ko-KR" altLang="en-US" dirty="0"/>
                  <a:t>과 모델이 비슷하지만</a:t>
                </a:r>
                <a:r>
                  <a:rPr lang="en-US" altLang="ko-KR" dirty="0"/>
                  <a:t>, latent space</a:t>
                </a:r>
                <a:r>
                  <a:rPr lang="ko-KR" altLang="en-US" dirty="0"/>
                  <a:t>를 분리하여 사용한다는 다른 점을 가지고 이는 </a:t>
                </a:r>
                <a:r>
                  <a:rPr lang="en-US" altLang="ko-KR" dirty="0"/>
                  <a:t>many-to-many task</a:t>
                </a:r>
                <a:r>
                  <a:rPr lang="ko-KR" altLang="en-US" dirty="0"/>
                  <a:t>에서</a:t>
                </a:r>
                <a:r>
                  <a:rPr lang="en-US" altLang="ko-KR" dirty="0"/>
                  <a:t> </a:t>
                </a:r>
                <a:r>
                  <a:rPr lang="ko-KR" altLang="en-US" dirty="0"/>
                  <a:t>더 적합함</a:t>
                </a:r>
                <a:endParaRPr lang="en-US" altLang="ko-KR" dirty="0"/>
              </a:p>
            </p:txBody>
          </p:sp>
        </mc:Choice>
        <mc:Fallback xmlns="">
          <p:sp>
            <p:nvSpPr>
              <p:cNvPr id="3" name="내용 개체 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861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433707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/>
              <a:t>Multimodal</a:t>
            </a:r>
            <a:r>
              <a:rPr lang="ko-KR" altLang="en-US" dirty="0"/>
              <a:t> </a:t>
            </a:r>
            <a:r>
              <a:rPr lang="en-US" altLang="ko-KR" dirty="0"/>
              <a:t>Unsupervised</a:t>
            </a:r>
            <a:r>
              <a:rPr lang="ko-KR" altLang="en-US" dirty="0"/>
              <a:t> </a:t>
            </a:r>
            <a:r>
              <a:rPr lang="en-US" altLang="ko-KR" dirty="0"/>
              <a:t>Image-to-Image Translation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altLang="ko-KR" dirty="0"/>
          </a:p>
          <a:p>
            <a:r>
              <a:rPr lang="en-US" altLang="ko-KR" dirty="0"/>
              <a:t>Model</a:t>
            </a:r>
          </a:p>
          <a:p>
            <a:pPr lvl="1"/>
            <a:r>
              <a:rPr lang="en-US" altLang="ko-KR" dirty="0"/>
              <a:t>MUNIT</a:t>
            </a:r>
            <a:r>
              <a:rPr lang="ko-KR" altLang="en-US" dirty="0"/>
              <a:t>은 </a:t>
            </a:r>
            <a:r>
              <a:rPr lang="en-US" altLang="ko-KR" dirty="0"/>
              <a:t>2</a:t>
            </a:r>
            <a:r>
              <a:rPr lang="ko-KR" altLang="en-US" dirty="0"/>
              <a:t>가지의 </a:t>
            </a:r>
            <a:r>
              <a:rPr lang="en-US" altLang="ko-KR" dirty="0"/>
              <a:t>Auto-encode</a:t>
            </a:r>
            <a:r>
              <a:rPr lang="ko-KR" altLang="en-US" dirty="0"/>
              <a:t>로 구성되며</a:t>
            </a:r>
            <a:r>
              <a:rPr lang="en-US" altLang="ko-KR" dirty="0"/>
              <a:t>, </a:t>
            </a:r>
            <a:r>
              <a:rPr lang="ko-KR" altLang="en-US" dirty="0"/>
              <a:t>각각의 </a:t>
            </a:r>
            <a:r>
              <a:rPr lang="en-US" altLang="ko-KR" dirty="0"/>
              <a:t>latent code</a:t>
            </a:r>
            <a:r>
              <a:rPr lang="ko-KR" altLang="en-US" dirty="0"/>
              <a:t>는 </a:t>
            </a:r>
            <a:r>
              <a:rPr lang="en-US" altLang="ko-KR" dirty="0"/>
              <a:t>content c</a:t>
            </a:r>
            <a:r>
              <a:rPr lang="ko-KR" altLang="en-US" dirty="0"/>
              <a:t>와 </a:t>
            </a:r>
            <a:r>
              <a:rPr lang="en-US" altLang="ko-KR" dirty="0"/>
              <a:t>style s</a:t>
            </a:r>
            <a:r>
              <a:rPr lang="ko-KR" altLang="en-US" dirty="0"/>
              <a:t>로 구성되어 있음</a:t>
            </a:r>
            <a:endParaRPr lang="en-US" altLang="ko-KR" dirty="0"/>
          </a:p>
          <a:p>
            <a:pPr lvl="1"/>
            <a:endParaRPr lang="en-US" altLang="ko-KR" dirty="0"/>
          </a:p>
          <a:p>
            <a:pPr lvl="1"/>
            <a:r>
              <a:rPr lang="ko-KR" altLang="en-US" dirty="0"/>
              <a:t>변환 이미지와 대상 도메인의 실제 이미지를 구별하지 못하도록 </a:t>
            </a:r>
            <a:r>
              <a:rPr lang="en-US" altLang="ko-KR" dirty="0"/>
              <a:t>adversarial</a:t>
            </a:r>
            <a:r>
              <a:rPr lang="ko-KR" altLang="en-US" dirty="0"/>
              <a:t> 목표와 </a:t>
            </a:r>
            <a:r>
              <a:rPr lang="en-US" altLang="ko-KR" dirty="0"/>
              <a:t>latent code</a:t>
            </a:r>
            <a:r>
              <a:rPr lang="ko-KR" altLang="en-US" dirty="0"/>
              <a:t>를 재구성하는 </a:t>
            </a:r>
            <a:r>
              <a:rPr lang="en-US" altLang="ko-KR" dirty="0"/>
              <a:t>reconstruction</a:t>
            </a:r>
            <a:r>
              <a:rPr lang="ko-KR" altLang="en-US" dirty="0"/>
              <a:t> 목표를 가지고 모델을 훈련</a:t>
            </a:r>
            <a:endParaRPr lang="en-US" altLang="ko-KR" dirty="0"/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1BC2CA68-7109-459E-AA99-B5C86315E75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6894" y="4074179"/>
            <a:ext cx="5775423" cy="2746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32804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/>
              <a:t>Multimodal</a:t>
            </a:r>
            <a:r>
              <a:rPr lang="ko-KR" altLang="en-US" dirty="0"/>
              <a:t> </a:t>
            </a:r>
            <a:r>
              <a:rPr lang="en-US" altLang="ko-KR" dirty="0"/>
              <a:t>Unsupervised</a:t>
            </a:r>
            <a:r>
              <a:rPr lang="ko-KR" altLang="en-US" dirty="0"/>
              <a:t> </a:t>
            </a:r>
            <a:r>
              <a:rPr lang="en-US" altLang="ko-KR" dirty="0"/>
              <a:t>Image-to-Image Translation</a:t>
            </a:r>
            <a:endParaRPr lang="ko-KR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내용 개체 틀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endParaRPr lang="en-US" altLang="ko-KR" dirty="0"/>
              </a:p>
              <a:p>
                <a:r>
                  <a:rPr lang="en-US" altLang="ko-KR" dirty="0"/>
                  <a:t>Model</a:t>
                </a:r>
              </a:p>
              <a:p>
                <a:pPr lvl="1"/>
                <a:r>
                  <a:rPr lang="en-US" altLang="ko-KR" dirty="0"/>
                  <a:t>(a) </a:t>
                </a:r>
                <a:r>
                  <a:rPr lang="ko-KR" altLang="en-US" dirty="0"/>
                  <a:t>각 </a:t>
                </a:r>
                <a:r>
                  <a:rPr lang="en-US" altLang="ko-KR" dirty="0"/>
                  <a:t>Generator</a:t>
                </a:r>
                <a:r>
                  <a:rPr lang="ko-KR" altLang="en-US" dirty="0"/>
                  <a:t>는 </a:t>
                </a:r>
                <a:r>
                  <a:rPr lang="en-US" altLang="ko-KR" dirty="0"/>
                  <a:t>encode</a:t>
                </a:r>
                <a:r>
                  <a:rPr lang="ko-KR" altLang="en-US" dirty="0"/>
                  <a:t>와 </a:t>
                </a:r>
                <a:r>
                  <a:rPr lang="en-US" altLang="ko-KR" dirty="0"/>
                  <a:t>Decoder </a:t>
                </a:r>
                <a:r>
                  <a:rPr lang="ko-KR" altLang="en-US" dirty="0"/>
                  <a:t>부분으로 나뉘는데 </a:t>
                </a:r>
                <a:r>
                  <a:rPr lang="en-US" altLang="ko-KR" dirty="0"/>
                  <a:t>encoder</a:t>
                </a:r>
                <a:r>
                  <a:rPr lang="ko-KR" altLang="en-US" dirty="0"/>
                  <a:t>를 통해 </a:t>
                </a:r>
                <a:r>
                  <a:rPr lang="en-US" altLang="ko-KR" dirty="0"/>
                  <a:t>latent space</a:t>
                </a:r>
                <a:r>
                  <a:rPr lang="ko-KR" altLang="en-US" dirty="0"/>
                  <a:t>가 </a:t>
                </a:r>
                <a:r>
                  <a:rPr lang="en-US" altLang="ko-KR" dirty="0"/>
                  <a:t>content</a:t>
                </a:r>
                <a:r>
                  <a:rPr lang="ko-KR" altLang="en-US" dirty="0"/>
                  <a:t>와 </a:t>
                </a:r>
                <a:r>
                  <a:rPr lang="en-US" altLang="ko-KR" dirty="0"/>
                  <a:t>style</a:t>
                </a:r>
                <a:r>
                  <a:rPr lang="ko-KR" altLang="en-US" dirty="0"/>
                  <a:t>로 분리 됨</a:t>
                </a:r>
                <a:endParaRPr lang="en-US" altLang="ko-KR" dirty="0"/>
              </a:p>
              <a:p>
                <a:pPr lvl="1"/>
                <a:endParaRPr lang="en-US" altLang="ko-KR" dirty="0"/>
              </a:p>
              <a:p>
                <a:pPr lvl="1"/>
                <a14:m>
                  <m:oMath xmlns:m="http://schemas.openxmlformats.org/officeDocument/2006/math">
                    <m:d>
                      <m:dPr>
                        <m:ctrlPr>
                          <a:rPr lang="en-US" altLang="ko-KR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ko-KR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altLang="ko-KR" b="0" i="0" smtClean="0">
                                <a:latin typeface="Cambria Math" panose="02040503050406030204" pitchFamily="18" charset="0"/>
                              </a:rPr>
                              <m:t>c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altLang="ko-KR" b="0" i="0" smtClean="0">
                                <a:latin typeface="Cambria Math" panose="02040503050406030204" pitchFamily="18" charset="0"/>
                              </a:rPr>
                              <m:t>i</m:t>
                            </m:r>
                          </m:sub>
                        </m:sSub>
                        <m:r>
                          <a:rPr lang="en-US" altLang="ko-KR" b="0" i="0" smtClean="0">
                            <a:latin typeface="Cambria Math" panose="02040503050406030204" pitchFamily="18" charset="0"/>
                          </a:rPr>
                          <m:t>, </m:t>
                        </m:r>
                        <m:sSub>
                          <m:sSubPr>
                            <m:ctrlPr>
                              <a:rPr lang="en-US" altLang="ko-KR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altLang="ko-KR" b="0" i="0" smtClean="0">
                                <a:latin typeface="Cambria Math" panose="02040503050406030204" pitchFamily="18" charset="0"/>
                              </a:rPr>
                              <m:t>s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altLang="ko-KR" b="0" i="0" smtClean="0">
                                <a:latin typeface="Cambria Math" panose="02040503050406030204" pitchFamily="18" charset="0"/>
                              </a:rPr>
                              <m:t>i</m:t>
                            </m:r>
                          </m:sub>
                        </m:sSub>
                      </m:e>
                    </m:d>
                    <m:r>
                      <a:rPr lang="en-US" altLang="ko-KR" b="0" i="0" smtClean="0">
                        <a:latin typeface="Cambria Math" panose="02040503050406030204" pitchFamily="18" charset="0"/>
                      </a:rPr>
                      <m:t>=(</m:t>
                    </m:r>
                    <m:sSubSup>
                      <m:sSubSupPr>
                        <m:ctrlPr>
                          <a:rPr lang="en-US" altLang="ko-KR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 altLang="ko-KR" b="0" i="0" smtClean="0">
                            <a:latin typeface="Cambria Math" panose="02040503050406030204" pitchFamily="18" charset="0"/>
                          </a:rPr>
                          <m:t>E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altLang="ko-KR" b="0" i="0" smtClean="0">
                            <a:latin typeface="Cambria Math" panose="02040503050406030204" pitchFamily="18" charset="0"/>
                          </a:rPr>
                          <m:t>i</m:t>
                        </m:r>
                      </m:sub>
                      <m:sup>
                        <m:r>
                          <m:rPr>
                            <m:sty m:val="p"/>
                          </m:rPr>
                          <a:rPr lang="en-US" altLang="ko-KR" b="0" i="0" smtClean="0">
                            <a:latin typeface="Cambria Math" panose="02040503050406030204" pitchFamily="18" charset="0"/>
                          </a:rPr>
                          <m:t>c</m:t>
                        </m:r>
                      </m:sup>
                    </m:sSubSup>
                    <m:d>
                      <m:dPr>
                        <m:ctrlPr>
                          <a:rPr lang="en-US" altLang="ko-KR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ko-KR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altLang="ko-KR" b="0" i="0" smtClean="0">
                                <a:latin typeface="Cambria Math" panose="02040503050406030204" pitchFamily="18" charset="0"/>
                              </a:rPr>
                              <m:t>x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altLang="ko-KR" b="0" i="0" smtClean="0">
                                <a:latin typeface="Cambria Math" panose="02040503050406030204" pitchFamily="18" charset="0"/>
                              </a:rPr>
                              <m:t>i</m:t>
                            </m:r>
                          </m:sub>
                        </m:sSub>
                      </m:e>
                    </m:d>
                    <m:r>
                      <a:rPr lang="en-US" altLang="ko-KR" b="0" i="0" smtClean="0">
                        <a:latin typeface="Cambria Math" panose="02040503050406030204" pitchFamily="18" charset="0"/>
                      </a:rPr>
                      <m:t>, </m:t>
                    </m:r>
                    <m:sSubSup>
                      <m:sSubSupPr>
                        <m:ctrlPr>
                          <a:rPr lang="en-US" altLang="ko-KR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 altLang="ko-KR" b="0" i="0" smtClean="0">
                            <a:latin typeface="Cambria Math" panose="02040503050406030204" pitchFamily="18" charset="0"/>
                          </a:rPr>
                          <m:t>E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altLang="ko-KR" b="0" i="0" smtClean="0">
                            <a:latin typeface="Cambria Math" panose="02040503050406030204" pitchFamily="18" charset="0"/>
                          </a:rPr>
                          <m:t>i</m:t>
                        </m:r>
                      </m:sub>
                      <m:sup>
                        <m:r>
                          <m:rPr>
                            <m:sty m:val="p"/>
                          </m:rPr>
                          <a:rPr lang="en-US" altLang="ko-KR" b="0" i="0" smtClean="0">
                            <a:latin typeface="Cambria Math" panose="02040503050406030204" pitchFamily="18" charset="0"/>
                          </a:rPr>
                          <m:t>s</m:t>
                        </m:r>
                      </m:sup>
                    </m:sSubSup>
                    <m:d>
                      <m:dPr>
                        <m:ctrlPr>
                          <a:rPr lang="en-US" altLang="ko-KR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ko-KR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altLang="ko-KR" b="0" i="0" smtClean="0">
                                <a:latin typeface="Cambria Math" panose="02040503050406030204" pitchFamily="18" charset="0"/>
                              </a:rPr>
                              <m:t>x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altLang="ko-KR" b="0" i="0" smtClean="0">
                                <a:latin typeface="Cambria Math" panose="02040503050406030204" pitchFamily="18" charset="0"/>
                              </a:rPr>
                              <m:t>i</m:t>
                            </m:r>
                          </m:sub>
                        </m:sSub>
                      </m:e>
                    </m:d>
                    <m:r>
                      <a:rPr lang="en-US" altLang="ko-KR" b="0" i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altLang="ko-KR" dirty="0"/>
              </a:p>
            </p:txBody>
          </p:sp>
        </mc:Choice>
        <mc:Fallback xmlns="">
          <p:sp>
            <p:nvSpPr>
              <p:cNvPr id="3" name="내용 개체 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861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그림 4">
            <a:extLst>
              <a:ext uri="{FF2B5EF4-FFF2-40B4-BE49-F238E27FC236}">
                <a16:creationId xmlns:a16="http://schemas.microsoft.com/office/drawing/2014/main" id="{1BC2CA68-7109-459E-AA99-B5C86315E75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6894" y="4074179"/>
            <a:ext cx="5775423" cy="2746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57992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/>
              <a:t>Multimodal</a:t>
            </a:r>
            <a:r>
              <a:rPr lang="ko-KR" altLang="en-US" dirty="0"/>
              <a:t> </a:t>
            </a:r>
            <a:r>
              <a:rPr lang="en-US" altLang="ko-KR" dirty="0"/>
              <a:t>Unsupervised</a:t>
            </a:r>
            <a:r>
              <a:rPr lang="ko-KR" altLang="en-US" dirty="0"/>
              <a:t> </a:t>
            </a:r>
            <a:r>
              <a:rPr lang="en-US" altLang="ko-KR" dirty="0"/>
              <a:t>Image-to-Image Translation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altLang="ko-KR" dirty="0"/>
          </a:p>
          <a:p>
            <a:r>
              <a:rPr lang="en-US" altLang="ko-KR" dirty="0"/>
              <a:t>Model</a:t>
            </a:r>
          </a:p>
          <a:p>
            <a:endParaRPr lang="en-US" altLang="ko-KR" dirty="0"/>
          </a:p>
          <a:p>
            <a:pPr lvl="1"/>
            <a:r>
              <a:rPr lang="en-US" altLang="ko-KR" dirty="0"/>
              <a:t>(b) image translation</a:t>
            </a:r>
            <a:r>
              <a:rPr lang="ko-KR" altLang="en-US" dirty="0"/>
              <a:t>은 </a:t>
            </a:r>
            <a:r>
              <a:rPr lang="en-US" altLang="ko-KR" dirty="0"/>
              <a:t>encode</a:t>
            </a:r>
            <a:r>
              <a:rPr lang="ko-KR" altLang="en-US" dirty="0"/>
              <a:t>를 통해 </a:t>
            </a:r>
            <a:r>
              <a:rPr lang="en-US" altLang="ko-KR" dirty="0"/>
              <a:t>content c1</a:t>
            </a:r>
            <a:r>
              <a:rPr lang="ko-KR" altLang="en-US" dirty="0"/>
              <a:t>을 추출한 뒤 </a:t>
            </a:r>
            <a:r>
              <a:rPr lang="en-US" altLang="ko-KR" dirty="0"/>
              <a:t>target </a:t>
            </a:r>
            <a:r>
              <a:rPr lang="ko-KR" altLang="en-US" dirty="0"/>
              <a:t>도메인의 </a:t>
            </a:r>
            <a:r>
              <a:rPr lang="en-US" altLang="ko-KR" dirty="0"/>
              <a:t>style s2</a:t>
            </a:r>
            <a:r>
              <a:rPr lang="ko-KR" altLang="en-US" dirty="0"/>
              <a:t>를 무작위로 추출하여 수행</a:t>
            </a:r>
            <a:endParaRPr lang="en-US" altLang="ko-KR" dirty="0"/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1BC2CA68-7109-459E-AA99-B5C86315E75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6894" y="4074179"/>
            <a:ext cx="5775423" cy="2746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23943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/>
              <a:t>Multimodal</a:t>
            </a:r>
            <a:r>
              <a:rPr lang="ko-KR" altLang="en-US" dirty="0"/>
              <a:t> </a:t>
            </a:r>
            <a:r>
              <a:rPr lang="en-US" altLang="ko-KR" dirty="0"/>
              <a:t>Unsupervised</a:t>
            </a:r>
            <a:r>
              <a:rPr lang="ko-KR" altLang="en-US" dirty="0"/>
              <a:t> </a:t>
            </a:r>
            <a:r>
              <a:rPr lang="en-US" altLang="ko-KR" dirty="0"/>
              <a:t>Image-to-Image Translation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altLang="ko-KR" dirty="0"/>
          </a:p>
          <a:p>
            <a:r>
              <a:rPr lang="en-US" altLang="ko-KR" dirty="0"/>
              <a:t>Loss</a:t>
            </a:r>
          </a:p>
          <a:p>
            <a:endParaRPr lang="en-US" altLang="ko-KR" dirty="0"/>
          </a:p>
          <a:p>
            <a:pPr lvl="1"/>
            <a:r>
              <a:rPr lang="en-US" altLang="ko-KR" dirty="0"/>
              <a:t>Bidirectional reconstruction loss.</a:t>
            </a:r>
          </a:p>
          <a:p>
            <a:pPr lvl="2"/>
            <a:r>
              <a:rPr lang="en-US" altLang="ko-KR" dirty="0"/>
              <a:t>Image</a:t>
            </a:r>
            <a:r>
              <a:rPr lang="ko-KR" altLang="en-US" dirty="0"/>
              <a:t> </a:t>
            </a:r>
            <a:r>
              <a:rPr lang="en-US" altLang="ko-KR" dirty="0"/>
              <a:t>reconstruction:</a:t>
            </a:r>
            <a:r>
              <a:rPr lang="ko-KR" altLang="en-US" dirty="0"/>
              <a:t> 데이터 분포에서 샘플링 된 이미지가 </a:t>
            </a:r>
            <a:r>
              <a:rPr lang="en-US" altLang="ko-KR" dirty="0"/>
              <a:t>encoding </a:t>
            </a:r>
            <a:r>
              <a:rPr lang="ko-KR" altLang="en-US" dirty="0"/>
              <a:t>및 </a:t>
            </a:r>
            <a:r>
              <a:rPr lang="en-US" altLang="ko-KR" dirty="0"/>
              <a:t>decoding </a:t>
            </a:r>
            <a:r>
              <a:rPr lang="ko-KR" altLang="en-US" dirty="0"/>
              <a:t>후에 재구성 할 수 </a:t>
            </a:r>
            <a:r>
              <a:rPr lang="ko-KR" altLang="en-US" dirty="0" err="1"/>
              <a:t>있게해</a:t>
            </a:r>
            <a:r>
              <a:rPr lang="ko-KR" altLang="en-US" dirty="0"/>
              <a:t> 줌</a:t>
            </a:r>
            <a:endParaRPr lang="en-US" altLang="ko-KR" dirty="0"/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049056D5-A85E-4DAD-B3A1-17715F0D67C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1047" y="3788227"/>
            <a:ext cx="6261906" cy="607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876495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/>
              <a:t>Multimodal</a:t>
            </a:r>
            <a:r>
              <a:rPr lang="ko-KR" altLang="en-US" dirty="0"/>
              <a:t> </a:t>
            </a:r>
            <a:r>
              <a:rPr lang="en-US" altLang="ko-KR" dirty="0"/>
              <a:t>Unsupervised</a:t>
            </a:r>
            <a:r>
              <a:rPr lang="ko-KR" altLang="en-US" dirty="0"/>
              <a:t> </a:t>
            </a:r>
            <a:r>
              <a:rPr lang="en-US" altLang="ko-KR" dirty="0"/>
              <a:t>Image-to-Image Translation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altLang="ko-KR" dirty="0"/>
          </a:p>
          <a:p>
            <a:r>
              <a:rPr lang="en-US" altLang="ko-KR" dirty="0"/>
              <a:t>Loss</a:t>
            </a:r>
          </a:p>
          <a:p>
            <a:endParaRPr lang="en-US" altLang="ko-KR" dirty="0"/>
          </a:p>
          <a:p>
            <a:pPr lvl="1"/>
            <a:r>
              <a:rPr lang="en-US" altLang="ko-KR" dirty="0"/>
              <a:t>Bidirectional reconstruction loss.</a:t>
            </a:r>
          </a:p>
          <a:p>
            <a:pPr lvl="2"/>
            <a:r>
              <a:rPr lang="en-US" altLang="ko-KR" dirty="0"/>
              <a:t>Latent</a:t>
            </a:r>
            <a:r>
              <a:rPr lang="ko-KR" altLang="en-US" dirty="0"/>
              <a:t> </a:t>
            </a:r>
            <a:r>
              <a:rPr lang="en-US" altLang="ko-KR" dirty="0"/>
              <a:t>reconstruction:</a:t>
            </a:r>
            <a:r>
              <a:rPr lang="ko-KR" altLang="en-US" dirty="0"/>
              <a:t> </a:t>
            </a:r>
            <a:r>
              <a:rPr lang="en-US" altLang="ko-KR" dirty="0"/>
              <a:t>translation</a:t>
            </a:r>
            <a:r>
              <a:rPr lang="ko-KR" altLang="en-US" dirty="0"/>
              <a:t> 시 </a:t>
            </a:r>
            <a:r>
              <a:rPr lang="en-US" altLang="ko-KR" dirty="0"/>
              <a:t>latent space</a:t>
            </a:r>
            <a:r>
              <a:rPr lang="ko-KR" altLang="en-US" dirty="0"/>
              <a:t>에서 샘플링 된 </a:t>
            </a:r>
            <a:r>
              <a:rPr lang="en-US" altLang="ko-KR" dirty="0"/>
              <a:t>latent code(style</a:t>
            </a:r>
            <a:r>
              <a:rPr lang="ko-KR" altLang="en-US" dirty="0"/>
              <a:t> 및 </a:t>
            </a:r>
            <a:r>
              <a:rPr lang="en-US" altLang="ko-KR" dirty="0"/>
              <a:t>content)</a:t>
            </a:r>
            <a:r>
              <a:rPr lang="ko-KR" altLang="en-US" dirty="0"/>
              <a:t>에 대한 재구성을</a:t>
            </a:r>
            <a:r>
              <a:rPr lang="en-US" altLang="ko-KR" dirty="0"/>
              <a:t> </a:t>
            </a:r>
            <a:r>
              <a:rPr lang="ko-KR" altLang="en-US" dirty="0"/>
              <a:t>할 수 있게 해 줌</a:t>
            </a:r>
            <a:endParaRPr lang="en-US" altLang="ko-KR" dirty="0"/>
          </a:p>
          <a:p>
            <a:pPr lvl="2"/>
            <a:endParaRPr lang="en-US" altLang="ko-KR" dirty="0"/>
          </a:p>
          <a:p>
            <a:pPr lvl="2"/>
            <a:endParaRPr lang="en-US" altLang="ko-KR" dirty="0"/>
          </a:p>
          <a:p>
            <a:pPr lvl="2"/>
            <a:endParaRPr lang="en-US" altLang="ko-KR" dirty="0"/>
          </a:p>
          <a:p>
            <a:pPr lvl="2"/>
            <a:endParaRPr lang="en-US" altLang="ko-KR" dirty="0"/>
          </a:p>
          <a:p>
            <a:pPr lvl="2"/>
            <a:endParaRPr lang="en-US" altLang="ko-KR" dirty="0"/>
          </a:p>
          <a:p>
            <a:pPr lvl="2"/>
            <a:r>
              <a:rPr lang="en-US" altLang="ko-KR" dirty="0"/>
              <a:t>Reconstruction loss</a:t>
            </a:r>
            <a:r>
              <a:rPr lang="ko-KR" altLang="en-US" dirty="0"/>
              <a:t>는 선명한 이미지의 출력을 위해 </a:t>
            </a:r>
            <a:r>
              <a:rPr lang="en-US" altLang="ko-KR" dirty="0"/>
              <a:t>L1 loss</a:t>
            </a:r>
            <a:r>
              <a:rPr lang="ko-KR" altLang="en-US" dirty="0"/>
              <a:t>를 사용</a:t>
            </a:r>
            <a:endParaRPr lang="en-US" altLang="ko-KR" dirty="0"/>
          </a:p>
        </p:txBody>
      </p:sp>
      <p:pic>
        <p:nvPicPr>
          <p:cNvPr id="5" name="그림 4" descr="텍스트이(가) 표시된 사진&#10;&#10;자동 생성된 설명">
            <a:extLst>
              <a:ext uri="{FF2B5EF4-FFF2-40B4-BE49-F238E27FC236}">
                <a16:creationId xmlns:a16="http://schemas.microsoft.com/office/drawing/2014/main" id="{BCA7E4AD-335E-4174-BE3A-15447E7D593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1047" y="3914909"/>
            <a:ext cx="6261906" cy="939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928309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/>
              <a:t>Multimodal</a:t>
            </a:r>
            <a:r>
              <a:rPr lang="ko-KR" altLang="en-US" dirty="0"/>
              <a:t> </a:t>
            </a:r>
            <a:r>
              <a:rPr lang="en-US" altLang="ko-KR" dirty="0"/>
              <a:t>Unsupervised</a:t>
            </a:r>
            <a:r>
              <a:rPr lang="ko-KR" altLang="en-US" dirty="0"/>
              <a:t> </a:t>
            </a:r>
            <a:r>
              <a:rPr lang="en-US" altLang="ko-KR" dirty="0"/>
              <a:t>Image-to-Image Translation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altLang="ko-KR" dirty="0"/>
          </a:p>
          <a:p>
            <a:r>
              <a:rPr lang="en-US" altLang="ko-KR" dirty="0"/>
              <a:t>Loss</a:t>
            </a:r>
          </a:p>
          <a:p>
            <a:endParaRPr lang="en-US" altLang="ko-KR" dirty="0"/>
          </a:p>
          <a:p>
            <a:pPr lvl="1"/>
            <a:r>
              <a:rPr lang="en-US" altLang="ko-KR" dirty="0"/>
              <a:t>Adversarial loss.</a:t>
            </a:r>
          </a:p>
          <a:p>
            <a:pPr lvl="2"/>
            <a:r>
              <a:rPr lang="ko-KR" altLang="en-US" dirty="0"/>
              <a:t>변환된</a:t>
            </a:r>
            <a:r>
              <a:rPr lang="en-US" altLang="ko-KR" dirty="0"/>
              <a:t> </a:t>
            </a:r>
            <a:r>
              <a:rPr lang="ko-KR" altLang="en-US" dirty="0"/>
              <a:t>이미지의 분포를 </a:t>
            </a:r>
            <a:r>
              <a:rPr lang="en-US" altLang="ko-KR" dirty="0"/>
              <a:t>target </a:t>
            </a:r>
            <a:r>
              <a:rPr lang="ko-KR" altLang="en-US" dirty="0"/>
              <a:t>이미지 분포와 </a:t>
            </a:r>
            <a:r>
              <a:rPr lang="en-US" altLang="ko-KR" dirty="0"/>
              <a:t>mapping</a:t>
            </a:r>
            <a:r>
              <a:rPr lang="ko-KR" altLang="en-US" dirty="0"/>
              <a:t>하기 위해 </a:t>
            </a:r>
            <a:r>
              <a:rPr lang="en-US" altLang="ko-KR" dirty="0"/>
              <a:t>GAN</a:t>
            </a:r>
            <a:r>
              <a:rPr lang="ko-KR" altLang="en-US" dirty="0"/>
              <a:t>을 사용</a:t>
            </a:r>
            <a:endParaRPr lang="en-US" altLang="ko-KR" dirty="0"/>
          </a:p>
          <a:p>
            <a:pPr lvl="2"/>
            <a:endParaRPr lang="en-US" altLang="ko-KR" dirty="0"/>
          </a:p>
          <a:p>
            <a:pPr lvl="2"/>
            <a:endParaRPr lang="en-US" altLang="ko-KR" dirty="0"/>
          </a:p>
          <a:p>
            <a:pPr lvl="2"/>
            <a:endParaRPr lang="en-US" altLang="ko-KR" dirty="0"/>
          </a:p>
          <a:p>
            <a:pPr lvl="2"/>
            <a:endParaRPr lang="en-US" altLang="ko-KR" dirty="0"/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5BE07D58-306B-437C-8645-A87F3091E9E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5850" y="3659801"/>
            <a:ext cx="6892299" cy="42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53816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Contents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altLang="ko-KR" dirty="0"/>
          </a:p>
          <a:p>
            <a:r>
              <a:rPr lang="en-US" altLang="ko-KR" dirty="0"/>
              <a:t>Abstract</a:t>
            </a:r>
          </a:p>
          <a:p>
            <a:endParaRPr lang="en-US" altLang="ko-KR" dirty="0"/>
          </a:p>
          <a:p>
            <a:r>
              <a:rPr lang="en-US" altLang="ko-KR" dirty="0"/>
              <a:t>Introduction</a:t>
            </a:r>
          </a:p>
          <a:p>
            <a:endParaRPr lang="en-US" altLang="ko-KR" dirty="0"/>
          </a:p>
          <a:p>
            <a:r>
              <a:rPr lang="en-US" altLang="ko-KR" dirty="0"/>
              <a:t>Related Works</a:t>
            </a:r>
          </a:p>
          <a:p>
            <a:endParaRPr lang="en-US" altLang="ko-KR" dirty="0"/>
          </a:p>
          <a:p>
            <a:r>
              <a:rPr lang="en-US" altLang="ko-KR" dirty="0"/>
              <a:t>Multimodal Unsupervised Image-to-Image Translation</a:t>
            </a:r>
          </a:p>
        </p:txBody>
      </p:sp>
    </p:spTree>
    <p:extLst>
      <p:ext uri="{BB962C8B-B14F-4D97-AF65-F5344CB8AC3E}">
        <p14:creationId xmlns:p14="http://schemas.microsoft.com/office/powerpoint/2010/main" val="50944719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/>
              <a:t>Multimodal</a:t>
            </a:r>
            <a:r>
              <a:rPr lang="ko-KR" altLang="en-US" dirty="0"/>
              <a:t> </a:t>
            </a:r>
            <a:r>
              <a:rPr lang="en-US" altLang="ko-KR" dirty="0"/>
              <a:t>Unsupervised</a:t>
            </a:r>
            <a:r>
              <a:rPr lang="ko-KR" altLang="en-US" dirty="0"/>
              <a:t> </a:t>
            </a:r>
            <a:r>
              <a:rPr lang="en-US" altLang="ko-KR" dirty="0"/>
              <a:t>Image-to-Image Translation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altLang="ko-KR" dirty="0"/>
          </a:p>
          <a:p>
            <a:r>
              <a:rPr lang="en-US" altLang="ko-KR" dirty="0"/>
              <a:t>Loss</a:t>
            </a:r>
          </a:p>
          <a:p>
            <a:endParaRPr lang="en-US" altLang="ko-KR" dirty="0"/>
          </a:p>
          <a:p>
            <a:pPr lvl="1"/>
            <a:r>
              <a:rPr lang="en-US" altLang="ko-KR" dirty="0"/>
              <a:t>Total loss.</a:t>
            </a:r>
          </a:p>
          <a:p>
            <a:pPr lvl="2"/>
            <a:r>
              <a:rPr lang="en-US" altLang="ko-KR" dirty="0"/>
              <a:t>Image reconstruction loss, Content, Style reconstruction loss, Adversarial loss</a:t>
            </a:r>
            <a:r>
              <a:rPr lang="ko-KR" altLang="en-US" dirty="0"/>
              <a:t>의</a:t>
            </a:r>
            <a:r>
              <a:rPr lang="en-US" altLang="ko-KR" dirty="0"/>
              <a:t> 4</a:t>
            </a:r>
            <a:r>
              <a:rPr lang="ko-KR" altLang="en-US" dirty="0"/>
              <a:t>개의 </a:t>
            </a:r>
            <a:r>
              <a:rPr lang="en-US" altLang="ko-KR" dirty="0"/>
              <a:t>loss</a:t>
            </a:r>
            <a:r>
              <a:rPr lang="ko-KR" altLang="en-US" dirty="0"/>
              <a:t>를 각 </a:t>
            </a:r>
            <a:r>
              <a:rPr lang="en-US" altLang="ko-KR" dirty="0"/>
              <a:t>2</a:t>
            </a:r>
            <a:r>
              <a:rPr lang="ko-KR" altLang="en-US" dirty="0"/>
              <a:t>개의 도메인에 적용시켜 총 </a:t>
            </a:r>
            <a:r>
              <a:rPr lang="en-US" altLang="ko-KR" dirty="0"/>
              <a:t>8</a:t>
            </a:r>
            <a:r>
              <a:rPr lang="ko-KR" altLang="en-US" dirty="0"/>
              <a:t>개의 </a:t>
            </a:r>
            <a:r>
              <a:rPr lang="en-US" altLang="ko-KR" dirty="0"/>
              <a:t>loss</a:t>
            </a:r>
            <a:r>
              <a:rPr lang="ko-KR" altLang="en-US" dirty="0"/>
              <a:t>를 가짐</a:t>
            </a:r>
            <a:endParaRPr lang="en-US" altLang="ko-KR" dirty="0"/>
          </a:p>
          <a:p>
            <a:pPr lvl="2"/>
            <a:endParaRPr lang="en-US" altLang="ko-KR" dirty="0"/>
          </a:p>
          <a:p>
            <a:pPr lvl="2"/>
            <a:r>
              <a:rPr lang="en-US" altLang="ko-KR" dirty="0"/>
              <a:t>Lambda</a:t>
            </a:r>
            <a:r>
              <a:rPr lang="ko-KR" altLang="en-US" dirty="0"/>
              <a:t>는</a:t>
            </a:r>
            <a:r>
              <a:rPr lang="en-US" altLang="ko-KR" dirty="0"/>
              <a:t> reconstruction</a:t>
            </a:r>
            <a:r>
              <a:rPr lang="ko-KR" altLang="en-US" dirty="0"/>
              <a:t>을 제어하는 가중치</a:t>
            </a:r>
            <a:endParaRPr lang="en-US" altLang="ko-KR" dirty="0"/>
          </a:p>
          <a:p>
            <a:pPr lvl="2"/>
            <a:endParaRPr lang="en-US" altLang="ko-KR" dirty="0"/>
          </a:p>
          <a:p>
            <a:pPr lvl="2"/>
            <a:endParaRPr lang="en-US" altLang="ko-KR" dirty="0"/>
          </a:p>
          <a:p>
            <a:pPr lvl="2"/>
            <a:endParaRPr lang="en-US" altLang="ko-KR" dirty="0"/>
          </a:p>
        </p:txBody>
      </p:sp>
      <p:pic>
        <p:nvPicPr>
          <p:cNvPr id="8" name="그림 7" descr="텍스트이(가) 표시된 사진&#10;&#10;자동 생성된 설명">
            <a:extLst>
              <a:ext uri="{FF2B5EF4-FFF2-40B4-BE49-F238E27FC236}">
                <a16:creationId xmlns:a16="http://schemas.microsoft.com/office/drawing/2014/main" id="{9054DC0D-8920-4E68-B50F-9CD54166C73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2661" y="4420606"/>
            <a:ext cx="6758677" cy="882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146297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/>
              <a:t>Multimodal</a:t>
            </a:r>
            <a:r>
              <a:rPr lang="ko-KR" altLang="en-US" dirty="0"/>
              <a:t> </a:t>
            </a:r>
            <a:r>
              <a:rPr lang="en-US" altLang="ko-KR" dirty="0"/>
              <a:t>Unsupervised</a:t>
            </a:r>
            <a:r>
              <a:rPr lang="ko-KR" altLang="en-US" dirty="0"/>
              <a:t> </a:t>
            </a:r>
            <a:r>
              <a:rPr lang="en-US" altLang="ko-KR" dirty="0"/>
              <a:t>Image-to-Image Translation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altLang="ko-KR" dirty="0"/>
          </a:p>
          <a:p>
            <a:r>
              <a:rPr lang="ko-KR" altLang="en-US" dirty="0"/>
              <a:t>요약</a:t>
            </a:r>
            <a:endParaRPr lang="en-US" altLang="ko-KR" dirty="0"/>
          </a:p>
          <a:p>
            <a:endParaRPr lang="en-US" altLang="ko-KR" dirty="0"/>
          </a:p>
          <a:p>
            <a:pPr lvl="1"/>
            <a:r>
              <a:rPr lang="en-US" altLang="ko-KR" dirty="0"/>
              <a:t>MUNIT</a:t>
            </a:r>
            <a:r>
              <a:rPr lang="ko-KR" altLang="en-US" dirty="0"/>
              <a:t>은</a:t>
            </a:r>
            <a:r>
              <a:rPr lang="en-US" altLang="ko-KR" dirty="0"/>
              <a:t> latent space</a:t>
            </a:r>
            <a:r>
              <a:rPr lang="ko-KR" altLang="en-US" dirty="0"/>
              <a:t>를 </a:t>
            </a:r>
            <a:r>
              <a:rPr lang="en-US" altLang="ko-KR" dirty="0"/>
              <a:t>content</a:t>
            </a:r>
            <a:r>
              <a:rPr lang="ko-KR" altLang="en-US" dirty="0"/>
              <a:t>와 </a:t>
            </a:r>
            <a:r>
              <a:rPr lang="en-US" altLang="ko-KR" dirty="0"/>
              <a:t>style</a:t>
            </a:r>
            <a:r>
              <a:rPr lang="ko-KR" altLang="en-US" dirty="0"/>
              <a:t>로 나누고 </a:t>
            </a:r>
            <a:r>
              <a:rPr lang="en-US" altLang="ko-KR" dirty="0"/>
              <a:t>target </a:t>
            </a:r>
            <a:r>
              <a:rPr lang="ko-KR" altLang="en-US" dirty="0"/>
              <a:t>도메인과 원본 도메인은 서로 </a:t>
            </a:r>
            <a:r>
              <a:rPr lang="en-US" altLang="ko-KR" dirty="0"/>
              <a:t>content space</a:t>
            </a:r>
            <a:r>
              <a:rPr lang="ko-KR" altLang="en-US" dirty="0"/>
              <a:t>를 공유하지만 </a:t>
            </a:r>
            <a:r>
              <a:rPr lang="en-US" altLang="ko-KR" dirty="0"/>
              <a:t>style</a:t>
            </a:r>
            <a:r>
              <a:rPr lang="ko-KR" altLang="en-US" dirty="0"/>
              <a:t>을 개별적으로 둔다</a:t>
            </a:r>
            <a:r>
              <a:rPr lang="en-US" altLang="ko-KR" dirty="0"/>
              <a:t>.</a:t>
            </a:r>
          </a:p>
          <a:p>
            <a:pPr lvl="1"/>
            <a:endParaRPr lang="en-US" altLang="ko-KR" dirty="0"/>
          </a:p>
          <a:p>
            <a:pPr lvl="1"/>
            <a:r>
              <a:rPr lang="en-US" altLang="ko-KR" dirty="0"/>
              <a:t>Encoder</a:t>
            </a:r>
            <a:r>
              <a:rPr lang="ko-KR" altLang="en-US" dirty="0"/>
              <a:t>를 통해 </a:t>
            </a:r>
            <a:r>
              <a:rPr lang="en-US" altLang="ko-KR" dirty="0"/>
              <a:t>content</a:t>
            </a:r>
            <a:r>
              <a:rPr lang="ko-KR" altLang="en-US" dirty="0"/>
              <a:t>와 </a:t>
            </a:r>
            <a:r>
              <a:rPr lang="en-US" altLang="ko-KR" dirty="0"/>
              <a:t>style</a:t>
            </a:r>
            <a:r>
              <a:rPr lang="ko-KR" altLang="en-US" dirty="0"/>
              <a:t>을 분해한</a:t>
            </a:r>
            <a:r>
              <a:rPr lang="en-US" altLang="ko-KR" dirty="0"/>
              <a:t> </a:t>
            </a:r>
            <a:r>
              <a:rPr lang="ko-KR" altLang="en-US" dirty="0"/>
              <a:t>뒤 </a:t>
            </a:r>
            <a:r>
              <a:rPr lang="en-US" altLang="ko-KR" dirty="0"/>
              <a:t>target </a:t>
            </a:r>
            <a:r>
              <a:rPr lang="ko-KR" altLang="en-US" dirty="0"/>
              <a:t>도메인의 </a:t>
            </a:r>
            <a:r>
              <a:rPr lang="en-US" altLang="ko-KR" dirty="0"/>
              <a:t>style</a:t>
            </a:r>
            <a:r>
              <a:rPr lang="ko-KR" altLang="en-US" dirty="0"/>
              <a:t>과 원본 </a:t>
            </a:r>
            <a:r>
              <a:rPr lang="en-US" altLang="ko-KR" dirty="0"/>
              <a:t>content</a:t>
            </a:r>
            <a:r>
              <a:rPr lang="ko-KR" altLang="en-US" dirty="0"/>
              <a:t>를 재결합하여 </a:t>
            </a:r>
            <a:r>
              <a:rPr lang="en-US" altLang="ko-KR" dirty="0"/>
              <a:t>translation</a:t>
            </a:r>
            <a:r>
              <a:rPr lang="ko-KR" altLang="en-US" dirty="0"/>
              <a:t>을 수행</a:t>
            </a:r>
            <a:endParaRPr lang="en-US" altLang="ko-KR" dirty="0"/>
          </a:p>
          <a:p>
            <a:pPr lvl="1"/>
            <a:endParaRPr lang="en-US" altLang="ko-KR" dirty="0"/>
          </a:p>
          <a:p>
            <a:pPr lvl="1"/>
            <a:r>
              <a:rPr lang="en-US" altLang="ko-KR" dirty="0"/>
              <a:t>Style</a:t>
            </a:r>
            <a:r>
              <a:rPr lang="ko-KR" altLang="en-US" dirty="0"/>
              <a:t>의</a:t>
            </a:r>
            <a:r>
              <a:rPr lang="en-US" altLang="ko-KR" dirty="0"/>
              <a:t> latent</a:t>
            </a:r>
            <a:r>
              <a:rPr lang="ko-KR" altLang="en-US" dirty="0"/>
              <a:t>를 조절하면 </a:t>
            </a:r>
            <a:r>
              <a:rPr lang="en-US" altLang="ko-KR" dirty="0"/>
              <a:t>multimodal</a:t>
            </a:r>
            <a:r>
              <a:rPr lang="ko-KR" altLang="en-US" dirty="0"/>
              <a:t>한 이미지를 생성할 수 있음</a:t>
            </a:r>
            <a:endParaRPr lang="en-US" altLang="ko-KR" dirty="0"/>
          </a:p>
          <a:p>
            <a:pPr lvl="2"/>
            <a:endParaRPr lang="en-US" altLang="ko-KR" dirty="0"/>
          </a:p>
          <a:p>
            <a:pPr lvl="2"/>
            <a:endParaRPr lang="en-US" altLang="ko-KR" dirty="0"/>
          </a:p>
          <a:p>
            <a:pPr lvl="2"/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87125214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/>
              <a:t>Multimodal</a:t>
            </a:r>
            <a:r>
              <a:rPr lang="ko-KR" altLang="en-US" dirty="0"/>
              <a:t> </a:t>
            </a:r>
            <a:r>
              <a:rPr lang="en-US" altLang="ko-KR" dirty="0"/>
              <a:t>Unsupervised</a:t>
            </a:r>
            <a:r>
              <a:rPr lang="ko-KR" altLang="en-US" dirty="0"/>
              <a:t> </a:t>
            </a:r>
            <a:r>
              <a:rPr lang="en-US" altLang="ko-KR" dirty="0"/>
              <a:t>Image-to-Image Translation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altLang="ko-KR" dirty="0"/>
          </a:p>
          <a:p>
            <a:r>
              <a:rPr lang="ko-KR" altLang="en-US" dirty="0"/>
              <a:t>요약</a:t>
            </a:r>
            <a:endParaRPr lang="en-US" altLang="ko-KR" dirty="0"/>
          </a:p>
          <a:p>
            <a:endParaRPr lang="en-US" altLang="ko-KR" dirty="0"/>
          </a:p>
          <a:p>
            <a:pPr lvl="1"/>
            <a:r>
              <a:rPr lang="ko-KR" altLang="en-US" dirty="0"/>
              <a:t>모델은 </a:t>
            </a:r>
            <a:r>
              <a:rPr lang="en-US" altLang="ko-KR" dirty="0"/>
              <a:t>auto-encoder</a:t>
            </a:r>
            <a:r>
              <a:rPr lang="ko-KR" altLang="en-US" dirty="0"/>
              <a:t> 형태의 </a:t>
            </a:r>
            <a:r>
              <a:rPr lang="en-US" altLang="ko-KR" dirty="0"/>
              <a:t>Generator </a:t>
            </a:r>
            <a:r>
              <a:rPr lang="ko-KR" altLang="en-US" dirty="0"/>
              <a:t>부분과 적대적</a:t>
            </a:r>
            <a:r>
              <a:rPr lang="en-US" altLang="ko-KR" dirty="0"/>
              <a:t> </a:t>
            </a:r>
            <a:r>
              <a:rPr lang="ko-KR" altLang="en-US" dirty="0"/>
              <a:t>손실을 위해 </a:t>
            </a:r>
            <a:r>
              <a:rPr lang="en-US" altLang="ko-KR" dirty="0"/>
              <a:t>Discriminator</a:t>
            </a:r>
            <a:r>
              <a:rPr lang="ko-KR" altLang="en-US" dirty="0"/>
              <a:t>를 사용함</a:t>
            </a:r>
            <a:endParaRPr lang="en-US" altLang="ko-KR" dirty="0"/>
          </a:p>
          <a:p>
            <a:pPr lvl="1"/>
            <a:endParaRPr lang="en-US" altLang="ko-KR" dirty="0"/>
          </a:p>
          <a:p>
            <a:pPr lvl="1"/>
            <a:r>
              <a:rPr lang="ko-KR" altLang="en-US" dirty="0"/>
              <a:t>도메인의</a:t>
            </a:r>
            <a:r>
              <a:rPr lang="en-US" altLang="ko-KR" dirty="0"/>
              <a:t> latent space</a:t>
            </a:r>
            <a:r>
              <a:rPr lang="ko-KR" altLang="en-US" dirty="0"/>
              <a:t>의 </a:t>
            </a:r>
            <a:r>
              <a:rPr lang="en-US" altLang="ko-KR" dirty="0"/>
              <a:t>mapping</a:t>
            </a:r>
            <a:r>
              <a:rPr lang="ko-KR" altLang="en-US" dirty="0"/>
              <a:t>을 위해 총 </a:t>
            </a:r>
            <a:r>
              <a:rPr lang="en-US" altLang="ko-KR" dirty="0"/>
              <a:t>8</a:t>
            </a:r>
            <a:r>
              <a:rPr lang="ko-KR" altLang="en-US" dirty="0"/>
              <a:t>가지의 </a:t>
            </a:r>
            <a:r>
              <a:rPr lang="en-US" altLang="ko-KR" dirty="0"/>
              <a:t>loss</a:t>
            </a:r>
            <a:r>
              <a:rPr lang="ko-KR" altLang="en-US" dirty="0"/>
              <a:t>를 사용함</a:t>
            </a:r>
            <a:endParaRPr lang="en-US" altLang="ko-KR" dirty="0"/>
          </a:p>
          <a:p>
            <a:pPr lvl="2"/>
            <a:endParaRPr lang="en-US" altLang="ko-KR" dirty="0"/>
          </a:p>
          <a:p>
            <a:pPr lvl="2"/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4098845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Abstract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altLang="ko-KR" dirty="0"/>
          </a:p>
          <a:p>
            <a:r>
              <a:rPr lang="en-US" altLang="ko-KR" dirty="0"/>
              <a:t> Unsupervised Image-to-Image Translation</a:t>
            </a:r>
          </a:p>
          <a:p>
            <a:endParaRPr lang="en-US" altLang="ko-KR" dirty="0"/>
          </a:p>
          <a:p>
            <a:pPr lvl="1"/>
            <a:r>
              <a:rPr lang="en-US" altLang="ko-KR" dirty="0"/>
              <a:t>Pair</a:t>
            </a:r>
            <a:r>
              <a:rPr lang="ko-KR" altLang="en-US" dirty="0"/>
              <a:t> </a:t>
            </a:r>
            <a:r>
              <a:rPr lang="en-US" altLang="ko-KR" dirty="0"/>
              <a:t>data</a:t>
            </a:r>
            <a:r>
              <a:rPr lang="ko-KR" altLang="en-US" dirty="0"/>
              <a:t>에 대한 학습을 하는 것이 아닌 이미지의 도메인에 대한 조건부 분포를 학습</a:t>
            </a:r>
            <a:endParaRPr lang="en-US" altLang="ko-KR" dirty="0"/>
          </a:p>
          <a:p>
            <a:pPr lvl="1"/>
            <a:endParaRPr lang="en-US" altLang="ko-KR" dirty="0"/>
          </a:p>
          <a:p>
            <a:pPr lvl="1"/>
            <a:r>
              <a:rPr lang="en-US" altLang="ko-KR" dirty="0"/>
              <a:t>Multimodal task (</a:t>
            </a:r>
            <a:r>
              <a:rPr lang="ko-KR" altLang="en-US" dirty="0"/>
              <a:t>한 이미지로 </a:t>
            </a:r>
            <a:r>
              <a:rPr lang="en-US" altLang="ko-KR" dirty="0"/>
              <a:t>target domain</a:t>
            </a:r>
            <a:r>
              <a:rPr lang="ko-KR" altLang="en-US" dirty="0"/>
              <a:t>에 대한 여러 이미지 생성</a:t>
            </a:r>
            <a:r>
              <a:rPr lang="en-US" altLang="ko-KR" dirty="0"/>
              <a:t>)</a:t>
            </a:r>
          </a:p>
          <a:p>
            <a:pPr lvl="1"/>
            <a:endParaRPr lang="en-US" altLang="ko-KR" dirty="0"/>
          </a:p>
          <a:p>
            <a:pPr lvl="1"/>
            <a:r>
              <a:rPr lang="ko-KR" altLang="en-US" dirty="0"/>
              <a:t>기존의 방식은 </a:t>
            </a:r>
            <a:r>
              <a:rPr lang="en-US" altLang="ko-KR" dirty="0"/>
              <a:t>ono-to-one mapping</a:t>
            </a:r>
            <a:r>
              <a:rPr lang="ko-KR" altLang="en-US" dirty="0"/>
              <a:t> 방식으로 지나치게 단순화함</a:t>
            </a:r>
            <a:endParaRPr lang="en-US" altLang="ko-KR" dirty="0"/>
          </a:p>
          <a:p>
            <a:pPr lvl="1"/>
            <a:endParaRPr lang="en-US" altLang="ko-KR" dirty="0"/>
          </a:p>
          <a:p>
            <a:pPr lvl="1"/>
            <a:r>
              <a:rPr lang="ko-KR" altLang="en-US" dirty="0"/>
              <a:t>결과적으로 도메인 이미지의 다양한 출력의 생성이 제한적임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31598718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Abstract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altLang="ko-KR" dirty="0"/>
          </a:p>
          <a:p>
            <a:r>
              <a:rPr lang="en-US" altLang="ko-KR" dirty="0"/>
              <a:t> MUNIT</a:t>
            </a:r>
          </a:p>
          <a:p>
            <a:endParaRPr lang="en-US" altLang="ko-KR" dirty="0"/>
          </a:p>
          <a:p>
            <a:pPr lvl="1"/>
            <a:r>
              <a:rPr lang="ko-KR" altLang="en-US" dirty="0"/>
              <a:t>본 논문은 이미지의 </a:t>
            </a:r>
            <a:r>
              <a:rPr lang="en-US" altLang="ko-KR" dirty="0"/>
              <a:t>Content</a:t>
            </a:r>
            <a:r>
              <a:rPr lang="ko-KR" altLang="en-US" dirty="0"/>
              <a:t>와 </a:t>
            </a:r>
            <a:r>
              <a:rPr lang="en-US" altLang="ko-KR" dirty="0"/>
              <a:t>Style</a:t>
            </a:r>
            <a:r>
              <a:rPr lang="ko-KR" altLang="en-US" dirty="0"/>
              <a:t>이 분리 가능하다고 가정함</a:t>
            </a:r>
            <a:endParaRPr lang="en-US" altLang="ko-KR" dirty="0"/>
          </a:p>
          <a:p>
            <a:pPr lvl="1"/>
            <a:endParaRPr lang="en-US" altLang="ko-KR" dirty="0"/>
          </a:p>
          <a:p>
            <a:pPr lvl="1"/>
            <a:r>
              <a:rPr lang="en-US" altLang="ko-KR" dirty="0"/>
              <a:t>Target </a:t>
            </a:r>
            <a:r>
              <a:rPr lang="ko-KR" altLang="en-US" dirty="0"/>
              <a:t>도메인의 </a:t>
            </a:r>
            <a:r>
              <a:rPr lang="en-US" altLang="ko-KR" dirty="0"/>
              <a:t>style space</a:t>
            </a:r>
            <a:r>
              <a:rPr lang="ko-KR" altLang="en-US" dirty="0"/>
              <a:t>에서 샘플링 된 임의의 </a:t>
            </a:r>
            <a:r>
              <a:rPr lang="en-US" altLang="ko-KR" dirty="0"/>
              <a:t>style</a:t>
            </a:r>
            <a:r>
              <a:rPr lang="ko-KR" altLang="en-US" dirty="0"/>
              <a:t>과 </a:t>
            </a:r>
            <a:r>
              <a:rPr lang="en-US" altLang="ko-KR" dirty="0"/>
              <a:t>content</a:t>
            </a:r>
            <a:r>
              <a:rPr lang="ko-KR" altLang="en-US" dirty="0"/>
              <a:t>를 재결합 하는 방식으로 </a:t>
            </a:r>
            <a:r>
              <a:rPr lang="en-US" altLang="ko-KR" dirty="0"/>
              <a:t>Image translation</a:t>
            </a:r>
            <a:r>
              <a:rPr lang="ko-KR" altLang="en-US" dirty="0"/>
              <a:t>을 수행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0734974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Introduction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altLang="ko-KR" dirty="0"/>
          </a:p>
          <a:p>
            <a:r>
              <a:rPr lang="en-US" altLang="ko-KR" dirty="0"/>
              <a:t> Pair dataset</a:t>
            </a:r>
          </a:p>
          <a:p>
            <a:endParaRPr lang="en-US" altLang="ko-KR" dirty="0"/>
          </a:p>
          <a:p>
            <a:pPr lvl="1"/>
            <a:r>
              <a:rPr lang="en-US" altLang="ko-KR" dirty="0"/>
              <a:t>Pair dataset</a:t>
            </a:r>
            <a:r>
              <a:rPr lang="ko-KR" altLang="en-US" dirty="0"/>
              <a:t>이란 </a:t>
            </a:r>
            <a:r>
              <a:rPr lang="en-US" altLang="ko-KR" dirty="0"/>
              <a:t>image</a:t>
            </a:r>
            <a:r>
              <a:rPr lang="ko-KR" altLang="en-US" dirty="0"/>
              <a:t> </a:t>
            </a:r>
            <a:r>
              <a:rPr lang="en-US" altLang="ko-KR" dirty="0"/>
              <a:t>translation</a:t>
            </a:r>
            <a:r>
              <a:rPr lang="ko-KR" altLang="en-US" dirty="0"/>
              <a:t>을 할 때 원본 이미지와 </a:t>
            </a:r>
            <a:r>
              <a:rPr lang="en-US" altLang="ko-KR" dirty="0"/>
              <a:t>target</a:t>
            </a:r>
            <a:r>
              <a:rPr lang="ko-KR" altLang="en-US" dirty="0"/>
              <a:t>이 되는 이미지가 짝지어진 것</a:t>
            </a:r>
            <a:endParaRPr lang="en-US" altLang="ko-KR" dirty="0"/>
          </a:p>
          <a:p>
            <a:endParaRPr lang="en-US" altLang="ko-KR" dirty="0"/>
          </a:p>
          <a:p>
            <a:pPr lvl="1"/>
            <a:r>
              <a:rPr lang="en-US" altLang="ko-KR" dirty="0"/>
              <a:t>Pair</a:t>
            </a:r>
            <a:r>
              <a:rPr lang="ko-KR" altLang="en-US" dirty="0"/>
              <a:t> </a:t>
            </a:r>
            <a:r>
              <a:rPr lang="en-US" altLang="ko-KR" dirty="0"/>
              <a:t>dataset</a:t>
            </a:r>
            <a:r>
              <a:rPr lang="ko-KR" altLang="en-US" dirty="0"/>
              <a:t>이 있는 경우 </a:t>
            </a:r>
            <a:r>
              <a:rPr lang="en-US" altLang="ko-KR" dirty="0"/>
              <a:t>Image translation </a:t>
            </a:r>
            <a:r>
              <a:rPr lang="ko-KR" altLang="en-US" dirty="0"/>
              <a:t>생성 모델은 </a:t>
            </a:r>
            <a:r>
              <a:rPr lang="en-US" altLang="ko-KR" dirty="0"/>
              <a:t>conditional model </a:t>
            </a:r>
            <a:r>
              <a:rPr lang="ko-KR" altLang="en-US" dirty="0"/>
              <a:t>혹은 </a:t>
            </a:r>
            <a:r>
              <a:rPr lang="en-US" altLang="ko-KR" dirty="0"/>
              <a:t>regression model</a:t>
            </a:r>
            <a:r>
              <a:rPr lang="ko-KR" altLang="en-US" dirty="0"/>
              <a:t>을 사용할 수 있음</a:t>
            </a:r>
            <a:endParaRPr lang="en-US" altLang="ko-KR" dirty="0"/>
          </a:p>
          <a:p>
            <a:pPr lvl="1"/>
            <a:endParaRPr lang="en-US" altLang="ko-KR" dirty="0"/>
          </a:p>
          <a:p>
            <a:pPr lvl="1"/>
            <a:r>
              <a:rPr lang="ko-KR" altLang="en-US" dirty="0"/>
              <a:t>그러나 </a:t>
            </a:r>
            <a:r>
              <a:rPr lang="en-US" altLang="ko-KR" dirty="0"/>
              <a:t>Pair dataset</a:t>
            </a:r>
            <a:r>
              <a:rPr lang="ko-KR" altLang="en-US" dirty="0"/>
              <a:t>이 없는 경우 </a:t>
            </a:r>
            <a:r>
              <a:rPr lang="en-US" altLang="ko-KR" dirty="0"/>
              <a:t>task</a:t>
            </a:r>
            <a:r>
              <a:rPr lang="ko-KR" altLang="en-US" dirty="0"/>
              <a:t>의 수행이 복잡하고 어려워 짐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41395175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Introduction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altLang="ko-KR" dirty="0"/>
          </a:p>
          <a:p>
            <a:r>
              <a:rPr lang="en-US" altLang="ko-KR" dirty="0"/>
              <a:t> Domain mapping</a:t>
            </a:r>
          </a:p>
          <a:p>
            <a:endParaRPr lang="en-US" altLang="ko-KR" dirty="0"/>
          </a:p>
          <a:p>
            <a:pPr lvl="1"/>
            <a:r>
              <a:rPr lang="ko-KR" altLang="en-US" dirty="0"/>
              <a:t>많은 경우에 </a:t>
            </a:r>
            <a:r>
              <a:rPr lang="en-US" altLang="ko-KR" dirty="0"/>
              <a:t>domain mapping</a:t>
            </a:r>
            <a:r>
              <a:rPr lang="ko-KR" altLang="en-US" dirty="0"/>
              <a:t>은 </a:t>
            </a:r>
            <a:r>
              <a:rPr lang="en-US" altLang="ko-KR" dirty="0"/>
              <a:t>multimodal</a:t>
            </a:r>
            <a:r>
              <a:rPr lang="ko-KR" altLang="en-US" dirty="0"/>
              <a:t>한 작업임</a:t>
            </a:r>
            <a:endParaRPr lang="en-US" altLang="ko-KR" dirty="0"/>
          </a:p>
          <a:p>
            <a:pPr lvl="1"/>
            <a:endParaRPr lang="en-US" altLang="ko-KR" dirty="0"/>
          </a:p>
          <a:p>
            <a:pPr lvl="1"/>
            <a:r>
              <a:rPr lang="en-US" altLang="ko-KR" dirty="0"/>
              <a:t>Ex)</a:t>
            </a:r>
            <a:r>
              <a:rPr lang="ko-KR" altLang="en-US" dirty="0"/>
              <a:t> 겨울 </a:t>
            </a:r>
            <a:r>
              <a:rPr lang="en-US" altLang="ko-KR" dirty="0"/>
              <a:t>-&gt; </a:t>
            </a:r>
            <a:r>
              <a:rPr lang="ko-KR" altLang="en-US" dirty="0"/>
              <a:t>여름 이미지 변환 시 조명이나 날씨 등을 통해 여러가지 이미지를 생성할 수 있어야 함</a:t>
            </a:r>
            <a:endParaRPr lang="en-US" altLang="ko-KR" dirty="0"/>
          </a:p>
          <a:p>
            <a:pPr lvl="1"/>
            <a:endParaRPr lang="en-US" altLang="ko-KR" dirty="0"/>
          </a:p>
          <a:p>
            <a:pPr lvl="1"/>
            <a:r>
              <a:rPr lang="ko-KR" altLang="en-US" dirty="0"/>
              <a:t>그러나 대부분의 연구에서는 </a:t>
            </a:r>
            <a:r>
              <a:rPr lang="en-US" altLang="ko-KR" dirty="0"/>
              <a:t>deterministic</a:t>
            </a:r>
            <a:r>
              <a:rPr lang="ko-KR" altLang="en-US" dirty="0"/>
              <a:t>하고 단일화된 </a:t>
            </a:r>
            <a:r>
              <a:rPr lang="en-US" altLang="ko-KR" dirty="0"/>
              <a:t>mapping</a:t>
            </a:r>
            <a:r>
              <a:rPr lang="ko-KR" altLang="en-US" dirty="0"/>
              <a:t>으로 가정</a:t>
            </a:r>
            <a:endParaRPr lang="en-US" altLang="ko-KR" dirty="0"/>
          </a:p>
          <a:p>
            <a:pPr lvl="1"/>
            <a:endParaRPr lang="en-US" altLang="ko-KR" dirty="0"/>
          </a:p>
          <a:p>
            <a:pPr lvl="1"/>
            <a:r>
              <a:rPr lang="ko-KR" altLang="en-US" dirty="0"/>
              <a:t>결과적으로</a:t>
            </a:r>
            <a:r>
              <a:rPr lang="en-US" altLang="ko-KR" dirty="0"/>
              <a:t> </a:t>
            </a:r>
            <a:r>
              <a:rPr lang="ko-KR" altLang="en-US" dirty="0"/>
              <a:t>출력 가능한 모든 확률 분포에 대한 추정이 불가능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9936265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Introduction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altLang="ko-KR" dirty="0"/>
          </a:p>
          <a:p>
            <a:r>
              <a:rPr lang="en-US" altLang="ko-KR" dirty="0"/>
              <a:t> Domain mapping</a:t>
            </a:r>
          </a:p>
          <a:p>
            <a:endParaRPr lang="en-US" altLang="ko-KR" dirty="0"/>
          </a:p>
          <a:p>
            <a:pPr lvl="1"/>
            <a:r>
              <a:rPr lang="ko-KR" altLang="en-US" dirty="0"/>
              <a:t>모델에 </a:t>
            </a:r>
            <a:r>
              <a:rPr lang="en-US" altLang="ko-KR" dirty="0"/>
              <a:t>noise</a:t>
            </a:r>
            <a:r>
              <a:rPr lang="ko-KR" altLang="en-US" dirty="0"/>
              <a:t>를 추가해 </a:t>
            </a:r>
            <a:r>
              <a:rPr lang="en-US" altLang="ko-KR" dirty="0"/>
              <a:t>stochastic</a:t>
            </a:r>
            <a:r>
              <a:rPr lang="ko-KR" altLang="en-US" dirty="0"/>
              <a:t>하게 만들어도 네트워크가 이를 무시하는 방향으로 학습이 가능함</a:t>
            </a:r>
            <a:endParaRPr lang="en-US" altLang="ko-KR" dirty="0"/>
          </a:p>
          <a:p>
            <a:pPr lvl="1"/>
            <a:endParaRPr lang="en-US" altLang="ko-KR" dirty="0"/>
          </a:p>
          <a:p>
            <a:pPr lvl="1"/>
            <a:r>
              <a:rPr lang="en-US" altLang="ko-KR" dirty="0"/>
              <a:t>(style-GAN</a:t>
            </a:r>
            <a:r>
              <a:rPr lang="ko-KR" altLang="en-US" dirty="0"/>
              <a:t>의 </a:t>
            </a:r>
            <a:r>
              <a:rPr lang="en-US" altLang="ko-KR" dirty="0"/>
              <a:t>noise</a:t>
            </a:r>
            <a:r>
              <a:rPr lang="ko-KR" altLang="en-US" dirty="0"/>
              <a:t>는 </a:t>
            </a:r>
            <a:r>
              <a:rPr lang="en-US" altLang="ko-KR" dirty="0" err="1"/>
              <a:t>AdaIN</a:t>
            </a:r>
            <a:r>
              <a:rPr lang="ko-KR" altLang="en-US" dirty="0"/>
              <a:t>을 통해 </a:t>
            </a:r>
            <a:r>
              <a:rPr lang="en-US" altLang="ko-KR" dirty="0"/>
              <a:t>style</a:t>
            </a:r>
            <a:r>
              <a:rPr lang="ko-KR" altLang="en-US" dirty="0"/>
              <a:t>을 가져오고 </a:t>
            </a:r>
            <a:r>
              <a:rPr lang="en-US" altLang="ko-KR" dirty="0"/>
              <a:t>noise</a:t>
            </a:r>
            <a:r>
              <a:rPr lang="ko-KR" altLang="en-US" dirty="0"/>
              <a:t>는 </a:t>
            </a:r>
            <a:r>
              <a:rPr lang="en-US" altLang="ko-KR" dirty="0"/>
              <a:t>style</a:t>
            </a:r>
            <a:r>
              <a:rPr lang="ko-KR" altLang="en-US" dirty="0"/>
              <a:t>의 세부적인 디테일을 표현하므로 위와 무관</a:t>
            </a:r>
            <a:r>
              <a:rPr lang="en-US" altLang="ko-KR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7064537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Introduction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altLang="ko-KR" dirty="0"/>
          </a:p>
          <a:p>
            <a:r>
              <a:rPr lang="en-US" altLang="ko-KR" dirty="0"/>
              <a:t> MUINIT Framework</a:t>
            </a:r>
          </a:p>
          <a:p>
            <a:pPr lvl="1"/>
            <a:endParaRPr lang="en-US" altLang="ko-KR" dirty="0"/>
          </a:p>
          <a:p>
            <a:pPr lvl="1"/>
            <a:r>
              <a:rPr lang="en-US" altLang="ko-KR" dirty="0"/>
              <a:t>(a) Auto-encoding: </a:t>
            </a:r>
            <a:r>
              <a:rPr lang="ko-KR" altLang="en-US" dirty="0"/>
              <a:t>각 도메인 이미지 </a:t>
            </a:r>
            <a:r>
              <a:rPr lang="en-US" altLang="ko-KR" dirty="0"/>
              <a:t>x</a:t>
            </a:r>
            <a:r>
              <a:rPr lang="ko-KR" altLang="en-US" dirty="0"/>
              <a:t>는 서로 공유하는 </a:t>
            </a:r>
            <a:r>
              <a:rPr lang="en-US" altLang="ko-KR" dirty="0"/>
              <a:t>content space C</a:t>
            </a:r>
            <a:r>
              <a:rPr lang="ko-KR" altLang="en-US" dirty="0"/>
              <a:t>와 각 도메인별 </a:t>
            </a:r>
            <a:r>
              <a:rPr lang="en-US" altLang="ko-KR" dirty="0"/>
              <a:t>style space S</a:t>
            </a:r>
            <a:r>
              <a:rPr lang="ko-KR" altLang="en-US" dirty="0"/>
              <a:t>로 </a:t>
            </a:r>
            <a:r>
              <a:rPr lang="en-US" altLang="ko-KR" dirty="0"/>
              <a:t>encoding</a:t>
            </a:r>
          </a:p>
          <a:p>
            <a:pPr lvl="1"/>
            <a:endParaRPr lang="en-US" altLang="ko-KR" dirty="0"/>
          </a:p>
          <a:p>
            <a:pPr lvl="1"/>
            <a:r>
              <a:rPr lang="en-US" altLang="ko-KR" dirty="0"/>
              <a:t>(b) Translation:</a:t>
            </a:r>
            <a:r>
              <a:rPr lang="ko-KR" altLang="en-US" dirty="0"/>
              <a:t> </a:t>
            </a:r>
            <a:r>
              <a:rPr lang="en-US" altLang="ko-KR" dirty="0"/>
              <a:t>x1 </a:t>
            </a:r>
            <a:r>
              <a:rPr lang="ko-KR" altLang="en-US" dirty="0"/>
              <a:t>이미지를 </a:t>
            </a:r>
            <a:r>
              <a:rPr lang="en-US" altLang="ko-KR" dirty="0"/>
              <a:t>x2</a:t>
            </a:r>
            <a:r>
              <a:rPr lang="ko-KR" altLang="en-US" dirty="0"/>
              <a:t>로 변환하기 위해 </a:t>
            </a:r>
            <a:r>
              <a:rPr lang="en-US" altLang="ko-KR" dirty="0"/>
              <a:t>content</a:t>
            </a:r>
            <a:r>
              <a:rPr lang="ko-KR" altLang="en-US" dirty="0"/>
              <a:t>에 </a:t>
            </a:r>
            <a:r>
              <a:rPr lang="en-US" altLang="ko-KR" dirty="0"/>
              <a:t>S2</a:t>
            </a:r>
            <a:r>
              <a:rPr lang="ko-KR" altLang="en-US" dirty="0"/>
              <a:t>의 </a:t>
            </a:r>
            <a:r>
              <a:rPr lang="en-US" altLang="ko-KR" dirty="0"/>
              <a:t>style</a:t>
            </a:r>
            <a:r>
              <a:rPr lang="ko-KR" altLang="en-US" dirty="0"/>
              <a:t> </a:t>
            </a:r>
            <a:r>
              <a:rPr lang="en-US" altLang="ko-KR" dirty="0"/>
              <a:t>space</a:t>
            </a:r>
            <a:r>
              <a:rPr lang="ko-KR" altLang="en-US" dirty="0"/>
              <a:t>를 무작위로 재결합</a:t>
            </a:r>
            <a:endParaRPr lang="en-US" altLang="ko-KR" dirty="0"/>
          </a:p>
          <a:p>
            <a:endParaRPr lang="en-US" altLang="ko-KR" dirty="0"/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8947B5C6-D04C-44C7-BF69-19341CD866D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317" y="4143586"/>
            <a:ext cx="8551366" cy="2277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22973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Introduction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altLang="ko-KR" dirty="0"/>
          </a:p>
          <a:p>
            <a:r>
              <a:rPr lang="en-US" altLang="ko-KR" dirty="0"/>
              <a:t> MUINIT Framework</a:t>
            </a:r>
          </a:p>
          <a:p>
            <a:pPr lvl="1"/>
            <a:endParaRPr lang="en-US" altLang="ko-KR" dirty="0"/>
          </a:p>
          <a:p>
            <a:pPr lvl="1"/>
            <a:r>
              <a:rPr lang="ko-KR" altLang="en-US" dirty="0"/>
              <a:t>요약</a:t>
            </a:r>
            <a:endParaRPr lang="en-US" altLang="ko-KR" dirty="0"/>
          </a:p>
          <a:p>
            <a:pPr lvl="2"/>
            <a:r>
              <a:rPr lang="en-US" altLang="ko-KR" dirty="0"/>
              <a:t>Latent space</a:t>
            </a:r>
            <a:r>
              <a:rPr lang="ko-KR" altLang="en-US" dirty="0"/>
              <a:t>를 </a:t>
            </a:r>
            <a:r>
              <a:rPr lang="en-US" altLang="ko-KR" dirty="0"/>
              <a:t>content space</a:t>
            </a:r>
            <a:r>
              <a:rPr lang="ko-KR" altLang="en-US" dirty="0"/>
              <a:t>와 </a:t>
            </a:r>
            <a:r>
              <a:rPr lang="en-US" altLang="ko-KR" dirty="0"/>
              <a:t>style space</a:t>
            </a:r>
            <a:r>
              <a:rPr lang="ko-KR" altLang="en-US" dirty="0"/>
              <a:t>로 분리하고 각 도메인의 이미지를 매핑한다</a:t>
            </a:r>
            <a:r>
              <a:rPr lang="en-US" altLang="ko-KR" dirty="0"/>
              <a:t>.</a:t>
            </a:r>
          </a:p>
          <a:p>
            <a:pPr lvl="2"/>
            <a:r>
              <a:rPr lang="ko-KR" altLang="en-US" dirty="0"/>
              <a:t>이를 통해 </a:t>
            </a:r>
            <a:r>
              <a:rPr lang="en-US" altLang="ko-KR" dirty="0"/>
              <a:t>content</a:t>
            </a:r>
            <a:r>
              <a:rPr lang="ko-KR" altLang="en-US" dirty="0"/>
              <a:t>는 보존하고 </a:t>
            </a:r>
            <a:r>
              <a:rPr lang="en-US" altLang="ko-KR" dirty="0"/>
              <a:t>style</a:t>
            </a:r>
            <a:r>
              <a:rPr lang="ko-KR" altLang="en-US" dirty="0"/>
              <a:t>을 </a:t>
            </a:r>
            <a:r>
              <a:rPr lang="en-US" altLang="ko-KR" dirty="0"/>
              <a:t>multimodal</a:t>
            </a:r>
            <a:r>
              <a:rPr lang="ko-KR" altLang="en-US" dirty="0"/>
              <a:t>하게 변환할 수 있게 된다</a:t>
            </a:r>
            <a:r>
              <a:rPr lang="en-US" altLang="ko-KR" dirty="0"/>
              <a:t>. </a:t>
            </a:r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8947B5C6-D04C-44C7-BF69-19341CD866D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317" y="4143586"/>
            <a:ext cx="8551366" cy="2277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80285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1862</TotalTime>
  <Words>888</Words>
  <Application>Microsoft Office PowerPoint</Application>
  <PresentationFormat>화면 슬라이드 쇼(4:3)</PresentationFormat>
  <Paragraphs>199</Paragraphs>
  <Slides>22</Slides>
  <Notes>21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22</vt:i4>
      </vt:variant>
    </vt:vector>
  </HeadingPairs>
  <TitlesOfParts>
    <vt:vector size="30" baseType="lpstr">
      <vt:lpstr>Malgun Gothic Semilight</vt:lpstr>
      <vt:lpstr>맑은 고딕</vt:lpstr>
      <vt:lpstr>Arial</vt:lpstr>
      <vt:lpstr>Calibri</vt:lpstr>
      <vt:lpstr>Calibri Light</vt:lpstr>
      <vt:lpstr>Cambria Math</vt:lpstr>
      <vt:lpstr>Wingdings 2</vt:lpstr>
      <vt:lpstr>Office 테마</vt:lpstr>
      <vt:lpstr>Multimodal Unsupervised Image-to-Image Translation</vt:lpstr>
      <vt:lpstr>Contents</vt:lpstr>
      <vt:lpstr>Abstract</vt:lpstr>
      <vt:lpstr>Abstract</vt:lpstr>
      <vt:lpstr>Introduction</vt:lpstr>
      <vt:lpstr>Introduction</vt:lpstr>
      <vt:lpstr>Introduction</vt:lpstr>
      <vt:lpstr>Introduction</vt:lpstr>
      <vt:lpstr>Introduction</vt:lpstr>
      <vt:lpstr>Related Works </vt:lpstr>
      <vt:lpstr>Related Works </vt:lpstr>
      <vt:lpstr>Multimodal Unsupervised Image-to-Image Translation</vt:lpstr>
      <vt:lpstr>Multimodal Unsupervised Image-to-Image Translation</vt:lpstr>
      <vt:lpstr>Multimodal Unsupervised Image-to-Image Translation</vt:lpstr>
      <vt:lpstr>Multimodal Unsupervised Image-to-Image Translation</vt:lpstr>
      <vt:lpstr>Multimodal Unsupervised Image-to-Image Translation</vt:lpstr>
      <vt:lpstr>Multimodal Unsupervised Image-to-Image Translation</vt:lpstr>
      <vt:lpstr>Multimodal Unsupervised Image-to-Image Translation</vt:lpstr>
      <vt:lpstr>Multimodal Unsupervised Image-to-Image Translation</vt:lpstr>
      <vt:lpstr>Multimodal Unsupervised Image-to-Image Translation</vt:lpstr>
      <vt:lpstr>Multimodal Unsupervised Image-to-Image Translation</vt:lpstr>
      <vt:lpstr>Multimodal Unsupervised Image-to-Image Translation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CT Ratio 측정 자동화 솔루션</dc:title>
  <dc:creator>Blee</dc:creator>
  <cp:lastModifiedBy>한동현</cp:lastModifiedBy>
  <cp:revision>80</cp:revision>
  <dcterms:created xsi:type="dcterms:W3CDTF">2020-01-31T06:40:47Z</dcterms:created>
  <dcterms:modified xsi:type="dcterms:W3CDTF">2022-02-26T07:26:43Z</dcterms:modified>
</cp:coreProperties>
</file>