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9"/>
  </p:notesMasterIdLst>
  <p:sldIdLst>
    <p:sldId id="258" r:id="rId2"/>
    <p:sldId id="288" r:id="rId3"/>
    <p:sldId id="378" r:id="rId4"/>
    <p:sldId id="404" r:id="rId5"/>
    <p:sldId id="382" r:id="rId6"/>
    <p:sldId id="410" r:id="rId7"/>
    <p:sldId id="407" r:id="rId8"/>
    <p:sldId id="405" r:id="rId9"/>
    <p:sldId id="412" r:id="rId10"/>
    <p:sldId id="411" r:id="rId11"/>
    <p:sldId id="409" r:id="rId12"/>
    <p:sldId id="408" r:id="rId13"/>
    <p:sldId id="413" r:id="rId14"/>
    <p:sldId id="414" r:id="rId15"/>
    <p:sldId id="415" r:id="rId16"/>
    <p:sldId id="417" r:id="rId17"/>
    <p:sldId id="3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223" autoAdjust="0"/>
  </p:normalViewPr>
  <p:slideViewPr>
    <p:cSldViewPr snapToGrid="0" snapToObjects="1">
      <p:cViewPr varScale="1">
        <p:scale>
          <a:sx n="85" d="100"/>
          <a:sy n="85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2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Queue </a:t>
            </a:r>
            <a:r>
              <a:rPr lang="ko-KR" altLang="en-US" dirty="0"/>
              <a:t>내에 있는 </a:t>
            </a:r>
            <a:r>
              <a:rPr lang="en-US" altLang="ko-KR" dirty="0"/>
              <a:t>Hard Negative sample</a:t>
            </a:r>
            <a:r>
              <a:rPr lang="ko-KR" altLang="en-US" dirty="0"/>
              <a:t>을 </a:t>
            </a:r>
            <a:r>
              <a:rPr lang="en-US" altLang="ko-KR" dirty="0"/>
              <a:t>ITC</a:t>
            </a:r>
            <a:r>
              <a:rPr lang="ko-KR" altLang="en-US" dirty="0"/>
              <a:t>에서 가져와</a:t>
            </a:r>
            <a:r>
              <a:rPr lang="en-US" altLang="ko-KR" dirty="0"/>
              <a:t> </a:t>
            </a:r>
            <a:r>
              <a:rPr lang="ko-KR" altLang="en-US" dirty="0"/>
              <a:t>의미상으로는 유사하지만 일치하지 않는 </a:t>
            </a:r>
            <a:r>
              <a:rPr lang="en-US" altLang="ko-KR" dirty="0"/>
              <a:t>pair</a:t>
            </a:r>
            <a:r>
              <a:rPr lang="ko-KR" altLang="en-US" dirty="0"/>
              <a:t>를 비교할 때 </a:t>
            </a:r>
            <a:r>
              <a:rPr lang="en-US" altLang="ko-KR" dirty="0"/>
              <a:t>detail</a:t>
            </a:r>
            <a:r>
              <a:rPr lang="ko-KR" altLang="en-US" dirty="0"/>
              <a:t>까지 잘 구별할 수 있도록 함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들어 고양이와 관련된 텍스트를 연결해야 한다면</a:t>
            </a:r>
            <a:r>
              <a:rPr lang="en-US" altLang="ko-KR" dirty="0"/>
              <a:t>, hard negative sample</a:t>
            </a:r>
            <a:r>
              <a:rPr lang="ko-KR" altLang="en-US" dirty="0"/>
              <a:t>을 강아지</a:t>
            </a:r>
            <a:r>
              <a:rPr lang="en-US" altLang="ko-KR" dirty="0"/>
              <a:t>, </a:t>
            </a:r>
            <a:r>
              <a:rPr lang="ko-KR" altLang="en-US" dirty="0"/>
              <a:t>소 말 등 다르지만 밀접한 관련이 있는 데이터로 구성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18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Momentum Model</a:t>
            </a:r>
            <a:r>
              <a:rPr lang="ko-KR" altLang="en-US" dirty="0"/>
              <a:t>로 생성된 </a:t>
            </a:r>
            <a:r>
              <a:rPr lang="en-US" altLang="ko-KR" dirty="0"/>
              <a:t>predicted text</a:t>
            </a:r>
            <a:r>
              <a:rPr lang="ko-KR" altLang="en-US" dirty="0"/>
              <a:t>랑 기존 </a:t>
            </a:r>
            <a:r>
              <a:rPr lang="en-US" altLang="ko-KR" dirty="0"/>
              <a:t>model</a:t>
            </a:r>
            <a:r>
              <a:rPr lang="ko-KR" altLang="en-US" dirty="0"/>
              <a:t>로 생성된 </a:t>
            </a:r>
            <a:r>
              <a:rPr lang="en-US" altLang="ko-KR" dirty="0"/>
              <a:t>predicted text</a:t>
            </a:r>
            <a:r>
              <a:rPr lang="ko-KR" altLang="en-US" dirty="0"/>
              <a:t>랑 </a:t>
            </a:r>
            <a:r>
              <a:rPr lang="en-US" altLang="ko-KR" dirty="0"/>
              <a:t>cross entropy loss</a:t>
            </a:r>
            <a:r>
              <a:rPr lang="ko-KR" altLang="en-US" dirty="0"/>
              <a:t>로 </a:t>
            </a:r>
            <a:r>
              <a:rPr lang="en-US" altLang="ko-KR" dirty="0" err="1"/>
              <a:t>probabilit</a:t>
            </a:r>
            <a:r>
              <a:rPr lang="ko-KR" altLang="en-US" dirty="0"/>
              <a:t>를 비교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486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12</a:t>
            </a:r>
            <a:r>
              <a:rPr lang="ko-KR" altLang="en-US" dirty="0" err="1"/>
              <a:t>억개의</a:t>
            </a:r>
            <a:r>
              <a:rPr lang="ko-KR" altLang="en-US" dirty="0"/>
              <a:t> 데이터로 학습된 </a:t>
            </a:r>
            <a:r>
              <a:rPr lang="en-US" altLang="ko-KR" dirty="0"/>
              <a:t>ALIGN, 4</a:t>
            </a:r>
            <a:r>
              <a:rPr lang="ko-KR" altLang="en-US" dirty="0" err="1"/>
              <a:t>억개의</a:t>
            </a:r>
            <a:r>
              <a:rPr lang="ko-KR" altLang="en-US" dirty="0"/>
              <a:t> 데이터로 학습된 </a:t>
            </a:r>
            <a:r>
              <a:rPr lang="en-US" altLang="ko-KR" dirty="0"/>
              <a:t>CLIP </a:t>
            </a:r>
            <a:r>
              <a:rPr lang="ko-KR" altLang="en-US" dirty="0"/>
              <a:t>보다 더 높은 성능을 보이며</a:t>
            </a:r>
            <a:r>
              <a:rPr lang="en-US" altLang="ko-KR" dirty="0"/>
              <a:t>, zero-shot </a:t>
            </a:r>
            <a:r>
              <a:rPr lang="ko-KR" altLang="en-US" dirty="0"/>
              <a:t>결과에서도 우세한 성능을 보입니다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13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en-US" altLang="ko-KR" dirty="0"/>
              <a:t>task</a:t>
            </a:r>
            <a:r>
              <a:rPr lang="ko-KR" altLang="en-US" dirty="0"/>
              <a:t>에서 </a:t>
            </a:r>
            <a:r>
              <a:rPr lang="en-US" altLang="ko-KR" dirty="0"/>
              <a:t>SOTA </a:t>
            </a:r>
            <a:r>
              <a:rPr lang="ko-KR" altLang="en-US" dirty="0"/>
              <a:t>달성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46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ITC, MLM, ITM momentum distillation </a:t>
            </a:r>
            <a:r>
              <a:rPr lang="ko-KR" altLang="en-US" dirty="0"/>
              <a:t>에 대한 </a:t>
            </a:r>
            <a:r>
              <a:rPr lang="en-US" altLang="ko-KR" dirty="0"/>
              <a:t>ablation study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ITC</a:t>
            </a:r>
            <a:r>
              <a:rPr lang="ko-KR" altLang="en-US" dirty="0"/>
              <a:t>의 유무가 크며</a:t>
            </a:r>
            <a:r>
              <a:rPr lang="en-US" altLang="ko-KR" dirty="0"/>
              <a:t>, </a:t>
            </a:r>
            <a:r>
              <a:rPr lang="ko-KR" altLang="en-US" dirty="0"/>
              <a:t>소규모 </a:t>
            </a:r>
            <a:r>
              <a:rPr lang="en-US" altLang="ko-KR" dirty="0"/>
              <a:t>epoch</a:t>
            </a:r>
            <a:r>
              <a:rPr lang="ko-KR" altLang="en-US" dirty="0"/>
              <a:t>에서 </a:t>
            </a:r>
            <a:r>
              <a:rPr lang="en-US" altLang="ko-KR" dirty="0"/>
              <a:t>Hard negative sample</a:t>
            </a:r>
            <a:r>
              <a:rPr lang="ko-KR" altLang="en-US" dirty="0"/>
              <a:t>의 영향이 크게 나타났습니다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10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Grad-CAM</a:t>
            </a:r>
            <a:r>
              <a:rPr lang="ko-KR" altLang="en-US" dirty="0"/>
              <a:t>을 사용하여 </a:t>
            </a:r>
            <a:r>
              <a:rPr lang="en-US" altLang="ko-KR" dirty="0"/>
              <a:t>multimodal encoder </a:t>
            </a:r>
            <a:r>
              <a:rPr lang="ko-KR" altLang="en-US" dirty="0"/>
              <a:t>의 중간 레이어의 </a:t>
            </a:r>
            <a:r>
              <a:rPr lang="en-US" altLang="ko-KR" dirty="0"/>
              <a:t>cross attention map</a:t>
            </a:r>
            <a:r>
              <a:rPr lang="ko-KR" altLang="en-US" dirty="0"/>
              <a:t>을 </a:t>
            </a:r>
            <a:r>
              <a:rPr lang="en-US" altLang="ko-KR" dirty="0"/>
              <a:t>visualization </a:t>
            </a:r>
            <a:r>
              <a:rPr lang="ko-KR" altLang="en-US" dirty="0"/>
              <a:t>한 결과입니다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단어가 뜻하는 이미지 상의 </a:t>
            </a:r>
            <a:r>
              <a:rPr lang="en-US" altLang="ko-KR" dirty="0"/>
              <a:t>region</a:t>
            </a:r>
            <a:r>
              <a:rPr lang="ko-KR" altLang="en-US" dirty="0"/>
              <a:t>을 </a:t>
            </a:r>
            <a:r>
              <a:rPr lang="en-US" altLang="ko-KR" dirty="0"/>
              <a:t>heatmap</a:t>
            </a:r>
            <a:r>
              <a:rPr lang="ko-KR" altLang="en-US" dirty="0"/>
              <a:t>으로 표현했습니다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22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0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39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73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인코더는 </a:t>
            </a:r>
            <a:r>
              <a:rPr lang="en-US" altLang="ko-KR" dirty="0"/>
              <a:t>ViT-16 12</a:t>
            </a:r>
            <a:r>
              <a:rPr lang="ko-KR" altLang="en-US" dirty="0"/>
              <a:t>개의 레이어</a:t>
            </a:r>
            <a:r>
              <a:rPr lang="en-US" altLang="ko-KR" dirty="0"/>
              <a:t>, </a:t>
            </a:r>
            <a:r>
              <a:rPr lang="ko-KR" altLang="en-US" dirty="0"/>
              <a:t>텍스트 인코더는 </a:t>
            </a:r>
            <a:r>
              <a:rPr lang="en-US" altLang="ko-KR" dirty="0"/>
              <a:t>Bert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첫 </a:t>
            </a:r>
            <a:r>
              <a:rPr lang="en-US" altLang="ko-KR" dirty="0"/>
              <a:t>6</a:t>
            </a:r>
            <a:r>
              <a:rPr lang="ko-KR" altLang="en-US" dirty="0"/>
              <a:t>개 레이어</a:t>
            </a:r>
            <a:r>
              <a:rPr lang="en-US" altLang="ko-KR" dirty="0"/>
              <a:t>, multimodal encoder</a:t>
            </a:r>
            <a:r>
              <a:rPr lang="ko-KR" altLang="en-US" dirty="0"/>
              <a:t>은 </a:t>
            </a:r>
            <a:r>
              <a:rPr lang="en-US" altLang="ko-KR" dirty="0" err="1"/>
              <a:t>bert</a:t>
            </a:r>
            <a:r>
              <a:rPr lang="ko-KR" altLang="en-US" dirty="0"/>
              <a:t>의 마지막 </a:t>
            </a:r>
            <a:r>
              <a:rPr lang="en-US" altLang="ko-KR" dirty="0"/>
              <a:t>6</a:t>
            </a:r>
            <a:r>
              <a:rPr lang="ko-KR" altLang="en-US" dirty="0"/>
              <a:t>개 레이어를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먼저 이미지는 이미지 인코더에</a:t>
            </a:r>
            <a:r>
              <a:rPr lang="en-US" altLang="ko-KR" dirty="0"/>
              <a:t>, </a:t>
            </a:r>
            <a:r>
              <a:rPr lang="ko-KR" altLang="en-US" dirty="0"/>
              <a:t>텍스트는 텍스트 인코더에 넣어 </a:t>
            </a:r>
            <a:r>
              <a:rPr lang="en-US" altLang="ko-KR" dirty="0"/>
              <a:t>feature</a:t>
            </a:r>
            <a:r>
              <a:rPr lang="ko-KR" altLang="en-US" dirty="0"/>
              <a:t>을 추출한 뒤</a:t>
            </a:r>
            <a:r>
              <a:rPr lang="en-US" altLang="ko-KR" dirty="0"/>
              <a:t>, multi modal encoder</a:t>
            </a:r>
            <a:r>
              <a:rPr lang="ko-KR" altLang="en-US" dirty="0"/>
              <a:t>의 입력으로 넣습니다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이미지와 텍스트 사이의 코사인 유사도를 계산하는 </a:t>
            </a:r>
            <a:r>
              <a:rPr lang="en-US" altLang="ko-KR" dirty="0"/>
              <a:t>Image-Text Contrastive Loss(ITC) -&gt; positive pair</a:t>
            </a:r>
            <a:r>
              <a:rPr lang="ko-KR" altLang="en-US" dirty="0"/>
              <a:t>은 유사도가 높게</a:t>
            </a:r>
            <a:r>
              <a:rPr lang="en-US" altLang="ko-KR" dirty="0"/>
              <a:t>, negative pair</a:t>
            </a:r>
            <a:r>
              <a:rPr lang="ko-KR" altLang="en-US" dirty="0"/>
              <a:t>은 유사도가 낮게 측정되도록 학습</a:t>
            </a:r>
            <a:endParaRPr lang="en-US" altLang="ko-KR" dirty="0"/>
          </a:p>
          <a:p>
            <a:r>
              <a:rPr lang="en-US" altLang="ko-KR" dirty="0"/>
              <a:t>ITC</a:t>
            </a:r>
            <a:r>
              <a:rPr lang="ko-KR" altLang="en-US" dirty="0"/>
              <a:t>에서 </a:t>
            </a:r>
            <a:r>
              <a:rPr lang="en-US" altLang="ko-KR" dirty="0"/>
              <a:t>Momentum model</a:t>
            </a:r>
            <a:r>
              <a:rPr lang="ko-KR" altLang="en-US" dirty="0"/>
              <a:t>에서 생성한 </a:t>
            </a:r>
            <a:r>
              <a:rPr lang="en-US" altLang="ko-KR" dirty="0"/>
              <a:t>pseudo target</a:t>
            </a:r>
            <a:r>
              <a:rPr lang="ko-KR" altLang="en-US" dirty="0"/>
              <a:t>을 넣어 다 같이 유사도를 측정한 뒤 </a:t>
            </a:r>
            <a:r>
              <a:rPr lang="en-US" altLang="ko-KR" dirty="0"/>
              <a:t>queue</a:t>
            </a:r>
            <a:r>
              <a:rPr lang="ko-KR" altLang="en-US" dirty="0"/>
              <a:t>에 삽입</a:t>
            </a:r>
            <a:r>
              <a:rPr lang="en-US" altLang="ko-KR" dirty="0"/>
              <a:t>, hard negative sample</a:t>
            </a:r>
            <a:r>
              <a:rPr lang="ko-KR" altLang="en-US" dirty="0"/>
              <a:t>을 추출하여 </a:t>
            </a:r>
            <a:r>
              <a:rPr lang="en-US" altLang="ko-KR" dirty="0"/>
              <a:t>ITM</a:t>
            </a:r>
            <a:r>
              <a:rPr lang="ko-KR" altLang="en-US" dirty="0"/>
              <a:t>에 사용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Mlm</a:t>
            </a:r>
            <a:r>
              <a:rPr lang="ko-KR" altLang="en-US" dirty="0"/>
              <a:t>은 텍스트에 </a:t>
            </a:r>
            <a:r>
              <a:rPr lang="en-US" altLang="ko-KR" dirty="0"/>
              <a:t>mask</a:t>
            </a:r>
            <a:r>
              <a:rPr lang="ko-KR" altLang="en-US" dirty="0"/>
              <a:t>를 </a:t>
            </a:r>
            <a:r>
              <a:rPr lang="en-US" altLang="ko-KR" dirty="0"/>
              <a:t>15%</a:t>
            </a:r>
            <a:r>
              <a:rPr lang="ko-KR" altLang="en-US" dirty="0"/>
              <a:t>의 확률로 씌워 그 </a:t>
            </a:r>
            <a:r>
              <a:rPr lang="en-US" altLang="ko-KR" dirty="0"/>
              <a:t>mask</a:t>
            </a:r>
            <a:r>
              <a:rPr lang="ko-KR" altLang="en-US" dirty="0"/>
              <a:t>에 해당하는 단어를 맞추는 </a:t>
            </a:r>
            <a:r>
              <a:rPr lang="en-US" altLang="ko-KR" dirty="0"/>
              <a:t>object</a:t>
            </a:r>
          </a:p>
          <a:p>
            <a:endParaRPr lang="en-US" altLang="ko-KR" dirty="0"/>
          </a:p>
          <a:p>
            <a:r>
              <a:rPr lang="en-US" altLang="ko-KR" dirty="0"/>
              <a:t>ITM</a:t>
            </a:r>
            <a:r>
              <a:rPr lang="ko-KR" altLang="en-US" dirty="0"/>
              <a:t>은 </a:t>
            </a:r>
            <a:r>
              <a:rPr lang="en-US" altLang="ko-KR" dirty="0"/>
              <a:t>image-text pair</a:t>
            </a:r>
            <a:r>
              <a:rPr lang="ko-KR" altLang="en-US" dirty="0"/>
              <a:t>가 </a:t>
            </a:r>
            <a:r>
              <a:rPr lang="en-US" altLang="ko-KR" dirty="0"/>
              <a:t>positive</a:t>
            </a:r>
            <a:r>
              <a:rPr lang="ko-KR" altLang="en-US" dirty="0"/>
              <a:t>인지 </a:t>
            </a:r>
            <a:r>
              <a:rPr lang="en-US" altLang="ko-KR" dirty="0"/>
              <a:t>negative</a:t>
            </a:r>
            <a:r>
              <a:rPr lang="ko-KR" altLang="en-US" dirty="0"/>
              <a:t>인지 예측하는 </a:t>
            </a:r>
            <a:r>
              <a:rPr lang="en-US" altLang="ko-KR" dirty="0"/>
              <a:t>object, hard negative</a:t>
            </a:r>
            <a:r>
              <a:rPr lang="ko-KR" altLang="en-US" dirty="0"/>
              <a:t>와 같이 학습됨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53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12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사진의 경우 </a:t>
            </a:r>
            <a:r>
              <a:rPr lang="en-US" altLang="ko-KR" dirty="0"/>
              <a:t>polar bear in the [Mask]</a:t>
            </a:r>
            <a:r>
              <a:rPr lang="ko-KR" altLang="en-US" dirty="0"/>
              <a:t>에서 </a:t>
            </a:r>
            <a:r>
              <a:rPr lang="en-US" altLang="ko-KR" dirty="0"/>
              <a:t>GT</a:t>
            </a:r>
            <a:r>
              <a:rPr lang="ko-KR" altLang="en-US" dirty="0"/>
              <a:t>인 </a:t>
            </a:r>
            <a:r>
              <a:rPr lang="en-US" altLang="ko-KR" dirty="0"/>
              <a:t>wild</a:t>
            </a:r>
            <a:r>
              <a:rPr lang="ko-KR" altLang="en-US" dirty="0"/>
              <a:t>를 제외한 </a:t>
            </a:r>
            <a:r>
              <a:rPr lang="en-US" altLang="ko-KR" dirty="0"/>
              <a:t>zoo, pool</a:t>
            </a:r>
            <a:r>
              <a:rPr lang="ko-KR" altLang="en-US" dirty="0"/>
              <a:t>등의 단어는 충분히 이 이미지들의 답이 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</a:t>
            </a:r>
            <a:r>
              <a:rPr lang="en-US" altLang="ko-KR" dirty="0"/>
              <a:t>wild</a:t>
            </a:r>
            <a:r>
              <a:rPr lang="ko-KR" altLang="en-US" dirty="0"/>
              <a:t>만을 정답으로 하는 </a:t>
            </a:r>
            <a:r>
              <a:rPr lang="en-US" altLang="ko-KR" dirty="0"/>
              <a:t>one hot label</a:t>
            </a:r>
            <a:r>
              <a:rPr lang="ko-KR" altLang="en-US" dirty="0"/>
              <a:t>의 경우 이러한 좋은 정보들을 학습할 수 없다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Momentum model</a:t>
            </a:r>
            <a:r>
              <a:rPr lang="ko-KR" altLang="en-US" dirty="0"/>
              <a:t>의 </a:t>
            </a:r>
            <a:r>
              <a:rPr lang="en-US" altLang="ko-KR" dirty="0"/>
              <a:t>output</a:t>
            </a:r>
            <a:r>
              <a:rPr lang="ko-KR" altLang="en-US" dirty="0"/>
              <a:t>을 </a:t>
            </a:r>
            <a:r>
              <a:rPr lang="en-US" altLang="ko-KR" dirty="0"/>
              <a:t>soft-label(pseudo-target)</a:t>
            </a:r>
            <a:r>
              <a:rPr lang="ko-KR" altLang="en-US" dirty="0"/>
              <a:t>로 여겨 </a:t>
            </a:r>
            <a:r>
              <a:rPr lang="en-US" altLang="ko-KR" dirty="0"/>
              <a:t>momentum distillation</a:t>
            </a:r>
            <a:r>
              <a:rPr lang="ko-KR" altLang="en-US" dirty="0"/>
              <a:t>을 수행</a:t>
            </a:r>
            <a:r>
              <a:rPr lang="en-US" altLang="ko-KR" dirty="0"/>
              <a:t>, downstream task</a:t>
            </a:r>
            <a:r>
              <a:rPr lang="ko-KR" altLang="en-US" dirty="0"/>
              <a:t>에서의 향상을 보여준다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8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29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Queue</a:t>
            </a:r>
            <a:r>
              <a:rPr lang="ko-KR" altLang="en-US" dirty="0"/>
              <a:t>에는 이전 </a:t>
            </a:r>
            <a:r>
              <a:rPr lang="en-US" altLang="ko-KR" dirty="0"/>
              <a:t>batch</a:t>
            </a:r>
            <a:r>
              <a:rPr lang="ko-KR" altLang="en-US" dirty="0"/>
              <a:t>에서 수행된 </a:t>
            </a:r>
            <a:r>
              <a:rPr lang="en-US" altLang="ko-KR" dirty="0"/>
              <a:t>momentum model</a:t>
            </a:r>
            <a:r>
              <a:rPr lang="ko-KR" altLang="en-US" dirty="0"/>
              <a:t>의 </a:t>
            </a:r>
            <a:r>
              <a:rPr lang="en-US" altLang="ko-KR" dirty="0"/>
              <a:t>image, text feature</a:t>
            </a:r>
            <a:r>
              <a:rPr lang="ko-KR" altLang="en-US" dirty="0"/>
              <a:t>이 </a:t>
            </a:r>
            <a:r>
              <a:rPr lang="ko-KR" altLang="en-US" dirty="0" err="1"/>
              <a:t>들어가있음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이미지에서 텍스트로 향하는 유사도와</a:t>
            </a:r>
            <a:r>
              <a:rPr lang="en-US" altLang="ko-KR" dirty="0"/>
              <a:t>, </a:t>
            </a:r>
            <a:r>
              <a:rPr lang="ko-KR" altLang="en-US" dirty="0"/>
              <a:t>텍스트에서 이미지로 향하는 유사도 </a:t>
            </a:r>
            <a:r>
              <a:rPr lang="en-US" altLang="ko-KR" dirty="0"/>
              <a:t>-&gt; </a:t>
            </a:r>
            <a:r>
              <a:rPr lang="en-US" altLang="ko-KR" dirty="0" err="1"/>
              <a:t>softmax</a:t>
            </a:r>
            <a:r>
              <a:rPr lang="en-US" altLang="ko-KR" dirty="0"/>
              <a:t> </a:t>
            </a:r>
            <a:r>
              <a:rPr lang="ko-KR" altLang="en-US" dirty="0"/>
              <a:t>정규화 수행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37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01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42B1151-51A5-009F-77B6-DE8A1B7D84E1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C4952B-CDE7-EA81-5E5A-BBCC1A281817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AB9BEED-5947-08CE-6A39-E52C6FF6E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5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475014" y="1265379"/>
            <a:ext cx="9241971" cy="1117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dirty="0">
                <a:latin typeface="+mj-ea"/>
              </a:rPr>
              <a:t>Align before Fuse : Vision and Language Representation Learning with Momentum Distillation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Won Jun Noh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+mn-ea"/>
                <a:cs typeface="Calibri" panose="020F0502020204030204" pitchFamily="34" charset="0"/>
              </a:rPr>
              <a:t>Kyonggi</a:t>
            </a: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Image-Text Contrastive learning(ITC)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Momentum model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image, text feature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queue </a:t>
            </a:r>
            <a:r>
              <a:rPr lang="ko-KR" altLang="en-US" sz="2000" dirty="0">
                <a:latin typeface="+mn-ea"/>
              </a:rPr>
              <a:t>내부의 </a:t>
            </a:r>
            <a:r>
              <a:rPr lang="en-US" altLang="ko-KR" sz="2000" dirty="0">
                <a:latin typeface="+mn-ea"/>
              </a:rPr>
              <a:t>image, text feature </a:t>
            </a:r>
            <a:r>
              <a:rPr lang="ko-KR" altLang="en-US" sz="2000" dirty="0">
                <a:latin typeface="+mn-ea"/>
              </a:rPr>
              <a:t>사이의 </a:t>
            </a:r>
            <a:r>
              <a:rPr lang="en-US" altLang="ko-KR" sz="2000" dirty="0">
                <a:latin typeface="+mn-ea"/>
              </a:rPr>
              <a:t>i2t, t2i similarity</a:t>
            </a:r>
            <a:r>
              <a:rPr lang="ko-KR" altLang="en-US" sz="2000" dirty="0">
                <a:latin typeface="+mn-ea"/>
              </a:rPr>
              <a:t>에 </a:t>
            </a:r>
            <a:r>
              <a:rPr lang="en-US" altLang="ko-KR" sz="2000" dirty="0" err="1">
                <a:latin typeface="+mn-ea"/>
              </a:rPr>
              <a:t>Softmax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함수를 적용하여 </a:t>
            </a:r>
            <a:r>
              <a:rPr lang="en-US" altLang="ko-KR" sz="2000" dirty="0">
                <a:latin typeface="+mn-ea"/>
              </a:rPr>
              <a:t>one-hot similarity</a:t>
            </a:r>
            <a:r>
              <a:rPr lang="ko-KR" altLang="en-US" sz="2000" dirty="0">
                <a:latin typeface="+mn-ea"/>
              </a:rPr>
              <a:t>를 생성한다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Pseudo-target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i2t,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t2i similarity</a:t>
            </a:r>
            <a:r>
              <a:rPr lang="ko-KR" altLang="en-US" sz="2000" dirty="0">
                <a:latin typeface="+mn-ea"/>
              </a:rPr>
              <a:t>와 기존 </a:t>
            </a:r>
            <a:r>
              <a:rPr lang="en-US" altLang="ko-KR" sz="2000" dirty="0">
                <a:latin typeface="+mn-ea"/>
              </a:rPr>
              <a:t>batch</a:t>
            </a:r>
            <a:r>
              <a:rPr lang="ko-KR" altLang="en-US" sz="2000" dirty="0">
                <a:latin typeface="+mn-ea"/>
              </a:rPr>
              <a:t>에서 계산한 </a:t>
            </a:r>
            <a:r>
              <a:rPr lang="en-US" altLang="ko-KR" sz="2000" dirty="0">
                <a:latin typeface="+mn-ea"/>
              </a:rPr>
              <a:t>i2t, t2i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similarity</a:t>
            </a:r>
            <a:r>
              <a:rPr lang="ko-KR" altLang="en-US" sz="2000" dirty="0">
                <a:latin typeface="+mn-ea"/>
              </a:rPr>
              <a:t> 사이 </a:t>
            </a:r>
            <a:r>
              <a:rPr lang="en-US" altLang="ko-KR" sz="2000" dirty="0">
                <a:latin typeface="+mn-ea"/>
              </a:rPr>
              <a:t>cross-entropy </a:t>
            </a:r>
            <a:r>
              <a:rPr lang="ko-KR" altLang="en-US" sz="2000" dirty="0">
                <a:latin typeface="+mn-ea"/>
              </a:rPr>
              <a:t>계산</a:t>
            </a:r>
            <a:br>
              <a:rPr lang="en-US" altLang="ko-KR" sz="2000" dirty="0">
                <a:latin typeface="+mn-ea"/>
              </a:rPr>
            </a:b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700B5C5-531F-5CC5-8D57-B4C984FE0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3773317"/>
            <a:ext cx="58483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Image-Text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Matching (ITM)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Image-text pair</a:t>
            </a:r>
            <a:r>
              <a:rPr lang="ko-KR" altLang="en-US" sz="2000" dirty="0">
                <a:latin typeface="+mn-ea"/>
              </a:rPr>
              <a:t>가 </a:t>
            </a:r>
            <a:r>
              <a:rPr lang="en-US" altLang="ko-KR" sz="2000" dirty="0">
                <a:latin typeface="+mn-ea"/>
              </a:rPr>
              <a:t>positive</a:t>
            </a:r>
            <a:r>
              <a:rPr lang="ko-KR" altLang="en-US" sz="2000" dirty="0">
                <a:latin typeface="+mn-ea"/>
              </a:rPr>
              <a:t>인지</a:t>
            </a:r>
            <a:r>
              <a:rPr lang="en-US" altLang="ko-KR" sz="2000" dirty="0">
                <a:latin typeface="+mn-ea"/>
              </a:rPr>
              <a:t>, negative</a:t>
            </a:r>
            <a:r>
              <a:rPr lang="ko-KR" altLang="en-US" sz="2000" dirty="0">
                <a:latin typeface="+mn-ea"/>
              </a:rPr>
              <a:t>인지 </a:t>
            </a:r>
            <a:r>
              <a:rPr lang="en-US" altLang="ko-KR" sz="2000" dirty="0">
                <a:latin typeface="+mn-ea"/>
              </a:rPr>
              <a:t>binary</a:t>
            </a:r>
            <a:r>
              <a:rPr lang="ko-KR" altLang="en-US" sz="2000" dirty="0">
                <a:latin typeface="+mn-ea"/>
              </a:rPr>
              <a:t>로 예측하는 단계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ITC</a:t>
            </a:r>
            <a:r>
              <a:rPr lang="ko-KR" altLang="en-US" sz="2000" dirty="0">
                <a:latin typeface="+mn-ea"/>
              </a:rPr>
              <a:t>에서 </a:t>
            </a:r>
            <a:r>
              <a:rPr lang="en-US" altLang="ko-KR" sz="2000" dirty="0">
                <a:latin typeface="+mn-ea"/>
              </a:rPr>
              <a:t>positive pair</a:t>
            </a:r>
            <a:r>
              <a:rPr lang="ko-KR" altLang="en-US" sz="2000" dirty="0">
                <a:latin typeface="+mn-ea"/>
              </a:rPr>
              <a:t>을 제외한 </a:t>
            </a:r>
            <a:r>
              <a:rPr lang="en-US" altLang="ko-KR" sz="2000" dirty="0">
                <a:latin typeface="+mn-ea"/>
              </a:rPr>
              <a:t>pair</a:t>
            </a:r>
            <a:r>
              <a:rPr lang="ko-KR" altLang="en-US" sz="2000" dirty="0">
                <a:latin typeface="+mn-ea"/>
              </a:rPr>
              <a:t>중 유사성이 높은 </a:t>
            </a:r>
            <a:r>
              <a:rPr lang="en-US" altLang="ko-KR" sz="2000" dirty="0">
                <a:latin typeface="+mn-ea"/>
              </a:rPr>
              <a:t>pair</a:t>
            </a:r>
            <a:r>
              <a:rPr lang="ko-KR" altLang="en-US" sz="2000" dirty="0">
                <a:latin typeface="+mn-ea"/>
              </a:rPr>
              <a:t>를 </a:t>
            </a:r>
            <a:r>
              <a:rPr lang="en-US" altLang="ko-KR" sz="2000" dirty="0">
                <a:latin typeface="+mn-ea"/>
              </a:rPr>
              <a:t>hard negative sample</a:t>
            </a:r>
            <a:r>
              <a:rPr lang="ko-KR" altLang="en-US" sz="2000" dirty="0">
                <a:latin typeface="+mn-ea"/>
              </a:rPr>
              <a:t>로 사용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29A0E6-62A2-A24D-D6FA-99CD565FA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4" t="5887" r="25946" b="10910"/>
          <a:stretch/>
        </p:blipFill>
        <p:spPr>
          <a:xfrm>
            <a:off x="3802330" y="2882905"/>
            <a:ext cx="4329298" cy="363763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46ECA5D-8B76-447C-815E-6A724621C0FE}"/>
              </a:ext>
            </a:extLst>
          </p:cNvPr>
          <p:cNvSpPr/>
          <p:nvPr/>
        </p:nvSpPr>
        <p:spPr>
          <a:xfrm>
            <a:off x="5417002" y="2828477"/>
            <a:ext cx="898071" cy="566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8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Mask Language Model(MLM)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이미지와 </a:t>
            </a:r>
            <a:r>
              <a:rPr lang="en-US" altLang="ko-KR" sz="2000" dirty="0">
                <a:latin typeface="+mn-ea"/>
              </a:rPr>
              <a:t>mask</a:t>
            </a:r>
            <a:r>
              <a:rPr lang="ko-KR" altLang="en-US" sz="2000" dirty="0">
                <a:latin typeface="+mn-ea"/>
              </a:rPr>
              <a:t>가 없는 </a:t>
            </a:r>
            <a:r>
              <a:rPr lang="en-US" altLang="ko-KR" sz="2000" dirty="0">
                <a:latin typeface="+mn-ea"/>
              </a:rPr>
              <a:t>contextual text</a:t>
            </a:r>
            <a:r>
              <a:rPr lang="ko-KR" altLang="en-US" sz="2000" dirty="0">
                <a:latin typeface="+mn-ea"/>
              </a:rPr>
              <a:t>를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활용하여 </a:t>
            </a:r>
            <a:r>
              <a:rPr lang="en-US" altLang="ko-KR" sz="2000" dirty="0">
                <a:latin typeface="+mn-ea"/>
              </a:rPr>
              <a:t>mask</a:t>
            </a:r>
            <a:r>
              <a:rPr lang="ko-KR" altLang="en-US" sz="2000" dirty="0">
                <a:latin typeface="+mn-ea"/>
              </a:rPr>
              <a:t>가 쓰여진 단어를 예측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Text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15%</a:t>
            </a:r>
            <a:r>
              <a:rPr lang="ko-KR" altLang="en-US" sz="2000" dirty="0">
                <a:latin typeface="+mn-ea"/>
              </a:rPr>
              <a:t>를</a:t>
            </a:r>
            <a:r>
              <a:rPr lang="en-US" altLang="ko-KR" sz="2000" dirty="0">
                <a:latin typeface="+mn-ea"/>
              </a:rPr>
              <a:t> [Mask]</a:t>
            </a:r>
            <a:r>
              <a:rPr lang="ko-KR" altLang="en-US" sz="2000" dirty="0">
                <a:latin typeface="+mn-ea"/>
              </a:rPr>
              <a:t>로 치환 </a:t>
            </a:r>
            <a:r>
              <a:rPr lang="en-US" altLang="ko-KR" sz="2000" dirty="0">
                <a:latin typeface="+mn-ea"/>
              </a:rPr>
              <a:t>-&gt; </a:t>
            </a:r>
            <a:r>
              <a:rPr lang="ko-KR" altLang="en-US" sz="2000" dirty="0">
                <a:latin typeface="+mn-ea"/>
              </a:rPr>
              <a:t>원본 텍스트와 예측된 텍스트 사이의 </a:t>
            </a:r>
            <a:r>
              <a:rPr lang="en-US" altLang="ko-KR" sz="2000" dirty="0">
                <a:latin typeface="+mn-ea"/>
              </a:rPr>
              <a:t>loss </a:t>
            </a:r>
            <a:r>
              <a:rPr lang="ko-KR" altLang="en-US" sz="2000" dirty="0">
                <a:latin typeface="+mn-ea"/>
              </a:rPr>
              <a:t>계산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ITC,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ITM, MLM </a:t>
            </a:r>
            <a:r>
              <a:rPr lang="ko-KR" altLang="en-US" sz="2000" dirty="0">
                <a:latin typeface="+mn-ea"/>
              </a:rPr>
              <a:t>총 </a:t>
            </a:r>
            <a:r>
              <a:rPr lang="en-US" altLang="ko-KR" sz="2000" dirty="0">
                <a:latin typeface="+mn-ea"/>
              </a:rPr>
              <a:t>3</a:t>
            </a:r>
            <a:r>
              <a:rPr lang="ko-KR" altLang="en-US" sz="2000" dirty="0">
                <a:latin typeface="+mn-ea"/>
              </a:rPr>
              <a:t>개의 </a:t>
            </a:r>
            <a:r>
              <a:rPr lang="en-US" altLang="ko-KR" sz="2000" dirty="0">
                <a:latin typeface="+mn-ea"/>
              </a:rPr>
              <a:t>loss</a:t>
            </a:r>
            <a:r>
              <a:rPr lang="ko-KR" altLang="en-US" sz="2000" dirty="0">
                <a:latin typeface="+mn-ea"/>
              </a:rPr>
              <a:t>를 합하여 학습 진행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29A0E6-62A2-A24D-D6FA-99CD565FA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45" t="5887" r="25947" b="48023"/>
          <a:stretch/>
        </p:blipFill>
        <p:spPr>
          <a:xfrm>
            <a:off x="4701886" y="3165924"/>
            <a:ext cx="2788228" cy="20150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46ECA5D-8B76-447C-815E-6A724621C0FE}"/>
              </a:ext>
            </a:extLst>
          </p:cNvPr>
          <p:cNvSpPr/>
          <p:nvPr/>
        </p:nvSpPr>
        <p:spPr>
          <a:xfrm>
            <a:off x="5599957" y="3079725"/>
            <a:ext cx="898071" cy="566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9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Experiment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ALBEF on Downstream task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4D0ED23-7063-455C-39E7-EA1F821B3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05" y="1765415"/>
            <a:ext cx="7523390" cy="41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Experiment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ALBEF on VQA(Vision Quest Answer), NLVR(Natural Language Vision Reasoning)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5E8FF1-D22B-1FCF-B06A-35B9FC12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819162"/>
            <a:ext cx="77819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Experiment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ALBEF Ablation study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FDBA13-472D-6BB8-5641-ADA47AB2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27501"/>
            <a:ext cx="7772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2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Experiment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Visualization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BAEB78-9D89-6E17-9BF2-85425924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725386"/>
            <a:ext cx="90392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Conclusion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Vision-language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representation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learning</a:t>
            </a:r>
            <a:r>
              <a:rPr lang="ko-KR" altLang="en-US" sz="2000" dirty="0">
                <a:latin typeface="+mn-ea"/>
              </a:rPr>
              <a:t>을 위한 새로운 프레임워크 제안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Unimodal</a:t>
            </a:r>
            <a:r>
              <a:rPr lang="ko-KR" altLang="en-US" sz="2000" dirty="0">
                <a:latin typeface="+mn-ea"/>
              </a:rPr>
              <a:t> 이미지 표현과 텍스트 표현을 정렬</a:t>
            </a:r>
            <a:r>
              <a:rPr lang="en-US" altLang="ko-KR" sz="2000" dirty="0">
                <a:latin typeface="+mn-ea"/>
              </a:rPr>
              <a:t>(align) </a:t>
            </a:r>
            <a:r>
              <a:rPr lang="ko-KR" altLang="en-US" sz="2000" dirty="0">
                <a:latin typeface="+mn-ea"/>
              </a:rPr>
              <a:t>한 후 </a:t>
            </a:r>
            <a:r>
              <a:rPr lang="en-US" altLang="ko-KR" sz="2000" dirty="0">
                <a:latin typeface="+mn-ea"/>
              </a:rPr>
              <a:t>multi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modal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encoder</a:t>
            </a:r>
            <a:r>
              <a:rPr lang="ko-KR" altLang="en-US" sz="2000" dirty="0">
                <a:latin typeface="+mn-ea"/>
              </a:rPr>
              <a:t>을 수행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Noisy web data, one hot label</a:t>
            </a:r>
            <a:r>
              <a:rPr lang="ko-KR" altLang="en-US" sz="2000" dirty="0">
                <a:latin typeface="+mn-ea"/>
              </a:rPr>
              <a:t>의 한계를 개선할 수 있는 </a:t>
            </a:r>
            <a:r>
              <a:rPr lang="en-US" altLang="ko-KR" sz="2000" dirty="0">
                <a:latin typeface="+mn-ea"/>
              </a:rPr>
              <a:t>momentum distillation </a:t>
            </a:r>
            <a:r>
              <a:rPr lang="ko-KR" altLang="en-US" sz="2000" dirty="0">
                <a:latin typeface="+mn-ea"/>
              </a:rPr>
              <a:t>제안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다양한 </a:t>
            </a:r>
            <a:r>
              <a:rPr lang="en-US" altLang="ko-KR" sz="2000" dirty="0">
                <a:latin typeface="+mn-ea"/>
              </a:rPr>
              <a:t>VL downstream task</a:t>
            </a:r>
            <a:r>
              <a:rPr lang="ko-KR" altLang="en-US" sz="2000" dirty="0">
                <a:latin typeface="+mn-ea"/>
              </a:rPr>
              <a:t>에서 </a:t>
            </a:r>
            <a:r>
              <a:rPr lang="en-US" altLang="ko-KR" sz="2000" dirty="0">
                <a:latin typeface="+mn-ea"/>
              </a:rPr>
              <a:t>SOTA </a:t>
            </a:r>
            <a:r>
              <a:rPr lang="ko-KR" altLang="en-US" sz="2000" dirty="0">
                <a:latin typeface="+mn-ea"/>
              </a:rPr>
              <a:t>달성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Image-text alignment </a:t>
            </a:r>
            <a:r>
              <a:rPr lang="ko-KR" altLang="en-US" sz="2000" dirty="0">
                <a:latin typeface="+mn-ea"/>
              </a:rPr>
              <a:t>시각화를 수행하여 결과 해석 표현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9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Contents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Introduction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Method</a:t>
            </a: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Experiments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730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기존 </a:t>
            </a:r>
            <a:r>
              <a:rPr lang="en-US" altLang="ko-KR" sz="2000" dirty="0">
                <a:latin typeface="+mn-ea"/>
              </a:rPr>
              <a:t>Vision-Language Pretrain </a:t>
            </a:r>
            <a:r>
              <a:rPr lang="ko-KR" altLang="en-US" sz="2000" dirty="0">
                <a:latin typeface="+mn-ea"/>
              </a:rPr>
              <a:t>모델들은 사전 훈련된 </a:t>
            </a:r>
            <a:r>
              <a:rPr lang="en-US" altLang="ko-KR" sz="2000" dirty="0">
                <a:latin typeface="+mn-ea"/>
              </a:rPr>
              <a:t>image feature </a:t>
            </a:r>
            <a:r>
              <a:rPr lang="ko-KR" altLang="en-US" sz="2000" dirty="0">
                <a:latin typeface="+mn-ea"/>
              </a:rPr>
              <a:t>추출에 의존함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Image feature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text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token embedding</a:t>
            </a:r>
            <a:r>
              <a:rPr lang="ko-KR" altLang="en-US" sz="2000" dirty="0">
                <a:latin typeface="+mn-ea"/>
              </a:rPr>
              <a:t>이 서로 다른 공간에 있어 </a:t>
            </a:r>
            <a:r>
              <a:rPr lang="en-US" altLang="ko-KR" sz="2000" dirty="0">
                <a:latin typeface="+mn-ea"/>
              </a:rPr>
              <a:t>image-text interaction</a:t>
            </a:r>
            <a:r>
              <a:rPr lang="ko-KR" altLang="en-US" sz="2000" dirty="0">
                <a:latin typeface="+mn-ea"/>
              </a:rPr>
              <a:t>을 학습하기 어려움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Object detection </a:t>
            </a:r>
            <a:r>
              <a:rPr lang="ko-KR" altLang="en-US" sz="2000" dirty="0">
                <a:latin typeface="+mn-ea"/>
              </a:rPr>
              <a:t>모델은 </a:t>
            </a:r>
            <a:r>
              <a:rPr lang="en-US" altLang="ko-KR" sz="2000" dirty="0">
                <a:latin typeface="+mn-ea"/>
              </a:rPr>
              <a:t>bounding box label</a:t>
            </a:r>
            <a:r>
              <a:rPr lang="ko-KR" altLang="en-US" sz="2000" dirty="0">
                <a:latin typeface="+mn-ea"/>
              </a:rPr>
              <a:t>과 고해상도의 이미지가 요구됨</a:t>
            </a:r>
            <a:endParaRPr lang="en-US" altLang="ko-KR" sz="2000" dirty="0"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이를 해결하기 위해 </a:t>
            </a:r>
            <a:r>
              <a:rPr lang="en-US" altLang="ko-KR" sz="2000" dirty="0">
                <a:latin typeface="+mn-ea"/>
              </a:rPr>
              <a:t>contrastive learning</a:t>
            </a:r>
            <a:r>
              <a:rPr lang="ko-KR" altLang="en-US" sz="2000" dirty="0">
                <a:latin typeface="+mn-ea"/>
              </a:rPr>
              <a:t>으로 학습하는 </a:t>
            </a:r>
            <a:r>
              <a:rPr lang="en-US" altLang="ko-KR" sz="2000" dirty="0">
                <a:latin typeface="+mn-ea"/>
              </a:rPr>
              <a:t>pre-alignment </a:t>
            </a:r>
            <a:r>
              <a:rPr lang="ko-KR" altLang="en-US" sz="2000" dirty="0">
                <a:latin typeface="+mn-ea"/>
              </a:rPr>
              <a:t>과정을 추가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81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대부분의 </a:t>
            </a:r>
            <a:r>
              <a:rPr lang="en-US" altLang="ko-KR" sz="2000" dirty="0">
                <a:latin typeface="+mn-ea"/>
              </a:rPr>
              <a:t>Image-Text pair </a:t>
            </a:r>
            <a:r>
              <a:rPr lang="ko-KR" altLang="en-US" sz="2000" dirty="0">
                <a:latin typeface="+mn-ea"/>
              </a:rPr>
              <a:t>데이터셋은 대용량 </a:t>
            </a:r>
            <a:r>
              <a:rPr lang="en-US" altLang="ko-KR" sz="2000" dirty="0">
                <a:latin typeface="+mn-ea"/>
              </a:rPr>
              <a:t>web</a:t>
            </a:r>
            <a:r>
              <a:rPr lang="ko-KR" altLang="en-US" sz="2000" dirty="0">
                <a:latin typeface="+mn-ea"/>
              </a:rPr>
              <a:t> 데이터셋을 사용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이미지와 텍스트 사이에 서로를 잘 설명하지 못하는 </a:t>
            </a:r>
            <a:r>
              <a:rPr lang="en-US" altLang="ko-KR" sz="2000" dirty="0">
                <a:latin typeface="+mn-ea"/>
              </a:rPr>
              <a:t>noisy</a:t>
            </a:r>
            <a:r>
              <a:rPr lang="ko-KR" altLang="en-US" sz="2000" dirty="0">
                <a:latin typeface="+mn-ea"/>
              </a:rPr>
              <a:t>한 데이터 존재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One-hot label</a:t>
            </a:r>
            <a:r>
              <a:rPr lang="ko-KR" altLang="en-US" sz="2000" dirty="0">
                <a:latin typeface="+mn-ea"/>
              </a:rPr>
              <a:t>의 경우 한 단어로 이미지를 나타냄으로써 이미지를 정확하게 설명하기 </a:t>
            </a:r>
            <a:r>
              <a:rPr lang="ko-KR" altLang="en-US" sz="2000" dirty="0" err="1">
                <a:latin typeface="+mn-ea"/>
              </a:rPr>
              <a:t>힘듬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One-hot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label</a:t>
            </a:r>
            <a:r>
              <a:rPr lang="ko-KR" altLang="en-US" sz="2000" dirty="0">
                <a:latin typeface="+mn-ea"/>
              </a:rPr>
              <a:t>에 존재하지 않는 </a:t>
            </a:r>
            <a:r>
              <a:rPr lang="en-US" altLang="ko-KR" sz="2000" dirty="0">
                <a:latin typeface="+mn-ea"/>
              </a:rPr>
              <a:t>informative feature</a:t>
            </a:r>
            <a:r>
              <a:rPr lang="ko-KR" altLang="en-US" sz="2000" dirty="0">
                <a:latin typeface="+mn-ea"/>
              </a:rPr>
              <a:t>을 얻기 위해 </a:t>
            </a:r>
            <a:r>
              <a:rPr lang="en-US" altLang="ko-KR" sz="2000" dirty="0">
                <a:latin typeface="+mn-ea"/>
              </a:rPr>
              <a:t>momentum model</a:t>
            </a:r>
            <a:r>
              <a:rPr lang="ko-KR" altLang="en-US" sz="2000" dirty="0">
                <a:latin typeface="+mn-ea"/>
              </a:rPr>
              <a:t>로 유사한 </a:t>
            </a:r>
            <a:r>
              <a:rPr lang="en-US" altLang="ko-KR" sz="2000" dirty="0">
                <a:latin typeface="+mn-ea"/>
              </a:rPr>
              <a:t>pseudo-target</a:t>
            </a:r>
            <a:r>
              <a:rPr lang="ko-KR" altLang="en-US" sz="2000" dirty="0">
                <a:latin typeface="+mn-ea"/>
              </a:rPr>
              <a:t>을 만들어 학습하는 </a:t>
            </a:r>
            <a:r>
              <a:rPr lang="en-US" altLang="ko-KR" sz="2000" dirty="0">
                <a:latin typeface="+mn-ea"/>
              </a:rPr>
              <a:t>momentum distillation(MoD) </a:t>
            </a:r>
            <a:r>
              <a:rPr lang="ko-KR" altLang="en-US" sz="2000" dirty="0">
                <a:latin typeface="+mn-ea"/>
              </a:rPr>
              <a:t>제안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889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ALBEF Architecture</a:t>
            </a:r>
            <a:endParaRPr lang="en-US" altLang="ko-KR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1F2F75B-5843-2333-EEB2-0195955E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" y="1859676"/>
            <a:ext cx="9746117" cy="43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Momentum Distillation(MoD)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Pre-training</a:t>
            </a:r>
            <a:r>
              <a:rPr lang="ko-KR" altLang="en-US" sz="2000" dirty="0">
                <a:latin typeface="+mn-ea"/>
              </a:rPr>
              <a:t>에 사용되는 </a:t>
            </a:r>
            <a:r>
              <a:rPr lang="en-US" altLang="ko-KR" sz="2000" dirty="0">
                <a:latin typeface="+mn-ea"/>
              </a:rPr>
              <a:t>image-text pair </a:t>
            </a:r>
            <a:r>
              <a:rPr lang="ko-KR" altLang="en-US" sz="2000" dirty="0">
                <a:latin typeface="+mn-ea"/>
              </a:rPr>
              <a:t>데이터의 경우 정제되지 않은 </a:t>
            </a:r>
            <a:r>
              <a:rPr lang="en-US" altLang="ko-KR" sz="2000" dirty="0">
                <a:latin typeface="+mn-ea"/>
              </a:rPr>
              <a:t>web-data</a:t>
            </a:r>
            <a:r>
              <a:rPr lang="ko-KR" altLang="en-US" sz="2000" dirty="0">
                <a:latin typeface="+mn-ea"/>
              </a:rPr>
              <a:t>가 대부분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Noisy </a:t>
            </a:r>
            <a:r>
              <a:rPr lang="ko-KR" altLang="en-US" sz="1600" dirty="0">
                <a:latin typeface="+mn-ea"/>
              </a:rPr>
              <a:t>하면서 상관관계가 명확하지 않은 데이터 존재 가능성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ITC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-&gt;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negative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text</a:t>
            </a:r>
            <a:r>
              <a:rPr lang="ko-KR" altLang="en-US" sz="1600" dirty="0">
                <a:latin typeface="+mn-ea"/>
              </a:rPr>
              <a:t>가 </a:t>
            </a:r>
            <a:r>
              <a:rPr lang="en-US" altLang="ko-KR" sz="1600" dirty="0">
                <a:latin typeface="+mn-ea"/>
              </a:rPr>
              <a:t>positive text</a:t>
            </a:r>
            <a:r>
              <a:rPr lang="ko-KR" altLang="en-US" sz="1600" dirty="0">
                <a:latin typeface="+mn-ea"/>
              </a:rPr>
              <a:t>보다 이미지를 더 잘 설명할 수 있음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MLM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-&gt;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mask</a:t>
            </a:r>
            <a:r>
              <a:rPr lang="ko-KR" altLang="en-US" sz="1600" dirty="0">
                <a:latin typeface="+mn-ea"/>
              </a:rPr>
              <a:t>에 들어갈 더 좋은 단어가 존재할 수 있음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Momentum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Model</a:t>
            </a:r>
            <a:r>
              <a:rPr lang="ko-KR" altLang="en-US" sz="2000" dirty="0">
                <a:latin typeface="+mn-ea"/>
              </a:rPr>
              <a:t>로 </a:t>
            </a:r>
            <a:r>
              <a:rPr lang="en-US" altLang="ko-KR" sz="2000" dirty="0">
                <a:latin typeface="+mn-ea"/>
              </a:rPr>
              <a:t>Pseudo-target</a:t>
            </a:r>
            <a:r>
              <a:rPr lang="ko-KR" altLang="en-US" sz="2000" dirty="0">
                <a:latin typeface="+mn-ea"/>
              </a:rPr>
              <a:t>을 생성하여 </a:t>
            </a:r>
            <a:r>
              <a:rPr lang="en-US" altLang="ko-KR" sz="2000" dirty="0">
                <a:latin typeface="+mn-ea"/>
              </a:rPr>
              <a:t>one-hot label</a:t>
            </a:r>
            <a:r>
              <a:rPr lang="ko-KR" altLang="en-US" sz="2000" dirty="0">
                <a:latin typeface="+mn-ea"/>
              </a:rPr>
              <a:t> 만으로 얻기 힘든 정보 학습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Momentum-model</a:t>
            </a:r>
            <a:r>
              <a:rPr lang="ko-KR" altLang="en-US" sz="1600" dirty="0">
                <a:latin typeface="+mn-ea"/>
              </a:rPr>
              <a:t>이란 인코더의 </a:t>
            </a:r>
            <a:r>
              <a:rPr lang="en-US" altLang="ko-KR" sz="1600" dirty="0">
                <a:latin typeface="+mn-ea"/>
              </a:rPr>
              <a:t>exponential-moving-average(</a:t>
            </a:r>
            <a:r>
              <a:rPr lang="ko-KR" altLang="en-US" sz="1600" dirty="0">
                <a:latin typeface="+mn-ea"/>
              </a:rPr>
              <a:t>지수 이동 평균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으로 구성된 지속적으로 진화하는 </a:t>
            </a:r>
            <a:r>
              <a:rPr lang="en-US" altLang="ko-KR" sz="1600" dirty="0">
                <a:latin typeface="+mn-ea"/>
              </a:rPr>
              <a:t>teacher </a:t>
            </a:r>
            <a:r>
              <a:rPr lang="ko-KR" altLang="en-US" sz="1600" dirty="0">
                <a:latin typeface="+mn-ea"/>
              </a:rPr>
              <a:t>모델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Image-text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input</a:t>
            </a:r>
            <a:r>
              <a:rPr lang="ko-KR" altLang="en-US" sz="1600" dirty="0">
                <a:latin typeface="+mn-ea"/>
              </a:rPr>
              <a:t>을 </a:t>
            </a:r>
            <a:r>
              <a:rPr lang="en-US" altLang="ko-KR" sz="1600" dirty="0">
                <a:latin typeface="+mn-ea"/>
              </a:rPr>
              <a:t>momentum model</a:t>
            </a:r>
            <a:r>
              <a:rPr lang="ko-KR" altLang="en-US" sz="1600" dirty="0">
                <a:latin typeface="+mn-ea"/>
              </a:rPr>
              <a:t>에 포워딩 </a:t>
            </a:r>
            <a:r>
              <a:rPr lang="en-US" altLang="ko-KR" sz="1600" dirty="0">
                <a:latin typeface="+mn-ea"/>
              </a:rPr>
              <a:t>-&gt; pseudo-target output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97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Pseudo-target?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GT</a:t>
            </a:r>
            <a:r>
              <a:rPr lang="ko-KR" altLang="en-US" sz="2000" dirty="0">
                <a:latin typeface="+mn-ea"/>
              </a:rPr>
              <a:t>와 유사하게 생성된 자연어 </a:t>
            </a:r>
            <a:r>
              <a:rPr lang="en-US" altLang="ko-KR" sz="2000" dirty="0">
                <a:latin typeface="+mn-ea"/>
              </a:rPr>
              <a:t>label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Noisy web data</a:t>
            </a:r>
            <a:r>
              <a:rPr lang="ko-KR" altLang="en-US" sz="2000" dirty="0">
                <a:latin typeface="+mn-ea"/>
              </a:rPr>
              <a:t>로부터 더 좋은 </a:t>
            </a:r>
            <a:r>
              <a:rPr lang="en-US" altLang="ko-KR" sz="2000" dirty="0">
                <a:latin typeface="+mn-ea"/>
              </a:rPr>
              <a:t>feature </a:t>
            </a:r>
            <a:r>
              <a:rPr lang="ko-KR" altLang="en-US" sz="2000" dirty="0">
                <a:latin typeface="+mn-ea"/>
              </a:rPr>
              <a:t>추출 가능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One-hot label</a:t>
            </a:r>
            <a:r>
              <a:rPr lang="ko-KR" altLang="en-US" sz="2000" dirty="0">
                <a:latin typeface="+mn-ea"/>
              </a:rPr>
              <a:t>이 갖지 못하는 </a:t>
            </a:r>
            <a:r>
              <a:rPr lang="en-US" altLang="ko-KR" sz="2000" dirty="0">
                <a:latin typeface="+mn-ea"/>
              </a:rPr>
              <a:t>informative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feature</a:t>
            </a:r>
            <a:r>
              <a:rPr lang="ko-KR" altLang="en-US" sz="2000" dirty="0">
                <a:latin typeface="+mn-ea"/>
              </a:rPr>
              <a:t> 획득 가능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FB7266-6FA1-8C79-6E6F-83F89E344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3" t="63187" r="28482" b="12433"/>
          <a:stretch/>
        </p:blipFill>
        <p:spPr>
          <a:xfrm>
            <a:off x="1472649" y="3281174"/>
            <a:ext cx="9246701" cy="28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Image-Text Contrastive learning(ITC)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이미지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텍스트 각각 인코더에서 </a:t>
            </a:r>
            <a:r>
              <a:rPr lang="en-US" altLang="ko-KR" sz="2000" dirty="0">
                <a:latin typeface="+mn-ea"/>
              </a:rPr>
              <a:t>CLS token </a:t>
            </a:r>
            <a:r>
              <a:rPr lang="ko-KR" altLang="en-US" sz="2000" dirty="0">
                <a:latin typeface="+mn-ea"/>
              </a:rPr>
              <a:t>추출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Image Encoder : ViT-16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Text Encoder : BERT 6 layer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CLS token </a:t>
            </a:r>
            <a:r>
              <a:rPr lang="ko-KR" altLang="en-US" sz="2000" dirty="0">
                <a:latin typeface="+mn-ea"/>
              </a:rPr>
              <a:t>에 </a:t>
            </a:r>
            <a:r>
              <a:rPr lang="en-US" altLang="ko-KR" sz="2000" dirty="0">
                <a:latin typeface="+mn-ea"/>
              </a:rPr>
              <a:t>linear layer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normalize</a:t>
            </a:r>
            <a:r>
              <a:rPr lang="ko-KR" altLang="en-US" sz="2000" dirty="0">
                <a:latin typeface="+mn-ea"/>
              </a:rPr>
              <a:t>를 수행해서 </a:t>
            </a:r>
            <a:r>
              <a:rPr lang="en-US" altLang="ko-KR" sz="2000" dirty="0">
                <a:latin typeface="+mn-ea"/>
              </a:rPr>
              <a:t>image feature</a:t>
            </a:r>
            <a:br>
              <a:rPr lang="en-US" altLang="ko-KR" sz="2000" dirty="0">
                <a:latin typeface="+mn-ea"/>
              </a:rPr>
            </a:br>
            <a:r>
              <a:rPr lang="ko-KR" altLang="en-US" sz="2000" dirty="0">
                <a:latin typeface="+mn-ea"/>
              </a:rPr>
              <a:t>추출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34BE792-BED3-B0DD-C66E-7A24EA856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2" t="51333" r="27956"/>
          <a:stretch/>
        </p:blipFill>
        <p:spPr>
          <a:xfrm>
            <a:off x="2481943" y="4310703"/>
            <a:ext cx="6444342" cy="21277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6AB12D3-2DE2-A4AD-2602-9AB3350E4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28" t="-390" b="-1447"/>
          <a:stretch/>
        </p:blipFill>
        <p:spPr>
          <a:xfrm>
            <a:off x="9078684" y="2201822"/>
            <a:ext cx="2394857" cy="445225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DE9ABC8-4C88-AB99-0405-FECE4C55821E}"/>
              </a:ext>
            </a:extLst>
          </p:cNvPr>
          <p:cNvSpPr/>
          <p:nvPr/>
        </p:nvSpPr>
        <p:spPr>
          <a:xfrm>
            <a:off x="2362202" y="4144921"/>
            <a:ext cx="2449284" cy="2293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8CE13C-1A46-6F3F-C08B-B791D7E9DEB7}"/>
              </a:ext>
            </a:extLst>
          </p:cNvPr>
          <p:cNvSpPr/>
          <p:nvPr/>
        </p:nvSpPr>
        <p:spPr>
          <a:xfrm>
            <a:off x="6395357" y="4144921"/>
            <a:ext cx="2530927" cy="2293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3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Method</a:t>
            </a:r>
            <a:endParaRPr lang="ko-KR" altLang="en-US" sz="3600" b="1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3588"/>
                <a:ext cx="10515600" cy="49732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ko-KR" sz="2000" dirty="0">
                    <a:latin typeface="+mn-ea"/>
                  </a:rPr>
                  <a:t>Image-Text Contrastive learning(ITC)</a:t>
                </a:r>
                <a:endParaRPr lang="en-US" altLang="ko-KR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2000" dirty="0">
                    <a:latin typeface="+mn-ea"/>
                  </a:rPr>
                  <a:t>현재 </a:t>
                </a:r>
                <a:r>
                  <a:rPr lang="en-US" altLang="ko-KR" sz="2000" dirty="0">
                    <a:latin typeface="+mn-ea"/>
                  </a:rPr>
                  <a:t>Batch </a:t>
                </a:r>
                <a:r>
                  <a:rPr lang="ko-KR" altLang="en-US" sz="2000" dirty="0">
                    <a:latin typeface="+mn-ea"/>
                  </a:rPr>
                  <a:t>내의 </a:t>
                </a:r>
                <a:r>
                  <a:rPr lang="en-US" altLang="ko-KR" sz="2000" dirty="0">
                    <a:latin typeface="+mn-ea"/>
                  </a:rPr>
                  <a:t>image,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text feature</a:t>
                </a:r>
                <a:r>
                  <a:rPr lang="ko-KR" altLang="en-US" sz="2000" dirty="0">
                    <a:latin typeface="+mn-ea"/>
                  </a:rPr>
                  <a:t>와 </a:t>
                </a:r>
                <a:r>
                  <a:rPr lang="en-US" altLang="ko-KR" sz="2000" dirty="0">
                    <a:latin typeface="+mn-ea"/>
                  </a:rPr>
                  <a:t>queue </a:t>
                </a:r>
                <a:r>
                  <a:rPr lang="ko-KR" altLang="en-US" sz="2000" dirty="0">
                    <a:latin typeface="+mn-ea"/>
                  </a:rPr>
                  <a:t>내에</a:t>
                </a:r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존재하는 </a:t>
                </a:r>
                <a:r>
                  <a:rPr lang="en-US" altLang="ko-KR" sz="2000" dirty="0">
                    <a:latin typeface="+mn-ea"/>
                  </a:rPr>
                  <a:t>image, text feature </a:t>
                </a:r>
                <a:r>
                  <a:rPr lang="ko-KR" altLang="en-US" sz="2000" dirty="0">
                    <a:latin typeface="+mn-ea"/>
                  </a:rPr>
                  <a:t>사이의 유사도인 </a:t>
                </a:r>
                <a:r>
                  <a:rPr lang="en-US" altLang="ko-KR" sz="2000" dirty="0">
                    <a:latin typeface="+mn-ea"/>
                  </a:rPr>
                  <a:t>Image to Text(i2t), Text to Image(t2i) similarity </a:t>
                </a:r>
                <a:r>
                  <a:rPr lang="ko-KR" altLang="en-US" sz="2000" dirty="0">
                    <a:latin typeface="+mn-ea"/>
                  </a:rPr>
                  <a:t>계산 </a:t>
                </a:r>
                <a:endParaRPr lang="en-US" altLang="ko-KR" sz="2000" dirty="0">
                  <a:latin typeface="+mn-ea"/>
                </a:endParaRP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p>
                      <m:sSup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ko-KR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altLang="ko-KR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𝑐𝑙𝑠</m:t>
                            </m:r>
                          </m:sub>
                          <m:sup>
                            <m:r>
                              <a:rPr lang="en-US" altLang="ko-KR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+mn-ea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ko-KR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𝑐𝑙𝑠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Sup>
                      <m:sSubSupPr>
                        <m:ctrlP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ko-KR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ko-K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𝑐𝑙𝑠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000" dirty="0">
                  <a:solidFill>
                    <a:schemeClr val="tx1"/>
                  </a:solidFill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dirty="0">
                  <a:solidFill>
                    <a:schemeClr val="tx1"/>
                  </a:solidFill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dirty="0" err="1">
                    <a:solidFill>
                      <a:schemeClr val="tx1"/>
                    </a:solidFill>
                    <a:latin typeface="+mn-ea"/>
                  </a:rPr>
                  <a:t>Softmax</a:t>
                </a:r>
                <a:r>
                  <a:rPr lang="en-US" altLang="ko-KR" sz="20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ko-KR" altLang="en-US" sz="2000" dirty="0">
                    <a:solidFill>
                      <a:schemeClr val="tx1"/>
                    </a:solidFill>
                    <a:latin typeface="+mn-ea"/>
                  </a:rPr>
                  <a:t>정규화 수행</a:t>
                </a:r>
                <a:endParaRPr lang="en-US" altLang="ko-KR" sz="2000" dirty="0">
                  <a:solidFill>
                    <a:schemeClr val="tx1"/>
                  </a:solidFill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AB5EA4C-50B7-43C1-9BE0-2055C5BB6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3588"/>
                <a:ext cx="10515600" cy="4973298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CB63B1-F05A-AA29-2F88-D9CA4EF2E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0" y="4194969"/>
            <a:ext cx="69913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12327</TotalTime>
  <Pages>3</Pages>
  <Words>982</Words>
  <Characters>0</Characters>
  <Application>Microsoft Office PowerPoint</Application>
  <DocSecurity>0</DocSecurity>
  <PresentationFormat>와이드스크린</PresentationFormat>
  <Lines>0</Lines>
  <Paragraphs>143</Paragraphs>
  <Slides>17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KoPub돋움체 Bold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Align before Fuse : Vision and Language Representation Learning with Momentum Distillation</vt:lpstr>
      <vt:lpstr>Contents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Conclusion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피선우</cp:lastModifiedBy>
  <cp:revision>285</cp:revision>
  <dcterms:modified xsi:type="dcterms:W3CDTF">2023-09-01T06:50:23Z</dcterms:modified>
</cp:coreProperties>
</file>