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8"/>
  </p:notesMasterIdLst>
  <p:handoutMasterIdLst>
    <p:handoutMasterId r:id="rId19"/>
  </p:handoutMasterIdLst>
  <p:sldIdLst>
    <p:sldId id="342" r:id="rId2"/>
    <p:sldId id="346" r:id="rId3"/>
    <p:sldId id="349" r:id="rId4"/>
    <p:sldId id="362" r:id="rId5"/>
    <p:sldId id="363" r:id="rId6"/>
    <p:sldId id="364" r:id="rId7"/>
    <p:sldId id="365" r:id="rId8"/>
    <p:sldId id="366" r:id="rId9"/>
    <p:sldId id="367" r:id="rId10"/>
    <p:sldId id="372" r:id="rId11"/>
    <p:sldId id="368" r:id="rId12"/>
    <p:sldId id="369" r:id="rId13"/>
    <p:sldId id="370" r:id="rId14"/>
    <p:sldId id="373" r:id="rId15"/>
    <p:sldId id="374" r:id="rId16"/>
    <p:sldId id="3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3817" userDrawn="1">
          <p15:clr>
            <a:srgbClr val="A4A3A4"/>
          </p15:clr>
        </p15:guide>
        <p15:guide id="6" orient="horz" pos="777" userDrawn="1">
          <p15:clr>
            <a:srgbClr val="A4A3A4"/>
          </p15:clr>
        </p15:guide>
        <p15:guide id="7" pos="483" userDrawn="1">
          <p15:clr>
            <a:srgbClr val="A4A3A4"/>
          </p15:clr>
        </p15:guide>
        <p15:guide id="9" pos="3500" userDrawn="1">
          <p15:clr>
            <a:srgbClr val="A4A3A4"/>
          </p15:clr>
        </p15:guide>
        <p15:guide id="10" pos="4180" userDrawn="1">
          <p15:clr>
            <a:srgbClr val="A4A3A4"/>
          </p15:clr>
        </p15:guide>
        <p15:guide id="11" pos="7197" userDrawn="1">
          <p15:clr>
            <a:srgbClr val="A4A3A4"/>
          </p15:clr>
        </p15:guide>
        <p15:guide id="12" orient="horz" pos="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E3E3E"/>
    <a:srgbClr val="CD0F41"/>
    <a:srgbClr val="D5B186"/>
    <a:srgbClr val="DCDACC"/>
    <a:srgbClr val="00286F"/>
    <a:srgbClr val="D9DADC"/>
    <a:srgbClr val="115445"/>
    <a:srgbClr val="006B99"/>
    <a:srgbClr val="232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82" autoAdjust="0"/>
    <p:restoredTop sz="80844" autoAdjust="0"/>
  </p:normalViewPr>
  <p:slideViewPr>
    <p:cSldViewPr snapToGrid="0" showGuides="1">
      <p:cViewPr varScale="1">
        <p:scale>
          <a:sx n="92" d="100"/>
          <a:sy n="92" d="100"/>
        </p:scale>
        <p:origin x="960" y="84"/>
      </p:cViewPr>
      <p:guideLst>
        <p:guide pos="3817"/>
        <p:guide orient="horz" pos="777"/>
        <p:guide pos="483"/>
        <p:guide pos="3500"/>
        <p:guide pos="4180"/>
        <p:guide pos="7197"/>
        <p:guide orient="horz" pos="6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9" d="100"/>
          <a:sy n="59" d="100"/>
        </p:scale>
        <p:origin x="2371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DD21606-E1F2-4B97-92D1-DAFD45C02F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4DE7504-E995-4FB2-8A43-D5D7468BFC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2224D-1184-45AE-8BA6-1991448FAB4A}" type="datetimeFigureOut">
              <a:rPr lang="ko-KR" altLang="en-US" smtClean="0"/>
              <a:t>2023-11-08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C423F3-CAF7-4940-839A-645C7FDAD4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301FC86-7DA0-458D-A79F-F298A2B274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E0067-DAD4-47D5-9E01-EB118C352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88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B575A-33D8-471D-8367-A965AB842AA0}" type="datetimeFigureOut">
              <a:rPr lang="ko-KR" altLang="en-US" smtClean="0"/>
              <a:t>2023-11-08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702A0-409D-4B63-B3B2-61BA02D306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29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754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6841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7553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전체 보고서 생성 작업에 대한 자연어 생성 측정 항목입니다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스코어 지표는 </a:t>
            </a:r>
            <a:r>
              <a:rPr lang="en-US" altLang="ko-KR" dirty="0"/>
              <a:t>BLEU 1, 2, 3, 4</a:t>
            </a:r>
            <a:r>
              <a:rPr lang="ko-KR" altLang="en-US" dirty="0"/>
              <a:t>와 </a:t>
            </a:r>
            <a:r>
              <a:rPr lang="en-US" altLang="ko-KR" dirty="0"/>
              <a:t>Meteor, Rouge, cider</a:t>
            </a:r>
            <a:r>
              <a:rPr lang="ko-KR" altLang="en-US" dirty="0"/>
              <a:t>를 사용해서 측정하였습니다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다른 최첨단 모델과 비등하거나 더 높은 점수를 나타냄을 알 수 있습니다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8466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각 모델 별 </a:t>
            </a:r>
            <a:r>
              <a:rPr lang="ko-KR" altLang="en-US" dirty="0" err="1"/>
              <a:t>미믹에</a:t>
            </a:r>
            <a:r>
              <a:rPr lang="ko-KR" altLang="en-US" dirty="0"/>
              <a:t> 대한 임상 효능 지표입니다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각각 </a:t>
            </a:r>
            <a:r>
              <a:rPr lang="en-US" altLang="ko-KR" dirty="0"/>
              <a:t>precision, recall, f1score</a:t>
            </a:r>
            <a:r>
              <a:rPr lang="ko-KR" altLang="en-US" dirty="0"/>
              <a:t>의 </a:t>
            </a:r>
            <a:r>
              <a:rPr lang="en-US" altLang="ko-KR" dirty="0"/>
              <a:t>micro </a:t>
            </a:r>
            <a:r>
              <a:rPr lang="ko-KR" altLang="en-US" dirty="0"/>
              <a:t>평균과 </a:t>
            </a:r>
            <a:r>
              <a:rPr lang="en-US" altLang="ko-KR" dirty="0"/>
              <a:t>example based </a:t>
            </a:r>
            <a:r>
              <a:rPr lang="ko-KR" altLang="en-US" dirty="0"/>
              <a:t>평균입니다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463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931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7075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434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681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082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전반적인 파이프라인입니다</a:t>
            </a:r>
            <a:endParaRPr lang="en-US" altLang="ko-KR" dirty="0"/>
          </a:p>
          <a:p>
            <a:r>
              <a:rPr lang="ko-KR" altLang="en-US" dirty="0"/>
              <a:t>먼저 이미지를 </a:t>
            </a:r>
            <a:r>
              <a:rPr lang="en-US" altLang="ko-KR" dirty="0"/>
              <a:t>Object Detector</a:t>
            </a:r>
            <a:r>
              <a:rPr lang="ko-KR" altLang="en-US" dirty="0"/>
              <a:t>에 입력하여 </a:t>
            </a:r>
            <a:r>
              <a:rPr lang="en-US" altLang="ko-KR" dirty="0"/>
              <a:t>29</a:t>
            </a:r>
            <a:r>
              <a:rPr lang="ko-KR" altLang="en-US" dirty="0"/>
              <a:t>개의 </a:t>
            </a:r>
            <a:r>
              <a:rPr lang="en-US" altLang="ko-KR" dirty="0"/>
              <a:t>Anatomical Region </a:t>
            </a:r>
            <a:r>
              <a:rPr lang="ko-KR" altLang="en-US" dirty="0"/>
              <a:t>을 추출합니다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Radiology</a:t>
            </a:r>
            <a:r>
              <a:rPr lang="ko-KR" altLang="en-US" dirty="0"/>
              <a:t> </a:t>
            </a:r>
            <a:r>
              <a:rPr lang="en-US" altLang="ko-KR" dirty="0"/>
              <a:t>report</a:t>
            </a:r>
            <a:r>
              <a:rPr lang="ko-KR" altLang="en-US" dirty="0"/>
              <a:t>는 일반적으로 소수의 핵심 영역에 대해 설명하기 때문에</a:t>
            </a:r>
            <a:r>
              <a:rPr lang="en-US" altLang="ko-KR" dirty="0"/>
              <a:t>, region selection</a:t>
            </a:r>
            <a:r>
              <a:rPr lang="ko-KR" altLang="en-US" dirty="0"/>
              <a:t>에 존재하는 </a:t>
            </a:r>
            <a:r>
              <a:rPr lang="en-US" altLang="ko-KR" dirty="0"/>
              <a:t>binary classifier</a:t>
            </a:r>
            <a:r>
              <a:rPr lang="ko-KR" altLang="en-US" dirty="0"/>
              <a:t>를 통해 영역을 선택</a:t>
            </a:r>
            <a:endParaRPr lang="en-US" altLang="ko-KR" dirty="0"/>
          </a:p>
          <a:p>
            <a:r>
              <a:rPr lang="en-US" altLang="ko-KR" dirty="0"/>
              <a:t>Visual features</a:t>
            </a:r>
            <a:r>
              <a:rPr lang="ko-KR" altLang="en-US" dirty="0"/>
              <a:t>를 추출한 뒤 </a:t>
            </a:r>
            <a:r>
              <a:rPr lang="en-US" altLang="ko-KR" dirty="0"/>
              <a:t>Decoder</a:t>
            </a:r>
            <a:r>
              <a:rPr lang="ko-KR" altLang="en-US" dirty="0"/>
              <a:t>에 삽입하고 </a:t>
            </a:r>
            <a:r>
              <a:rPr lang="en-US" altLang="ko-KR" dirty="0"/>
              <a:t>PUBMED token embedding</a:t>
            </a:r>
            <a:r>
              <a:rPr lang="ko-KR" altLang="en-US" dirty="0"/>
              <a:t>을 넣어 </a:t>
            </a:r>
            <a:r>
              <a:rPr lang="en-US" altLang="ko-KR" dirty="0"/>
              <a:t>self attention</a:t>
            </a:r>
            <a:r>
              <a:rPr lang="ko-KR" altLang="en-US" dirty="0"/>
              <a:t>을 수행하여 </a:t>
            </a:r>
            <a:r>
              <a:rPr lang="en-US" altLang="ko-KR" dirty="0"/>
              <a:t>language model</a:t>
            </a:r>
            <a:r>
              <a:rPr lang="ko-KR" altLang="en-US" dirty="0"/>
              <a:t>을 학습시킵니다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148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923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2006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pseudo-attention</a:t>
            </a:r>
            <a:r>
              <a:rPr lang="ko-KR" altLang="en-US" dirty="0"/>
              <a:t>은 실제로는 </a:t>
            </a:r>
            <a:r>
              <a:rPr lang="ko-KR" altLang="en-US" dirty="0" err="1"/>
              <a:t>어텐션</a:t>
            </a:r>
            <a:r>
              <a:rPr lang="ko-KR" altLang="en-US" dirty="0"/>
              <a:t> 메커니즘 없이 </a:t>
            </a:r>
            <a:r>
              <a:rPr lang="ko-KR" altLang="en-US" dirty="0" err="1"/>
              <a:t>어텐션을</a:t>
            </a:r>
            <a:r>
              <a:rPr lang="ko-KR" altLang="en-US" dirty="0"/>
              <a:t> 모방하는 기술입니다</a:t>
            </a:r>
            <a:r>
              <a:rPr lang="en-US" altLang="ko-KR" dirty="0"/>
              <a:t>. </a:t>
            </a:r>
            <a:r>
              <a:rPr lang="ko-KR" altLang="en-US" dirty="0"/>
              <a:t>이는 기존의 </a:t>
            </a:r>
            <a:r>
              <a:rPr lang="ko-KR" altLang="en-US" dirty="0" err="1"/>
              <a:t>어텐션</a:t>
            </a:r>
            <a:r>
              <a:rPr lang="ko-KR" altLang="en-US" dirty="0"/>
              <a:t> 메커니즘을 사용하지 않고</a:t>
            </a:r>
            <a:r>
              <a:rPr lang="en-US" altLang="ko-KR" dirty="0"/>
              <a:t>, </a:t>
            </a:r>
            <a:r>
              <a:rPr lang="ko-KR" altLang="en-US" dirty="0" err="1"/>
              <a:t>어텐션과</a:t>
            </a:r>
            <a:r>
              <a:rPr lang="ko-KR" altLang="en-US" dirty="0"/>
              <a:t> 유사한 기능을 수행하기 위해 개발되었습니다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일반적으로 </a:t>
            </a:r>
            <a:r>
              <a:rPr lang="ko-KR" altLang="en-US" dirty="0" err="1"/>
              <a:t>어텐션은</a:t>
            </a:r>
            <a:r>
              <a:rPr lang="ko-KR" altLang="en-US" dirty="0"/>
              <a:t> 시퀀스 데이터에서 특정 위치에 대한 중요성을 계산하는 데 사용됩니다</a:t>
            </a:r>
            <a:r>
              <a:rPr lang="en-US" altLang="ko-KR" dirty="0"/>
              <a:t>. </a:t>
            </a:r>
            <a:r>
              <a:rPr lang="ko-KR" altLang="en-US" dirty="0"/>
              <a:t>이를 위해 쿼리</a:t>
            </a:r>
            <a:r>
              <a:rPr lang="en-US" altLang="ko-KR" dirty="0"/>
              <a:t>(Query), </a:t>
            </a:r>
            <a:r>
              <a:rPr lang="ko-KR" altLang="en-US" dirty="0"/>
              <a:t>키</a:t>
            </a:r>
            <a:r>
              <a:rPr lang="en-US" altLang="ko-KR" dirty="0"/>
              <a:t>(Key), </a:t>
            </a:r>
            <a:r>
              <a:rPr lang="ko-KR" altLang="en-US" dirty="0" err="1"/>
              <a:t>밸류</a:t>
            </a:r>
            <a:r>
              <a:rPr lang="en-US" altLang="ko-KR" dirty="0"/>
              <a:t>(Value)</a:t>
            </a:r>
            <a:r>
              <a:rPr lang="ko-KR" altLang="en-US" dirty="0"/>
              <a:t>의 개념을 사용하며</a:t>
            </a:r>
            <a:r>
              <a:rPr lang="en-US" altLang="ko-KR" dirty="0"/>
              <a:t>, </a:t>
            </a:r>
            <a:r>
              <a:rPr lang="ko-KR" altLang="en-US" dirty="0"/>
              <a:t>쿼리와 키의 유사도를 계산하여 각 위치의 중요도를 가중치로 표현합니다</a:t>
            </a:r>
            <a:r>
              <a:rPr lang="en-US" altLang="ko-KR" dirty="0"/>
              <a:t>. </a:t>
            </a:r>
            <a:r>
              <a:rPr lang="ko-KR" altLang="en-US" dirty="0"/>
              <a:t>그런 다음 </a:t>
            </a:r>
            <a:r>
              <a:rPr lang="ko-KR" altLang="en-US" dirty="0" err="1"/>
              <a:t>밸류를</a:t>
            </a:r>
            <a:r>
              <a:rPr lang="ko-KR" altLang="en-US" dirty="0"/>
              <a:t> </a:t>
            </a:r>
            <a:r>
              <a:rPr lang="ko-KR" altLang="en-US" dirty="0" err="1"/>
              <a:t>가중합하여</a:t>
            </a:r>
            <a:r>
              <a:rPr lang="ko-KR" altLang="en-US" dirty="0"/>
              <a:t> 최종 결과를 얻습니다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pseudo-attention</a:t>
            </a:r>
            <a:r>
              <a:rPr lang="ko-KR" altLang="en-US" dirty="0"/>
              <a:t>은 이러한 </a:t>
            </a:r>
            <a:r>
              <a:rPr lang="ko-KR" altLang="en-US" dirty="0" err="1"/>
              <a:t>어텐션</a:t>
            </a:r>
            <a:r>
              <a:rPr lang="ko-KR" altLang="en-US" dirty="0"/>
              <a:t> 메커니즘을 단순화하거나 </a:t>
            </a:r>
            <a:r>
              <a:rPr lang="ko-KR" altLang="en-US" dirty="0" err="1"/>
              <a:t>근사화하여</a:t>
            </a:r>
            <a:r>
              <a:rPr lang="ko-KR" altLang="en-US" dirty="0"/>
              <a:t> 구현합니다</a:t>
            </a:r>
            <a:r>
              <a:rPr lang="en-US" altLang="ko-KR" dirty="0"/>
              <a:t>. </a:t>
            </a:r>
            <a:r>
              <a:rPr lang="ko-KR" altLang="en-US" dirty="0"/>
              <a:t>일반적으로 </a:t>
            </a:r>
            <a:r>
              <a:rPr lang="en-US" altLang="ko-KR" dirty="0"/>
              <a:t>pseudo-attention</a:t>
            </a:r>
            <a:r>
              <a:rPr lang="ko-KR" altLang="en-US" dirty="0"/>
              <a:t>은 특정 위치에 대한 중요도를 계산하는 데에 쿼리와 키의 내적을 사용하거나</a:t>
            </a:r>
            <a:r>
              <a:rPr lang="en-US" altLang="ko-KR" dirty="0"/>
              <a:t>, </a:t>
            </a:r>
            <a:r>
              <a:rPr lang="ko-KR" altLang="en-US" dirty="0"/>
              <a:t>간단한 선형 변환을 통해 유사도를 계산합니다</a:t>
            </a:r>
            <a:r>
              <a:rPr lang="en-US" altLang="ko-KR" dirty="0"/>
              <a:t>. </a:t>
            </a:r>
            <a:r>
              <a:rPr lang="ko-KR" altLang="en-US" dirty="0"/>
              <a:t>이렇게 계산된 중요도를 </a:t>
            </a:r>
            <a:r>
              <a:rPr lang="ko-KR" altLang="en-US" dirty="0" err="1"/>
              <a:t>가중합하여</a:t>
            </a:r>
            <a:r>
              <a:rPr lang="ko-KR" altLang="en-US" dirty="0"/>
              <a:t> 결과를 얻습니다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pseudo-attention</a:t>
            </a:r>
            <a:r>
              <a:rPr lang="ko-KR" altLang="en-US" dirty="0"/>
              <a:t>은 </a:t>
            </a:r>
            <a:r>
              <a:rPr lang="ko-KR" altLang="en-US" dirty="0" err="1"/>
              <a:t>어텐션</a:t>
            </a:r>
            <a:r>
              <a:rPr lang="ko-KR" altLang="en-US" dirty="0"/>
              <a:t> 메커니즘을 사용하지 않으면서도 </a:t>
            </a:r>
            <a:r>
              <a:rPr lang="ko-KR" altLang="en-US" dirty="0" err="1"/>
              <a:t>어텐션과</a:t>
            </a:r>
            <a:r>
              <a:rPr lang="ko-KR" altLang="en-US" dirty="0"/>
              <a:t> 유사한 기능을 제공할 수 있어서</a:t>
            </a:r>
            <a:r>
              <a:rPr lang="en-US" altLang="ko-KR" dirty="0"/>
              <a:t>, </a:t>
            </a:r>
            <a:r>
              <a:rPr lang="ko-KR" altLang="en-US" dirty="0"/>
              <a:t>계산적인 효율성을 높이는 데에 사용될 수 있습니다</a:t>
            </a:r>
            <a:r>
              <a:rPr lang="en-US" altLang="ko-KR" dirty="0"/>
              <a:t>. </a:t>
            </a:r>
            <a:r>
              <a:rPr lang="ko-KR" altLang="en-US" dirty="0"/>
              <a:t>그러나 정확한 </a:t>
            </a:r>
            <a:r>
              <a:rPr lang="ko-KR" altLang="en-US" dirty="0" err="1"/>
              <a:t>어텐션의</a:t>
            </a:r>
            <a:r>
              <a:rPr lang="ko-KR" altLang="en-US" dirty="0"/>
              <a:t> 성능과 유연성을 제공하지는 않으므로</a:t>
            </a:r>
            <a:r>
              <a:rPr lang="en-US" altLang="ko-KR" dirty="0"/>
              <a:t>, </a:t>
            </a:r>
            <a:r>
              <a:rPr lang="ko-KR" altLang="en-US" dirty="0"/>
              <a:t>사용 시에는 이러한 제약을 고려해야 합니다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8543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031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타이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137E06-CC97-4619-9A56-19D0A3FFCF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306"/>
            <a:ext cx="12192000" cy="688694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9322541-8C97-729F-9E19-B407D204EC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2" t="76094" r="22476" b="10136"/>
          <a:stretch/>
        </p:blipFill>
        <p:spPr bwMode="auto">
          <a:xfrm>
            <a:off x="9309124" y="5312752"/>
            <a:ext cx="2438400" cy="73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3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9CD81CA-D64A-45D9-BC85-7CC84BB4C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08"/>
            <a:ext cx="12192000" cy="676656"/>
          </a:xfrm>
          <a:prstGeom prst="rect">
            <a:avLst/>
          </a:prstGeom>
        </p:spPr>
      </p:pic>
      <p:sp>
        <p:nvSpPr>
          <p:cNvPr id="21" name="직사각형 20">
            <a:extLst>
              <a:ext uri="{FF2B5EF4-FFF2-40B4-BE49-F238E27FC236}">
                <a16:creationId xmlns:a16="http://schemas.microsoft.com/office/drawing/2014/main" id="{FCD35250-8866-49A9-B0FC-9F0AE4C32026}"/>
              </a:ext>
            </a:extLst>
          </p:cNvPr>
          <p:cNvSpPr/>
          <p:nvPr userDrawn="1"/>
        </p:nvSpPr>
        <p:spPr>
          <a:xfrm rot="5400000">
            <a:off x="171787" y="159192"/>
            <a:ext cx="504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35254-E8CC-4107-BAB3-2D503DF0BBA9}"/>
              </a:ext>
            </a:extLst>
          </p:cNvPr>
          <p:cNvSpPr txBox="1"/>
          <p:nvPr userDrawn="1"/>
        </p:nvSpPr>
        <p:spPr>
          <a:xfrm>
            <a:off x="11444347" y="6415084"/>
            <a:ext cx="62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10F0811-F307-44F9-A192-63EBA736051C}" type="slidenum">
              <a:rPr lang="ko-KR" altLang="en-US" sz="1100" smtClean="0">
                <a:solidFill>
                  <a:srgbClr val="000000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pPr algn="ctr"/>
              <a:t>‹#›</a:t>
            </a:fld>
            <a:endParaRPr lang="ko-KR" altLang="en-US" sz="1800" dirty="0">
              <a:solidFill>
                <a:srgbClr val="000000"/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05577CD6-5A45-4988-9298-FAC45821B30C}"/>
              </a:ext>
            </a:extLst>
          </p:cNvPr>
          <p:cNvCxnSpPr/>
          <p:nvPr userDrawn="1"/>
        </p:nvCxnSpPr>
        <p:spPr>
          <a:xfrm>
            <a:off x="11628847" y="6648119"/>
            <a:ext cx="252000" cy="0"/>
          </a:xfrm>
          <a:prstGeom prst="line">
            <a:avLst/>
          </a:prstGeom>
          <a:ln w="6350">
            <a:solidFill>
              <a:srgbClr val="024A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텍스트 개체 틀 3">
            <a:extLst>
              <a:ext uri="{FF2B5EF4-FFF2-40B4-BE49-F238E27FC236}">
                <a16:creationId xmlns:a16="http://schemas.microsoft.com/office/drawing/2014/main" id="{2E72D198-9532-4DC7-A14A-C275A93777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037" y="-25038"/>
            <a:ext cx="11339177" cy="6244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2400" spc="-15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</a:lstStyle>
          <a:p>
            <a:pPr lvl="0"/>
            <a:r>
              <a:rPr lang="ko-KR" altLang="en-US" dirty="0"/>
              <a:t>슬라이드제목을 입력하세요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3EBB06-5B39-4834-C186-40B88C78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2755" cy="5278845"/>
          </a:xfrm>
        </p:spPr>
        <p:txBody>
          <a:bodyPr>
            <a:normAutofit/>
          </a:bodyPr>
          <a:lstStyle>
            <a:lvl1pPr marL="266700" indent="-266700" latinLnBrk="0">
              <a:lnSpc>
                <a:spcPct val="100000"/>
              </a:lnSpc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latinLnBrk="0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latinLnBrk="0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866C2B-7F0C-1F5C-A6D1-E755534610B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1" t="39818" r="21200" b="46182"/>
          <a:stretch/>
        </p:blipFill>
        <p:spPr bwMode="auto">
          <a:xfrm>
            <a:off x="155950" y="6312264"/>
            <a:ext cx="1727284" cy="506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149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4B68E53-37F7-4DEC-A2E4-8962022C78D9}"/>
              </a:ext>
            </a:extLst>
          </p:cNvPr>
          <p:cNvSpPr txBox="1"/>
          <p:nvPr/>
        </p:nvSpPr>
        <p:spPr>
          <a:xfrm>
            <a:off x="631596" y="1545249"/>
            <a:ext cx="10928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/>
              <a:t>Interactive and Explainable Region-guided Radiology Report Generation </a:t>
            </a:r>
            <a:endParaRPr lang="ko-KR" altLang="en-US" sz="3600" spc="-150" dirty="0">
              <a:solidFill>
                <a:srgbClr val="000000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18F3127D-9AF5-4AA5-A260-A119480BE8FD}"/>
              </a:ext>
            </a:extLst>
          </p:cNvPr>
          <p:cNvCxnSpPr/>
          <p:nvPr/>
        </p:nvCxnSpPr>
        <p:spPr>
          <a:xfrm>
            <a:off x="5278800" y="1394745"/>
            <a:ext cx="1632031" cy="0"/>
          </a:xfrm>
          <a:prstGeom prst="line">
            <a:avLst/>
          </a:prstGeom>
          <a:ln w="38100">
            <a:solidFill>
              <a:srgbClr val="3E3E3E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56E64E2-B93A-D1CF-6BCF-5F24A50994A9}"/>
              </a:ext>
            </a:extLst>
          </p:cNvPr>
          <p:cNvSpPr txBox="1"/>
          <p:nvPr/>
        </p:nvSpPr>
        <p:spPr>
          <a:xfrm>
            <a:off x="6920871" y="3642946"/>
            <a:ext cx="4839989" cy="1558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2023.11.10</a:t>
            </a:r>
          </a:p>
          <a:p>
            <a:pPr algn="r">
              <a:lnSpc>
                <a:spcPct val="150000"/>
              </a:lnSpc>
            </a:pPr>
            <a:endParaRPr lang="en-US" altLang="ko-KR" sz="1100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Won-Jun Noh</a:t>
            </a: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Department of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3368230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Train</a:t>
            </a:r>
          </a:p>
          <a:p>
            <a:pPr lvl="1"/>
            <a:r>
              <a:rPr lang="ko-KR" altLang="en-US" dirty="0"/>
              <a:t>총 </a:t>
            </a:r>
            <a:r>
              <a:rPr lang="en-US" altLang="ko-KR" dirty="0"/>
              <a:t>3 </a:t>
            </a:r>
            <a:r>
              <a:rPr lang="ko-KR" altLang="en-US" dirty="0"/>
              <a:t>단계로 이루어진 학습 절차</a:t>
            </a:r>
            <a:endParaRPr lang="en-US" altLang="ko-KR" dirty="0"/>
          </a:p>
          <a:p>
            <a:pPr marL="1257300" lvl="2" indent="-342900">
              <a:buAutoNum type="arabicPeriod"/>
            </a:pPr>
            <a:r>
              <a:rPr lang="en-US" altLang="ko-KR" dirty="0"/>
              <a:t>Object Detector</a:t>
            </a:r>
            <a:r>
              <a:rPr lang="ko-KR" altLang="en-US" dirty="0"/>
              <a:t>만 학습</a:t>
            </a:r>
            <a:endParaRPr lang="en-US" altLang="ko-KR" dirty="0"/>
          </a:p>
          <a:p>
            <a:pPr marL="1257300" lvl="2" indent="-342900">
              <a:buAutoNum type="arabicPeriod"/>
            </a:pPr>
            <a:r>
              <a:rPr lang="en-US" altLang="ko-KR" dirty="0"/>
              <a:t>Object Detector + binary Classifier </a:t>
            </a:r>
            <a:r>
              <a:rPr lang="ko-KR" altLang="en-US" dirty="0"/>
              <a:t>을 학습</a:t>
            </a:r>
            <a:endParaRPr lang="en-US" altLang="ko-KR" dirty="0"/>
          </a:p>
          <a:p>
            <a:pPr marL="914400" lvl="2" indent="0">
              <a:buNone/>
            </a:pPr>
            <a:r>
              <a:rPr lang="en-US" altLang="ko-KR" dirty="0"/>
              <a:t>3.  </a:t>
            </a:r>
            <a:r>
              <a:rPr lang="ko-KR" altLang="en-US" dirty="0"/>
              <a:t>모든 매개 변수를 학습 가능한 상태로 남긴 뒤</a:t>
            </a:r>
            <a:r>
              <a:rPr lang="en-US" altLang="ko-KR" dirty="0"/>
              <a:t>, </a:t>
            </a:r>
            <a:r>
              <a:rPr lang="ko-KR" altLang="en-US" dirty="0"/>
              <a:t>언어 모델을 포함한 전체 모델을 학습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언어 모델 학습 시</a:t>
            </a:r>
            <a:r>
              <a:rPr lang="en-US" altLang="ko-KR" dirty="0"/>
              <a:t>, region visual features</a:t>
            </a:r>
            <a:r>
              <a:rPr lang="ko-KR" altLang="en-US" dirty="0"/>
              <a:t>만 사용하여 참조 문장과 상응하게 학습하여</a:t>
            </a:r>
            <a:r>
              <a:rPr lang="en-US" altLang="ko-KR" dirty="0"/>
              <a:t> region</a:t>
            </a:r>
            <a:r>
              <a:rPr lang="ko-KR" altLang="en-US" dirty="0"/>
              <a:t> </a:t>
            </a:r>
            <a:r>
              <a:rPr lang="en-US" altLang="ko-KR" dirty="0"/>
              <a:t>selection</a:t>
            </a:r>
            <a:r>
              <a:rPr lang="ko-KR" altLang="en-US" dirty="0"/>
              <a:t> 모듈이 추론 시에 문장이 필요한 영역을 잘 연결하도록 함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43806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Inference</a:t>
            </a:r>
          </a:p>
          <a:p>
            <a:pPr lvl="1"/>
            <a:r>
              <a:rPr lang="en-US" altLang="ko-KR" dirty="0"/>
              <a:t>Report</a:t>
            </a:r>
            <a:r>
              <a:rPr lang="ko-KR" altLang="en-US" dirty="0"/>
              <a:t>는 선택된 </a:t>
            </a:r>
            <a:r>
              <a:rPr lang="en-US" altLang="ko-KR" dirty="0"/>
              <a:t>anatomical region</a:t>
            </a:r>
            <a:r>
              <a:rPr lang="ko-KR" altLang="en-US" dirty="0"/>
              <a:t>을 기반으로 생성된 문장을 연결하여 구성</a:t>
            </a:r>
            <a:endParaRPr lang="en-US" altLang="ko-KR" dirty="0"/>
          </a:p>
          <a:p>
            <a:pPr lvl="2"/>
            <a:r>
              <a:rPr lang="ko-KR" altLang="en-US" dirty="0"/>
              <a:t>병리가 여러 영역에 걸쳐 있거나 해부학적으로 유사한 영역 </a:t>
            </a:r>
            <a:r>
              <a:rPr lang="en-US" altLang="ko-KR" dirty="0"/>
              <a:t>(ex. </a:t>
            </a:r>
            <a:r>
              <a:rPr lang="ko-KR" altLang="en-US" dirty="0"/>
              <a:t>왼쪽 </a:t>
            </a:r>
            <a:r>
              <a:rPr lang="en-US" altLang="ko-KR" dirty="0"/>
              <a:t>or </a:t>
            </a:r>
            <a:r>
              <a:rPr lang="ko-KR" altLang="en-US" dirty="0"/>
              <a:t>오른쪽 폐</a:t>
            </a:r>
            <a:r>
              <a:rPr lang="en-US" altLang="ko-KR" dirty="0"/>
              <a:t>)</a:t>
            </a:r>
            <a:r>
              <a:rPr lang="ko-KR" altLang="en-US" dirty="0"/>
              <a:t>에 아무런 소견이 없는 경우 유사한 문장이 생성될 수 있음</a:t>
            </a:r>
            <a:endParaRPr lang="en-US" altLang="ko-KR" dirty="0"/>
          </a:p>
          <a:p>
            <a:pPr lvl="1"/>
            <a:r>
              <a:rPr lang="ko-KR" altLang="en-US" dirty="0"/>
              <a:t>중복된 문장 생성 가능성 존재 </a:t>
            </a:r>
            <a:endParaRPr lang="en-US" altLang="ko-KR" dirty="0"/>
          </a:p>
          <a:p>
            <a:pPr lvl="2"/>
            <a:r>
              <a:rPr lang="en-US" altLang="ko-KR" dirty="0" err="1"/>
              <a:t>BERTScore</a:t>
            </a:r>
            <a:r>
              <a:rPr lang="ko-KR" altLang="en-US" dirty="0"/>
              <a:t>를 사용하여 유사성 정도를 결정</a:t>
            </a:r>
            <a:endParaRPr lang="en-US" altLang="ko-KR" dirty="0"/>
          </a:p>
          <a:p>
            <a:pPr lvl="2"/>
            <a:r>
              <a:rPr lang="ko-KR" altLang="en-US" dirty="0"/>
              <a:t>짧은 문장을 제거하고 긴 문장을 유지</a:t>
            </a:r>
            <a:endParaRPr lang="en-US" altLang="ko-KR" dirty="0"/>
          </a:p>
          <a:p>
            <a:pPr lvl="1"/>
            <a:r>
              <a:rPr lang="ko-KR" altLang="en-US" dirty="0"/>
              <a:t>해부학 기반 문장 생성</a:t>
            </a:r>
            <a:endParaRPr lang="en-US" altLang="ko-KR" dirty="0"/>
          </a:p>
          <a:p>
            <a:pPr lvl="2"/>
            <a:r>
              <a:rPr lang="ko-KR" altLang="en-US" dirty="0"/>
              <a:t>방사선 전문의가 모델이 검사할 </a:t>
            </a:r>
            <a:r>
              <a:rPr lang="en-US" altLang="ko-KR" dirty="0"/>
              <a:t>anatomical region</a:t>
            </a:r>
            <a:r>
              <a:rPr lang="ko-KR" altLang="en-US" dirty="0"/>
              <a:t>을 수동으로 선택하여 그에 해당하는 </a:t>
            </a:r>
            <a:r>
              <a:rPr lang="en-US" altLang="ko-KR" dirty="0"/>
              <a:t>report </a:t>
            </a:r>
            <a:r>
              <a:rPr lang="ko-KR" altLang="en-US" dirty="0"/>
              <a:t>생성 가능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37661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3. Experiment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Dataset and preprocessing</a:t>
            </a:r>
          </a:p>
          <a:p>
            <a:pPr lvl="1"/>
            <a:r>
              <a:rPr lang="en-US" altLang="ko-KR" dirty="0" err="1"/>
              <a:t>ImaGenome</a:t>
            </a:r>
            <a:r>
              <a:rPr lang="en-US" altLang="ko-KR" dirty="0"/>
              <a:t> v1.0.0 </a:t>
            </a:r>
            <a:r>
              <a:rPr lang="ko-KR" altLang="en-US" dirty="0"/>
              <a:t>데이터셋 사용</a:t>
            </a:r>
            <a:endParaRPr lang="en-US" altLang="ko-KR" dirty="0"/>
          </a:p>
          <a:p>
            <a:pPr lvl="2"/>
            <a:r>
              <a:rPr lang="en-US" altLang="ko-KR" dirty="0"/>
              <a:t>Chest X-ray </a:t>
            </a:r>
            <a:r>
              <a:rPr lang="ko-KR" altLang="en-US" dirty="0"/>
              <a:t>이미지와 해당 </a:t>
            </a:r>
            <a:r>
              <a:rPr lang="en-US" altLang="ko-KR" dirty="0"/>
              <a:t>radiology report</a:t>
            </a:r>
            <a:r>
              <a:rPr lang="ko-KR" altLang="en-US" dirty="0"/>
              <a:t>로 구성된 </a:t>
            </a:r>
            <a:r>
              <a:rPr lang="en-US" altLang="ko-KR" dirty="0"/>
              <a:t>MIMIC-CXR </a:t>
            </a:r>
            <a:r>
              <a:rPr lang="ko-KR" altLang="en-US" dirty="0"/>
              <a:t>데이터셋을 포함</a:t>
            </a:r>
            <a:endParaRPr lang="en-US" altLang="ko-KR" dirty="0"/>
          </a:p>
          <a:p>
            <a:pPr lvl="2"/>
            <a:r>
              <a:rPr lang="en-US" altLang="ko-KR" dirty="0"/>
              <a:t>MIMIC-CXR </a:t>
            </a:r>
            <a:r>
              <a:rPr lang="ko-KR" altLang="en-US" dirty="0"/>
              <a:t>이미지에 대해 자동으로 구성된 </a:t>
            </a:r>
            <a:r>
              <a:rPr lang="en-US" altLang="ko-KR" dirty="0"/>
              <a:t>Scene Graph </a:t>
            </a:r>
            <a:r>
              <a:rPr lang="ko-KR" altLang="en-US" dirty="0"/>
              <a:t>포함</a:t>
            </a:r>
            <a:endParaRPr lang="en-US" altLang="ko-KR" dirty="0"/>
          </a:p>
          <a:p>
            <a:pPr lvl="2"/>
            <a:r>
              <a:rPr lang="ko-KR" altLang="en-US" dirty="0"/>
              <a:t>정면 </a:t>
            </a:r>
            <a:r>
              <a:rPr lang="en-US" altLang="ko-KR" dirty="0"/>
              <a:t>Chest X-ray </a:t>
            </a:r>
            <a:r>
              <a:rPr lang="ko-KR" altLang="en-US" dirty="0"/>
              <a:t>이미지를 설명하며</a:t>
            </a:r>
            <a:r>
              <a:rPr lang="en-US" altLang="ko-KR" dirty="0"/>
              <a:t>, anatomical region 29</a:t>
            </a:r>
            <a:r>
              <a:rPr lang="ko-KR" altLang="en-US" dirty="0"/>
              <a:t>에 대한 </a:t>
            </a:r>
            <a:r>
              <a:rPr lang="en-US" altLang="ko-KR" dirty="0"/>
              <a:t>bounding box</a:t>
            </a:r>
            <a:r>
              <a:rPr lang="ko-KR" altLang="en-US" dirty="0"/>
              <a:t>좌표와 </a:t>
            </a:r>
            <a:r>
              <a:rPr lang="en-US" altLang="ko-KR" dirty="0"/>
              <a:t>report </a:t>
            </a:r>
            <a:r>
              <a:rPr lang="ko-KR" altLang="en-US" dirty="0"/>
              <a:t>를 포함</a:t>
            </a:r>
            <a:endParaRPr lang="en-US" altLang="ko-KR" dirty="0"/>
          </a:p>
          <a:p>
            <a:pPr lvl="1"/>
            <a:r>
              <a:rPr lang="ko-KR" altLang="en-US" dirty="0"/>
              <a:t>데이터셋 개수</a:t>
            </a:r>
            <a:endParaRPr lang="en-US" altLang="ko-KR" dirty="0"/>
          </a:p>
          <a:p>
            <a:pPr lvl="2"/>
            <a:r>
              <a:rPr lang="en-US" altLang="ko-KR" dirty="0"/>
              <a:t>Train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166,512</a:t>
            </a:r>
          </a:p>
          <a:p>
            <a:pPr lvl="2"/>
            <a:r>
              <a:rPr lang="en-US" altLang="ko-KR" dirty="0"/>
              <a:t>Valid : 23,952</a:t>
            </a:r>
          </a:p>
          <a:p>
            <a:pPr lvl="2"/>
            <a:r>
              <a:rPr lang="en-US" altLang="ko-KR" dirty="0"/>
              <a:t>Test : 47,389</a:t>
            </a:r>
          </a:p>
          <a:p>
            <a:pPr lvl="1"/>
            <a:r>
              <a:rPr lang="en-US" altLang="ko-KR" dirty="0"/>
              <a:t>Preprocess &amp; Augmentation</a:t>
            </a:r>
          </a:p>
          <a:p>
            <a:pPr lvl="2"/>
            <a:r>
              <a:rPr lang="ko-KR" altLang="en-US" dirty="0"/>
              <a:t>이미지의 종횡비를 유지하면서 </a:t>
            </a:r>
            <a:r>
              <a:rPr lang="en-US" altLang="ko-KR" dirty="0"/>
              <a:t>512 x 512 </a:t>
            </a:r>
            <a:r>
              <a:rPr lang="ko-KR" altLang="en-US" dirty="0"/>
              <a:t>로 </a:t>
            </a:r>
            <a:r>
              <a:rPr lang="en-US" altLang="ko-KR" dirty="0"/>
              <a:t>resize </a:t>
            </a:r>
            <a:r>
              <a:rPr lang="ko-KR" altLang="en-US" dirty="0"/>
              <a:t>및 </a:t>
            </a:r>
            <a:r>
              <a:rPr lang="en-US" altLang="ko-KR" dirty="0"/>
              <a:t>padding </a:t>
            </a:r>
            <a:r>
              <a:rPr lang="ko-KR" altLang="en-US" dirty="0"/>
              <a:t>추가</a:t>
            </a:r>
            <a:endParaRPr lang="en-US" altLang="ko-KR" dirty="0"/>
          </a:p>
          <a:p>
            <a:pPr lvl="2"/>
            <a:r>
              <a:rPr lang="en-US" altLang="ko-KR" dirty="0"/>
              <a:t>Color Jitter, Gaussian noise, Affine transformations Augmentation </a:t>
            </a:r>
            <a:r>
              <a:rPr lang="ko-KR" altLang="en-US" dirty="0"/>
              <a:t>적용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72983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3. Experiment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Natural Language Generation metrics</a:t>
            </a:r>
          </a:p>
          <a:p>
            <a:pPr lvl="1"/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0392B08-3B66-8D42-F75F-B1BC0FEF35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5252"/>
          <a:stretch/>
        </p:blipFill>
        <p:spPr>
          <a:xfrm>
            <a:off x="861754" y="2104158"/>
            <a:ext cx="10468491" cy="302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866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3. Experiment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Clinical efficacy metrics</a:t>
            </a:r>
          </a:p>
          <a:p>
            <a:pPr lvl="1"/>
            <a:endParaRPr lang="en-US" altLang="ko-KR" dirty="0"/>
          </a:p>
        </p:txBody>
      </p:sp>
      <p:pic>
        <p:nvPicPr>
          <p:cNvPr id="5" name="그림 4" descr="텍스트, 번호, 폰트, 라인이(가) 표시된 사진&#10;&#10;자동 생성된 설명">
            <a:extLst>
              <a:ext uri="{FF2B5EF4-FFF2-40B4-BE49-F238E27FC236}">
                <a16:creationId xmlns:a16="http://schemas.microsoft.com/office/drawing/2014/main" id="{E526DCD9-1CE6-971E-2F97-0328E40AB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62" y="2270262"/>
            <a:ext cx="10256076" cy="273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368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3. Experiment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Ablation Study</a:t>
            </a:r>
          </a:p>
          <a:p>
            <a:pPr lvl="1"/>
            <a:endParaRPr lang="en-US" altLang="ko-KR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3A3F09D-7624-37EA-3CA8-9F2DC3D51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019" y="2558856"/>
            <a:ext cx="10305961" cy="17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602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4. Conclusion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9177" cy="5278845"/>
          </a:xfrm>
        </p:spPr>
        <p:txBody>
          <a:bodyPr/>
          <a:lstStyle/>
          <a:p>
            <a:r>
              <a:rPr lang="en-US" altLang="ko-KR" dirty="0"/>
              <a:t>Natural Language Generation metrics</a:t>
            </a:r>
          </a:p>
          <a:p>
            <a:pPr lvl="1"/>
            <a:r>
              <a:rPr lang="ko-KR" altLang="en-US" dirty="0"/>
              <a:t>본 논문에서는 </a:t>
            </a:r>
            <a:r>
              <a:rPr lang="en-US" altLang="ko-KR" dirty="0"/>
              <a:t>Object Detection</a:t>
            </a:r>
            <a:r>
              <a:rPr lang="ko-KR" altLang="en-US" dirty="0"/>
              <a:t>을 통해 </a:t>
            </a:r>
            <a:r>
              <a:rPr lang="en-US" altLang="ko-KR" dirty="0"/>
              <a:t>anatomical region</a:t>
            </a:r>
            <a:r>
              <a:rPr lang="ko-KR" altLang="en-US" dirty="0"/>
              <a:t>에 초점을 맞추고 </a:t>
            </a:r>
            <a:r>
              <a:rPr lang="en-US" altLang="ko-KR" dirty="0"/>
              <a:t>region </a:t>
            </a:r>
            <a:r>
              <a:rPr lang="ko-KR" altLang="en-US" dirty="0"/>
              <a:t>별 </a:t>
            </a:r>
            <a:r>
              <a:rPr lang="en-US" altLang="ko-KR" dirty="0"/>
              <a:t>caption</a:t>
            </a:r>
            <a:r>
              <a:rPr lang="ko-KR" altLang="en-US" dirty="0"/>
              <a:t>을 생성함으로써 </a:t>
            </a:r>
            <a:r>
              <a:rPr lang="en-US" altLang="ko-KR" dirty="0"/>
              <a:t>report generation</a:t>
            </a:r>
            <a:r>
              <a:rPr lang="ko-KR" altLang="en-US" dirty="0"/>
              <a:t>에 대해 간단하면서도 효과적인 접근 방법을 제시함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생성된 문장을 </a:t>
            </a:r>
            <a:r>
              <a:rPr lang="en-US" altLang="ko-KR" dirty="0"/>
              <a:t>anatomical region</a:t>
            </a:r>
            <a:r>
              <a:rPr lang="ko-KR" altLang="en-US" dirty="0"/>
              <a:t>에 시각적으로 기반을 두어 높은 수준의 </a:t>
            </a:r>
            <a:r>
              <a:rPr lang="en-US" altLang="ko-KR" dirty="0"/>
              <a:t>report</a:t>
            </a:r>
            <a:r>
              <a:rPr lang="ko-KR" altLang="en-US" dirty="0"/>
              <a:t> 가능성을 제공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대화형 기능을 통해 방사선 전문의가 </a:t>
            </a:r>
            <a:r>
              <a:rPr lang="en-US" altLang="ko-KR" dirty="0"/>
              <a:t>report generation</a:t>
            </a:r>
            <a:r>
              <a:rPr lang="ko-KR" altLang="en-US" dirty="0"/>
              <a:t>에 대해 직접 참여할 수 있음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임상적으로 정확한 </a:t>
            </a:r>
            <a:r>
              <a:rPr lang="en-US" altLang="ko-KR" dirty="0"/>
              <a:t>report</a:t>
            </a:r>
            <a:r>
              <a:rPr lang="ko-KR" altLang="en-US" dirty="0"/>
              <a:t>를 생성하고 통합함으로써 유리한 대화형 기능을 제공하면서 효율성을 검증함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2934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en-US" altLang="ko-KR" dirty="0"/>
              <a:t>Introduction</a:t>
            </a:r>
          </a:p>
          <a:p>
            <a:pPr>
              <a:lnSpc>
                <a:spcPct val="250000"/>
              </a:lnSpc>
            </a:pPr>
            <a:r>
              <a:rPr lang="en-US" altLang="ko-KR" dirty="0"/>
              <a:t>Method</a:t>
            </a:r>
          </a:p>
          <a:p>
            <a:pPr>
              <a:lnSpc>
                <a:spcPct val="250000"/>
              </a:lnSpc>
            </a:pPr>
            <a:r>
              <a:rPr lang="en-US" altLang="ko-KR" dirty="0"/>
              <a:t>Experiment</a:t>
            </a:r>
          </a:p>
          <a:p>
            <a:pPr>
              <a:lnSpc>
                <a:spcPct val="250000"/>
              </a:lnSpc>
            </a:pPr>
            <a:r>
              <a:rPr lang="en-US" altLang="ko-KR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23890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1. Introduction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개요</a:t>
            </a:r>
            <a:endParaRPr lang="en-US" altLang="ko-KR" dirty="0"/>
          </a:p>
          <a:p>
            <a:pPr lvl="1"/>
            <a:r>
              <a:rPr lang="ko-KR" altLang="en-US" dirty="0"/>
              <a:t>흉부 방사선 촬영 </a:t>
            </a:r>
            <a:r>
              <a:rPr lang="en-US" altLang="ko-KR" dirty="0"/>
              <a:t>(Chest X–ray)</a:t>
            </a:r>
            <a:r>
              <a:rPr lang="ko-KR" altLang="en-US" dirty="0"/>
              <a:t>는 전 세계적으로 가장 일반적인 의료 영상 검사 방식</a:t>
            </a:r>
            <a:endParaRPr lang="en-US" altLang="ko-KR" dirty="0"/>
          </a:p>
          <a:p>
            <a:pPr lvl="2"/>
            <a:r>
              <a:rPr lang="ko-KR" altLang="en-US" dirty="0"/>
              <a:t>폐렴</a:t>
            </a:r>
            <a:r>
              <a:rPr lang="en-US" altLang="ko-KR" dirty="0"/>
              <a:t>, </a:t>
            </a:r>
            <a:r>
              <a:rPr lang="ko-KR" altLang="en-US" dirty="0"/>
              <a:t>폐암 등 일반적인 흉부 질환을 식별하는데 필요 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일상적인 임상 실습에서 검사해야 하는 </a:t>
            </a:r>
            <a:r>
              <a:rPr lang="en-US" altLang="ko-KR" dirty="0"/>
              <a:t>Chest X-ray</a:t>
            </a:r>
            <a:r>
              <a:rPr lang="ko-KR" altLang="en-US" dirty="0"/>
              <a:t>의 개수가 매우 많음</a:t>
            </a:r>
            <a:endParaRPr lang="en-US" altLang="ko-KR" dirty="0"/>
          </a:p>
          <a:p>
            <a:pPr lvl="2"/>
            <a:r>
              <a:rPr lang="ko-KR" altLang="en-US" dirty="0"/>
              <a:t>의료 시스템에서 숙련된 방사선 전문의의 부족으로 인해 많은 시간이 소요됨</a:t>
            </a:r>
            <a:endParaRPr lang="en-US" altLang="ko-KR" dirty="0"/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Radiology</a:t>
            </a:r>
            <a:r>
              <a:rPr lang="ko-KR" altLang="en-US" dirty="0"/>
              <a:t> </a:t>
            </a:r>
            <a:r>
              <a:rPr lang="en-US" altLang="ko-KR" dirty="0"/>
              <a:t>Report</a:t>
            </a:r>
            <a:r>
              <a:rPr lang="ko-KR" altLang="en-US" dirty="0"/>
              <a:t> </a:t>
            </a:r>
            <a:r>
              <a:rPr lang="en-US" altLang="ko-KR" dirty="0"/>
              <a:t>Generation</a:t>
            </a:r>
            <a:r>
              <a:rPr lang="ko-KR" altLang="en-US" dirty="0"/>
              <a:t>은 방사선 전문의의 업무량을 완화할 수 있는 </a:t>
            </a:r>
            <a:r>
              <a:rPr lang="en-US" altLang="ko-KR" dirty="0"/>
              <a:t>Task</a:t>
            </a:r>
          </a:p>
          <a:p>
            <a:pPr lvl="2"/>
            <a:r>
              <a:rPr lang="ko-KR" altLang="en-US" dirty="0"/>
              <a:t>특정 해부학적 영역에 대해 의학적 관찰을 설명</a:t>
            </a:r>
            <a:endParaRPr lang="en-US" altLang="ko-KR" dirty="0"/>
          </a:p>
          <a:p>
            <a:pPr lvl="2"/>
            <a:r>
              <a:rPr lang="ko-KR" altLang="en-US" dirty="0"/>
              <a:t>여러 문장으로 구성되어 정확하게 생성하기 어려움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9125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1. Introduction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딥러닝 기반 </a:t>
            </a:r>
            <a:r>
              <a:rPr lang="en-US" altLang="ko-KR" dirty="0"/>
              <a:t>Radiology Report Generation</a:t>
            </a:r>
            <a:r>
              <a:rPr lang="ko-KR" altLang="en-US" dirty="0"/>
              <a:t>의 문제점</a:t>
            </a:r>
            <a:endParaRPr lang="en-US" altLang="ko-KR" dirty="0"/>
          </a:p>
          <a:p>
            <a:pPr lvl="1"/>
            <a:r>
              <a:rPr lang="ko-KR" altLang="en-US" dirty="0"/>
              <a:t>이미지의 핵심 관찰이 누락되어 불완전하며</a:t>
            </a:r>
            <a:r>
              <a:rPr lang="en-US" altLang="ko-KR" dirty="0"/>
              <a:t>, </a:t>
            </a:r>
            <a:r>
              <a:rPr lang="ko-KR" altLang="en-US" dirty="0"/>
              <a:t>잘못된 정보가 포함된 보고서를 생성하는 경향 존재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설명 가능성의 부족</a:t>
            </a:r>
            <a:endParaRPr lang="en-US" altLang="ko-KR" dirty="0"/>
          </a:p>
          <a:p>
            <a:pPr lvl="2"/>
            <a:r>
              <a:rPr lang="ko-KR" altLang="en-US" dirty="0"/>
              <a:t>매우 정확하지만 불투명한 보고서 생성 시스템은 안전이 중요한 의료 영역에서 채택되지 않을 가능성 존재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방사선 전문의의 </a:t>
            </a:r>
            <a:r>
              <a:rPr lang="en-US" altLang="ko-KR" dirty="0"/>
              <a:t>Report Generation</a:t>
            </a:r>
            <a:r>
              <a:rPr lang="ko-KR" altLang="en-US" dirty="0"/>
              <a:t>에 대한 선호도와 상호작용성</a:t>
            </a:r>
            <a:r>
              <a:rPr lang="en-US" altLang="ko-KR" dirty="0"/>
              <a:t>, </a:t>
            </a:r>
            <a:r>
              <a:rPr lang="ko-KR" altLang="en-US" dirty="0"/>
              <a:t>적응성 부족</a:t>
            </a:r>
            <a:endParaRPr lang="en-US" altLang="ko-KR" dirty="0"/>
          </a:p>
          <a:p>
            <a:pPr lvl="2"/>
            <a:r>
              <a:rPr lang="ko-KR" altLang="en-US" dirty="0"/>
              <a:t>방사선 전문의가 이미지 내의 특정 해부학적 영역에만 초점을 맞추는 것을 원함</a:t>
            </a:r>
            <a:endParaRPr lang="en-US" altLang="ko-KR" dirty="0"/>
          </a:p>
          <a:p>
            <a:pPr lvl="2"/>
            <a:endParaRPr lang="en-US" altLang="ko-KR" dirty="0"/>
          </a:p>
          <a:p>
            <a:r>
              <a:rPr lang="ko-KR" altLang="en-US" dirty="0"/>
              <a:t>본 논문에서는 이미지 수준의 시각적 특징에 의존하지 않고</a:t>
            </a:r>
            <a:r>
              <a:rPr lang="en-US" altLang="ko-KR" dirty="0"/>
              <a:t>, </a:t>
            </a:r>
            <a:r>
              <a:rPr lang="ko-KR" altLang="en-US" dirty="0"/>
              <a:t>객체 감지를 사용하여 해부학적 영역의 시각적 특징을 직접 추출한 뒤</a:t>
            </a:r>
            <a:r>
              <a:rPr lang="en-US" altLang="ko-KR" dirty="0"/>
              <a:t>, report</a:t>
            </a:r>
            <a:r>
              <a:rPr lang="ko-KR" altLang="en-US" dirty="0"/>
              <a:t>를 생성하는 방법을 제안</a:t>
            </a:r>
            <a:r>
              <a:rPr lang="en-US" altLang="ko-K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520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1. Introduction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Contribution</a:t>
            </a:r>
          </a:p>
          <a:p>
            <a:pPr lvl="1"/>
            <a:r>
              <a:rPr lang="ko-KR" altLang="en-US" dirty="0"/>
              <a:t>해부학적 영역을 감지하고 각 영역에 대한 개별 설명을 생성</a:t>
            </a:r>
            <a:endParaRPr lang="en-US" altLang="ko-KR" dirty="0"/>
          </a:p>
          <a:p>
            <a:pPr lvl="2"/>
            <a:r>
              <a:rPr lang="ko-KR" altLang="en-US" dirty="0"/>
              <a:t>해부학적 구조에 시각적인 기반을 둔 최초의 </a:t>
            </a:r>
            <a:r>
              <a:rPr lang="en-US" altLang="ko-KR" dirty="0"/>
              <a:t>radiology report generation </a:t>
            </a:r>
            <a:r>
              <a:rPr lang="ko-KR" altLang="en-US" dirty="0"/>
              <a:t>모델</a:t>
            </a:r>
            <a:endParaRPr lang="en-US" altLang="ko-KR" dirty="0"/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각</a:t>
            </a:r>
            <a:r>
              <a:rPr lang="en-US" altLang="ko-KR" dirty="0"/>
              <a:t> </a:t>
            </a:r>
            <a:r>
              <a:rPr lang="ko-KR" altLang="en-US" dirty="0"/>
              <a:t>해부학적 영역에 대해 의료 데이터셋으로 학습된 언어 모델 사용</a:t>
            </a:r>
            <a:endParaRPr lang="en-US" altLang="ko-KR" dirty="0"/>
          </a:p>
          <a:p>
            <a:pPr lvl="2"/>
            <a:r>
              <a:rPr lang="ko-KR" altLang="en-US" dirty="0"/>
              <a:t>해부학 기반 문장 생성</a:t>
            </a:r>
            <a:endParaRPr lang="en-US" altLang="ko-KR" dirty="0"/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방사선 전문의가 </a:t>
            </a:r>
            <a:r>
              <a:rPr lang="en-US" altLang="ko-KR" dirty="0"/>
              <a:t>X-ray </a:t>
            </a:r>
            <a:r>
              <a:rPr lang="ko-KR" altLang="en-US" dirty="0"/>
              <a:t>상에서 수동으로 정의한 </a:t>
            </a:r>
            <a:r>
              <a:rPr lang="en-US" altLang="ko-KR" dirty="0"/>
              <a:t>Bounding Box</a:t>
            </a:r>
            <a:r>
              <a:rPr lang="ko-KR" altLang="en-US" dirty="0"/>
              <a:t>에 대해 </a:t>
            </a:r>
            <a:r>
              <a:rPr lang="en-US" altLang="ko-KR" dirty="0"/>
              <a:t>report</a:t>
            </a:r>
            <a:r>
              <a:rPr lang="ko-KR" altLang="en-US" dirty="0"/>
              <a:t>를 생성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각 영역별로 생성된 </a:t>
            </a:r>
            <a:r>
              <a:rPr lang="en-US" altLang="ko-KR" dirty="0"/>
              <a:t>report</a:t>
            </a:r>
            <a:r>
              <a:rPr lang="ko-KR" altLang="en-US" dirty="0"/>
              <a:t>를 연결하여 부드럽게 이어지는 </a:t>
            </a:r>
            <a:r>
              <a:rPr lang="en-US" altLang="ko-KR" dirty="0"/>
              <a:t>report </a:t>
            </a:r>
            <a:r>
              <a:rPr lang="ko-KR" altLang="en-US" dirty="0"/>
              <a:t>생성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5244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Overview</a:t>
            </a:r>
          </a:p>
          <a:p>
            <a:pPr lvl="1"/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9CD7B0D-A169-F1D8-2DAB-A18273FF36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900" y="1735282"/>
            <a:ext cx="8882907" cy="353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821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4" y="1026160"/>
            <a:ext cx="7280432" cy="5278845"/>
          </a:xfrm>
        </p:spPr>
        <p:txBody>
          <a:bodyPr/>
          <a:lstStyle/>
          <a:p>
            <a:r>
              <a:rPr lang="en-US" altLang="ko-KR" dirty="0"/>
              <a:t>Object Detector</a:t>
            </a:r>
          </a:p>
          <a:p>
            <a:pPr lvl="1"/>
            <a:r>
              <a:rPr lang="en-US" altLang="ko-KR" dirty="0"/>
              <a:t>ImageNet</a:t>
            </a:r>
            <a:r>
              <a:rPr lang="ko-KR" altLang="en-US" dirty="0"/>
              <a:t>에서 사전 훈련된 </a:t>
            </a:r>
            <a:r>
              <a:rPr lang="en-US" altLang="ko-KR" dirty="0"/>
              <a:t>ResNet-50 backbone</a:t>
            </a:r>
            <a:r>
              <a:rPr lang="ko-KR" altLang="en-US" dirty="0"/>
              <a:t>으로 이루어진 </a:t>
            </a:r>
            <a:r>
              <a:rPr lang="en-US" altLang="ko-KR" dirty="0"/>
              <a:t>Faster R-CNN </a:t>
            </a:r>
            <a:r>
              <a:rPr lang="ko-KR" altLang="en-US" dirty="0"/>
              <a:t>사용</a:t>
            </a:r>
            <a:endParaRPr lang="en-US" altLang="ko-KR" dirty="0"/>
          </a:p>
          <a:p>
            <a:pPr lvl="1"/>
            <a:r>
              <a:rPr lang="en-US" altLang="ko-KR" dirty="0"/>
              <a:t>ROI Pooling </a:t>
            </a:r>
            <a:r>
              <a:rPr lang="ko-KR" altLang="en-US" dirty="0"/>
              <a:t>레이어를 통해 </a:t>
            </a:r>
            <a:r>
              <a:rPr lang="en-US" altLang="ko-KR" dirty="0"/>
              <a:t>29</a:t>
            </a:r>
            <a:r>
              <a:rPr lang="ko-KR" altLang="en-US" dirty="0"/>
              <a:t>개의 </a:t>
            </a:r>
            <a:r>
              <a:rPr lang="en-US" altLang="ko-KR" dirty="0"/>
              <a:t>anatomical region</a:t>
            </a:r>
            <a:r>
              <a:rPr lang="ko-KR" altLang="en-US" dirty="0"/>
              <a:t> 추출</a:t>
            </a:r>
            <a:endParaRPr lang="en-US" altLang="ko-KR" dirty="0"/>
          </a:p>
          <a:p>
            <a:pPr lvl="1"/>
            <a:r>
              <a:rPr lang="ko-KR" altLang="en-US" dirty="0"/>
              <a:t>각 </a:t>
            </a:r>
            <a:r>
              <a:rPr lang="en-US" altLang="ko-KR" dirty="0"/>
              <a:t>region </a:t>
            </a:r>
            <a:r>
              <a:rPr lang="ko-KR" altLang="en-US" dirty="0"/>
              <a:t>별 가장 높은 점수를 가진 </a:t>
            </a:r>
            <a:r>
              <a:rPr lang="en-US" altLang="ko-KR" dirty="0"/>
              <a:t>region visual features</a:t>
            </a:r>
            <a:r>
              <a:rPr lang="ko-KR" altLang="en-US" dirty="0"/>
              <a:t>를</a:t>
            </a:r>
            <a:r>
              <a:rPr lang="en-US" altLang="ko-KR" dirty="0"/>
              <a:t> </a:t>
            </a:r>
            <a:r>
              <a:rPr lang="ko-KR" altLang="en-US" dirty="0"/>
              <a:t>반환</a:t>
            </a:r>
            <a:endParaRPr lang="en-US" altLang="ko-KR" dirty="0"/>
          </a:p>
          <a:p>
            <a:pPr lvl="1"/>
            <a:r>
              <a:rPr lang="ko-KR" altLang="en-US" dirty="0"/>
              <a:t>최종 </a:t>
            </a:r>
            <a:r>
              <a:rPr lang="en-US" altLang="ko-KR" dirty="0"/>
              <a:t>output </a:t>
            </a:r>
            <a:r>
              <a:rPr lang="ko-KR" altLang="en-US" dirty="0"/>
              <a:t>차원을 </a:t>
            </a:r>
            <a:r>
              <a:rPr lang="en-US" altLang="ko-KR" dirty="0"/>
              <a:t>2048 -&gt; 1024</a:t>
            </a:r>
            <a:r>
              <a:rPr lang="ko-KR" altLang="en-US" dirty="0"/>
              <a:t>로 변경</a:t>
            </a: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9CD7B0D-A169-F1D8-2DAB-A18273FF36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8734"/>
          <a:stretch/>
        </p:blipFill>
        <p:spPr>
          <a:xfrm>
            <a:off x="7847529" y="1756064"/>
            <a:ext cx="3665600" cy="353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41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4" y="1026160"/>
            <a:ext cx="7280432" cy="5278845"/>
          </a:xfrm>
        </p:spPr>
        <p:txBody>
          <a:bodyPr/>
          <a:lstStyle/>
          <a:p>
            <a:r>
              <a:rPr lang="en-US" altLang="ko-KR" dirty="0"/>
              <a:t>Region selection and abnormality classification</a:t>
            </a:r>
          </a:p>
          <a:p>
            <a:pPr lvl="1"/>
            <a:r>
              <a:rPr lang="en-US" altLang="ko-KR" dirty="0"/>
              <a:t>Region</a:t>
            </a:r>
            <a:r>
              <a:rPr lang="ko-KR" altLang="en-US" dirty="0"/>
              <a:t> </a:t>
            </a:r>
            <a:r>
              <a:rPr lang="en-US" altLang="ko-KR" dirty="0"/>
              <a:t>Selection</a:t>
            </a:r>
          </a:p>
          <a:p>
            <a:pPr lvl="2"/>
            <a:r>
              <a:rPr lang="en-US" altLang="ko-KR" dirty="0"/>
              <a:t>1024 -&gt; 512 -&gt; 128 -&gt; 1</a:t>
            </a:r>
            <a:r>
              <a:rPr lang="ko-KR" altLang="en-US" dirty="0"/>
              <a:t>의 차원 변경을 수행하는 선형 레이어로 구성</a:t>
            </a:r>
            <a:endParaRPr lang="en-US" altLang="ko-KR" dirty="0"/>
          </a:p>
          <a:p>
            <a:pPr lvl="2"/>
            <a:r>
              <a:rPr lang="ko-KR" altLang="en-US" dirty="0"/>
              <a:t>학습과 </a:t>
            </a:r>
            <a:r>
              <a:rPr lang="en-US" altLang="ko-KR" dirty="0"/>
              <a:t>report</a:t>
            </a:r>
            <a:r>
              <a:rPr lang="ko-KR" altLang="en-US" dirty="0"/>
              <a:t> </a:t>
            </a:r>
            <a:r>
              <a:rPr lang="en-US" altLang="ko-KR" dirty="0"/>
              <a:t>generate</a:t>
            </a:r>
            <a:r>
              <a:rPr lang="ko-KR" altLang="en-US" dirty="0"/>
              <a:t> 할 때 사용</a:t>
            </a:r>
            <a:endParaRPr lang="en-US" altLang="ko-KR" dirty="0"/>
          </a:p>
          <a:p>
            <a:pPr lvl="1"/>
            <a:r>
              <a:rPr lang="en-US" altLang="ko-KR" dirty="0"/>
              <a:t>Abnormality Classification</a:t>
            </a:r>
          </a:p>
          <a:p>
            <a:pPr lvl="2"/>
            <a:r>
              <a:rPr lang="en-US" altLang="ko-KR" dirty="0"/>
              <a:t>1024 -&gt; 512 -&gt; 128 -&gt; 1</a:t>
            </a:r>
            <a:r>
              <a:rPr lang="ko-KR" altLang="en-US" dirty="0"/>
              <a:t>의 차원 변경을 수행하는 선형 레이어로 구성</a:t>
            </a:r>
            <a:endParaRPr lang="en-US" altLang="ko-KR" dirty="0"/>
          </a:p>
          <a:p>
            <a:pPr lvl="2"/>
            <a:r>
              <a:rPr lang="ko-KR" altLang="en-US" dirty="0"/>
              <a:t>학습 시에만 사용</a:t>
            </a:r>
            <a:r>
              <a:rPr lang="en-US" altLang="ko-KR" dirty="0"/>
              <a:t>, report generation </a:t>
            </a:r>
            <a:r>
              <a:rPr lang="ko-KR" altLang="en-US" dirty="0"/>
              <a:t>에서는 사용 </a:t>
            </a:r>
            <a:r>
              <a:rPr lang="en-US" altLang="ko-KR" dirty="0"/>
              <a:t>X</a:t>
            </a:r>
          </a:p>
          <a:p>
            <a:pPr lvl="2"/>
            <a:r>
              <a:rPr lang="ko-KR" altLang="en-US" dirty="0"/>
              <a:t>해당 </a:t>
            </a:r>
            <a:r>
              <a:rPr lang="en-US" altLang="ko-KR" dirty="0"/>
              <a:t>region</a:t>
            </a:r>
            <a:r>
              <a:rPr lang="ko-KR" altLang="en-US" dirty="0"/>
              <a:t>의 비정상 유무를 판별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Abnormality Classification</a:t>
            </a:r>
            <a:r>
              <a:rPr lang="ko-KR" altLang="en-US" dirty="0"/>
              <a:t>은 </a:t>
            </a:r>
            <a:r>
              <a:rPr lang="en-US" altLang="ko-KR" dirty="0"/>
              <a:t>Object Detector</a:t>
            </a:r>
            <a:r>
              <a:rPr lang="ko-KR" altLang="en-US" dirty="0"/>
              <a:t>와 </a:t>
            </a:r>
            <a:r>
              <a:rPr lang="en-US" altLang="ko-KR" dirty="0"/>
              <a:t>Region Selection</a:t>
            </a:r>
            <a:r>
              <a:rPr lang="ko-KR" altLang="en-US" dirty="0"/>
              <a:t>이 </a:t>
            </a:r>
            <a:r>
              <a:rPr lang="en-US" altLang="ko-KR" dirty="0"/>
              <a:t>abnormal </a:t>
            </a:r>
            <a:r>
              <a:rPr lang="ko-KR" altLang="en-US" dirty="0"/>
              <a:t>한 </a:t>
            </a:r>
            <a:r>
              <a:rPr lang="en-US" altLang="ko-KR" dirty="0"/>
              <a:t>feature</a:t>
            </a:r>
            <a:r>
              <a:rPr lang="ko-KR" altLang="en-US" dirty="0"/>
              <a:t>을 더 잘 찾게 </a:t>
            </a:r>
            <a:r>
              <a:rPr lang="ko-KR" altLang="en-US" dirty="0" err="1"/>
              <a:t>도와줌</a:t>
            </a: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9CD7B0D-A169-F1D8-2DAB-A18273FF36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923" t="-89" r="25311" b="89"/>
          <a:stretch/>
        </p:blipFill>
        <p:spPr>
          <a:xfrm>
            <a:off x="8219208" y="1661802"/>
            <a:ext cx="2732809" cy="353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78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35099736-A0A4-BCD7-C786-F85B08135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2. Method</a:t>
            </a:r>
            <a:endParaRPr lang="ko-KR" altLang="en-US" dirty="0"/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019B212D-7BCE-BA6A-AE69-D609466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4" y="1026160"/>
            <a:ext cx="7280432" cy="5278845"/>
          </a:xfrm>
        </p:spPr>
        <p:txBody>
          <a:bodyPr/>
          <a:lstStyle/>
          <a:p>
            <a:r>
              <a:rPr lang="en-US" altLang="ko-KR" dirty="0"/>
              <a:t>Language</a:t>
            </a:r>
            <a:r>
              <a:rPr lang="ko-KR" altLang="en-US" dirty="0"/>
              <a:t> </a:t>
            </a:r>
            <a:r>
              <a:rPr lang="en-US" altLang="ko-KR" dirty="0"/>
              <a:t>Model</a:t>
            </a:r>
          </a:p>
          <a:p>
            <a:pPr lvl="1"/>
            <a:r>
              <a:rPr lang="en-US" altLang="ko-KR" dirty="0"/>
              <a:t>PubMed</a:t>
            </a:r>
            <a:r>
              <a:rPr lang="ko-KR" altLang="en-US" dirty="0"/>
              <a:t>로 학습한 </a:t>
            </a:r>
            <a:r>
              <a:rPr lang="en-US" altLang="ko-KR" dirty="0"/>
              <a:t>355M </a:t>
            </a:r>
            <a:r>
              <a:rPr lang="ko-KR" altLang="en-US" dirty="0"/>
              <a:t>파라미터의 </a:t>
            </a:r>
            <a:r>
              <a:rPr lang="en-US" altLang="ko-KR" dirty="0"/>
              <a:t>GPT-2 Medium </a:t>
            </a:r>
            <a:r>
              <a:rPr lang="ko-KR" altLang="en-US" dirty="0"/>
              <a:t>사용</a:t>
            </a:r>
            <a:endParaRPr lang="en-US" altLang="ko-KR" dirty="0"/>
          </a:p>
          <a:p>
            <a:pPr lvl="1"/>
            <a:r>
              <a:rPr lang="en-US" altLang="ko-KR" dirty="0"/>
              <a:t>Self-attention</a:t>
            </a:r>
            <a:r>
              <a:rPr lang="ko-KR" altLang="en-US" dirty="0"/>
              <a:t>을 기반으로 하는 </a:t>
            </a:r>
            <a:r>
              <a:rPr lang="en-US" altLang="ko-KR" dirty="0"/>
              <a:t>auto-regressive </a:t>
            </a:r>
            <a:r>
              <a:rPr lang="ko-KR" altLang="en-US" dirty="0"/>
              <a:t>신경망</a:t>
            </a:r>
            <a:endParaRPr lang="en-US" altLang="ko-KR" dirty="0"/>
          </a:p>
          <a:p>
            <a:pPr lvl="1"/>
            <a:r>
              <a:rPr lang="ko-KR" altLang="en-US" dirty="0"/>
              <a:t>시퀀스의 토큰은 텍스트 생성을 위해 이전 토큰을 기반으로 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Y = Token Embedding</a:t>
            </a:r>
          </a:p>
          <a:p>
            <a:pPr lvl="1"/>
            <a:r>
              <a:rPr lang="en-US" altLang="ko-KR" dirty="0" err="1"/>
              <a:t>Wq</a:t>
            </a:r>
            <a:r>
              <a:rPr lang="en-US" altLang="ko-KR" dirty="0"/>
              <a:t>, </a:t>
            </a:r>
            <a:r>
              <a:rPr lang="en-US" altLang="ko-KR" dirty="0" err="1"/>
              <a:t>Wk</a:t>
            </a:r>
            <a:r>
              <a:rPr lang="en-US" altLang="ko-KR" dirty="0"/>
              <a:t>, Wv = query, key, value</a:t>
            </a:r>
          </a:p>
          <a:p>
            <a:pPr lvl="1"/>
            <a:r>
              <a:rPr lang="en-US" altLang="ko-KR" dirty="0"/>
              <a:t>Pseudo self-attention</a:t>
            </a:r>
            <a:r>
              <a:rPr lang="ko-KR" altLang="en-US" dirty="0"/>
              <a:t>을 사용하여 </a:t>
            </a:r>
            <a:r>
              <a:rPr lang="en-US" altLang="ko-KR" dirty="0"/>
              <a:t>self-attention</a:t>
            </a:r>
            <a:r>
              <a:rPr lang="ko-KR" altLang="en-US" dirty="0"/>
              <a:t>에 </a:t>
            </a:r>
            <a:r>
              <a:rPr lang="en-US" altLang="ko-KR" dirty="0"/>
              <a:t>region visual feature</a:t>
            </a:r>
            <a:r>
              <a:rPr lang="ko-KR" altLang="en-US" dirty="0"/>
              <a:t>을 직접 주입함</a:t>
            </a: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9CD7B0D-A169-F1D8-2DAB-A18273FF36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4221" r="-74"/>
          <a:stretch/>
        </p:blipFill>
        <p:spPr>
          <a:xfrm>
            <a:off x="8707582" y="1661802"/>
            <a:ext cx="2296390" cy="3534396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5256941E-0E77-7D12-114E-D44746277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742" y="2766580"/>
            <a:ext cx="4060581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14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22556</TotalTime>
  <Words>1014</Words>
  <Application>Microsoft Office PowerPoint</Application>
  <PresentationFormat>와이드스크린</PresentationFormat>
  <Paragraphs>148</Paragraphs>
  <Slides>16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5" baseType="lpstr">
      <vt:lpstr>KoPubWorld돋움체 Bold</vt:lpstr>
      <vt:lpstr>KoPubWorld돋움체 Medium</vt:lpstr>
      <vt:lpstr>Malgun Gothic Semilight</vt:lpstr>
      <vt:lpstr>맑은 고딕</vt:lpstr>
      <vt:lpstr>Arial</vt:lpstr>
      <vt:lpstr>Calibri</vt:lpstr>
      <vt:lpstr>Calibri Light</vt:lpstr>
      <vt:lpstr>Wingdings 2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cs.hong</dc:creator>
  <cp:lastModifiedBy>A4033</cp:lastModifiedBy>
  <cp:revision>753</cp:revision>
  <dcterms:created xsi:type="dcterms:W3CDTF">2022-02-02T04:32:22Z</dcterms:created>
  <dcterms:modified xsi:type="dcterms:W3CDTF">2023-11-10T05:04:23Z</dcterms:modified>
</cp:coreProperties>
</file>