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70" r:id="rId1"/>
  </p:sldMasterIdLst>
  <p:notesMasterIdLst>
    <p:notesMasterId r:id="rId20"/>
  </p:notesMasterIdLst>
  <p:sldIdLst>
    <p:sldId id="342" r:id="rId2"/>
    <p:sldId id="346" r:id="rId3"/>
    <p:sldId id="390" r:id="rId4"/>
    <p:sldId id="391" r:id="rId5"/>
    <p:sldId id="381" r:id="rId6"/>
    <p:sldId id="392" r:id="rId7"/>
    <p:sldId id="395" r:id="rId8"/>
    <p:sldId id="393" r:id="rId9"/>
    <p:sldId id="397" r:id="rId10"/>
    <p:sldId id="396" r:id="rId11"/>
    <p:sldId id="398" r:id="rId12"/>
    <p:sldId id="399" r:id="rId13"/>
    <p:sldId id="400" r:id="rId14"/>
    <p:sldId id="401" r:id="rId15"/>
    <p:sldId id="402" r:id="rId16"/>
    <p:sldId id="403" r:id="rId17"/>
    <p:sldId id="404" r:id="rId18"/>
    <p:sldId id="405" r:id="rId19"/>
  </p:sldIdLst>
  <p:sldSz cx="12192000" cy="6858000"/>
  <p:notesSz cx="6831013" cy="9853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문 기렴" initials="문기" lastIdx="1" clrIdx="0">
    <p:extLst>
      <p:ext uri="{19B8F6BF-5375-455C-9EA6-DF929625EA0E}">
        <p15:presenceInfo xmlns:p15="http://schemas.microsoft.com/office/powerpoint/2012/main" userId="0a84f5e582197c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1DFF"/>
    <a:srgbClr val="FFFFFF"/>
    <a:srgbClr val="FF9900"/>
    <a:srgbClr val="FFF2CC"/>
    <a:srgbClr val="ED7D3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88652" autoAdjust="0"/>
  </p:normalViewPr>
  <p:slideViewPr>
    <p:cSldViewPr snapToGrid="0">
      <p:cViewPr varScale="1">
        <p:scale>
          <a:sx n="138" d="100"/>
          <a:sy n="138" d="100"/>
        </p:scale>
        <p:origin x="2040" y="18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08:41:06.2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2568 24575,'0'-9'0,"5"-4"0,3-1 0,12-6 0,10-5 0,2 0 0,15-17 0,-4 3 0,0-2 0,5-5 0,-10 9 0,10-11 0,-1 1 0,-8 8 0,14-11 0,3 1 0,1 2 0,13-7 0,-10 11 0,-2 1 0,19-12 0,-7 8 0,-2 3 0,5-3 0,-2 3 0,10-5 0,-30 19 0,1 0 0,1 1 0,0 1 0,-2 0 0,-1 1 0,-5 3 0,0 0 0,42-20 0,-5 3 0,-5 2 0,12-6 0,-5 3 0,-30 17 0,2 0 0,3-2 0,-1 2 0,-7 3 0,0 1 0,2 0 0,-2-1 0,36-14 0,-3 3 0,-36 13 0,0 0 0,38-12 0,-5 2 0,-30 12 0,1-1 0,37-12 0,-1 1 0,-38 14 0,0-1 0,0 1 0,1 1 0,10-4 0,2 0 0,-2 1 0,0 1 0,1 0 0,0 1 0,-7 2 0,-2 1 0,38-9 0,-38 8 0,0-1 0,41-11 0,-3 0 0,-35 10 0,-1 0 0,-6 2 0,-1-1 0,48-10 0,-40 10 0,-1 1 0,42-6 0,-3 1 0,-41 9 0,0 0 0,33-7 0,0-1 0,-33 7 0,0 0 0,35-8 0,-29 10 0,2-1 0,-2 1 0,-1 0 0,36-2 0,-38 2 0,0 1 0,36-7 0,2 1 0,-39 5 0,0 2 0,42-3 0,-2 1 0,-37 4 0,1-1 0,-7 1 0,-1 0 0,48-4 0,-43 3 0,1 1 0,38-1 0,-41 2 0,2-1-223,3 1 0,-2 0 223,34 0 0,-10 0-14,4 0 14,-3 1 0,-31 0 0,1 1 0,1 0 0,-2 1 0,35 0 0,-35 0 0,0 0 0,37 0 0,2 0 0,-39 0 0,-1 0 0,39 0 0,1 0 0,10 0 0,-6 0 446,-3 0-446,-38 0 0,0 2 0,35 2 0,-10 1 14,8-1-14,-16 0 0,-1 0 0,17 4 0,-19 0 0,11 2 0,2 3 0,-21 0 0,22 3 0,-8-2 0,-2-2 0,9 2 0,-8-2 0,4 2 0,18 2 0,-9-1 0,-1-1 0,10 3 0,-13 0 0,6-1 0,-37-5 0,0 0 0,30 7 0,-31-8 0,1 1 0,37 7 0,-9-4 0,4 3 0,-21-4 0,10 3 0,-12-1 0,1 0 0,-1 0 0,-4-2 0,12 2 0,-4-2 0,-6-1 0,-1 1 0,-12-2 0,-2 0 0,8 1 0,-10-1 0,2 2 0,10 2 0,-9-2 0,19 5 0,2 1 0,-11-2 0,12 3 0,-12-3 0,-4-1 0,9 1 0,-9-2 0,-3-2 0,15 6 0,-10-1 0,-3-1 0,8 6 0,-11-4 0,1 0 0,12 2 0,-13-5 0,-2 0 0,10 3 0,-14-5 0,10 3 0,-1 0 0,-12-4 0,6 5 0,-6-2 0,-1-1 0,5 3 0,-4-2 0,-2 0 0,5 1 0,-6-1 0,-3-2 0,6 1 0,-7-2 0,-3-1 0,2 2 0,-5-4 0,1-1 0,6 3 0,-5-3 0,4 2 0,1 1 0,-7-3 0,2 0 0,0 2 0,9 1 0,2 1 0,-3 0 0,-7-2 0,-9-2 0,-1 0 0,0-1 0,-3-3 0,-2 0 0,1-1 0,-5-1 0,0 0 0,2 1 0,-1-1 0,3 1 0,3 1 0,-1 0 0,4 3 0,2 2 0,2 1 0,2 1 0,-4-4 0,-2-1 0,-1 0 0,-2 0 0,-1-1 0,-3-2 0,-1-1 0,-2-1 0,-3 0 0,-1-1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08:41:14.0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24575,'14'1'0,"5"2"0,9 3 0,4 2 0,7 3 0,-3 0 0,-4 0 0,1 0 0,-3 1 0,0-2 0,6 4 0,1-3 0,0 0 0,7 0 0,-3-3 0,7 3 0,15 5 0,-6 0 0,10 2 0,-4-2 0,-12-1 0,11 3 0,-7-1 0,-3 0 0,10 2 0,4 2 0,10 4 0,-5 0 0,-2-3 0,-8 0 0,-9-4 0,10 2 0,-7-3 0,-3-2 0,14 7 0,-3-2 0,-4-4 0,11 2 0,-9-6 0,-6-1 0,12 1 0,-5-1 0,1 1 0,12 6 0,-12-1 0,-4 0 0,12 4 0,-9-4 0,18 5 0,-5-2 0,-8-4 0,2 0 0,-4-2 0,5 1 0,14 1 0,-1 1 0,-8-2 0,12 3 0,-9-1 0,-5-3 0,7 3 0,-14-6 0,-2 0 0,10 3 0,-12-2 0,17 3 0,-5-1 0,-12-2 0,2 0 0,-14-1 0,0-1 0,9 2 0,2-1 0,8-1 0,1 0 0,-14-2 0,-5 1 0,-6-2 0,5 0 0,13 3 0,-5 0 0,-5 1 0,2-1 0,-10-2 0,1 0 0,18 2 0,-12-2 0,11 2 0,0 0 0,-16-1 0,12-2 0,-11-1 0,3 0 0,8 0 0,-5 0 0,-1 1 0,6 0 0,-9 2 0,-2-1 0,6 0 0,-8-2 0,3 1 0,0-1 0,-11 0 0,-5-3 0,5 1 0,-3 0 0,9 1 0,6 2 0,-11-2 0,7 1 0,-8-1 0,5 0 0,9 1 0,-7-1 0,6 1 0,-5-2 0,-7-1 0,6 0 0,-11-1 0,4 2 0,0-1 0,-2-1 0,5 2 0,-7-3 0,2 1 0,-5 1 0,-4-1 0,3 2 0,-3 0 0,0-1 0,5 0 0,-2 1 0,0 0 0,3 0 0,-2-1 0,2-1 0,6 2 0,-2 0 0,-2-1 0,7 1 0,-7-2 0,8 2 0,5 1 0,-9-2 0,13 2 0,-7-1 0,0 1 0,5 0 0,-10 1 0,2-2 0,3 1 0,-2-1 0,-3 0 0,10 3 0,-6-3 0,-3 1 0,7-1 0,-10-2 0,1 2 0,6-1 0,-12 1 0,13 0 0,4 1 0,-8 0 0,8 1 0,-14-1 0,-3 0 0,5 2 0,-7-1 0,-2 0 0,6-1 0,-6-3 0,-2 1 0,4 0 0,-5-1 0,0 1 0,6-1 0,-3 1 0,-1-2 0,4 2 0,-5-1 0,2 0 0,6 1 0,-3 0 0,5 1 0,2 1 0,-10-1 0,5 2 0,-4-2 0,-2-1 0,8 2 0,-3-2 0,0 2 0,1-3 0,-7 2 0,-2-2 0,7 0 0,-5 1 0,4-1 0,1 1 0,-6-2 0,4 0 0,-1 0 0,-3 1 0,10 0 0,-3 2 0,-2-1 0,6 3 0,-9 0 0,7 0 0,8 1 0,-8-3 0,5-1 0,-4-1 0,-7-1 0,7-1 0,-8 2 0,-1-1 0,2 1 0,3 0 0,3-1 0,-2-1 0,-2 0 0,-4 0 0,-2 1 0,4 3 0,-2 0 0,-4 1 0,2-1 0,-3-2 0,-1 1 0,2 0 0,-4-1 0,-2 0 0,4-2 0,-4 0 0,1 0 0,4 0 0,-5 0 0,2 0 0,1 0 0,-5 0 0,5 0 0,-3 0 0,-1 0 0,1 0 0,-4 0 0,0 0 0,2 0 0,-1 0 0,-1 0 0,0 0 0,-2 0 0,0 0 0,3 0 0,-2 0 0,2 0 0,3 0 0,-1 0 0,2 1 0,4 1 0,0 0 0,5 1 0,2 0 0,-7 0 0,1 1 0,-5-2 0,-3-1 0,1 0 0,-5-1 0,-1 0 0,0 0 0,-2 0 0,-1 0 0,0 0 0,-1 0 0,2 0 0,2 1 0,4 1 0,3 0 0,-2 0 0,1-2 0,-3 0 0,0 0 0,0 0 0,-1 0 0,-2 0 0,2 0 0,0 0 0,-2 0 0,4 0 0,-2 0 0,0 0 0,4 0 0,-3 0 0,3 0 0,0 0 0,-3 0 0,2 0 0,-1 0 0,-2 0 0,3 2 0,-3 0 0,-1-1 0,1 1 0,-3-2 0,2 0 0,0 0 0,-2 0 0,-1 0 0,-1 0 0,0 0 0,1 0 0,-2 0 0,0 0 0,1 0 0,-1 0 0,1 1 0,2 1 0,-1 1 0,0 0 0,-1-1 0,-1-1 0,1 0 0,-3-1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08:41:51.23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08:41:54.59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08:42:08.8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211 414 24575,'-12'-10'0,"0"0"0,-1-5 0,0 0 0,-1-3 0,0 0 0,2 2 0,1-4 0,3 6 0,2-1 0,-1-2 0,0 3 0,1 0 0,0-2 0,1 3 0,0 0 0,1-5 0,-2 4 0,1-1 0,-1-2 0,-1 3 0,1-3 0,0 1 0,1 4 0,1 0 0,1 2 0,0 1 0,1 0 0,0 3 0,2 2 0,-1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08:42:14.8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389 1 24575,'-14'0'0,"1"0"0,-2 1 0,-1 1 0,-2 0 0,0-1 0,4 0 0,0 3 0,2-1 0,2 2 0,-3-2 0,1 0 0,1 0 0,-2 1 0,2-1 0,1 0 0,-4 1 0,3-1 0,-1 0 0,-1 3 0,4-1 0,-3 0 0,0-1 0,3-1 0,0 2 0,2-2 0,0 1 0,-1 0 0,1 0 0,0 0 0,1 0 0,0-1 0,1-1 0,0 0 0,0 0 0,0 0 0,2-2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08:42:20.1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430 231 24575,'-16'-5'0,"-6"-4"0,0-2 0,-4-2 0,-1-1 0,7 4 0,0-3 0,4 2 0,3 1 0,-1 0 0,3 4 0,1-1 0,0 0 0,2 1 0,1 0 0,-2-1 0,-1 1 0,1 2 0,0-2 0,2 2 0,1-1 0,-2 0 0,0 1 0,1 0 0,0-1 0,2 2 0,1-2 0,0 1 0,0 2 0,0 0 0,-4 0 0,-1 0 0,0 1 0,1 0 0,3 0 0,0-1 0,2-1 0,-2 0 0,-4 1 0,0-1 0,0 0 0,4 2 0,3-1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08:42:23.4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392 1 24575,'-13'0'0,"-2"0"0,2 1 0,0 2 0,3 1 0,-2 3 0,2-2 0,-2 0 0,2 0 0,2-1 0,-1 3 0,1-1 0,0-1 0,-1 1 0,1-2 0,2 1 0,0 1 0,1 0 0,1-1 0,-1 1 0,0-3 0,-1 0 0,0 2 0,2-2 0,-2 2 0,0-2 0,0 0 0,2 1 0,-1-1 0,0 0 0,-1 0 0,-1 2 0,1-2 0,0 1 0,-1 1 0,1-2 0,1 1 0,-1 1 0,2-1 0,-2-1 0,1 0 0,0-1 0,2 1 0,0 2 0,-2-2 0,1 2 0,-1 0 0,1-2 0,-1 2 0,-1 0 0,2-2 0,-1 2 0,0-2 0,0 0 0,1 1 0,1-1 0,-3 0 0,-2-3 0,3 1 0,-1-2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106" cy="494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69326" y="0"/>
            <a:ext cx="2960106" cy="494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F3803-FCDE-4E49-BEE8-1D0AA57BC22C}" type="datetimeFigureOut">
              <a:rPr lang="ko-KR" altLang="en-US" smtClean="0"/>
              <a:t>2024. 4. 8.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60375" y="1231900"/>
            <a:ext cx="5910263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3102" y="4742051"/>
            <a:ext cx="5464810" cy="38798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59223"/>
            <a:ext cx="2960106" cy="4943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69326" y="9359223"/>
            <a:ext cx="2960106" cy="4943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FEC2-E03A-4AE0-A376-EF4F600C0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94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754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1182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9736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5832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2628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5228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5808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3125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6874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825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3365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305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711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0024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5085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5048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68E84F63-7CCD-07EF-3438-3E099D167A4C}"/>
              </a:ext>
            </a:extLst>
          </p:cNvPr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935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3853-045D-40B1-82A2-45D776B2E9AC}" type="datetime1">
              <a:rPr lang="ko-KR" altLang="en-US" smtClean="0"/>
              <a:t>2024. 4. 8.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3444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C7ED-5BF3-4D03-B896-DAF14C40C429}" type="datetime1">
              <a:rPr lang="ko-KR" altLang="en-US" smtClean="0"/>
              <a:t>2024. 4. 8.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695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타이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8137E06-CC97-4619-9A56-19D0A3FFCF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306"/>
            <a:ext cx="12192000" cy="68869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9322541-8C97-729F-9E19-B407D204EC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t="76094" r="22476" b="10136"/>
          <a:stretch/>
        </p:blipFill>
        <p:spPr bwMode="auto">
          <a:xfrm>
            <a:off x="9309124" y="5312752"/>
            <a:ext cx="2438400" cy="73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432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9CD81CA-D64A-45D9-BC85-7CC84BB4C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8"/>
            <a:ext cx="12192000" cy="676656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FCD35250-8866-49A9-B0FC-9F0AE4C32026}"/>
              </a:ext>
            </a:extLst>
          </p:cNvPr>
          <p:cNvSpPr/>
          <p:nvPr userDrawn="1"/>
        </p:nvSpPr>
        <p:spPr>
          <a:xfrm rot="5400000">
            <a:off x="171787" y="159192"/>
            <a:ext cx="50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35254-E8CC-4107-BAB3-2D503DF0BBA9}"/>
              </a:ext>
            </a:extLst>
          </p:cNvPr>
          <p:cNvSpPr txBox="1"/>
          <p:nvPr userDrawn="1"/>
        </p:nvSpPr>
        <p:spPr>
          <a:xfrm>
            <a:off x="11444347" y="64150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pPr algn="ctr"/>
              <a:t>‹#›</a:t>
            </a:fld>
            <a:endParaRPr lang="ko-KR" altLang="en-US" sz="1800" dirty="0">
              <a:solidFill>
                <a:srgbClr val="000000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5577CD6-5A45-4988-9298-FAC45821B30C}"/>
              </a:ext>
            </a:extLst>
          </p:cNvPr>
          <p:cNvCxnSpPr/>
          <p:nvPr userDrawn="1"/>
        </p:nvCxnSpPr>
        <p:spPr>
          <a:xfrm>
            <a:off x="11628847" y="66481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3">
            <a:extLst>
              <a:ext uri="{FF2B5EF4-FFF2-40B4-BE49-F238E27FC236}">
                <a16:creationId xmlns:a16="http://schemas.microsoft.com/office/drawing/2014/main" id="{2E72D198-9532-4DC7-A14A-C275A9377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037" y="-25038"/>
            <a:ext cx="11339177" cy="6244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400" spc="-150">
                <a:solidFill>
                  <a:schemeClr val="bg1"/>
                </a:solidFill>
                <a:effectLst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</a:lstStyle>
          <a:p>
            <a:pPr lvl="0"/>
            <a:r>
              <a:rPr lang="ko-KR" altLang="en-US" dirty="0"/>
              <a:t>슬라이드제목을 입력하세요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3EBB06-5B39-4834-C186-40B88C782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2755" cy="5278845"/>
          </a:xfrm>
        </p:spPr>
        <p:txBody>
          <a:bodyPr>
            <a:normAutofit/>
          </a:bodyPr>
          <a:lstStyle>
            <a:lvl1pPr marL="266700" indent="-266700" latinLnBrk="0">
              <a:lnSpc>
                <a:spcPct val="100000"/>
              </a:lnSpc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20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8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latinLnBrk="0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6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latinLnBrk="0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184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1" y="1491296"/>
            <a:ext cx="10515600" cy="955812"/>
          </a:xfrm>
        </p:spPr>
        <p:txBody>
          <a:bodyPr anchor="ctr" anchorCtr="0">
            <a:normAutofit/>
          </a:bodyPr>
          <a:lstStyle>
            <a:lvl1pPr>
              <a:defRPr sz="4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370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9623" y="195944"/>
            <a:ext cx="11332755" cy="761999"/>
          </a:xfrm>
        </p:spPr>
        <p:txBody>
          <a:bodyPr>
            <a:normAutofit/>
          </a:bodyPr>
          <a:lstStyle>
            <a:lvl1pPr>
              <a:defRPr sz="3200" b="1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9623" y="1271451"/>
            <a:ext cx="11332755" cy="5033555"/>
          </a:xfrm>
        </p:spPr>
        <p:txBody>
          <a:bodyPr>
            <a:normAutofit/>
          </a:bodyPr>
          <a:lstStyle>
            <a:lvl1pPr marL="266700" indent="-266700" latinLnBrk="0">
              <a:buSzPct val="100000"/>
              <a:buFont typeface="Wingdings 2" panose="05020102010507070707" pitchFamily="18" charset="2"/>
              <a:buChar char=""/>
              <a:defRPr sz="24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  <a:lvl2pPr marL="685800" indent="-228600" latinLnBrk="0">
              <a:buFont typeface="Wingdings 2" panose="05020102010507070707" pitchFamily="18" charset="2"/>
              <a:buChar char=""/>
              <a:defRPr sz="2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2pPr>
            <a:lvl3pPr marL="1143000" indent="-228600" latinLnBrk="0">
              <a:buFont typeface="Calibri" panose="020F0502020204030204" pitchFamily="34" charset="0"/>
              <a:buChar char="‒"/>
              <a:defRPr sz="18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3pPr>
            <a:lvl4pPr marL="1600200" indent="-228600" latinLnBrk="0">
              <a:buFont typeface="맑은 고딕" panose="020B0503020000020004" pitchFamily="50" charset="-127"/>
              <a:buChar char="〮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4pPr>
            <a:lvl5pPr marL="2057400" indent="-228600" latinLnBrk="0">
              <a:buFont typeface="Wingdings 2" panose="05020102010507070707" pitchFamily="18" charset="2"/>
              <a:buChar char="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30370"/>
            <a:ext cx="3151777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CACAA8C2-C318-BBA5-5457-622C5FA6C1D3}"/>
              </a:ext>
            </a:extLst>
          </p:cNvPr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9FF9CA2F-B90E-73A8-4657-017E82C692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8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6D90-1A0C-4670-BB78-48B232EF3EED}" type="datetime1">
              <a:rPr lang="ko-KR" altLang="en-US" smtClean="0"/>
              <a:t>2024. 4. 8.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55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D312-FD9F-42DF-A41F-79D2D6FCCFFE}" type="datetime1">
              <a:rPr lang="ko-KR" altLang="en-US" smtClean="0"/>
              <a:t>2024. 4. 8.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063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93FE-21E4-4CBA-98A7-40F152473B58}" type="datetime1">
              <a:rPr lang="ko-KR" altLang="en-US" smtClean="0"/>
              <a:t>2024. 4. 8.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260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D4AE-924E-460B-90D3-F4B7C0D5F8E2}" type="datetime1">
              <a:rPr lang="ko-KR" altLang="en-US" smtClean="0"/>
              <a:t>2024. 4. 8.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358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FF2B-25BB-429C-A6B2-359C6B75F068}" type="datetime1">
              <a:rPr lang="ko-KR" altLang="en-US" smtClean="0"/>
              <a:t>2024. 4. 8.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7530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37FB-2700-4EDB-98DB-0207F05EBC6C}" type="datetime1">
              <a:rPr lang="ko-KR" altLang="en-US" smtClean="0"/>
              <a:t>2024. 4. 8.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88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ED21-1ECB-41CD-A690-9F83AA2A7757}" type="datetime1">
              <a:rPr lang="ko-KR" altLang="en-US" smtClean="0"/>
              <a:t>2024. 4. 8.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588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ECCF3-1E80-4EFC-B9F8-E76FB6BDBE51}" type="datetime1">
              <a:rPr lang="ko-KR" altLang="en-US" smtClean="0"/>
              <a:t>2024. 4. 8.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50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661" r:id="rId14"/>
    <p:sldLayoutId id="2147483662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411.1784.pdf" TargetMode="External"/><Relationship Id="rId2" Type="http://schemas.openxmlformats.org/officeDocument/2006/relationships/hyperlink" Target="https://arxiv.org/pdf/1406.2661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arxiv.org/pdf/1611.04076.pdf" TargetMode="External"/><Relationship Id="rId5" Type="http://schemas.openxmlformats.org/officeDocument/2006/relationships/hyperlink" Target="https://arxiv.org/pdf/1606.01583.pdf" TargetMode="External"/><Relationship Id="rId4" Type="http://schemas.openxmlformats.org/officeDocument/2006/relationships/hyperlink" Target="https://arxiv.org/pdf/1511.06434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customXml" Target="../ink/ink5.xml"/><Relationship Id="rId1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customXml" Target="../ink/ink4.xml"/><Relationship Id="rId17" Type="http://schemas.openxmlformats.org/officeDocument/2006/relationships/customXml" Target="../ink/ink7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.xm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customXml" Target="../ink/ink6.xml"/><Relationship Id="rId10" Type="http://schemas.openxmlformats.org/officeDocument/2006/relationships/customXml" Target="../ink/ink3.xml"/><Relationship Id="rId19" Type="http://schemas.openxmlformats.org/officeDocument/2006/relationships/customXml" Target="../ink/ink8.xml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4B68E53-37F7-4DEC-A2E4-8962022C78D9}"/>
              </a:ext>
            </a:extLst>
          </p:cNvPr>
          <p:cNvSpPr txBox="1"/>
          <p:nvPr/>
        </p:nvSpPr>
        <p:spPr>
          <a:xfrm>
            <a:off x="631596" y="1545249"/>
            <a:ext cx="10928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spc="-150" dirty="0">
                <a:solidFill>
                  <a:srgbClr val="000000"/>
                </a:solidFill>
                <a:latin typeface="KoPubWorldDotum Bold" pitchFamily="2" charset="-127"/>
                <a:ea typeface="KoPubWorldDotum Bold" pitchFamily="2" charset="-127"/>
                <a:cs typeface="KoPubWorldDotum Bold" pitchFamily="2" charset="-127"/>
              </a:rPr>
              <a:t>GAN Tutorial</a:t>
            </a:r>
          </a:p>
          <a:p>
            <a:pPr algn="ctr"/>
            <a:r>
              <a:rPr lang="en-US" altLang="ko-KR" sz="3600" b="1" spc="-150" dirty="0">
                <a:solidFill>
                  <a:srgbClr val="000000"/>
                </a:solidFill>
                <a:latin typeface="KoPubWorldDotum Bold" pitchFamily="2" charset="-127"/>
                <a:ea typeface="KoPubWorldDotum Bold" pitchFamily="2" charset="-127"/>
                <a:cs typeface="KoPubWorldDotum Bold" pitchFamily="2" charset="-127"/>
              </a:rPr>
              <a:t>(GAN + CGAN + DCGAN + SGAN + LSGAN)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8F3127D-9AF5-4AA5-A260-A119480BE8FD}"/>
              </a:ext>
            </a:extLst>
          </p:cNvPr>
          <p:cNvCxnSpPr/>
          <p:nvPr/>
        </p:nvCxnSpPr>
        <p:spPr>
          <a:xfrm>
            <a:off x="5278800" y="1394745"/>
            <a:ext cx="1632031" cy="0"/>
          </a:xfrm>
          <a:prstGeom prst="line">
            <a:avLst/>
          </a:prstGeom>
          <a:ln w="38100">
            <a:solidFill>
              <a:srgbClr val="3E3E3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56E64E2-B93A-D1CF-6BCF-5F24A50994A9}"/>
              </a:ext>
            </a:extLst>
          </p:cNvPr>
          <p:cNvSpPr txBox="1"/>
          <p:nvPr/>
        </p:nvSpPr>
        <p:spPr>
          <a:xfrm>
            <a:off x="6920871" y="3642946"/>
            <a:ext cx="4839989" cy="15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2024.03.26</a:t>
            </a:r>
          </a:p>
          <a:p>
            <a:pPr algn="r">
              <a:lnSpc>
                <a:spcPct val="150000"/>
              </a:lnSpc>
            </a:pPr>
            <a:endParaRPr lang="en-US" altLang="ko-KR" sz="1100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Sun-Woo Pi</a:t>
            </a:r>
          </a:p>
          <a:p>
            <a:pPr algn="r">
              <a:lnSpc>
                <a:spcPct val="150000"/>
              </a:lnSpc>
            </a:pPr>
            <a:r>
              <a:rPr lang="en-US" altLang="ko-KR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Department of Computer </a:t>
            </a: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Science</a:t>
            </a:r>
          </a:p>
        </p:txBody>
      </p:sp>
    </p:spTree>
    <p:extLst>
      <p:ext uri="{BB962C8B-B14F-4D97-AF65-F5344CB8AC3E}">
        <p14:creationId xmlns:p14="http://schemas.microsoft.com/office/powerpoint/2010/main" val="336823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CGAN (Conditional Generative Adversarial Nets)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19B212D-7BCE-BA6A-AE69-D60946628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CGAN (Conditional Generative Adversarial Nets)</a:t>
            </a:r>
          </a:p>
          <a:p>
            <a:pPr lvl="1"/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GAN </a:t>
            </a:r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  <a:sym typeface="Wingdings" pitchFamily="2" charset="2"/>
              </a:rPr>
              <a:t></a:t>
            </a:r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 CGAN Objective Function</a:t>
            </a:r>
          </a:p>
          <a:p>
            <a:pPr lvl="2"/>
            <a:r>
              <a:rPr lang="en-US" altLang="ko-KR" dirty="0"/>
              <a:t>Condition (</a:t>
            </a:r>
            <a:r>
              <a:rPr lang="ko-KR" altLang="en-US" dirty="0"/>
              <a:t>조건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  <a:r>
              <a:rPr lang="en-US" altLang="ko-KR" dirty="0"/>
              <a:t>y</a:t>
            </a:r>
            <a:r>
              <a:rPr lang="ko-KR" altLang="en-US" dirty="0"/>
              <a:t>가 추가</a:t>
            </a:r>
            <a:endParaRPr lang="en-US" altLang="ko-KR" dirty="0"/>
          </a:p>
          <a:p>
            <a:pPr lvl="2"/>
            <a:r>
              <a:rPr lang="en-US" altLang="ko-KR" dirty="0"/>
              <a:t>(</a:t>
            </a:r>
            <a:r>
              <a:rPr lang="ko-KR" altLang="en-US" dirty="0" err="1"/>
              <a:t>랜덤한</a:t>
            </a:r>
            <a:r>
              <a:rPr lang="ko-KR" altLang="en-US" dirty="0"/>
              <a:t> 숫자</a:t>
            </a:r>
            <a:r>
              <a:rPr lang="en-US" altLang="ko-KR" dirty="0"/>
              <a:t>(0~9)</a:t>
            </a:r>
            <a:r>
              <a:rPr lang="ko-KR" altLang="en-US" dirty="0" err="1"/>
              <a:t>를</a:t>
            </a:r>
            <a:r>
              <a:rPr lang="ko-KR" altLang="en-US" dirty="0"/>
              <a:t> 생성하는 것이 아니라 내가 통제해서 숫자 </a:t>
            </a:r>
            <a:r>
              <a:rPr lang="en-US" altLang="ko-KR" dirty="0"/>
              <a:t>0,</a:t>
            </a:r>
            <a:r>
              <a:rPr lang="ko-KR" altLang="en-US" dirty="0"/>
              <a:t> </a:t>
            </a:r>
            <a:r>
              <a:rPr lang="en-US" altLang="ko-KR" dirty="0"/>
              <a:t>1,</a:t>
            </a:r>
            <a:r>
              <a:rPr lang="ko-KR" altLang="en-US" dirty="0"/>
              <a:t> </a:t>
            </a:r>
            <a:r>
              <a:rPr lang="en-US" altLang="ko-KR" dirty="0"/>
              <a:t>2,</a:t>
            </a:r>
            <a:r>
              <a:rPr lang="ko-KR" altLang="en-US" dirty="0"/>
              <a:t> </a:t>
            </a:r>
            <a:r>
              <a:rPr lang="en-US" altLang="ko-KR" dirty="0"/>
              <a:t>...,</a:t>
            </a:r>
            <a:r>
              <a:rPr lang="ko-KR" altLang="en-US" dirty="0"/>
              <a:t> </a:t>
            </a:r>
            <a:r>
              <a:rPr lang="en-US" altLang="ko-KR" dirty="0"/>
              <a:t>9 </a:t>
            </a:r>
            <a:r>
              <a:rPr lang="ko-KR" altLang="en-US" dirty="0"/>
              <a:t>각각을 생성</a:t>
            </a:r>
            <a:r>
              <a:rPr lang="en-US" altLang="ko-KR" dirty="0"/>
              <a:t>)</a:t>
            </a:r>
          </a:p>
          <a:p>
            <a:endParaRPr lang="en-US" altLang="ko-KR" dirty="0"/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733955F9-BF0C-B18F-59AF-3F6560274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042" y="2720332"/>
            <a:ext cx="10629916" cy="483178"/>
          </a:xfrm>
          <a:prstGeom prst="rect">
            <a:avLst/>
          </a:prstGeom>
        </p:spPr>
      </p:pic>
      <p:sp>
        <p:nvSpPr>
          <p:cNvPr id="15" name="아래쪽 화살표[D] 14">
            <a:extLst>
              <a:ext uri="{FF2B5EF4-FFF2-40B4-BE49-F238E27FC236}">
                <a16:creationId xmlns:a16="http://schemas.microsoft.com/office/drawing/2014/main" id="{36027B83-F356-49C4-475B-F8382A2596DC}"/>
              </a:ext>
            </a:extLst>
          </p:cNvPr>
          <p:cNvSpPr/>
          <p:nvPr/>
        </p:nvSpPr>
        <p:spPr>
          <a:xfrm>
            <a:off x="5685183" y="3193571"/>
            <a:ext cx="228600" cy="612655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DB21EE57-0874-0998-8236-BF11B8397E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7346" y="4419713"/>
            <a:ext cx="7920037" cy="2134226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9EFAA3E6-527B-ECD9-C991-F17091A03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5332" y="3925939"/>
            <a:ext cx="10981335" cy="37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12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CGAN (Conditional Generative Adversarial Nets)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19B212D-7BCE-BA6A-AE69-D60946628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CGAN (Conditional Generative Adversarial Nets)</a:t>
            </a:r>
          </a:p>
          <a:p>
            <a:pPr lvl="1"/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Condition y</a:t>
            </a:r>
          </a:p>
          <a:p>
            <a:pPr lvl="2"/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One-Hot Vector</a:t>
            </a:r>
            <a:r>
              <a:rPr lang="ko-KR" altLang="en-US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 형태</a:t>
            </a:r>
            <a:endParaRPr lang="en-US" altLang="ko-KR" dirty="0">
              <a:latin typeface="KoPubWorldDotum Medium" pitchFamily="2" charset="-127"/>
              <a:ea typeface="KoPubWorldDotum Medium" pitchFamily="2" charset="-127"/>
              <a:cs typeface="KoPubWorldDotum Medium" pitchFamily="2" charset="-127"/>
            </a:endParaRPr>
          </a:p>
          <a:p>
            <a:pPr lvl="2"/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x,</a:t>
            </a:r>
            <a:r>
              <a:rPr lang="ko-KR" altLang="en-US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 </a:t>
            </a:r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z</a:t>
            </a:r>
            <a:r>
              <a:rPr lang="ko-KR" altLang="en-US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에 </a:t>
            </a:r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Condition y</a:t>
            </a:r>
            <a:r>
              <a:rPr lang="ko-KR" altLang="en-US" dirty="0" err="1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를</a:t>
            </a:r>
            <a:r>
              <a:rPr lang="ko-KR" altLang="en-US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 일렬로 </a:t>
            </a:r>
            <a:r>
              <a:rPr lang="en-US" altLang="ko-KR" dirty="0" err="1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Concat</a:t>
            </a:r>
            <a:endParaRPr lang="en-US" altLang="ko-KR" dirty="0">
              <a:latin typeface="KoPubWorldDotum Medium" pitchFamily="2" charset="-127"/>
              <a:ea typeface="KoPubWorldDotum Medium" pitchFamily="2" charset="-127"/>
              <a:cs typeface="KoPubWorldDotum Medium" pitchFamily="2" charset="-127"/>
            </a:endParaRPr>
          </a:p>
          <a:p>
            <a:pPr marL="914400" lvl="2" indent="0">
              <a:buNone/>
            </a:pPr>
            <a:endParaRPr lang="en-US" altLang="ko-KR" dirty="0">
              <a:latin typeface="KoPubWorldDotum Medium" pitchFamily="2" charset="-127"/>
              <a:ea typeface="KoPubWorldDotum Medium" pitchFamily="2" charset="-127"/>
              <a:cs typeface="KoPubWorldDotum Medium" pitchFamily="2" charset="-127"/>
            </a:endParaRPr>
          </a:p>
          <a:p>
            <a:pPr lvl="1"/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Results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3F70A9F-3DC2-38CB-5B29-029E0E97C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103" y="3946964"/>
            <a:ext cx="6309810" cy="2511395"/>
          </a:xfrm>
          <a:prstGeom prst="rect">
            <a:avLst/>
          </a:prstGeom>
        </p:spPr>
      </p:pic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08B0646E-105A-28B5-2F7B-CF192BC76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004620"/>
              </p:ext>
            </p:extLst>
          </p:nvPr>
        </p:nvGraphicFramePr>
        <p:xfrm>
          <a:off x="1407381" y="3959471"/>
          <a:ext cx="2842560" cy="307777"/>
        </p:xfrm>
        <a:graphic>
          <a:graphicData uri="http://schemas.openxmlformats.org/drawingml/2006/table">
            <a:tbl>
              <a:tblPr firstRow="1" bandRow="1"/>
              <a:tblGrid>
                <a:gridCol w="284256">
                  <a:extLst>
                    <a:ext uri="{9D8B030D-6E8A-4147-A177-3AD203B41FA5}">
                      <a16:colId xmlns:a16="http://schemas.microsoft.com/office/drawing/2014/main" val="3003328750"/>
                    </a:ext>
                  </a:extLst>
                </a:gridCol>
                <a:gridCol w="284256">
                  <a:extLst>
                    <a:ext uri="{9D8B030D-6E8A-4147-A177-3AD203B41FA5}">
                      <a16:colId xmlns:a16="http://schemas.microsoft.com/office/drawing/2014/main" val="3711118195"/>
                    </a:ext>
                  </a:extLst>
                </a:gridCol>
                <a:gridCol w="284256">
                  <a:extLst>
                    <a:ext uri="{9D8B030D-6E8A-4147-A177-3AD203B41FA5}">
                      <a16:colId xmlns:a16="http://schemas.microsoft.com/office/drawing/2014/main" val="329043380"/>
                    </a:ext>
                  </a:extLst>
                </a:gridCol>
                <a:gridCol w="284256">
                  <a:extLst>
                    <a:ext uri="{9D8B030D-6E8A-4147-A177-3AD203B41FA5}">
                      <a16:colId xmlns:a16="http://schemas.microsoft.com/office/drawing/2014/main" val="1401240189"/>
                    </a:ext>
                  </a:extLst>
                </a:gridCol>
                <a:gridCol w="284256">
                  <a:extLst>
                    <a:ext uri="{9D8B030D-6E8A-4147-A177-3AD203B41FA5}">
                      <a16:colId xmlns:a16="http://schemas.microsoft.com/office/drawing/2014/main" val="4125866086"/>
                    </a:ext>
                  </a:extLst>
                </a:gridCol>
                <a:gridCol w="284256">
                  <a:extLst>
                    <a:ext uri="{9D8B030D-6E8A-4147-A177-3AD203B41FA5}">
                      <a16:colId xmlns:a16="http://schemas.microsoft.com/office/drawing/2014/main" val="2473235896"/>
                    </a:ext>
                  </a:extLst>
                </a:gridCol>
                <a:gridCol w="284256">
                  <a:extLst>
                    <a:ext uri="{9D8B030D-6E8A-4147-A177-3AD203B41FA5}">
                      <a16:colId xmlns:a16="http://schemas.microsoft.com/office/drawing/2014/main" val="3964774643"/>
                    </a:ext>
                  </a:extLst>
                </a:gridCol>
                <a:gridCol w="284256">
                  <a:extLst>
                    <a:ext uri="{9D8B030D-6E8A-4147-A177-3AD203B41FA5}">
                      <a16:colId xmlns:a16="http://schemas.microsoft.com/office/drawing/2014/main" val="1491400233"/>
                    </a:ext>
                  </a:extLst>
                </a:gridCol>
                <a:gridCol w="284256">
                  <a:extLst>
                    <a:ext uri="{9D8B030D-6E8A-4147-A177-3AD203B41FA5}">
                      <a16:colId xmlns:a16="http://schemas.microsoft.com/office/drawing/2014/main" val="439462194"/>
                    </a:ext>
                  </a:extLst>
                </a:gridCol>
                <a:gridCol w="284256">
                  <a:extLst>
                    <a:ext uri="{9D8B030D-6E8A-4147-A177-3AD203B41FA5}">
                      <a16:colId xmlns:a16="http://schemas.microsoft.com/office/drawing/2014/main" val="3350973946"/>
                    </a:ext>
                  </a:extLst>
                </a:gridCol>
              </a:tblGrid>
              <a:tr h="30777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>
                          <a:latin typeface="+mj-ea"/>
                          <a:ea typeface="+mj-ea"/>
                          <a:cs typeface="KoPubWorldDotum Medium" pitchFamily="2" charset="-127"/>
                        </a:rPr>
                        <a:t>1</a:t>
                      </a:r>
                      <a:endParaRPr lang="ko-KR" altLang="en-US" sz="1400" b="0" i="0" dirty="0">
                        <a:latin typeface="+mj-ea"/>
                        <a:ea typeface="+mj-ea"/>
                        <a:cs typeface="KoPubWorldDotum Medium" pitchFamily="2" charset="-127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>
                          <a:latin typeface="+mj-ea"/>
                          <a:ea typeface="+mj-ea"/>
                          <a:cs typeface="KoPubWorldDotum Medium" pitchFamily="2" charset="-127"/>
                        </a:rPr>
                        <a:t>0</a:t>
                      </a:r>
                      <a:endParaRPr lang="ko-KR" altLang="en-US" sz="1400" b="0" i="0" dirty="0">
                        <a:latin typeface="+mj-ea"/>
                        <a:ea typeface="+mj-ea"/>
                        <a:cs typeface="KoPubWorldDotum Medium" pitchFamily="2" charset="-127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>
                          <a:latin typeface="+mj-ea"/>
                          <a:ea typeface="+mj-ea"/>
                          <a:cs typeface="KoPubWorldDotum Medium" pitchFamily="2" charset="-127"/>
                        </a:rPr>
                        <a:t>0</a:t>
                      </a:r>
                      <a:endParaRPr lang="ko-KR" altLang="en-US" sz="1400" b="0" i="0" dirty="0">
                        <a:latin typeface="+mj-ea"/>
                        <a:ea typeface="+mj-ea"/>
                        <a:cs typeface="KoPubWorldDotum Medium" pitchFamily="2" charset="-127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>
                          <a:latin typeface="+mj-ea"/>
                          <a:ea typeface="+mj-ea"/>
                          <a:cs typeface="KoPubWorldDotum Medium" pitchFamily="2" charset="-127"/>
                        </a:rPr>
                        <a:t>0</a:t>
                      </a:r>
                      <a:endParaRPr lang="ko-KR" altLang="en-US" sz="1400" b="0" i="0" dirty="0">
                        <a:latin typeface="+mj-ea"/>
                        <a:ea typeface="+mj-ea"/>
                        <a:cs typeface="KoPubWorldDotum Medium" pitchFamily="2" charset="-127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>
                          <a:latin typeface="+mj-ea"/>
                          <a:ea typeface="+mj-ea"/>
                          <a:cs typeface="KoPubWorldDotum Medium" pitchFamily="2" charset="-127"/>
                        </a:rPr>
                        <a:t>0</a:t>
                      </a:r>
                      <a:endParaRPr lang="ko-KR" altLang="en-US" sz="1400" b="0" i="0" dirty="0">
                        <a:latin typeface="+mj-ea"/>
                        <a:ea typeface="+mj-ea"/>
                        <a:cs typeface="KoPubWorldDotum Medium" pitchFamily="2" charset="-127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>
                          <a:latin typeface="+mj-ea"/>
                          <a:ea typeface="+mj-ea"/>
                          <a:cs typeface="KoPubWorldDotum Medium" pitchFamily="2" charset="-127"/>
                        </a:rPr>
                        <a:t>0</a:t>
                      </a:r>
                      <a:endParaRPr lang="ko-KR" altLang="en-US" sz="1400" b="0" i="0" dirty="0">
                        <a:latin typeface="+mj-ea"/>
                        <a:ea typeface="+mj-ea"/>
                        <a:cs typeface="KoPubWorldDotum Medium" pitchFamily="2" charset="-127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>
                          <a:latin typeface="+mj-ea"/>
                          <a:ea typeface="+mj-ea"/>
                          <a:cs typeface="KoPubWorldDotum Medium" pitchFamily="2" charset="-127"/>
                        </a:rPr>
                        <a:t>0</a:t>
                      </a:r>
                      <a:endParaRPr lang="ko-KR" altLang="en-US" sz="1400" b="0" i="0" dirty="0">
                        <a:latin typeface="+mj-ea"/>
                        <a:ea typeface="+mj-ea"/>
                        <a:cs typeface="KoPubWorldDotum Medium" pitchFamily="2" charset="-127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>
                          <a:latin typeface="+mj-ea"/>
                          <a:ea typeface="+mj-ea"/>
                          <a:cs typeface="KoPubWorldDotum Medium" pitchFamily="2" charset="-127"/>
                        </a:rPr>
                        <a:t>0</a:t>
                      </a:r>
                      <a:endParaRPr lang="ko-KR" altLang="en-US" sz="1400" b="0" i="0" dirty="0">
                        <a:latin typeface="+mj-ea"/>
                        <a:ea typeface="+mj-ea"/>
                        <a:cs typeface="KoPubWorldDotum Medium" pitchFamily="2" charset="-127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>
                          <a:latin typeface="+mj-ea"/>
                          <a:ea typeface="+mj-ea"/>
                          <a:cs typeface="KoPubWorldDotum Medium" pitchFamily="2" charset="-127"/>
                        </a:rPr>
                        <a:t>0</a:t>
                      </a:r>
                      <a:endParaRPr lang="ko-KR" altLang="en-US" sz="1400" b="0" i="0" dirty="0">
                        <a:latin typeface="+mj-ea"/>
                        <a:ea typeface="+mj-ea"/>
                        <a:cs typeface="KoPubWorldDotum Medium" pitchFamily="2" charset="-127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>
                          <a:latin typeface="+mj-ea"/>
                          <a:ea typeface="+mj-ea"/>
                          <a:cs typeface="KoPubWorldDotum Medium" pitchFamily="2" charset="-127"/>
                        </a:rPr>
                        <a:t>0</a:t>
                      </a:r>
                      <a:endParaRPr lang="ko-KR" altLang="en-US" sz="1400" b="0" i="0" dirty="0">
                        <a:latin typeface="+mj-ea"/>
                        <a:ea typeface="+mj-ea"/>
                        <a:cs typeface="KoPubWorldDotum Medium" pitchFamily="2" charset="-127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96756214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EAB32CB-BCF0-9AAA-AC12-A318382F6D5B}"/>
              </a:ext>
            </a:extLst>
          </p:cNvPr>
          <p:cNvSpPr txBox="1"/>
          <p:nvPr/>
        </p:nvSpPr>
        <p:spPr>
          <a:xfrm rot="5400000">
            <a:off x="2604409" y="4381036"/>
            <a:ext cx="397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000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…</a:t>
            </a:r>
            <a:endParaRPr kumimoji="1" lang="ko-KR" altLang="en-US" sz="2000" dirty="0">
              <a:latin typeface="KoPubWorldDotum Medium" pitchFamily="2" charset="-127"/>
              <a:ea typeface="KoPubWorldDotum Medium" pitchFamily="2" charset="-127"/>
              <a:cs typeface="KoPubWorldDotum Medium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21B94C-9BEC-E6EE-7BAA-DE5895F598BE}"/>
              </a:ext>
            </a:extLst>
          </p:cNvPr>
          <p:cNvSpPr txBox="1"/>
          <p:nvPr/>
        </p:nvSpPr>
        <p:spPr>
          <a:xfrm rot="5400000">
            <a:off x="2604409" y="5484995"/>
            <a:ext cx="397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000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…</a:t>
            </a:r>
            <a:endParaRPr kumimoji="1" lang="ko-KR" altLang="en-US" sz="2000" dirty="0">
              <a:latin typeface="KoPubWorldDotum Medium" pitchFamily="2" charset="-127"/>
              <a:ea typeface="KoPubWorldDotum Medium" pitchFamily="2" charset="-127"/>
              <a:cs typeface="KoPubWorldDotum Medium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D60121-1E9C-D7D9-A55D-3E1DD06A8F58}"/>
              </a:ext>
            </a:extLst>
          </p:cNvPr>
          <p:cNvSpPr txBox="1"/>
          <p:nvPr/>
        </p:nvSpPr>
        <p:spPr>
          <a:xfrm>
            <a:off x="1712553" y="3594079"/>
            <a:ext cx="2232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Encoded One-Hot Vector</a:t>
            </a:r>
            <a:endParaRPr kumimoji="1" lang="ko-KR" altLang="en-US" sz="1400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E8EF957A-2393-76E8-4469-918DC1681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239" y="744739"/>
            <a:ext cx="3635790" cy="3142403"/>
          </a:xfrm>
          <a:prstGeom prst="rect">
            <a:avLst/>
          </a:prstGeom>
        </p:spPr>
      </p:pic>
      <p:graphicFrame>
        <p:nvGraphicFramePr>
          <p:cNvPr id="18" name="표 17">
            <a:extLst>
              <a:ext uri="{FF2B5EF4-FFF2-40B4-BE49-F238E27FC236}">
                <a16:creationId xmlns:a16="http://schemas.microsoft.com/office/drawing/2014/main" id="{49060B20-F2C4-994E-2D52-07B3877281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408051"/>
              </p:ext>
            </p:extLst>
          </p:nvPr>
        </p:nvGraphicFramePr>
        <p:xfrm>
          <a:off x="1407381" y="4927057"/>
          <a:ext cx="2842560" cy="307777"/>
        </p:xfrm>
        <a:graphic>
          <a:graphicData uri="http://schemas.openxmlformats.org/drawingml/2006/table">
            <a:tbl>
              <a:tblPr firstRow="1" bandRow="1"/>
              <a:tblGrid>
                <a:gridCol w="284256">
                  <a:extLst>
                    <a:ext uri="{9D8B030D-6E8A-4147-A177-3AD203B41FA5}">
                      <a16:colId xmlns:a16="http://schemas.microsoft.com/office/drawing/2014/main" val="3003328750"/>
                    </a:ext>
                  </a:extLst>
                </a:gridCol>
                <a:gridCol w="284256">
                  <a:extLst>
                    <a:ext uri="{9D8B030D-6E8A-4147-A177-3AD203B41FA5}">
                      <a16:colId xmlns:a16="http://schemas.microsoft.com/office/drawing/2014/main" val="3711118195"/>
                    </a:ext>
                  </a:extLst>
                </a:gridCol>
                <a:gridCol w="284256">
                  <a:extLst>
                    <a:ext uri="{9D8B030D-6E8A-4147-A177-3AD203B41FA5}">
                      <a16:colId xmlns:a16="http://schemas.microsoft.com/office/drawing/2014/main" val="329043380"/>
                    </a:ext>
                  </a:extLst>
                </a:gridCol>
                <a:gridCol w="284256">
                  <a:extLst>
                    <a:ext uri="{9D8B030D-6E8A-4147-A177-3AD203B41FA5}">
                      <a16:colId xmlns:a16="http://schemas.microsoft.com/office/drawing/2014/main" val="1401240189"/>
                    </a:ext>
                  </a:extLst>
                </a:gridCol>
                <a:gridCol w="284256">
                  <a:extLst>
                    <a:ext uri="{9D8B030D-6E8A-4147-A177-3AD203B41FA5}">
                      <a16:colId xmlns:a16="http://schemas.microsoft.com/office/drawing/2014/main" val="4125866086"/>
                    </a:ext>
                  </a:extLst>
                </a:gridCol>
                <a:gridCol w="284256">
                  <a:extLst>
                    <a:ext uri="{9D8B030D-6E8A-4147-A177-3AD203B41FA5}">
                      <a16:colId xmlns:a16="http://schemas.microsoft.com/office/drawing/2014/main" val="2473235896"/>
                    </a:ext>
                  </a:extLst>
                </a:gridCol>
                <a:gridCol w="284256">
                  <a:extLst>
                    <a:ext uri="{9D8B030D-6E8A-4147-A177-3AD203B41FA5}">
                      <a16:colId xmlns:a16="http://schemas.microsoft.com/office/drawing/2014/main" val="3964774643"/>
                    </a:ext>
                  </a:extLst>
                </a:gridCol>
                <a:gridCol w="284256">
                  <a:extLst>
                    <a:ext uri="{9D8B030D-6E8A-4147-A177-3AD203B41FA5}">
                      <a16:colId xmlns:a16="http://schemas.microsoft.com/office/drawing/2014/main" val="1491400233"/>
                    </a:ext>
                  </a:extLst>
                </a:gridCol>
                <a:gridCol w="284256">
                  <a:extLst>
                    <a:ext uri="{9D8B030D-6E8A-4147-A177-3AD203B41FA5}">
                      <a16:colId xmlns:a16="http://schemas.microsoft.com/office/drawing/2014/main" val="439462194"/>
                    </a:ext>
                  </a:extLst>
                </a:gridCol>
                <a:gridCol w="284256">
                  <a:extLst>
                    <a:ext uri="{9D8B030D-6E8A-4147-A177-3AD203B41FA5}">
                      <a16:colId xmlns:a16="http://schemas.microsoft.com/office/drawing/2014/main" val="3350973946"/>
                    </a:ext>
                  </a:extLst>
                </a:gridCol>
              </a:tblGrid>
              <a:tr h="30777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>
                          <a:latin typeface="+mj-ea"/>
                          <a:ea typeface="+mj-ea"/>
                          <a:cs typeface="KoPubWorldDotum Medium" pitchFamily="2" charset="-127"/>
                        </a:rPr>
                        <a:t>0</a:t>
                      </a:r>
                      <a:endParaRPr lang="ko-KR" altLang="en-US" sz="1400" b="0" i="0" dirty="0">
                        <a:latin typeface="+mj-ea"/>
                        <a:ea typeface="+mj-ea"/>
                        <a:cs typeface="KoPubWorldDotum Medium" pitchFamily="2" charset="-127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>
                          <a:latin typeface="+mj-ea"/>
                          <a:ea typeface="+mj-ea"/>
                          <a:cs typeface="KoPubWorldDotum Medium" pitchFamily="2" charset="-127"/>
                        </a:rPr>
                        <a:t>0</a:t>
                      </a:r>
                      <a:endParaRPr lang="ko-KR" altLang="en-US" sz="1400" b="0" i="0" dirty="0">
                        <a:latin typeface="+mj-ea"/>
                        <a:ea typeface="+mj-ea"/>
                        <a:cs typeface="KoPubWorldDotum Medium" pitchFamily="2" charset="-127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>
                          <a:latin typeface="+mj-ea"/>
                          <a:ea typeface="+mj-ea"/>
                          <a:cs typeface="KoPubWorldDotum Medium" pitchFamily="2" charset="-127"/>
                        </a:rPr>
                        <a:t>0</a:t>
                      </a:r>
                      <a:endParaRPr lang="ko-KR" altLang="en-US" sz="1400" b="0" i="0" dirty="0">
                        <a:latin typeface="+mj-ea"/>
                        <a:ea typeface="+mj-ea"/>
                        <a:cs typeface="KoPubWorldDotum Medium" pitchFamily="2" charset="-127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>
                          <a:latin typeface="+mj-ea"/>
                          <a:ea typeface="+mj-ea"/>
                          <a:cs typeface="KoPubWorldDotum Medium" pitchFamily="2" charset="-127"/>
                        </a:rPr>
                        <a:t>0</a:t>
                      </a:r>
                      <a:endParaRPr lang="ko-KR" altLang="en-US" sz="1400" b="0" i="0" dirty="0">
                        <a:latin typeface="+mj-ea"/>
                        <a:ea typeface="+mj-ea"/>
                        <a:cs typeface="KoPubWorldDotum Medium" pitchFamily="2" charset="-127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>
                          <a:latin typeface="+mj-ea"/>
                          <a:ea typeface="+mj-ea"/>
                          <a:cs typeface="KoPubWorldDotum Medium" pitchFamily="2" charset="-127"/>
                        </a:rPr>
                        <a:t>1</a:t>
                      </a:r>
                      <a:endParaRPr lang="ko-KR" altLang="en-US" sz="1400" b="0" i="0" dirty="0">
                        <a:latin typeface="+mj-ea"/>
                        <a:ea typeface="+mj-ea"/>
                        <a:cs typeface="KoPubWorldDotum Medium" pitchFamily="2" charset="-127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>
                          <a:latin typeface="+mj-ea"/>
                          <a:ea typeface="+mj-ea"/>
                          <a:cs typeface="KoPubWorldDotum Medium" pitchFamily="2" charset="-127"/>
                        </a:rPr>
                        <a:t>0</a:t>
                      </a:r>
                      <a:endParaRPr lang="ko-KR" altLang="en-US" sz="1400" b="0" i="0" dirty="0">
                        <a:latin typeface="+mj-ea"/>
                        <a:ea typeface="+mj-ea"/>
                        <a:cs typeface="KoPubWorldDotum Medium" pitchFamily="2" charset="-127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>
                          <a:latin typeface="+mj-ea"/>
                          <a:ea typeface="+mj-ea"/>
                          <a:cs typeface="KoPubWorldDotum Medium" pitchFamily="2" charset="-127"/>
                        </a:rPr>
                        <a:t>0</a:t>
                      </a:r>
                      <a:endParaRPr lang="ko-KR" altLang="en-US" sz="1400" b="0" i="0" dirty="0">
                        <a:latin typeface="+mj-ea"/>
                        <a:ea typeface="+mj-ea"/>
                        <a:cs typeface="KoPubWorldDotum Medium" pitchFamily="2" charset="-127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>
                          <a:latin typeface="+mj-ea"/>
                          <a:ea typeface="+mj-ea"/>
                          <a:cs typeface="KoPubWorldDotum Medium" pitchFamily="2" charset="-127"/>
                        </a:rPr>
                        <a:t>0</a:t>
                      </a:r>
                      <a:endParaRPr lang="ko-KR" altLang="en-US" sz="1400" b="0" i="0" dirty="0">
                        <a:latin typeface="+mj-ea"/>
                        <a:ea typeface="+mj-ea"/>
                        <a:cs typeface="KoPubWorldDotum Medium" pitchFamily="2" charset="-127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>
                          <a:latin typeface="+mj-ea"/>
                          <a:ea typeface="+mj-ea"/>
                          <a:cs typeface="KoPubWorldDotum Medium" pitchFamily="2" charset="-127"/>
                        </a:rPr>
                        <a:t>0</a:t>
                      </a:r>
                      <a:endParaRPr lang="ko-KR" altLang="en-US" sz="1400" b="0" i="0" dirty="0">
                        <a:latin typeface="+mj-ea"/>
                        <a:ea typeface="+mj-ea"/>
                        <a:cs typeface="KoPubWorldDotum Medium" pitchFamily="2" charset="-127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>
                          <a:latin typeface="+mj-ea"/>
                          <a:ea typeface="+mj-ea"/>
                          <a:cs typeface="KoPubWorldDotum Medium" pitchFamily="2" charset="-127"/>
                        </a:rPr>
                        <a:t>0</a:t>
                      </a:r>
                      <a:endParaRPr lang="ko-KR" altLang="en-US" sz="1400" b="0" i="0" dirty="0">
                        <a:latin typeface="+mj-ea"/>
                        <a:ea typeface="+mj-ea"/>
                        <a:cs typeface="KoPubWorldDotum Medium" pitchFamily="2" charset="-127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967562143"/>
                  </a:ext>
                </a:extLst>
              </a:tr>
            </a:tbl>
          </a:graphicData>
        </a:graphic>
      </p:graphicFrame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03A0DB20-AE58-4EC8-035A-28497AD80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023711"/>
              </p:ext>
            </p:extLst>
          </p:nvPr>
        </p:nvGraphicFramePr>
        <p:xfrm>
          <a:off x="1407381" y="6125478"/>
          <a:ext cx="2842560" cy="307777"/>
        </p:xfrm>
        <a:graphic>
          <a:graphicData uri="http://schemas.openxmlformats.org/drawingml/2006/table">
            <a:tbl>
              <a:tblPr firstRow="1" bandRow="1"/>
              <a:tblGrid>
                <a:gridCol w="284256">
                  <a:extLst>
                    <a:ext uri="{9D8B030D-6E8A-4147-A177-3AD203B41FA5}">
                      <a16:colId xmlns:a16="http://schemas.microsoft.com/office/drawing/2014/main" val="3003328750"/>
                    </a:ext>
                  </a:extLst>
                </a:gridCol>
                <a:gridCol w="284256">
                  <a:extLst>
                    <a:ext uri="{9D8B030D-6E8A-4147-A177-3AD203B41FA5}">
                      <a16:colId xmlns:a16="http://schemas.microsoft.com/office/drawing/2014/main" val="3711118195"/>
                    </a:ext>
                  </a:extLst>
                </a:gridCol>
                <a:gridCol w="284256">
                  <a:extLst>
                    <a:ext uri="{9D8B030D-6E8A-4147-A177-3AD203B41FA5}">
                      <a16:colId xmlns:a16="http://schemas.microsoft.com/office/drawing/2014/main" val="329043380"/>
                    </a:ext>
                  </a:extLst>
                </a:gridCol>
                <a:gridCol w="284256">
                  <a:extLst>
                    <a:ext uri="{9D8B030D-6E8A-4147-A177-3AD203B41FA5}">
                      <a16:colId xmlns:a16="http://schemas.microsoft.com/office/drawing/2014/main" val="1401240189"/>
                    </a:ext>
                  </a:extLst>
                </a:gridCol>
                <a:gridCol w="284256">
                  <a:extLst>
                    <a:ext uri="{9D8B030D-6E8A-4147-A177-3AD203B41FA5}">
                      <a16:colId xmlns:a16="http://schemas.microsoft.com/office/drawing/2014/main" val="4125866086"/>
                    </a:ext>
                  </a:extLst>
                </a:gridCol>
                <a:gridCol w="284256">
                  <a:extLst>
                    <a:ext uri="{9D8B030D-6E8A-4147-A177-3AD203B41FA5}">
                      <a16:colId xmlns:a16="http://schemas.microsoft.com/office/drawing/2014/main" val="2473235896"/>
                    </a:ext>
                  </a:extLst>
                </a:gridCol>
                <a:gridCol w="284256">
                  <a:extLst>
                    <a:ext uri="{9D8B030D-6E8A-4147-A177-3AD203B41FA5}">
                      <a16:colId xmlns:a16="http://schemas.microsoft.com/office/drawing/2014/main" val="3964774643"/>
                    </a:ext>
                  </a:extLst>
                </a:gridCol>
                <a:gridCol w="284256">
                  <a:extLst>
                    <a:ext uri="{9D8B030D-6E8A-4147-A177-3AD203B41FA5}">
                      <a16:colId xmlns:a16="http://schemas.microsoft.com/office/drawing/2014/main" val="1491400233"/>
                    </a:ext>
                  </a:extLst>
                </a:gridCol>
                <a:gridCol w="284256">
                  <a:extLst>
                    <a:ext uri="{9D8B030D-6E8A-4147-A177-3AD203B41FA5}">
                      <a16:colId xmlns:a16="http://schemas.microsoft.com/office/drawing/2014/main" val="439462194"/>
                    </a:ext>
                  </a:extLst>
                </a:gridCol>
                <a:gridCol w="284256">
                  <a:extLst>
                    <a:ext uri="{9D8B030D-6E8A-4147-A177-3AD203B41FA5}">
                      <a16:colId xmlns:a16="http://schemas.microsoft.com/office/drawing/2014/main" val="3350973946"/>
                    </a:ext>
                  </a:extLst>
                </a:gridCol>
              </a:tblGrid>
              <a:tr h="30777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>
                          <a:latin typeface="+mj-ea"/>
                          <a:ea typeface="+mj-ea"/>
                          <a:cs typeface="KoPubWorldDotum Medium" pitchFamily="2" charset="-127"/>
                        </a:rPr>
                        <a:t>0</a:t>
                      </a:r>
                      <a:endParaRPr lang="ko-KR" altLang="en-US" sz="1400" b="0" i="0" dirty="0">
                        <a:latin typeface="+mj-ea"/>
                        <a:ea typeface="+mj-ea"/>
                        <a:cs typeface="KoPubWorldDotum Medium" pitchFamily="2" charset="-127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>
                          <a:latin typeface="+mj-ea"/>
                          <a:ea typeface="+mj-ea"/>
                          <a:cs typeface="KoPubWorldDotum Medium" pitchFamily="2" charset="-127"/>
                        </a:rPr>
                        <a:t>0</a:t>
                      </a:r>
                      <a:endParaRPr lang="ko-KR" altLang="en-US" sz="1400" b="0" i="0" dirty="0">
                        <a:latin typeface="+mj-ea"/>
                        <a:ea typeface="+mj-ea"/>
                        <a:cs typeface="KoPubWorldDotum Medium" pitchFamily="2" charset="-127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>
                          <a:latin typeface="+mj-ea"/>
                          <a:ea typeface="+mj-ea"/>
                          <a:cs typeface="KoPubWorldDotum Medium" pitchFamily="2" charset="-127"/>
                        </a:rPr>
                        <a:t>0</a:t>
                      </a:r>
                      <a:endParaRPr lang="ko-KR" altLang="en-US" sz="1400" b="0" i="0" dirty="0">
                        <a:latin typeface="+mj-ea"/>
                        <a:ea typeface="+mj-ea"/>
                        <a:cs typeface="KoPubWorldDotum Medium" pitchFamily="2" charset="-127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>
                          <a:latin typeface="+mj-ea"/>
                          <a:ea typeface="+mj-ea"/>
                          <a:cs typeface="KoPubWorldDotum Medium" pitchFamily="2" charset="-127"/>
                        </a:rPr>
                        <a:t>0</a:t>
                      </a:r>
                      <a:endParaRPr lang="ko-KR" altLang="en-US" sz="1400" b="0" i="0" dirty="0">
                        <a:latin typeface="+mj-ea"/>
                        <a:ea typeface="+mj-ea"/>
                        <a:cs typeface="KoPubWorldDotum Medium" pitchFamily="2" charset="-127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>
                          <a:latin typeface="+mj-ea"/>
                          <a:ea typeface="+mj-ea"/>
                          <a:cs typeface="KoPubWorldDotum Medium" pitchFamily="2" charset="-127"/>
                        </a:rPr>
                        <a:t>0</a:t>
                      </a:r>
                      <a:endParaRPr lang="ko-KR" altLang="en-US" sz="1400" b="0" i="0" dirty="0">
                        <a:latin typeface="+mj-ea"/>
                        <a:ea typeface="+mj-ea"/>
                        <a:cs typeface="KoPubWorldDotum Medium" pitchFamily="2" charset="-127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>
                          <a:latin typeface="+mj-ea"/>
                          <a:ea typeface="+mj-ea"/>
                          <a:cs typeface="KoPubWorldDotum Medium" pitchFamily="2" charset="-127"/>
                        </a:rPr>
                        <a:t>0</a:t>
                      </a:r>
                      <a:endParaRPr lang="ko-KR" altLang="en-US" sz="1400" b="0" i="0" dirty="0">
                        <a:latin typeface="+mj-ea"/>
                        <a:ea typeface="+mj-ea"/>
                        <a:cs typeface="KoPubWorldDotum Medium" pitchFamily="2" charset="-127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>
                          <a:latin typeface="+mj-ea"/>
                          <a:ea typeface="+mj-ea"/>
                          <a:cs typeface="KoPubWorldDotum Medium" pitchFamily="2" charset="-127"/>
                        </a:rPr>
                        <a:t>0</a:t>
                      </a:r>
                      <a:endParaRPr lang="ko-KR" altLang="en-US" sz="1400" b="0" i="0" dirty="0">
                        <a:latin typeface="+mj-ea"/>
                        <a:ea typeface="+mj-ea"/>
                        <a:cs typeface="KoPubWorldDotum Medium" pitchFamily="2" charset="-127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>
                          <a:latin typeface="+mj-ea"/>
                          <a:ea typeface="+mj-ea"/>
                          <a:cs typeface="KoPubWorldDotum Medium" pitchFamily="2" charset="-127"/>
                        </a:rPr>
                        <a:t>0</a:t>
                      </a:r>
                      <a:endParaRPr lang="ko-KR" altLang="en-US" sz="1400" b="0" i="0" dirty="0">
                        <a:latin typeface="+mj-ea"/>
                        <a:ea typeface="+mj-ea"/>
                        <a:cs typeface="KoPubWorldDotum Medium" pitchFamily="2" charset="-127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>
                          <a:latin typeface="+mj-ea"/>
                          <a:ea typeface="+mj-ea"/>
                          <a:cs typeface="KoPubWorldDotum Medium" pitchFamily="2" charset="-127"/>
                        </a:rPr>
                        <a:t>0</a:t>
                      </a:r>
                      <a:endParaRPr lang="ko-KR" altLang="en-US" sz="1400" b="0" i="0" dirty="0">
                        <a:latin typeface="+mj-ea"/>
                        <a:ea typeface="+mj-ea"/>
                        <a:cs typeface="KoPubWorldDotum Medium" pitchFamily="2" charset="-127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>
                          <a:latin typeface="+mj-ea"/>
                          <a:ea typeface="+mj-ea"/>
                          <a:cs typeface="KoPubWorldDotum Medium" pitchFamily="2" charset="-127"/>
                        </a:rPr>
                        <a:t>1</a:t>
                      </a:r>
                      <a:endParaRPr lang="ko-KR" altLang="en-US" sz="1400" b="0" i="0" dirty="0">
                        <a:latin typeface="+mj-ea"/>
                        <a:ea typeface="+mj-ea"/>
                        <a:cs typeface="KoPubWorldDotum Medium" pitchFamily="2" charset="-127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967562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519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DCGAN (Deep Convolutional Generative Adversarial Nets)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19B212D-7BCE-BA6A-AE69-D60946628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DCGAN (Deep Convolutional Generative Adversarial Nets)</a:t>
            </a:r>
          </a:p>
          <a:p>
            <a:pPr lvl="1"/>
            <a:r>
              <a:rPr lang="ko-KR" altLang="en-US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기존의 </a:t>
            </a:r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FC Layer</a:t>
            </a:r>
            <a:r>
              <a:rPr lang="ko-KR" altLang="en-US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들로 이루어진 </a:t>
            </a:r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Multi Layer Perceptron </a:t>
            </a:r>
            <a:r>
              <a:rPr lang="ko-KR" altLang="en-US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구조를 </a:t>
            </a:r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Deep Convolutional</a:t>
            </a:r>
            <a:r>
              <a:rPr lang="ko-KR" altLang="en-US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 구조로 </a:t>
            </a:r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Replace</a:t>
            </a:r>
          </a:p>
          <a:p>
            <a:pPr lvl="2"/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Generator: Transposed Convolutional Neural Network</a:t>
            </a:r>
          </a:p>
          <a:p>
            <a:pPr lvl="2"/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Discriminator: Convolutional Neural Network (CNN)</a:t>
            </a:r>
          </a:p>
          <a:p>
            <a:pPr lvl="2"/>
            <a:endParaRPr lang="en-US" altLang="ko-KR" dirty="0">
              <a:latin typeface="KoPubWorldDotum Medium" pitchFamily="2" charset="-127"/>
              <a:ea typeface="KoPubWorldDotum Medium" pitchFamily="2" charset="-127"/>
              <a:cs typeface="KoPubWorldDotum Medium" pitchFamily="2" charset="-127"/>
            </a:endParaRPr>
          </a:p>
          <a:p>
            <a:pPr lvl="2"/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Pooling Layer </a:t>
            </a:r>
            <a:r>
              <a:rPr lang="ko-KR" altLang="en-US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대신 </a:t>
            </a:r>
            <a:r>
              <a:rPr lang="en-US" altLang="ko-KR" dirty="0" err="1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Strided</a:t>
            </a:r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 Convolutional Layer </a:t>
            </a:r>
            <a:r>
              <a:rPr lang="ko-KR" altLang="en-US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사용</a:t>
            </a:r>
            <a:endParaRPr lang="en-US" altLang="ko-KR" dirty="0">
              <a:latin typeface="KoPubWorldDotum Medium" pitchFamily="2" charset="-127"/>
              <a:ea typeface="KoPubWorldDotum Medium" pitchFamily="2" charset="-127"/>
              <a:cs typeface="KoPubWorldDotum Medium" pitchFamily="2" charset="-127"/>
            </a:endParaRPr>
          </a:p>
          <a:p>
            <a:pPr lvl="3"/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Pooling</a:t>
            </a:r>
            <a:r>
              <a:rPr lang="ko-KR" altLang="en-US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같은 고정된 함수 대신 </a:t>
            </a:r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Convolution</a:t>
            </a:r>
            <a:r>
              <a:rPr lang="ko-KR" altLang="en-US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을 통해 스스로 공간적 다운 샘플링을 학습함으로써 모델의 유연성을 기른다</a:t>
            </a:r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.</a:t>
            </a:r>
          </a:p>
          <a:p>
            <a:pPr lvl="1"/>
            <a:endParaRPr lang="en-US" altLang="ko-KR" dirty="0">
              <a:latin typeface="KoPubWorldDotum Medium" pitchFamily="2" charset="-127"/>
              <a:ea typeface="KoPubWorldDotum Medium" pitchFamily="2" charset="-127"/>
              <a:cs typeface="KoPubWorldDotum Medium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F04BA4E-5F91-1860-C15F-7FE0AFEB5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27" y="4152605"/>
            <a:ext cx="4514781" cy="18639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AD74B9-0EF8-713E-1A61-8C601B046AB8}"/>
              </a:ext>
            </a:extLst>
          </p:cNvPr>
          <p:cNvSpPr txBox="1"/>
          <p:nvPr/>
        </p:nvSpPr>
        <p:spPr>
          <a:xfrm>
            <a:off x="2240717" y="5862675"/>
            <a:ext cx="142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400" dirty="0">
                <a:latin typeface="+mj-ea"/>
                <a:ea typeface="+mj-ea"/>
              </a:rPr>
              <a:t>Generator</a:t>
            </a:r>
            <a:endParaRPr kumimoji="1" lang="ko-KR" altLang="en-US" sz="1400" dirty="0">
              <a:latin typeface="+mj-ea"/>
              <a:ea typeface="+mj-ea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C110904-7097-8F6C-334E-6BFDF701F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142" y="4056876"/>
            <a:ext cx="4926859" cy="22401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AC573C-EF0E-052D-FBC8-3300DC447BE5}"/>
              </a:ext>
            </a:extLst>
          </p:cNvPr>
          <p:cNvSpPr txBox="1"/>
          <p:nvPr/>
        </p:nvSpPr>
        <p:spPr>
          <a:xfrm>
            <a:off x="5809670" y="6287776"/>
            <a:ext cx="1884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200" dirty="0">
                <a:latin typeface="+mj-ea"/>
                <a:ea typeface="+mj-ea"/>
              </a:rPr>
              <a:t>Transposed Convolution,</a:t>
            </a:r>
          </a:p>
          <a:p>
            <a:r>
              <a:rPr kumimoji="1" lang="en-US" altLang="ko-KR" sz="1200" dirty="0" err="1">
                <a:latin typeface="+mj-ea"/>
                <a:ea typeface="+mj-ea"/>
              </a:rPr>
              <a:t>ReLU</a:t>
            </a:r>
            <a:endParaRPr kumimoji="1" lang="ko-KR" altLang="en-US" sz="1200" dirty="0">
              <a:latin typeface="+mj-ea"/>
              <a:ea typeface="+mj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FB3C95-E431-3D0E-00F1-EF14D90F07D1}"/>
              </a:ext>
            </a:extLst>
          </p:cNvPr>
          <p:cNvSpPr txBox="1"/>
          <p:nvPr/>
        </p:nvSpPr>
        <p:spPr>
          <a:xfrm>
            <a:off x="8871524" y="3725690"/>
            <a:ext cx="2986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200" dirty="0">
                <a:latin typeface="+mj-ea"/>
                <a:ea typeface="+mj-ea"/>
              </a:rPr>
              <a:t>Convolution,</a:t>
            </a:r>
          </a:p>
          <a:p>
            <a:r>
              <a:rPr kumimoji="1" lang="en-US" altLang="ko-KR" sz="1200" dirty="0">
                <a:latin typeface="+mj-ea"/>
                <a:ea typeface="+mj-ea"/>
              </a:rPr>
              <a:t>Leaky </a:t>
            </a:r>
            <a:r>
              <a:rPr kumimoji="1" lang="en-US" altLang="ko-KR" sz="1200" dirty="0" err="1">
                <a:latin typeface="+mj-ea"/>
                <a:ea typeface="+mj-ea"/>
              </a:rPr>
              <a:t>ReLU</a:t>
            </a:r>
            <a:endParaRPr kumimoji="1" lang="en-US" altLang="ko-KR" sz="1200" dirty="0">
              <a:latin typeface="+mj-ea"/>
              <a:ea typeface="+mj-ea"/>
            </a:endParaRPr>
          </a:p>
          <a:p>
            <a:r>
              <a:rPr kumimoji="1" lang="en-US" altLang="ko-KR" sz="1200" dirty="0">
                <a:latin typeface="+mj-ea"/>
                <a:ea typeface="+mj-ea"/>
              </a:rPr>
              <a:t>No Pooling Layer (</a:t>
            </a:r>
            <a:r>
              <a:rPr kumimoji="1" lang="en-US" altLang="ko-KR" sz="1200" dirty="0" err="1">
                <a:latin typeface="+mj-ea"/>
                <a:ea typeface="+mj-ea"/>
              </a:rPr>
              <a:t>Strided</a:t>
            </a:r>
            <a:r>
              <a:rPr kumimoji="1" lang="en-US" altLang="ko-KR" sz="1200" dirty="0">
                <a:latin typeface="+mj-ea"/>
                <a:ea typeface="+mj-ea"/>
              </a:rPr>
              <a:t> Convolution)</a:t>
            </a:r>
            <a:endParaRPr kumimoji="1" lang="ko-KR" altLang="en-US" sz="1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94095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DCGAN (Deep Convolutional Generative Adversarial Nets)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19B212D-7BCE-BA6A-AE69-D60946628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DCGAN (Deep Convolutional Generative Adversarial Nets)</a:t>
            </a:r>
          </a:p>
          <a:p>
            <a:pPr lvl="1"/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Unsupervised Learning</a:t>
            </a:r>
          </a:p>
          <a:p>
            <a:pPr lvl="2"/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Unsupervised Learning</a:t>
            </a:r>
            <a:r>
              <a:rPr lang="ko-KR" altLang="en-US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을 통해 훈련된 </a:t>
            </a:r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Discriminator</a:t>
            </a:r>
            <a:r>
              <a:rPr lang="ko-KR" altLang="en-US" dirty="0" err="1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를</a:t>
            </a:r>
            <a:r>
              <a:rPr lang="ko-KR" altLang="en-US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 </a:t>
            </a:r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Image Classification</a:t>
            </a:r>
            <a:r>
              <a:rPr lang="ko-KR" altLang="en-US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을 위한 </a:t>
            </a:r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Feature Extractor</a:t>
            </a:r>
            <a:r>
              <a:rPr lang="ko-KR" altLang="en-US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로 사용</a:t>
            </a:r>
            <a:endParaRPr lang="en-US" altLang="ko-KR" dirty="0">
              <a:latin typeface="KoPubWorldDotum Medium" pitchFamily="2" charset="-127"/>
              <a:ea typeface="KoPubWorldDotum Medium" pitchFamily="2" charset="-127"/>
              <a:cs typeface="KoPubWorldDotum Medium" pitchFamily="2" charset="-127"/>
            </a:endParaRPr>
          </a:p>
          <a:p>
            <a:pPr lvl="3"/>
            <a:r>
              <a:rPr lang="ko-KR" altLang="en-US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다른 </a:t>
            </a:r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Unsupervised Algorithm</a:t>
            </a:r>
            <a:r>
              <a:rPr lang="ko-KR" altLang="en-US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들과 비교하여 경쟁력 있는 </a:t>
            </a:r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Classification </a:t>
            </a:r>
            <a:r>
              <a:rPr lang="ko-KR" altLang="en-US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성능을 보임</a:t>
            </a:r>
            <a:endParaRPr lang="en-US" altLang="ko-KR" dirty="0">
              <a:latin typeface="KoPubWorldDotum Medium" pitchFamily="2" charset="-127"/>
              <a:ea typeface="KoPubWorldDotum Medium" pitchFamily="2" charset="-127"/>
              <a:cs typeface="KoPubWorldDotum Medium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5ED30C-7F7B-921D-2DAF-1E396293C982}"/>
              </a:ext>
            </a:extLst>
          </p:cNvPr>
          <p:cNvSpPr txBox="1"/>
          <p:nvPr/>
        </p:nvSpPr>
        <p:spPr>
          <a:xfrm>
            <a:off x="5504873" y="32604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FD7F130-8CC4-8DD5-8199-1635ED81E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923186"/>
            <a:ext cx="7772400" cy="141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75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DCGAN (Deep Convolutional Generative Adversarial Nets)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19B212D-7BCE-BA6A-AE69-D60946628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DCGAN (Deep Convolutional Generative Adversarial Nets)</a:t>
            </a:r>
          </a:p>
          <a:p>
            <a:pPr lvl="1"/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Latent Vector Arithmetic Properties</a:t>
            </a:r>
          </a:p>
          <a:p>
            <a:pPr lvl="2"/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Latent Noise Vector z</a:t>
            </a:r>
            <a:r>
              <a:rPr lang="ko-KR" altLang="en-US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가 이미지에서 가질 수 없었던 선형적 의미를 저차원에서 갖는다</a:t>
            </a:r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5ED30C-7F7B-921D-2DAF-1E396293C982}"/>
              </a:ext>
            </a:extLst>
          </p:cNvPr>
          <p:cNvSpPr txBox="1"/>
          <p:nvPr/>
        </p:nvSpPr>
        <p:spPr>
          <a:xfrm>
            <a:off x="5504873" y="32604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FA4645D-C84F-684A-5337-274B706BB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526563"/>
            <a:ext cx="7772400" cy="40770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F6CAE0-C24A-D21E-0874-E584CC3034A9}"/>
                  </a:ext>
                </a:extLst>
              </p:cNvPr>
              <p:cNvSpPr txBox="1"/>
              <p:nvPr/>
            </p:nvSpPr>
            <p:spPr>
              <a:xfrm>
                <a:off x="1260764" y="5382812"/>
                <a:ext cx="82715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ko-KR" i="1" smtClean="0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kumimoji="1" lang="en-US" altLang="ko-KR" b="0" i="1" smtClean="0">
                          <a:latin typeface="Cambria Math" panose="02040503050406030204" pitchFamily="18" charset="0"/>
                        </a:rPr>
                        <m:t>    [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kumimoji="1" lang="en-US" altLang="ko-K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kumimoji="1"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kumimoji="1" lang="en-US" altLang="ko-KR" b="0" i="1" smtClean="0">
                                <a:latin typeface="Cambria Math" panose="02040503050406030204" pitchFamily="18" charset="0"/>
                              </a:rPr>
                              <m:t>.5</m:t>
                            </m:r>
                          </m:e>
                        </m:mr>
                        <m:mr>
                          <m:e>
                            <m:r>
                              <a:rPr kumimoji="1" lang="en-US" altLang="ko-KR" b="0" i="1" smtClean="0">
                                <a:latin typeface="Cambria Math" panose="02040503050406030204" pitchFamily="18" charset="0"/>
                              </a:rPr>
                              <m:t>0.2</m:t>
                            </m:r>
                          </m:e>
                        </m:mr>
                      </m:m>
                      <m:r>
                        <a:rPr kumimoji="1" lang="en-US" altLang="ko-KR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ko-KR" alt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F6CAE0-C24A-D21E-0874-E584CC303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764" y="5382812"/>
                <a:ext cx="827150" cy="467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4996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SGAN (Semi Supervised Generative Adversarial Nets)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19B212D-7BCE-BA6A-AE69-D60946628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SGAN (Semi Supervised Generative Adversarial Nets)</a:t>
            </a:r>
          </a:p>
          <a:p>
            <a:pPr lvl="1"/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Semi Supervised Learning</a:t>
            </a:r>
          </a:p>
          <a:p>
            <a:pPr lvl="2"/>
            <a:r>
              <a:rPr lang="en-US" altLang="ko-KR" dirty="0"/>
              <a:t>Training with real images : Supervised Learning</a:t>
            </a:r>
          </a:p>
          <a:p>
            <a:pPr lvl="2"/>
            <a:r>
              <a:rPr lang="en-US" altLang="ko-KR" dirty="0"/>
              <a:t>Training with fake images : Unsupervised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5ED30C-7F7B-921D-2DAF-1E396293C982}"/>
              </a:ext>
            </a:extLst>
          </p:cNvPr>
          <p:cNvSpPr txBox="1"/>
          <p:nvPr/>
        </p:nvSpPr>
        <p:spPr>
          <a:xfrm>
            <a:off x="5504873" y="30828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7D2716D-FC68-CC1F-4C45-4C19E5EEA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060609"/>
            <a:ext cx="7772400" cy="3334693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82CC593C-F67F-BE5B-6B2E-149E04390E87}"/>
              </a:ext>
            </a:extLst>
          </p:cNvPr>
          <p:cNvSpPr/>
          <p:nvPr/>
        </p:nvSpPr>
        <p:spPr>
          <a:xfrm>
            <a:off x="3450692" y="3060609"/>
            <a:ext cx="8676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29206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LSGAN (Least Squares Generative Adversarial Nets)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19B212D-7BCE-BA6A-AE69-D60946628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LSGAN (Least Squares Generative Adversarial Nets)</a:t>
            </a:r>
          </a:p>
          <a:p>
            <a:pPr lvl="1"/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Vanishing Gradient Problem</a:t>
            </a:r>
          </a:p>
          <a:p>
            <a:pPr lvl="2"/>
            <a:r>
              <a:rPr lang="ko-KR" altLang="en-US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               에 대해서 </a:t>
            </a:r>
            <a:r>
              <a:rPr lang="en-US" altLang="ko-KR" dirty="0" err="1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Discrimator</a:t>
            </a:r>
            <a:r>
              <a:rPr lang="ko-KR" altLang="en-US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는 </a:t>
            </a:r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1</a:t>
            </a:r>
            <a:r>
              <a:rPr lang="ko-KR" altLang="en-US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에 가까운 큰 수를 </a:t>
            </a:r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Output</a:t>
            </a:r>
            <a:r>
              <a:rPr lang="ko-KR" altLang="en-US" dirty="0" err="1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으로</a:t>
            </a:r>
            <a:r>
              <a:rPr lang="ko-KR" altLang="en-US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 출력</a:t>
            </a:r>
            <a:endParaRPr lang="en-US" altLang="ko-KR" dirty="0">
              <a:latin typeface="KoPubWorldDotum Medium" pitchFamily="2" charset="-127"/>
              <a:ea typeface="KoPubWorldDotum Medium" pitchFamily="2" charset="-127"/>
              <a:cs typeface="KoPubWorldDotum Medium" pitchFamily="2" charset="-127"/>
            </a:endParaRPr>
          </a:p>
          <a:p>
            <a:pPr lvl="2"/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Generator</a:t>
            </a:r>
            <a:r>
              <a:rPr lang="ko-KR" altLang="en-US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 입장에서 </a:t>
            </a:r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Discriminator</a:t>
            </a:r>
            <a:r>
              <a:rPr lang="ko-KR" altLang="en-US" dirty="0" err="1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를</a:t>
            </a:r>
            <a:r>
              <a:rPr lang="ko-KR" altLang="en-US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 완벽히 속였지만 </a:t>
            </a:r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Real samples Distribution</a:t>
            </a:r>
            <a:r>
              <a:rPr lang="ko-KR" altLang="en-US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과는 거리가 </a:t>
            </a:r>
            <a:r>
              <a:rPr lang="ko-KR" altLang="en-US" dirty="0" err="1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멈</a:t>
            </a:r>
            <a:endParaRPr lang="en-US" altLang="ko-KR" dirty="0">
              <a:latin typeface="KoPubWorldDotum Medium" pitchFamily="2" charset="-127"/>
              <a:ea typeface="KoPubWorldDotum Medium" pitchFamily="2" charset="-127"/>
              <a:cs typeface="KoPubWorldDotum Medium" pitchFamily="2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DB15BCD-EDFA-432C-323B-BDCFA726F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449" y="2824184"/>
            <a:ext cx="8811101" cy="320360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FA59F60-3141-E0BF-F770-227CF9756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780" y="1808957"/>
            <a:ext cx="786034" cy="4175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30C542-BAD4-96B4-B7FB-4A0B1DCD2AD7}"/>
              </a:ext>
            </a:extLst>
          </p:cNvPr>
          <p:cNvSpPr txBox="1"/>
          <p:nvPr/>
        </p:nvSpPr>
        <p:spPr>
          <a:xfrm>
            <a:off x="4749282" y="5066522"/>
            <a:ext cx="877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Real</a:t>
            </a:r>
            <a:endParaRPr kumimoji="1"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C78EDC-6E1B-F0CE-3148-353E8F0F0DA3}"/>
              </a:ext>
            </a:extLst>
          </p:cNvPr>
          <p:cNvSpPr txBox="1"/>
          <p:nvPr/>
        </p:nvSpPr>
        <p:spPr>
          <a:xfrm>
            <a:off x="3567405" y="2970245"/>
            <a:ext cx="877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Fake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1939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LSGAN (Least Squares Generative Adversarial Nets)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19B212D-7BCE-BA6A-AE69-D60946628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LSGAN (Least Squares Generative Adversarial Nets)</a:t>
            </a:r>
          </a:p>
          <a:p>
            <a:pPr lvl="1"/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Vanilla GAN vs LSGAN</a:t>
            </a:r>
          </a:p>
          <a:p>
            <a:pPr lvl="2"/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LSGAN</a:t>
            </a:r>
            <a:r>
              <a:rPr lang="ko-KR" altLang="en-US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의 </a:t>
            </a:r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Discriminator</a:t>
            </a:r>
            <a:r>
              <a:rPr lang="ko-KR" altLang="en-US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에서는 </a:t>
            </a:r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Sigmoid Function</a:t>
            </a:r>
            <a:r>
              <a:rPr lang="ko-KR" altLang="en-US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 제거</a:t>
            </a:r>
            <a:endParaRPr lang="en-US" altLang="ko-KR" dirty="0">
              <a:latin typeface="KoPubWorldDotum Medium" pitchFamily="2" charset="-127"/>
              <a:ea typeface="KoPubWorldDotum Medium" pitchFamily="2" charset="-127"/>
              <a:cs typeface="KoPubWorldDotum Medium" pitchFamily="2" charset="-127"/>
            </a:endParaRPr>
          </a:p>
          <a:p>
            <a:pPr lvl="2"/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Least Squares Error Loss</a:t>
            </a:r>
            <a:r>
              <a:rPr lang="ko-KR" altLang="en-US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 사용</a:t>
            </a:r>
            <a:endParaRPr lang="en-US" altLang="ko-KR" dirty="0">
              <a:latin typeface="KoPubWorldDotum Medium" pitchFamily="2" charset="-127"/>
              <a:ea typeface="KoPubWorldDotum Medium" pitchFamily="2" charset="-127"/>
              <a:cs typeface="KoPubWorldDotum Medium" pitchFamily="2" charset="-127"/>
            </a:endParaRPr>
          </a:p>
          <a:p>
            <a:pPr lvl="2"/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  <a:sym typeface="Wingdings" pitchFamily="2" charset="2"/>
              </a:rPr>
              <a:t>Loss of Generator</a:t>
            </a:r>
          </a:p>
          <a:p>
            <a:pPr lvl="3"/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  <a:sym typeface="Wingdings" pitchFamily="2" charset="2"/>
              </a:rPr>
              <a:t>D(G(z))  1</a:t>
            </a:r>
            <a:endParaRPr lang="en-US" altLang="ko-KR" dirty="0">
              <a:latin typeface="KoPubWorldDotum Medium" pitchFamily="2" charset="-127"/>
              <a:ea typeface="KoPubWorldDotum Medium" pitchFamily="2" charset="-127"/>
              <a:cs typeface="KoPubWorldDotum Medium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F265EA-2622-4DFE-4EF6-6B9AFFE951CC}"/>
              </a:ext>
            </a:extLst>
          </p:cNvPr>
          <p:cNvSpPr txBox="1"/>
          <p:nvPr/>
        </p:nvSpPr>
        <p:spPr>
          <a:xfrm>
            <a:off x="832082" y="4007498"/>
            <a:ext cx="57146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altLang="ko-KR" b="0" dirty="0">
                <a:solidFill>
                  <a:srgbClr val="6272A4"/>
                </a:solidFill>
                <a:effectLst/>
                <a:highlight>
                  <a:srgbClr val="282A36"/>
                </a:highlight>
                <a:latin typeface="Consolas ligaturized v3"/>
              </a:rPr>
              <a:t># Loss of Generator</a:t>
            </a:r>
            <a:endParaRPr lang="es-419" altLang="ko-KR" b="0" dirty="0">
              <a:solidFill>
                <a:srgbClr val="F8F8F2"/>
              </a:solidFill>
              <a:effectLst/>
              <a:highlight>
                <a:srgbClr val="282A36"/>
              </a:highlight>
              <a:latin typeface="Consolas ligaturized v3"/>
            </a:endParaRPr>
          </a:p>
          <a:p>
            <a:r>
              <a:rPr lang="es-419" altLang="ko-KR" b="0" dirty="0">
                <a:solidFill>
                  <a:srgbClr val="F8F8F2"/>
                </a:solidFill>
                <a:effectLst/>
                <a:highlight>
                  <a:srgbClr val="282A36"/>
                </a:highlight>
                <a:latin typeface="Consolas ligaturized v3"/>
              </a:rPr>
              <a:t>G_loss </a:t>
            </a:r>
            <a:r>
              <a:rPr lang="es-419" altLang="ko-KR" b="0" dirty="0">
                <a:solidFill>
                  <a:srgbClr val="FF79C6"/>
                </a:solidFill>
                <a:effectLst/>
                <a:highlight>
                  <a:srgbClr val="282A36"/>
                </a:highlight>
                <a:latin typeface="Consolas ligaturized v3"/>
              </a:rPr>
              <a:t>=</a:t>
            </a:r>
            <a:r>
              <a:rPr lang="es-419" altLang="ko-KR" b="0" dirty="0">
                <a:solidFill>
                  <a:srgbClr val="F8F8F2"/>
                </a:solidFill>
                <a:effectLst/>
                <a:highlight>
                  <a:srgbClr val="282A36"/>
                </a:highlight>
                <a:latin typeface="Consolas ligaturized v3"/>
              </a:rPr>
              <a:t> </a:t>
            </a:r>
            <a:r>
              <a:rPr lang="es-419" altLang="ko-KR" b="0" dirty="0">
                <a:solidFill>
                  <a:srgbClr val="FF79C6"/>
                </a:solidFill>
                <a:effectLst/>
                <a:highlight>
                  <a:srgbClr val="282A36"/>
                </a:highlight>
                <a:latin typeface="Consolas ligaturized v3"/>
              </a:rPr>
              <a:t>-</a:t>
            </a:r>
            <a:r>
              <a:rPr lang="es-419" altLang="ko-KR" b="0" dirty="0">
                <a:solidFill>
                  <a:srgbClr val="F8F8F2"/>
                </a:solidFill>
                <a:effectLst/>
                <a:highlight>
                  <a:srgbClr val="282A36"/>
                </a:highlight>
                <a:latin typeface="Consolas ligaturized v3"/>
              </a:rPr>
              <a:t> torch.mean(torch.log(D(G(z))))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C497EF-F255-A38D-0685-E9AE838822F6}"/>
              </a:ext>
            </a:extLst>
          </p:cNvPr>
          <p:cNvSpPr txBox="1"/>
          <p:nvPr/>
        </p:nvSpPr>
        <p:spPr>
          <a:xfrm>
            <a:off x="6412673" y="4007498"/>
            <a:ext cx="48227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altLang="ko-KR" b="0" dirty="0">
                <a:solidFill>
                  <a:srgbClr val="6272A4"/>
                </a:solidFill>
                <a:effectLst/>
                <a:highlight>
                  <a:srgbClr val="282A36"/>
                </a:highlight>
                <a:latin typeface="Consolas ligaturized v3"/>
              </a:rPr>
              <a:t># Loss of Generator</a:t>
            </a:r>
            <a:endParaRPr lang="es-419" altLang="ko-KR" b="0" dirty="0">
              <a:solidFill>
                <a:srgbClr val="F8F8F2"/>
              </a:solidFill>
              <a:effectLst/>
              <a:highlight>
                <a:srgbClr val="282A36"/>
              </a:highlight>
              <a:latin typeface="Consolas ligaturized v3"/>
            </a:endParaRPr>
          </a:p>
          <a:p>
            <a:r>
              <a:rPr lang="es-419" altLang="ko-KR" b="0" dirty="0">
                <a:solidFill>
                  <a:srgbClr val="F8F8F2"/>
                </a:solidFill>
                <a:effectLst/>
                <a:highlight>
                  <a:srgbClr val="282A36"/>
                </a:highlight>
                <a:latin typeface="Consolas ligaturized v3"/>
              </a:rPr>
              <a:t>G_loss </a:t>
            </a:r>
            <a:r>
              <a:rPr lang="es-419" altLang="ko-KR" b="0" dirty="0">
                <a:solidFill>
                  <a:srgbClr val="FF79C6"/>
                </a:solidFill>
                <a:effectLst/>
                <a:highlight>
                  <a:srgbClr val="282A36"/>
                </a:highlight>
                <a:latin typeface="Consolas ligaturized v3"/>
              </a:rPr>
              <a:t>=</a:t>
            </a:r>
            <a:r>
              <a:rPr lang="es-419" altLang="ko-KR" b="0" dirty="0">
                <a:solidFill>
                  <a:srgbClr val="F8F8F2"/>
                </a:solidFill>
                <a:effectLst/>
                <a:highlight>
                  <a:srgbClr val="282A36"/>
                </a:highlight>
                <a:latin typeface="Consolas ligaturized v3"/>
              </a:rPr>
              <a:t> torch.mean((D(G(z)) </a:t>
            </a:r>
            <a:r>
              <a:rPr lang="es-419" altLang="ko-KR" b="0" dirty="0">
                <a:solidFill>
                  <a:srgbClr val="FF79C6"/>
                </a:solidFill>
                <a:effectLst/>
                <a:highlight>
                  <a:srgbClr val="282A36"/>
                </a:highlight>
                <a:latin typeface="Consolas ligaturized v3"/>
              </a:rPr>
              <a:t>-</a:t>
            </a:r>
            <a:r>
              <a:rPr lang="es-419" altLang="ko-KR" b="0" dirty="0">
                <a:solidFill>
                  <a:srgbClr val="F8F8F2"/>
                </a:solidFill>
                <a:effectLst/>
                <a:highlight>
                  <a:srgbClr val="282A36"/>
                </a:highlight>
                <a:latin typeface="Consolas ligaturized v3"/>
              </a:rPr>
              <a:t> </a:t>
            </a:r>
            <a:r>
              <a:rPr lang="es-419" altLang="ko-KR" b="0" dirty="0">
                <a:solidFill>
                  <a:srgbClr val="BD93F9"/>
                </a:solidFill>
                <a:effectLst/>
                <a:highlight>
                  <a:srgbClr val="282A36"/>
                </a:highlight>
                <a:latin typeface="Consolas ligaturized v3"/>
              </a:rPr>
              <a:t>1</a:t>
            </a:r>
            <a:r>
              <a:rPr lang="en-US" altLang="ko-KR" dirty="0">
                <a:solidFill>
                  <a:srgbClr val="F8F8F2"/>
                </a:solidFill>
                <a:highlight>
                  <a:srgbClr val="282A36"/>
                </a:highlight>
                <a:latin typeface="Consolas ligaturized v3"/>
              </a:rPr>
              <a:t>)</a:t>
            </a:r>
            <a:r>
              <a:rPr lang="ko-KR" altLang="en-US" dirty="0">
                <a:solidFill>
                  <a:srgbClr val="FF79C6"/>
                </a:solidFill>
                <a:highlight>
                  <a:srgbClr val="282A36"/>
                </a:highlight>
                <a:latin typeface="Consolas ligaturized v3"/>
              </a:rPr>
              <a:t>**</a:t>
            </a:r>
            <a:r>
              <a:rPr lang="es-419" altLang="ko-KR" b="0" dirty="0">
                <a:solidFill>
                  <a:srgbClr val="BD93F9"/>
                </a:solidFill>
                <a:effectLst/>
                <a:highlight>
                  <a:srgbClr val="282A36"/>
                </a:highlight>
                <a:latin typeface="Consolas ligaturized v3"/>
              </a:rPr>
              <a:t>2</a:t>
            </a:r>
            <a:r>
              <a:rPr lang="es-419" altLang="ko-KR" b="0" dirty="0">
                <a:solidFill>
                  <a:srgbClr val="F8F8F2"/>
                </a:solidFill>
                <a:effectLst/>
                <a:highlight>
                  <a:srgbClr val="282A36"/>
                </a:highlight>
                <a:latin typeface="Consolas ligaturized v3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1A1A65-3F18-0638-F3BF-7BB624114F42}"/>
              </a:ext>
            </a:extLst>
          </p:cNvPr>
          <p:cNvSpPr txBox="1"/>
          <p:nvPr/>
        </p:nvSpPr>
        <p:spPr>
          <a:xfrm>
            <a:off x="2306971" y="4670751"/>
            <a:ext cx="2144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dirty="0"/>
              <a:t>Vanilla GAN</a:t>
            </a:r>
            <a:endParaRPr kumimoji="1"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2F49BC-F726-CFDD-0485-2505E8F72404}"/>
              </a:ext>
            </a:extLst>
          </p:cNvPr>
          <p:cNvSpPr txBox="1"/>
          <p:nvPr/>
        </p:nvSpPr>
        <p:spPr>
          <a:xfrm>
            <a:off x="7363819" y="4670751"/>
            <a:ext cx="2920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dirty="0"/>
              <a:t>LSGAN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2433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LSGAN (Least Squares Generative Adversarial Nets)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19B212D-7BCE-BA6A-AE69-D60946628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LSGAN (Least Squares Generative Adversarial Nets)</a:t>
            </a:r>
          </a:p>
          <a:p>
            <a:pPr lvl="1"/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Vanishing Gradient Problem</a:t>
            </a:r>
          </a:p>
          <a:p>
            <a:pPr lvl="2"/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Sigmoid Cross Entropy Loss vs Least Squares Loss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FBF4072-9855-B533-A317-0FBC8D5B6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177" y="2743200"/>
            <a:ext cx="7991033" cy="28559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505207-680A-C10B-588C-6BB4D9CD60EF}"/>
              </a:ext>
            </a:extLst>
          </p:cNvPr>
          <p:cNvSpPr txBox="1"/>
          <p:nvPr/>
        </p:nvSpPr>
        <p:spPr>
          <a:xfrm>
            <a:off x="2621901" y="5599328"/>
            <a:ext cx="2920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dirty="0"/>
              <a:t>Sigmoid Cross Entropy Loss</a:t>
            </a:r>
            <a:endParaRPr kumimoji="1"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E76FEE-F907-BA5F-E324-D4965027EDA8}"/>
              </a:ext>
            </a:extLst>
          </p:cNvPr>
          <p:cNvSpPr txBox="1"/>
          <p:nvPr/>
        </p:nvSpPr>
        <p:spPr>
          <a:xfrm>
            <a:off x="6702490" y="5599328"/>
            <a:ext cx="2920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dirty="0"/>
              <a:t>Least Squares Loss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344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979980"/>
            <a:ext cx="11623832" cy="5753329"/>
          </a:xfrm>
        </p:spPr>
        <p:txBody>
          <a:bodyPr>
            <a:normAutofit fontScale="92500"/>
          </a:bodyPr>
          <a:lstStyle/>
          <a:p>
            <a:pPr>
              <a:lnSpc>
                <a:spcPct val="250000"/>
              </a:lnSpc>
            </a:pPr>
            <a:r>
              <a:rPr lang="ko-KR" altLang="en-US" dirty="0"/>
              <a:t>생성 모델 소개</a:t>
            </a:r>
            <a:endParaRPr lang="en-US" altLang="ko-KR" dirty="0"/>
          </a:p>
          <a:p>
            <a:pPr>
              <a:lnSpc>
                <a:spcPct val="250000"/>
              </a:lnSpc>
            </a:pPr>
            <a:r>
              <a:rPr lang="en-US" altLang="ko-KR" dirty="0">
                <a:hlinkClick r:id="rId2"/>
              </a:rPr>
              <a:t>GAN [Generative Adversarial Nets] [NIPS, 2014]</a:t>
            </a:r>
            <a:endParaRPr lang="en-US" altLang="ko-KR" dirty="0"/>
          </a:p>
          <a:p>
            <a:pPr>
              <a:lnSpc>
                <a:spcPct val="250000"/>
              </a:lnSpc>
            </a:pPr>
            <a:r>
              <a:rPr lang="en-US" altLang="ko-KR" dirty="0">
                <a:hlinkClick r:id="rId3"/>
              </a:rPr>
              <a:t>CGAN [Conditional Generative Adversarial Nets] [</a:t>
            </a:r>
            <a:r>
              <a:rPr lang="en-US" altLang="ko-KR" dirty="0" err="1">
                <a:hlinkClick r:id="rId3"/>
              </a:rPr>
              <a:t>arXiv</a:t>
            </a:r>
            <a:r>
              <a:rPr lang="en-US" altLang="ko-KR" dirty="0">
                <a:hlinkClick r:id="rId3"/>
              </a:rPr>
              <a:t>, 2014]</a:t>
            </a:r>
            <a:endParaRPr lang="en-US" altLang="ko-KR" dirty="0"/>
          </a:p>
          <a:p>
            <a:pPr>
              <a:lnSpc>
                <a:spcPct val="250000"/>
              </a:lnSpc>
            </a:pPr>
            <a:r>
              <a:rPr lang="en-US" altLang="ko-KR" dirty="0">
                <a:hlinkClick r:id="rId4"/>
              </a:rPr>
              <a:t>DCGAN [Unsupervised Representation Learning with Deep Convolutional Generative Adversarial Nets] </a:t>
            </a:r>
            <a:br>
              <a:rPr lang="en-US" altLang="ko-KR" dirty="0">
                <a:hlinkClick r:id="rId4"/>
              </a:rPr>
            </a:br>
            <a:r>
              <a:rPr lang="en-US" altLang="ko-KR" dirty="0">
                <a:hlinkClick r:id="rId4"/>
              </a:rPr>
              <a:t>[ICLR, 2015]</a:t>
            </a:r>
            <a:endParaRPr lang="en-US" altLang="ko-KR" dirty="0"/>
          </a:p>
          <a:p>
            <a:pPr>
              <a:lnSpc>
                <a:spcPct val="250000"/>
              </a:lnSpc>
            </a:pPr>
            <a:r>
              <a:rPr lang="en-US" altLang="ko-KR" dirty="0">
                <a:hlinkClick r:id="rId5"/>
              </a:rPr>
              <a:t>SGAN [Semi-Supervised Learning with Generative Adversarial Networks] [ICMLw, 2016]</a:t>
            </a:r>
            <a:endParaRPr lang="en-US" altLang="ko-KR" dirty="0"/>
          </a:p>
          <a:p>
            <a:pPr>
              <a:lnSpc>
                <a:spcPct val="250000"/>
              </a:lnSpc>
            </a:pPr>
            <a:r>
              <a:rPr lang="en-US" altLang="ko-KR" dirty="0">
                <a:hlinkClick r:id="rId6"/>
              </a:rPr>
              <a:t>LSGAN [Least Squares Generative Adversarial Networks] [ICCV, 2017]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38900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ko-KR" altLang="en-US" dirty="0"/>
              <a:t>생성 모델 소개</a:t>
            </a:r>
            <a:endParaRPr lang="en-US" altLang="ko-KR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19B212D-7BCE-BA6A-AE69-D60946628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278845"/>
          </a:xfrm>
        </p:spPr>
        <p:txBody>
          <a:bodyPr>
            <a:normAutofit/>
          </a:bodyPr>
          <a:lstStyle/>
          <a:p>
            <a:r>
              <a:rPr lang="ko-KR" altLang="en-US" dirty="0"/>
              <a:t>이미지 데이터에 대한 확률분포</a:t>
            </a:r>
            <a:endParaRPr lang="en-US" altLang="ko-KR" dirty="0"/>
          </a:p>
          <a:p>
            <a:pPr lvl="1"/>
            <a:r>
              <a:rPr lang="ko-KR" altLang="en-US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이미지 데이터는 다차원 특징 공간의 한 점으로 표현 가능</a:t>
            </a:r>
            <a:endParaRPr lang="en-US" altLang="ko-KR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2"/>
            <a:r>
              <a:rPr lang="en-US" altLang="ko-KR" dirty="0"/>
              <a:t>Ex) </a:t>
            </a:r>
            <a:r>
              <a:rPr lang="ko-KR" altLang="en-US" dirty="0"/>
              <a:t>사람 얼굴 이미지에 대한 확률분포</a:t>
            </a:r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6510286-0937-0872-C7FE-386378BB5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191" y="2756943"/>
            <a:ext cx="6481618" cy="30748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3E9D66-B841-D074-F1DE-3E5F26CFDA42}"/>
              </a:ext>
            </a:extLst>
          </p:cNvPr>
          <p:cNvSpPr txBox="1"/>
          <p:nvPr/>
        </p:nvSpPr>
        <p:spPr>
          <a:xfrm>
            <a:off x="5084880" y="6120339"/>
            <a:ext cx="2207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err="1">
                <a:latin typeface="KoPubWorldDotum Bold" pitchFamily="2" charset="-127"/>
                <a:ea typeface="KoPubWorldDotum Bold" pitchFamily="2" charset="-127"/>
                <a:cs typeface="KoPubWorldDotum Bold" pitchFamily="2" charset="-127"/>
              </a:rPr>
              <a:t>다변수</a:t>
            </a:r>
            <a:r>
              <a:rPr lang="ko-KR" altLang="en-US" sz="1400" b="1" dirty="0">
                <a:latin typeface="KoPubWorldDotum Bold" pitchFamily="2" charset="-127"/>
                <a:ea typeface="KoPubWorldDotum Bold" pitchFamily="2" charset="-127"/>
                <a:cs typeface="KoPubWorldDotum Bold" pitchFamily="2" charset="-127"/>
              </a:rPr>
              <a:t> </a:t>
            </a:r>
            <a:r>
              <a:rPr lang="ko-KR" altLang="en-US" sz="1400" b="1" dirty="0" err="1">
                <a:latin typeface="KoPubWorldDotum Bold" pitchFamily="2" charset="-127"/>
                <a:ea typeface="KoPubWorldDotum Bold" pitchFamily="2" charset="-127"/>
                <a:cs typeface="KoPubWorldDotum Bold" pitchFamily="2" charset="-127"/>
              </a:rPr>
              <a:t>확률분표</a:t>
            </a:r>
            <a:r>
              <a:rPr lang="ko-KR" altLang="en-US" sz="1400" b="1" dirty="0">
                <a:latin typeface="KoPubWorldDotum Bold" pitchFamily="2" charset="-127"/>
                <a:ea typeface="KoPubWorldDotum Bold" pitchFamily="2" charset="-127"/>
                <a:cs typeface="KoPubWorldDotum Bold" pitchFamily="2" charset="-127"/>
              </a:rPr>
              <a:t> 예시</a:t>
            </a:r>
            <a:endParaRPr lang="en-US" altLang="ko-KR" sz="1400" b="1" dirty="0">
              <a:latin typeface="KoPubWorldDotum Bold" pitchFamily="2" charset="-127"/>
              <a:ea typeface="KoPubWorldDotum Bold" pitchFamily="2" charset="-127"/>
              <a:cs typeface="KoPubWorldDotum 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8511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ko-KR" altLang="en-US" dirty="0"/>
              <a:t>생성 모델 소개</a:t>
            </a:r>
            <a:endParaRPr lang="en-US" altLang="ko-KR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19B212D-7BCE-BA6A-AE69-D60946628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278845"/>
          </a:xfrm>
        </p:spPr>
        <p:txBody>
          <a:bodyPr>
            <a:normAutofit/>
          </a:bodyPr>
          <a:lstStyle/>
          <a:p>
            <a:r>
              <a:rPr lang="ko-KR" altLang="en-US" dirty="0"/>
              <a:t>생성 모델 </a:t>
            </a:r>
            <a:r>
              <a:rPr lang="en-US" altLang="ko-KR" dirty="0"/>
              <a:t>(Generative Model)</a:t>
            </a:r>
          </a:p>
          <a:p>
            <a:pPr lvl="1">
              <a:buSzPct val="100000"/>
            </a:pPr>
            <a:r>
              <a:rPr lang="ko-KR" altLang="en-US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실존하지 않지만 </a:t>
            </a:r>
            <a:r>
              <a:rPr lang="ko-KR" altLang="en-US" dirty="0">
                <a:solidFill>
                  <a:srgbClr val="FF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있을 법한 이미지</a:t>
            </a:r>
            <a:r>
              <a:rPr lang="ko-KR" altLang="en-US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를 생성할 수 있는 모델을 의미</a:t>
            </a:r>
            <a:endParaRPr lang="en-US" altLang="ko-KR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2">
              <a:buSzPct val="100000"/>
            </a:pPr>
            <a:r>
              <a:rPr lang="ko-KR" altLang="en-US" dirty="0"/>
              <a:t>실제 </a:t>
            </a:r>
            <a:r>
              <a:rPr lang="en-US" altLang="ko-KR" dirty="0"/>
              <a:t>Data Distribution</a:t>
            </a:r>
            <a:r>
              <a:rPr lang="ko-KR" altLang="en-US" dirty="0"/>
              <a:t>에 근사한 새로운 </a:t>
            </a:r>
            <a:r>
              <a:rPr lang="en-US" altLang="ko-KR" dirty="0"/>
              <a:t>Data Instance</a:t>
            </a:r>
            <a:r>
              <a:rPr lang="ko-KR" altLang="en-US" dirty="0" err="1"/>
              <a:t>를</a:t>
            </a:r>
            <a:r>
              <a:rPr lang="ko-KR" altLang="en-US" dirty="0"/>
              <a:t> 생성</a:t>
            </a:r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6510286-0937-0872-C7FE-386378BB5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537" y="2756943"/>
            <a:ext cx="6481618" cy="30748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3E9D66-B841-D074-F1DE-3E5F26CFDA42}"/>
              </a:ext>
            </a:extLst>
          </p:cNvPr>
          <p:cNvSpPr txBox="1"/>
          <p:nvPr/>
        </p:nvSpPr>
        <p:spPr>
          <a:xfrm>
            <a:off x="5084880" y="6120339"/>
            <a:ext cx="2207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err="1">
                <a:latin typeface="KoPubWorldDotum Bold" pitchFamily="2" charset="-127"/>
                <a:ea typeface="KoPubWorldDotum Bold" pitchFamily="2" charset="-127"/>
                <a:cs typeface="KoPubWorldDotum Bold" pitchFamily="2" charset="-127"/>
              </a:rPr>
              <a:t>다변수</a:t>
            </a:r>
            <a:r>
              <a:rPr lang="ko-KR" altLang="en-US" sz="1400" b="1" dirty="0">
                <a:latin typeface="KoPubWorldDotum Bold" pitchFamily="2" charset="-127"/>
                <a:ea typeface="KoPubWorldDotum Bold" pitchFamily="2" charset="-127"/>
                <a:cs typeface="KoPubWorldDotum Bold" pitchFamily="2" charset="-127"/>
              </a:rPr>
              <a:t> </a:t>
            </a:r>
            <a:r>
              <a:rPr lang="ko-KR" altLang="en-US" sz="1400" b="1" dirty="0" err="1">
                <a:latin typeface="KoPubWorldDotum Bold" pitchFamily="2" charset="-127"/>
                <a:ea typeface="KoPubWorldDotum Bold" pitchFamily="2" charset="-127"/>
                <a:cs typeface="KoPubWorldDotum Bold" pitchFamily="2" charset="-127"/>
              </a:rPr>
              <a:t>확률분표</a:t>
            </a:r>
            <a:r>
              <a:rPr lang="ko-KR" altLang="en-US" sz="1400" b="1" dirty="0">
                <a:latin typeface="KoPubWorldDotum Bold" pitchFamily="2" charset="-127"/>
                <a:ea typeface="KoPubWorldDotum Bold" pitchFamily="2" charset="-127"/>
                <a:cs typeface="KoPubWorldDotum Bold" pitchFamily="2" charset="-127"/>
              </a:rPr>
              <a:t> 예시</a:t>
            </a:r>
            <a:endParaRPr lang="en-US" altLang="ko-KR" sz="1400" b="1" dirty="0">
              <a:latin typeface="KoPubWorldDotum Bold" pitchFamily="2" charset="-127"/>
              <a:ea typeface="KoPubWorldDotum Bold" pitchFamily="2" charset="-127"/>
              <a:cs typeface="KoPubWorldDotum Bold" pitchFamily="2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57C9AB1-4500-15FF-94D5-93D4B7893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1927" y="2971800"/>
            <a:ext cx="914400" cy="9144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B6E8F28-788E-9C5E-CDB8-C39FAC004D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1927" y="4764741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잉크 16">
                <a:extLst>
                  <a:ext uri="{FF2B5EF4-FFF2-40B4-BE49-F238E27FC236}">
                    <a16:creationId xmlns:a16="http://schemas.microsoft.com/office/drawing/2014/main" id="{361D38B5-F50F-D5D9-5B34-92DB2BF9FE86}"/>
                  </a:ext>
                </a:extLst>
              </p14:cNvPr>
              <p14:cNvContentPartPr/>
              <p14:nvPr/>
            </p14:nvContentPartPr>
            <p14:xfrm>
              <a:off x="4393436" y="2412324"/>
              <a:ext cx="5087160" cy="924840"/>
            </p14:xfrm>
          </p:contentPart>
        </mc:Choice>
        <mc:Fallback xmlns="">
          <p:pic>
            <p:nvPicPr>
              <p:cNvPr id="17" name="잉크 16">
                <a:extLst>
                  <a:ext uri="{FF2B5EF4-FFF2-40B4-BE49-F238E27FC236}">
                    <a16:creationId xmlns:a16="http://schemas.microsoft.com/office/drawing/2014/main" id="{361D38B5-F50F-D5D9-5B34-92DB2BF9FE8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87316" y="2406204"/>
                <a:ext cx="5099400" cy="9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잉크 17">
                <a:extLst>
                  <a:ext uri="{FF2B5EF4-FFF2-40B4-BE49-F238E27FC236}">
                    <a16:creationId xmlns:a16="http://schemas.microsoft.com/office/drawing/2014/main" id="{1256878B-88F8-2C2E-67B5-DA64C57EED19}"/>
                  </a:ext>
                </a:extLst>
              </p14:cNvPr>
              <p14:cNvContentPartPr/>
              <p14:nvPr/>
            </p14:nvContentPartPr>
            <p14:xfrm>
              <a:off x="5252396" y="4687884"/>
              <a:ext cx="4218480" cy="659880"/>
            </p14:xfrm>
          </p:contentPart>
        </mc:Choice>
        <mc:Fallback xmlns="">
          <p:pic>
            <p:nvPicPr>
              <p:cNvPr id="18" name="잉크 17">
                <a:extLst>
                  <a:ext uri="{FF2B5EF4-FFF2-40B4-BE49-F238E27FC236}">
                    <a16:creationId xmlns:a16="http://schemas.microsoft.com/office/drawing/2014/main" id="{1256878B-88F8-2C2E-67B5-DA64C57EED1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46276" y="4681764"/>
                <a:ext cx="4230720" cy="67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잉크 27">
                <a:extLst>
                  <a:ext uri="{FF2B5EF4-FFF2-40B4-BE49-F238E27FC236}">
                    <a16:creationId xmlns:a16="http://schemas.microsoft.com/office/drawing/2014/main" id="{35865BAF-23A3-2B58-DC53-D7B06C770929}"/>
                  </a:ext>
                </a:extLst>
              </p14:cNvPr>
              <p14:cNvContentPartPr/>
              <p14:nvPr/>
            </p14:nvContentPartPr>
            <p14:xfrm>
              <a:off x="4402076" y="3339808"/>
              <a:ext cx="360" cy="360"/>
            </p14:xfrm>
          </p:contentPart>
        </mc:Choice>
        <mc:Fallback xmlns="">
          <p:pic>
            <p:nvPicPr>
              <p:cNvPr id="28" name="잉크 27">
                <a:extLst>
                  <a:ext uri="{FF2B5EF4-FFF2-40B4-BE49-F238E27FC236}">
                    <a16:creationId xmlns:a16="http://schemas.microsoft.com/office/drawing/2014/main" id="{35865BAF-23A3-2B58-DC53-D7B06C77092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66076" y="33038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잉크 28">
                <a:extLst>
                  <a:ext uri="{FF2B5EF4-FFF2-40B4-BE49-F238E27FC236}">
                    <a16:creationId xmlns:a16="http://schemas.microsoft.com/office/drawing/2014/main" id="{6CF96557-E2A4-9C67-A3B9-C7E1F30A9171}"/>
                  </a:ext>
                </a:extLst>
              </p14:cNvPr>
              <p14:cNvContentPartPr/>
              <p14:nvPr/>
            </p14:nvContentPartPr>
            <p14:xfrm>
              <a:off x="5249876" y="4685364"/>
              <a:ext cx="360" cy="360"/>
            </p14:xfrm>
          </p:contentPart>
        </mc:Choice>
        <mc:Fallback xmlns="">
          <p:pic>
            <p:nvPicPr>
              <p:cNvPr id="29" name="잉크 28">
                <a:extLst>
                  <a:ext uri="{FF2B5EF4-FFF2-40B4-BE49-F238E27FC236}">
                    <a16:creationId xmlns:a16="http://schemas.microsoft.com/office/drawing/2014/main" id="{6CF96557-E2A4-9C67-A3B9-C7E1F30A917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13876" y="464972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0" name="잉크 29">
                <a:extLst>
                  <a:ext uri="{FF2B5EF4-FFF2-40B4-BE49-F238E27FC236}">
                    <a16:creationId xmlns:a16="http://schemas.microsoft.com/office/drawing/2014/main" id="{41C85D0F-4C99-40EF-A245-2CB1A5A43CBD}"/>
                  </a:ext>
                </a:extLst>
              </p14:cNvPr>
              <p14:cNvContentPartPr/>
              <p14:nvPr/>
            </p14:nvContentPartPr>
            <p14:xfrm>
              <a:off x="9406076" y="2798964"/>
              <a:ext cx="76320" cy="149400"/>
            </p14:xfrm>
          </p:contentPart>
        </mc:Choice>
        <mc:Fallback xmlns="">
          <p:pic>
            <p:nvPicPr>
              <p:cNvPr id="30" name="잉크 29">
                <a:extLst>
                  <a:ext uri="{FF2B5EF4-FFF2-40B4-BE49-F238E27FC236}">
                    <a16:creationId xmlns:a16="http://schemas.microsoft.com/office/drawing/2014/main" id="{41C85D0F-4C99-40EF-A245-2CB1A5A43CB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399956" y="2792844"/>
                <a:ext cx="8856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3" name="잉크 32">
                <a:extLst>
                  <a:ext uri="{FF2B5EF4-FFF2-40B4-BE49-F238E27FC236}">
                    <a16:creationId xmlns:a16="http://schemas.microsoft.com/office/drawing/2014/main" id="{47094C09-AC15-02F1-D6AA-ED18F78355BC}"/>
                  </a:ext>
                </a:extLst>
              </p14:cNvPr>
              <p14:cNvContentPartPr/>
              <p14:nvPr/>
            </p14:nvContentPartPr>
            <p14:xfrm>
              <a:off x="9343436" y="2954484"/>
              <a:ext cx="140040" cy="39960"/>
            </p14:xfrm>
          </p:contentPart>
        </mc:Choice>
        <mc:Fallback xmlns="">
          <p:pic>
            <p:nvPicPr>
              <p:cNvPr id="33" name="잉크 32">
                <a:extLst>
                  <a:ext uri="{FF2B5EF4-FFF2-40B4-BE49-F238E27FC236}">
                    <a16:creationId xmlns:a16="http://schemas.microsoft.com/office/drawing/2014/main" id="{47094C09-AC15-02F1-D6AA-ED18F78355B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337316" y="2948364"/>
                <a:ext cx="1522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4" name="잉크 33">
                <a:extLst>
                  <a:ext uri="{FF2B5EF4-FFF2-40B4-BE49-F238E27FC236}">
                    <a16:creationId xmlns:a16="http://schemas.microsoft.com/office/drawing/2014/main" id="{4A9584A3-66BB-483A-CFB3-9B3B04E5CAC7}"/>
                  </a:ext>
                </a:extLst>
              </p14:cNvPr>
              <p14:cNvContentPartPr/>
              <p14:nvPr/>
            </p14:nvContentPartPr>
            <p14:xfrm>
              <a:off x="9315716" y="5262084"/>
              <a:ext cx="154800" cy="83520"/>
            </p14:xfrm>
          </p:contentPart>
        </mc:Choice>
        <mc:Fallback xmlns="">
          <p:pic>
            <p:nvPicPr>
              <p:cNvPr id="34" name="잉크 33">
                <a:extLst>
                  <a:ext uri="{FF2B5EF4-FFF2-40B4-BE49-F238E27FC236}">
                    <a16:creationId xmlns:a16="http://schemas.microsoft.com/office/drawing/2014/main" id="{4A9584A3-66BB-483A-CFB3-9B3B04E5CAC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309596" y="5255964"/>
                <a:ext cx="16704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5" name="잉크 34">
                <a:extLst>
                  <a:ext uri="{FF2B5EF4-FFF2-40B4-BE49-F238E27FC236}">
                    <a16:creationId xmlns:a16="http://schemas.microsoft.com/office/drawing/2014/main" id="{8FDE23B3-E681-2FFA-C00B-1A4B6A05D848}"/>
                  </a:ext>
                </a:extLst>
              </p14:cNvPr>
              <p14:cNvContentPartPr/>
              <p14:nvPr/>
            </p14:nvContentPartPr>
            <p14:xfrm>
              <a:off x="9325436" y="5354604"/>
              <a:ext cx="141480" cy="82800"/>
            </p14:xfrm>
          </p:contentPart>
        </mc:Choice>
        <mc:Fallback xmlns="">
          <p:pic>
            <p:nvPicPr>
              <p:cNvPr id="35" name="잉크 34">
                <a:extLst>
                  <a:ext uri="{FF2B5EF4-FFF2-40B4-BE49-F238E27FC236}">
                    <a16:creationId xmlns:a16="http://schemas.microsoft.com/office/drawing/2014/main" id="{8FDE23B3-E681-2FFA-C00B-1A4B6A05D84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319316" y="5348484"/>
                <a:ext cx="153720" cy="9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093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ko-KR" altLang="en-US" dirty="0"/>
              <a:t>생성 모델 소개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19B212D-7BCE-BA6A-AE69-D60946628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278845"/>
          </a:xfrm>
        </p:spPr>
        <p:txBody>
          <a:bodyPr>
            <a:normAutofit/>
          </a:bodyPr>
          <a:lstStyle/>
          <a:p>
            <a:r>
              <a:rPr lang="ko-KR" altLang="en-US" dirty="0"/>
              <a:t>생성 모델의 목표 </a:t>
            </a:r>
            <a:r>
              <a:rPr lang="en-US" altLang="ko-KR" dirty="0"/>
              <a:t>(Objective)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effectLst/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이미지 데이터의 분포를 근사하는 모델 </a:t>
            </a:r>
            <a:r>
              <a:rPr lang="es-419" altLang="ko-KR" dirty="0">
                <a:solidFill>
                  <a:srgbClr val="000000"/>
                </a:solidFill>
                <a:effectLst/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G</a:t>
            </a:r>
            <a:r>
              <a:rPr lang="ko-KR" altLang="en-US" dirty="0" err="1">
                <a:solidFill>
                  <a:srgbClr val="000000"/>
                </a:solidFill>
                <a:effectLst/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를</a:t>
            </a:r>
            <a:r>
              <a:rPr lang="ko-KR" altLang="en-US" dirty="0">
                <a:solidFill>
                  <a:srgbClr val="000000"/>
                </a:solidFill>
                <a:effectLst/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 만드는 것이 생성 모델의 목표</a:t>
            </a:r>
            <a:endParaRPr lang="en-US" altLang="ko-KR" dirty="0">
              <a:solidFill>
                <a:srgbClr val="000000"/>
              </a:solidFill>
              <a:effectLst/>
              <a:latin typeface="KoPubWorldDotum Medium" pitchFamily="2" charset="-127"/>
              <a:ea typeface="KoPubWorldDotum Medium" pitchFamily="2" charset="-127"/>
              <a:cs typeface="KoPubWorldDotum Medium" pitchFamily="2" charset="-127"/>
            </a:endParaRPr>
          </a:p>
          <a:p>
            <a:pPr lvl="1"/>
            <a:endParaRPr lang="en-US" altLang="ko-KR" dirty="0">
              <a:solidFill>
                <a:srgbClr val="000000"/>
              </a:solidFill>
              <a:latin typeface="KoPubWorldDotum Medium" pitchFamily="2" charset="-127"/>
              <a:ea typeface="KoPubWorldDotum Medium" pitchFamily="2" charset="-127"/>
              <a:cs typeface="KoPubWorldDotum Medium" pitchFamily="2" charset="-127"/>
            </a:endParaRPr>
          </a:p>
          <a:p>
            <a:r>
              <a:rPr lang="ko-KR" altLang="en-US" b="1" dirty="0">
                <a:solidFill>
                  <a:srgbClr val="000000"/>
                </a:solidFill>
                <a:latin typeface="KoPubWorldDotum Bold" pitchFamily="2" charset="-127"/>
                <a:ea typeface="KoPubWorldDotum Bold" pitchFamily="2" charset="-127"/>
                <a:cs typeface="KoPubWorldDotum Bold" pitchFamily="2" charset="-127"/>
              </a:rPr>
              <a:t>생성 모델 </a:t>
            </a:r>
            <a:r>
              <a:rPr lang="en-US" altLang="ko-KR" b="1" dirty="0">
                <a:solidFill>
                  <a:srgbClr val="000000"/>
                </a:solidFill>
                <a:latin typeface="KoPubWorldDotum Bold" pitchFamily="2" charset="-127"/>
                <a:ea typeface="KoPubWorldDotum Bold" pitchFamily="2" charset="-127"/>
                <a:cs typeface="KoPubWorldDotum Bold" pitchFamily="2" charset="-127"/>
              </a:rPr>
              <a:t>Generative Adversarial Nets</a:t>
            </a:r>
            <a:r>
              <a:rPr lang="ko-KR" altLang="en-US" b="1" dirty="0">
                <a:solidFill>
                  <a:srgbClr val="000000"/>
                </a:solidFill>
                <a:latin typeface="KoPubWorldDotum Bold" pitchFamily="2" charset="-127"/>
                <a:ea typeface="KoPubWorldDotum Bold" pitchFamily="2" charset="-127"/>
                <a:cs typeface="KoPubWorldDotum Bold" pitchFamily="2" charset="-127"/>
              </a:rPr>
              <a:t> </a:t>
            </a:r>
            <a:r>
              <a:rPr lang="en-US" altLang="ko-KR" b="1" dirty="0">
                <a:solidFill>
                  <a:srgbClr val="000000"/>
                </a:solidFill>
                <a:latin typeface="KoPubWorldDotum Bold" pitchFamily="2" charset="-127"/>
                <a:ea typeface="KoPubWorldDotum Bold" pitchFamily="2" charset="-127"/>
                <a:cs typeface="KoPubWorldDotum Bold" pitchFamily="2" charset="-127"/>
              </a:rPr>
              <a:t>(GAN)</a:t>
            </a:r>
          </a:p>
          <a:p>
            <a:pPr lvl="1"/>
            <a:r>
              <a:rPr lang="en-US" altLang="ko-KR" dirty="0">
                <a:solidFill>
                  <a:srgbClr val="000000"/>
                </a:solidFill>
                <a:effectLst/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2014</a:t>
            </a:r>
            <a:r>
              <a:rPr lang="ko-KR" altLang="en-US" dirty="0">
                <a:solidFill>
                  <a:srgbClr val="000000"/>
                </a:solidFill>
                <a:effectLst/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년에 제안된 </a:t>
            </a:r>
            <a:r>
              <a:rPr lang="en-US" altLang="ko-KR" dirty="0">
                <a:solidFill>
                  <a:srgbClr val="000000"/>
                </a:solidFill>
                <a:effectLst/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Ian J. Goodfellow</a:t>
            </a:r>
            <a:r>
              <a:rPr lang="ko-KR" altLang="en-US" dirty="0">
                <a:solidFill>
                  <a:srgbClr val="000000"/>
                </a:solidFill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의 </a:t>
            </a:r>
            <a:r>
              <a:rPr lang="en-US" altLang="ko-KR" dirty="0">
                <a:solidFill>
                  <a:srgbClr val="000000"/>
                </a:solidFill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GAN</a:t>
            </a:r>
            <a:r>
              <a:rPr lang="ko-KR" altLang="en-US" dirty="0">
                <a:solidFill>
                  <a:srgbClr val="000000"/>
                </a:solidFill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이 대표적</a:t>
            </a:r>
            <a:endParaRPr lang="en-US" altLang="ko-KR" dirty="0">
              <a:solidFill>
                <a:srgbClr val="000000"/>
              </a:solidFill>
              <a:latin typeface="KoPubWorldDotum Medium" pitchFamily="2" charset="-127"/>
              <a:ea typeface="KoPubWorldDotum Medium" pitchFamily="2" charset="-127"/>
              <a:cs typeface="KoPubWorldDotum Medium" pitchFamily="2" charset="-127"/>
            </a:endParaRPr>
          </a:p>
          <a:p>
            <a:pPr lvl="1"/>
            <a:r>
              <a:rPr lang="en-US" altLang="ko-KR" dirty="0">
                <a:solidFill>
                  <a:srgbClr val="000000"/>
                </a:solidFill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GAN</a:t>
            </a:r>
            <a:r>
              <a:rPr lang="ko-KR" altLang="en-US" dirty="0" err="1">
                <a:solidFill>
                  <a:srgbClr val="000000"/>
                </a:solidFill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으로부터</a:t>
            </a:r>
            <a:r>
              <a:rPr lang="ko-KR" altLang="en-US" dirty="0">
                <a:solidFill>
                  <a:srgbClr val="000000"/>
                </a:solidFill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 </a:t>
            </a:r>
            <a:r>
              <a:rPr lang="ko-KR" altLang="en-US" dirty="0">
                <a:solidFill>
                  <a:srgbClr val="000000"/>
                </a:solidFill>
                <a:effectLst/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다른 여러 생성 모델 관련 논문들이 파생</a:t>
            </a:r>
            <a:endParaRPr lang="en-US" altLang="ko-KR" dirty="0">
              <a:solidFill>
                <a:srgbClr val="000000"/>
              </a:solidFill>
              <a:effectLst/>
              <a:latin typeface="KoPubWorldDotum Medium" pitchFamily="2" charset="-127"/>
              <a:ea typeface="KoPubWorldDotum Medium" pitchFamily="2" charset="-127"/>
              <a:cs typeface="KoPubWorldDotum Medium" pitchFamily="2" charset="-127"/>
            </a:endParaRPr>
          </a:p>
          <a:p>
            <a:pPr lvl="2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83491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GAN (Generative Adversarial Nets)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19B212D-7BCE-BA6A-AE69-D60946628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GAN (Generative Adversarial Nets)</a:t>
            </a:r>
          </a:p>
          <a:p>
            <a:pPr lvl="1"/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Adversarial Nets</a:t>
            </a:r>
          </a:p>
          <a:p>
            <a:pPr lvl="2"/>
            <a:r>
              <a:rPr lang="en-US" altLang="ko-KR" dirty="0"/>
              <a:t>Generator (G,</a:t>
            </a:r>
            <a:r>
              <a:rPr lang="ko-KR" altLang="en-US" dirty="0"/>
              <a:t> 생성자</a:t>
            </a:r>
            <a:r>
              <a:rPr lang="en-US" altLang="ko-KR" dirty="0"/>
              <a:t>)</a:t>
            </a:r>
          </a:p>
          <a:p>
            <a:pPr lvl="3"/>
            <a:r>
              <a:rPr lang="en-US" altLang="ko-KR" dirty="0"/>
              <a:t>G(z): Noise </a:t>
            </a:r>
            <a:r>
              <a:rPr lang="ko-KR" altLang="en-US" dirty="0"/>
              <a:t>분포에서 </a:t>
            </a:r>
            <a:r>
              <a:rPr lang="en-US" altLang="ko-KR" dirty="0"/>
              <a:t>sampling</a:t>
            </a:r>
            <a:r>
              <a:rPr lang="ko-KR" altLang="en-US" dirty="0"/>
              <a:t>된 </a:t>
            </a:r>
            <a:r>
              <a:rPr lang="en-US" altLang="ko-KR" dirty="0"/>
              <a:t>z</a:t>
            </a:r>
            <a:r>
              <a:rPr lang="ko-KR" altLang="en-US" dirty="0"/>
              <a:t>로부터 생성된 새로운 </a:t>
            </a:r>
            <a:r>
              <a:rPr lang="en-US" altLang="ko-KR" dirty="0"/>
              <a:t>Data Instance</a:t>
            </a:r>
          </a:p>
          <a:p>
            <a:pPr lvl="2"/>
            <a:r>
              <a:rPr lang="en-US" altLang="ko-KR" dirty="0"/>
              <a:t>Discriminator</a:t>
            </a:r>
            <a:r>
              <a:rPr lang="ko-KR" altLang="en-US" dirty="0"/>
              <a:t> </a:t>
            </a:r>
            <a:r>
              <a:rPr lang="en-US" altLang="ko-KR" dirty="0"/>
              <a:t>(D,</a:t>
            </a:r>
            <a:r>
              <a:rPr lang="ko-KR" altLang="en-US" dirty="0"/>
              <a:t> </a:t>
            </a:r>
            <a:r>
              <a:rPr lang="ko-KR" altLang="en-US" dirty="0" err="1"/>
              <a:t>판별자</a:t>
            </a:r>
            <a:r>
              <a:rPr lang="en-US" altLang="ko-KR" dirty="0"/>
              <a:t>):</a:t>
            </a:r>
            <a:r>
              <a:rPr lang="ko-KR" altLang="en-US" dirty="0"/>
              <a:t> </a:t>
            </a:r>
            <a:r>
              <a:rPr lang="en-US" altLang="ko-KR" dirty="0"/>
              <a:t>Data Instance</a:t>
            </a:r>
            <a:r>
              <a:rPr lang="ko-KR" altLang="en-US" dirty="0"/>
              <a:t>가 </a:t>
            </a:r>
            <a:r>
              <a:rPr lang="en-US" altLang="ko-KR" dirty="0"/>
              <a:t>real</a:t>
            </a:r>
            <a:r>
              <a:rPr lang="ko-KR" altLang="en-US" dirty="0"/>
              <a:t>인지 </a:t>
            </a:r>
            <a:r>
              <a:rPr lang="en-US" altLang="ko-KR" dirty="0"/>
              <a:t>Generator</a:t>
            </a:r>
            <a:r>
              <a:rPr lang="ko-KR" altLang="en-US" dirty="0"/>
              <a:t>로부터 만들어진 </a:t>
            </a:r>
            <a:r>
              <a:rPr lang="en-US" altLang="ko-KR" dirty="0"/>
              <a:t>fake</a:t>
            </a:r>
            <a:r>
              <a:rPr lang="ko-KR" altLang="en-US" dirty="0"/>
              <a:t>인지 판별</a:t>
            </a:r>
            <a:endParaRPr lang="en-US" altLang="ko-KR" dirty="0"/>
          </a:p>
          <a:p>
            <a:pPr lvl="3"/>
            <a:r>
              <a:rPr lang="en-US" altLang="ko-KR" dirty="0"/>
              <a:t>Discriminator</a:t>
            </a:r>
            <a:r>
              <a:rPr lang="ko-KR" altLang="en-US" dirty="0"/>
              <a:t>는 </a:t>
            </a:r>
            <a:r>
              <a:rPr lang="en-US" altLang="ko-KR" dirty="0"/>
              <a:t>Probability</a:t>
            </a:r>
            <a:r>
              <a:rPr lang="ko-KR" altLang="en-US" dirty="0" err="1"/>
              <a:t>를</a:t>
            </a:r>
            <a:r>
              <a:rPr lang="ko-KR" altLang="en-US" dirty="0"/>
              <a:t> 출력 </a:t>
            </a:r>
            <a:r>
              <a:rPr lang="en-US" altLang="ko-KR" dirty="0"/>
              <a:t>(Fake: 0 ~ Real: 1)</a:t>
            </a:r>
            <a:r>
              <a:rPr lang="ko-KR" altLang="en-US" dirty="0"/>
              <a:t> </a:t>
            </a:r>
            <a:r>
              <a:rPr lang="en-US" altLang="ko-KR" dirty="0"/>
              <a:t>by Sigmoid Function</a:t>
            </a:r>
          </a:p>
          <a:p>
            <a:pPr lvl="3"/>
            <a:r>
              <a:rPr lang="en-US" altLang="ko-KR" dirty="0"/>
              <a:t>D(x): </a:t>
            </a:r>
            <a:r>
              <a:rPr lang="ko-KR" altLang="en-US" dirty="0"/>
              <a:t>원본 </a:t>
            </a:r>
            <a:r>
              <a:rPr lang="en-US" altLang="ko-KR" dirty="0"/>
              <a:t>Data</a:t>
            </a:r>
            <a:r>
              <a:rPr lang="ko-KR" altLang="en-US" dirty="0"/>
              <a:t> 분포에서</a:t>
            </a:r>
            <a:r>
              <a:rPr lang="en-US" altLang="ko-KR" dirty="0"/>
              <a:t> sampling</a:t>
            </a:r>
            <a:r>
              <a:rPr lang="ko-KR" altLang="en-US" dirty="0"/>
              <a:t>된 </a:t>
            </a:r>
            <a:r>
              <a:rPr lang="en-US" altLang="ko-KR" dirty="0"/>
              <a:t>x</a:t>
            </a:r>
            <a:r>
              <a:rPr lang="ko-KR" altLang="en-US" dirty="0"/>
              <a:t>가 </a:t>
            </a:r>
            <a:r>
              <a:rPr lang="en-US" altLang="ko-KR" dirty="0"/>
              <a:t>real</a:t>
            </a:r>
            <a:r>
              <a:rPr lang="ko-KR" altLang="en-US" dirty="0"/>
              <a:t>일</a:t>
            </a:r>
            <a:r>
              <a:rPr lang="en-US" altLang="ko-KR" dirty="0"/>
              <a:t> </a:t>
            </a:r>
            <a:r>
              <a:rPr lang="ko-KR" altLang="en-US" dirty="0"/>
              <a:t>확률</a:t>
            </a:r>
            <a:endParaRPr lang="en-US" altLang="ko-KR" dirty="0"/>
          </a:p>
          <a:p>
            <a:pPr marL="1371600" lvl="3" indent="0">
              <a:buNone/>
            </a:pPr>
            <a:endParaRPr lang="en-US" altLang="ko-KR" dirty="0"/>
          </a:p>
          <a:p>
            <a:pPr lvl="3"/>
            <a:endParaRPr lang="en-US" altLang="ko-KR" dirty="0"/>
          </a:p>
          <a:p>
            <a:pPr lvl="1"/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Objective Function</a:t>
            </a:r>
          </a:p>
          <a:p>
            <a:pPr lvl="3"/>
            <a:endParaRPr lang="en-US" altLang="ko-KR" dirty="0"/>
          </a:p>
          <a:p>
            <a:pPr lvl="3"/>
            <a:endParaRPr lang="en-US" altLang="ko-KR" dirty="0"/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B081F9DF-69EF-60E5-DD34-3B21E37DC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042" y="5249949"/>
            <a:ext cx="10629916" cy="483178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B4E92FC-6EB6-A37E-CF17-5EB01C208629}"/>
              </a:ext>
            </a:extLst>
          </p:cNvPr>
          <p:cNvSpPr/>
          <p:nvPr/>
        </p:nvSpPr>
        <p:spPr>
          <a:xfrm>
            <a:off x="1413164" y="5249949"/>
            <a:ext cx="729672" cy="559726"/>
          </a:xfrm>
          <a:prstGeom prst="rect">
            <a:avLst/>
          </a:prstGeom>
          <a:noFill/>
          <a:ln w="19050">
            <a:solidFill>
              <a:srgbClr val="391D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18" name="직선 연결선[R] 17">
            <a:extLst>
              <a:ext uri="{FF2B5EF4-FFF2-40B4-BE49-F238E27FC236}">
                <a16:creationId xmlns:a16="http://schemas.microsoft.com/office/drawing/2014/main" id="{CAD8E9D6-8879-9B9D-7237-27058066186F}"/>
              </a:ext>
            </a:extLst>
          </p:cNvPr>
          <p:cNvCxnSpPr/>
          <p:nvPr/>
        </p:nvCxnSpPr>
        <p:spPr>
          <a:xfrm>
            <a:off x="6105236" y="5652657"/>
            <a:ext cx="738909" cy="0"/>
          </a:xfrm>
          <a:prstGeom prst="line">
            <a:avLst/>
          </a:prstGeom>
          <a:ln w="19050">
            <a:solidFill>
              <a:srgbClr val="391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[R] 18">
            <a:extLst>
              <a:ext uri="{FF2B5EF4-FFF2-40B4-BE49-F238E27FC236}">
                <a16:creationId xmlns:a16="http://schemas.microsoft.com/office/drawing/2014/main" id="{4BC8DD01-EE1C-258E-50FC-D383F4D2FA4B}"/>
              </a:ext>
            </a:extLst>
          </p:cNvPr>
          <p:cNvCxnSpPr>
            <a:cxnSpLocks/>
          </p:cNvCxnSpPr>
          <p:nvPr/>
        </p:nvCxnSpPr>
        <p:spPr>
          <a:xfrm>
            <a:off x="9905999" y="5643421"/>
            <a:ext cx="1270001" cy="0"/>
          </a:xfrm>
          <a:prstGeom prst="line">
            <a:avLst/>
          </a:prstGeom>
          <a:ln w="19050">
            <a:solidFill>
              <a:srgbClr val="391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F1718B0-A235-3113-46DA-16C468FD91D1}"/>
              </a:ext>
            </a:extLst>
          </p:cNvPr>
          <p:cNvSpPr txBox="1"/>
          <p:nvPr/>
        </p:nvSpPr>
        <p:spPr>
          <a:xfrm>
            <a:off x="4791363" y="5733127"/>
            <a:ext cx="2754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>
                <a:solidFill>
                  <a:srgbClr val="391DFF"/>
                </a:solidFill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Maximum when D(x) = 1</a:t>
            </a:r>
            <a:endParaRPr kumimoji="1" lang="ko-KR" altLang="en-US" dirty="0">
              <a:solidFill>
                <a:srgbClr val="391DFF"/>
              </a:solidFill>
              <a:latin typeface="KoPubWorldDotum Medium" pitchFamily="2" charset="-127"/>
              <a:ea typeface="KoPubWorldDotum Medium" pitchFamily="2" charset="-127"/>
              <a:cs typeface="KoPubWorldDotum Medium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5D727B-360D-B944-C88F-105B4F2647BB}"/>
              </a:ext>
            </a:extLst>
          </p:cNvPr>
          <p:cNvSpPr txBox="1"/>
          <p:nvPr/>
        </p:nvSpPr>
        <p:spPr>
          <a:xfrm>
            <a:off x="8739776" y="5733127"/>
            <a:ext cx="3237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>
                <a:solidFill>
                  <a:srgbClr val="391DFF"/>
                </a:solidFill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Maximum when D(G(z)) = 0</a:t>
            </a:r>
            <a:endParaRPr kumimoji="1" lang="ko-KR" altLang="en-US" dirty="0">
              <a:solidFill>
                <a:srgbClr val="391DFF"/>
              </a:solidFill>
              <a:latin typeface="KoPubWorldDotum Medium" pitchFamily="2" charset="-127"/>
              <a:ea typeface="KoPubWorldDotum Medium" pitchFamily="2" charset="-127"/>
              <a:cs typeface="KoPubWorldDotum Medium" pitchFamily="2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339718B5-A615-C8D0-653E-CBDE487BC57A}"/>
              </a:ext>
            </a:extLst>
          </p:cNvPr>
          <p:cNvSpPr/>
          <p:nvPr/>
        </p:nvSpPr>
        <p:spPr>
          <a:xfrm>
            <a:off x="781042" y="5245332"/>
            <a:ext cx="599794" cy="5597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rgbClr val="FF0000"/>
              </a:solidFill>
            </a:endParaRPr>
          </a:p>
        </p:txBody>
      </p:sp>
      <p:cxnSp>
        <p:nvCxnSpPr>
          <p:cNvPr id="26" name="직선 연결선[R] 25">
            <a:extLst>
              <a:ext uri="{FF2B5EF4-FFF2-40B4-BE49-F238E27FC236}">
                <a16:creationId xmlns:a16="http://schemas.microsoft.com/office/drawing/2014/main" id="{EE571530-ABF1-44F8-1460-704870126BB0}"/>
              </a:ext>
            </a:extLst>
          </p:cNvPr>
          <p:cNvCxnSpPr>
            <a:cxnSpLocks/>
          </p:cNvCxnSpPr>
          <p:nvPr/>
        </p:nvCxnSpPr>
        <p:spPr>
          <a:xfrm>
            <a:off x="9905999" y="5155627"/>
            <a:ext cx="127000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42EB84E-D11F-E704-AD2D-ACAD934E9956}"/>
              </a:ext>
            </a:extLst>
          </p:cNvPr>
          <p:cNvSpPr txBox="1"/>
          <p:nvPr/>
        </p:nvSpPr>
        <p:spPr>
          <a:xfrm>
            <a:off x="8739776" y="4747390"/>
            <a:ext cx="3237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>
                <a:solidFill>
                  <a:srgbClr val="FF0000"/>
                </a:solidFill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Minimum when D(G(z)) = 1</a:t>
            </a:r>
            <a:endParaRPr kumimoji="1" lang="ko-KR" altLang="en-US" dirty="0">
              <a:solidFill>
                <a:srgbClr val="FF0000"/>
              </a:solidFill>
              <a:latin typeface="KoPubWorldDotum Medium" pitchFamily="2" charset="-127"/>
              <a:ea typeface="KoPubWorldDotum Medium" pitchFamily="2" charset="-127"/>
              <a:cs typeface="KoPubWorldDotum Medium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03374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GAN (Generative Adversarial Nets)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19B212D-7BCE-BA6A-AE69-D60946628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GAN (Generative Adversarial Nets)</a:t>
            </a:r>
          </a:p>
          <a:p>
            <a:pPr lvl="1"/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Objective Function</a:t>
            </a:r>
          </a:p>
          <a:p>
            <a:pPr lvl="1"/>
            <a:endParaRPr lang="en-US" altLang="ko-KR" dirty="0">
              <a:latin typeface="KoPubWorldDotum Medium" pitchFamily="2" charset="-127"/>
              <a:ea typeface="KoPubWorldDotum Medium" pitchFamily="2" charset="-127"/>
              <a:cs typeface="KoPubWorldDotum Medium" pitchFamily="2" charset="-127"/>
            </a:endParaRPr>
          </a:p>
          <a:p>
            <a:pPr lvl="1"/>
            <a:endParaRPr lang="en-US" altLang="ko-KR" dirty="0">
              <a:latin typeface="KoPubWorldDotum Medium" pitchFamily="2" charset="-127"/>
              <a:ea typeface="KoPubWorldDotum Medium" pitchFamily="2" charset="-127"/>
              <a:cs typeface="KoPubWorldDotum Medium" pitchFamily="2" charset="-127"/>
            </a:endParaRPr>
          </a:p>
          <a:p>
            <a:pPr lvl="1"/>
            <a:endParaRPr lang="en-US" altLang="ko-KR" dirty="0">
              <a:latin typeface="KoPubWorldDotum Medium" pitchFamily="2" charset="-127"/>
              <a:ea typeface="KoPubWorldDotum Medium" pitchFamily="2" charset="-127"/>
              <a:cs typeface="KoPubWorldDotum Medium" pitchFamily="2" charset="-127"/>
            </a:endParaRPr>
          </a:p>
          <a:p>
            <a:pPr lvl="1"/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Train Generator</a:t>
            </a:r>
            <a:r>
              <a:rPr lang="ko-KR" altLang="en-US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 </a:t>
            </a:r>
            <a:r>
              <a:rPr lang="en-US" altLang="ko-KR" dirty="0">
                <a:solidFill>
                  <a:srgbClr val="00B050"/>
                </a:solidFill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(</a:t>
            </a:r>
            <a:r>
              <a:rPr lang="ko-KR" altLang="en-US" dirty="0">
                <a:solidFill>
                  <a:srgbClr val="00B050"/>
                </a:solidFill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초기 단계</a:t>
            </a:r>
            <a:r>
              <a:rPr lang="en-US" altLang="ko-KR" dirty="0">
                <a:solidFill>
                  <a:srgbClr val="00B050"/>
                </a:solidFill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)</a:t>
            </a:r>
          </a:p>
          <a:p>
            <a:pPr lvl="3"/>
            <a:endParaRPr lang="en-US" altLang="ko-KR" dirty="0"/>
          </a:p>
          <a:p>
            <a:pPr lvl="3"/>
            <a:endParaRPr lang="en-US" altLang="ko-KR" dirty="0"/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B081F9DF-69EF-60E5-DD34-3B21E37DC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042" y="2044932"/>
            <a:ext cx="10629916" cy="483178"/>
          </a:xfrm>
          <a:prstGeom prst="rect">
            <a:avLst/>
          </a:prstGeom>
        </p:spPr>
      </p:pic>
      <p:cxnSp>
        <p:nvCxnSpPr>
          <p:cNvPr id="19" name="직선 연결선[R] 18">
            <a:extLst>
              <a:ext uri="{FF2B5EF4-FFF2-40B4-BE49-F238E27FC236}">
                <a16:creationId xmlns:a16="http://schemas.microsoft.com/office/drawing/2014/main" id="{4BC8DD01-EE1C-258E-50FC-D383F4D2FA4B}"/>
              </a:ext>
            </a:extLst>
          </p:cNvPr>
          <p:cNvCxnSpPr>
            <a:cxnSpLocks/>
          </p:cNvCxnSpPr>
          <p:nvPr/>
        </p:nvCxnSpPr>
        <p:spPr>
          <a:xfrm>
            <a:off x="9905999" y="2438404"/>
            <a:ext cx="1270001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75D727B-360D-B944-C88F-105B4F2647BB}"/>
              </a:ext>
            </a:extLst>
          </p:cNvPr>
          <p:cNvSpPr txBox="1"/>
          <p:nvPr/>
        </p:nvSpPr>
        <p:spPr>
          <a:xfrm>
            <a:off x="9524866" y="2528110"/>
            <a:ext cx="215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>
                <a:solidFill>
                  <a:srgbClr val="00B050"/>
                </a:solidFill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0</a:t>
            </a:r>
            <a:r>
              <a:rPr kumimoji="1" lang="ko-KR" altLang="en-US" dirty="0">
                <a:solidFill>
                  <a:srgbClr val="00B050"/>
                </a:solidFill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에 굉장히 가까운 수</a:t>
            </a:r>
          </a:p>
        </p:txBody>
      </p:sp>
      <p:pic>
        <p:nvPicPr>
          <p:cNvPr id="5" name="그래픽 4">
            <a:extLst>
              <a:ext uri="{FF2B5EF4-FFF2-40B4-BE49-F238E27FC236}">
                <a16:creationId xmlns:a16="http://schemas.microsoft.com/office/drawing/2014/main" id="{45F8E1AA-4693-8725-8283-EAE035638D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6578" y="3610265"/>
            <a:ext cx="4643877" cy="483178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BE081A82-52C0-FF80-2B52-E3295D5C03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69039" y="3610265"/>
            <a:ext cx="3865424" cy="48317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A1B90B8-0D83-2DA1-6084-B8E9F9B58A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7341" y="4182248"/>
            <a:ext cx="3562350" cy="23114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A55D0D1-785F-398E-3D80-9ACE7581F8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75384" y="4182248"/>
            <a:ext cx="2777330" cy="247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68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GAN (Generative Adversarial Nets)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19B212D-7BCE-BA6A-AE69-D60946628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GAN (Generative Adversarial Nets)</a:t>
            </a:r>
          </a:p>
          <a:p>
            <a:pPr lvl="1"/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GAN Train</a:t>
            </a:r>
            <a:r>
              <a:rPr lang="ko-KR" altLang="en-US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 </a:t>
            </a:r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(Unsupervised Learning)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pPr lvl="2"/>
            <a:r>
              <a:rPr lang="ko-KR" altLang="en-US" dirty="0"/>
              <a:t>모델 </a:t>
            </a:r>
            <a:r>
              <a:rPr lang="en-US" altLang="ko-KR" dirty="0"/>
              <a:t>G</a:t>
            </a:r>
            <a:r>
              <a:rPr lang="ko-KR" altLang="en-US" dirty="0"/>
              <a:t>는 원본 이미지 데이터의 분포를 근사할 수 있도록 학습</a:t>
            </a:r>
            <a:endParaRPr lang="en-US" altLang="ko-KR" dirty="0"/>
          </a:p>
          <a:p>
            <a:pPr lvl="3"/>
            <a:r>
              <a:rPr lang="ko-KR" altLang="en-US" dirty="0">
                <a:solidFill>
                  <a:srgbClr val="000000"/>
                </a:solidFill>
                <a:effectLst/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학습이 잘 되었다면 통계적으로 평균적인 특징을 가지는 데이터를 쉽게 생성</a:t>
            </a:r>
            <a:r>
              <a:rPr lang="en-US" altLang="ko-KR" dirty="0">
                <a:solidFill>
                  <a:srgbClr val="000000"/>
                </a:solidFill>
                <a:effectLst/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 </a:t>
            </a:r>
            <a:r>
              <a:rPr lang="ko-KR" altLang="en-US" dirty="0">
                <a:solidFill>
                  <a:srgbClr val="000000"/>
                </a:solidFill>
                <a:effectLst/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가능</a:t>
            </a:r>
            <a:endParaRPr lang="en-US" altLang="ko-KR" dirty="0">
              <a:solidFill>
                <a:srgbClr val="000000"/>
              </a:solidFill>
              <a:effectLst/>
              <a:latin typeface="KoPubWorldDotum Medium" pitchFamily="2" charset="-127"/>
              <a:ea typeface="KoPubWorldDotum Medium" pitchFamily="2" charset="-127"/>
              <a:cs typeface="KoPubWorldDotum Medium" pitchFamily="2" charset="-127"/>
            </a:endParaRPr>
          </a:p>
          <a:p>
            <a:pPr lvl="3"/>
            <a:endParaRPr lang="en-US" altLang="ko-KR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FEB20357-4FDA-74D3-CE32-5506E0E46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005" y="4138210"/>
            <a:ext cx="7772400" cy="2463621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0BF7CD85-1D8E-07C0-19DE-93AC474723DC}"/>
              </a:ext>
            </a:extLst>
          </p:cNvPr>
          <p:cNvSpPr/>
          <p:nvPr/>
        </p:nvSpPr>
        <p:spPr>
          <a:xfrm>
            <a:off x="1043709" y="4812144"/>
            <a:ext cx="166255" cy="1662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D68CC1-57BD-D0F0-7982-5FF00C2473D7}"/>
              </a:ext>
            </a:extLst>
          </p:cNvPr>
          <p:cNvSpPr txBox="1"/>
          <p:nvPr/>
        </p:nvSpPr>
        <p:spPr>
          <a:xfrm>
            <a:off x="1224518" y="4790632"/>
            <a:ext cx="1089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000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원본 데이터 분포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01B3DF31-1320-3740-CF00-0032A339FEF3}"/>
              </a:ext>
            </a:extLst>
          </p:cNvPr>
          <p:cNvSpPr/>
          <p:nvPr/>
        </p:nvSpPr>
        <p:spPr>
          <a:xfrm>
            <a:off x="1045757" y="5213881"/>
            <a:ext cx="166255" cy="1662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58E340-7441-494D-4C82-2C7F96C82CD5}"/>
              </a:ext>
            </a:extLst>
          </p:cNvPr>
          <p:cNvSpPr txBox="1"/>
          <p:nvPr/>
        </p:nvSpPr>
        <p:spPr>
          <a:xfrm>
            <a:off x="1226566" y="5192369"/>
            <a:ext cx="1089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Generative</a:t>
            </a:r>
            <a:r>
              <a:rPr kumimoji="1" lang="ko-KR" altLang="en-US" sz="1000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 분포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161143C-2A7A-9049-D5BA-D73EBD810F15}"/>
              </a:ext>
            </a:extLst>
          </p:cNvPr>
          <p:cNvSpPr/>
          <p:nvPr/>
        </p:nvSpPr>
        <p:spPr>
          <a:xfrm>
            <a:off x="1043709" y="5617155"/>
            <a:ext cx="166255" cy="166254"/>
          </a:xfrm>
          <a:prstGeom prst="rect">
            <a:avLst/>
          </a:prstGeom>
          <a:solidFill>
            <a:srgbClr val="391D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73CA72-8188-2B2C-FF0B-021A525363C0}"/>
              </a:ext>
            </a:extLst>
          </p:cNvPr>
          <p:cNvSpPr txBox="1"/>
          <p:nvPr/>
        </p:nvSpPr>
        <p:spPr>
          <a:xfrm>
            <a:off x="1224518" y="5595643"/>
            <a:ext cx="1361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Discriminative</a:t>
            </a:r>
            <a:r>
              <a:rPr kumimoji="1" lang="ko-KR" altLang="en-US" sz="1000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 분포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0D0F65F-79D2-1A92-90E3-8F3F69D3C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366" y="1928412"/>
            <a:ext cx="6481268" cy="15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4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GAN (Generative Adversarial Nets)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19B212D-7BCE-BA6A-AE69-D60946628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GAN (Generative Adversarial Nets)</a:t>
            </a:r>
          </a:p>
          <a:p>
            <a:pPr lvl="1"/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Results</a:t>
            </a:r>
          </a:p>
          <a:p>
            <a:pPr lvl="2"/>
            <a:r>
              <a:rPr lang="ko-KR" altLang="en-US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단순히 </a:t>
            </a:r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Train Dataset</a:t>
            </a:r>
            <a:r>
              <a:rPr lang="ko-KR" altLang="en-US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을 기억해서 이미지를 생성해낸 것이 아님</a:t>
            </a:r>
            <a:endParaRPr lang="en-US" altLang="ko-KR" dirty="0">
              <a:latin typeface="KoPubWorldDotum Medium" pitchFamily="2" charset="-127"/>
              <a:ea typeface="KoPubWorldDotum Medium" pitchFamily="2" charset="-127"/>
              <a:cs typeface="KoPubWorldDotum Medium" pitchFamily="2" charset="-127"/>
            </a:endParaRPr>
          </a:p>
          <a:p>
            <a:pPr lvl="2"/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Variational Auto Encoder</a:t>
            </a:r>
            <a:r>
              <a:rPr lang="ko-KR" altLang="en-US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와 같은 기존의 생성 모델에 비해 </a:t>
            </a:r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Blurry</a:t>
            </a:r>
            <a:r>
              <a:rPr lang="ko-KR" altLang="en-US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하지 않고 </a:t>
            </a:r>
            <a:r>
              <a:rPr lang="en-US" altLang="ko-KR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Sharp</a:t>
            </a:r>
            <a:r>
              <a:rPr lang="ko-KR" altLang="en-US" dirty="0">
                <a:latin typeface="KoPubWorldDotum Medium" pitchFamily="2" charset="-127"/>
                <a:ea typeface="KoPubWorldDotum Medium" pitchFamily="2" charset="-127"/>
                <a:cs typeface="KoPubWorldDotum Medium" pitchFamily="2" charset="-127"/>
              </a:rPr>
              <a:t>한 이미지를 생성</a:t>
            </a:r>
            <a:endParaRPr lang="en-US" altLang="ko-KR" dirty="0">
              <a:latin typeface="KoPubWorldDotum Medium" pitchFamily="2" charset="-127"/>
              <a:ea typeface="KoPubWorldDotum Medium" pitchFamily="2" charset="-127"/>
              <a:cs typeface="KoPubWorldDotum Medium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75EB763-5B99-37F3-9AFA-7DF5EF65C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861" y="2848086"/>
            <a:ext cx="4744278" cy="345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68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20879</TotalTime>
  <Words>922</Words>
  <Application>Microsoft Macintosh PowerPoint</Application>
  <PresentationFormat>와이드스크린</PresentationFormat>
  <Paragraphs>186</Paragraphs>
  <Slides>18</Slides>
  <Notes>17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32" baseType="lpstr">
      <vt:lpstr>맑은 고딕</vt:lpstr>
      <vt:lpstr>Consolas ligaturized v3</vt:lpstr>
      <vt:lpstr>KoPub돋움체 Bold</vt:lpstr>
      <vt:lpstr>KoPubWorld돋움체 Bold</vt:lpstr>
      <vt:lpstr>KoPubWorld돋움체 Medium</vt:lpstr>
      <vt:lpstr>KoPubWorldDotum Bold</vt:lpstr>
      <vt:lpstr>KoPubWorldDotum Medium</vt:lpstr>
      <vt:lpstr>Malgun Gothic Semilight</vt:lpstr>
      <vt:lpstr>Arial</vt:lpstr>
      <vt:lpstr>Calibri</vt:lpstr>
      <vt:lpstr>Calibri Light</vt:lpstr>
      <vt:lpstr>Cambria Math</vt:lpstr>
      <vt:lpstr>Wingdings 2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Ratio 측정 자동화 솔루션</dc:title>
  <dc:creator>Blee</dc:creator>
  <cp:lastModifiedBy>피 선우</cp:lastModifiedBy>
  <cp:revision>1035</cp:revision>
  <cp:lastPrinted>2023-05-19T06:05:16Z</cp:lastPrinted>
  <dcterms:created xsi:type="dcterms:W3CDTF">2020-01-31T06:40:47Z</dcterms:created>
  <dcterms:modified xsi:type="dcterms:W3CDTF">2024-04-08T06:37:17Z</dcterms:modified>
</cp:coreProperties>
</file>