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3"/>
  </p:notesMasterIdLst>
  <p:handoutMasterIdLst>
    <p:handoutMasterId r:id="rId24"/>
  </p:handoutMasterIdLst>
  <p:sldIdLst>
    <p:sldId id="342" r:id="rId2"/>
    <p:sldId id="346" r:id="rId3"/>
    <p:sldId id="349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7" r:id="rId14"/>
    <p:sldId id="385" r:id="rId15"/>
    <p:sldId id="386" r:id="rId16"/>
    <p:sldId id="388" r:id="rId17"/>
    <p:sldId id="389" r:id="rId18"/>
    <p:sldId id="390" r:id="rId19"/>
    <p:sldId id="391" r:id="rId20"/>
    <p:sldId id="392" r:id="rId21"/>
    <p:sldId id="3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3E3E"/>
    <a:srgbClr val="CD0F41"/>
    <a:srgbClr val="D5B186"/>
    <a:srgbClr val="DCDACC"/>
    <a:srgbClr val="00286F"/>
    <a:srgbClr val="D9DADC"/>
    <a:srgbClr val="115445"/>
    <a:srgbClr val="006B99"/>
    <a:srgbClr val="232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844" autoAdjust="0"/>
  </p:normalViewPr>
  <p:slideViewPr>
    <p:cSldViewPr snapToGrid="0" showGuides="1">
      <p:cViewPr varScale="1">
        <p:scale>
          <a:sx n="89" d="100"/>
          <a:sy n="89" d="100"/>
        </p:scale>
        <p:origin x="1374" y="78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8F63B-C2CE-4747-1474-3011C1766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16DCEDE-5D51-9C76-0AEB-D599DDD690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E97A050-FFAF-1C79-070E-F0F0FB61F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0F8B75A-2AC8-D3D2-AC09-254815399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132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8FF02-699E-CC96-110D-D31604B26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856C30B-B69A-8015-F7A1-B844224B2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2928C15-0225-F6D3-DB23-7397AE2DD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기존의 데이터는 뉴스 기사 혹은 소설책 등 단일 텍스트 도메인에서 언어 모델을 학습하였음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8B75C3C-EF78-7FF8-FB82-897BFC5658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90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92CCE-9159-2EE8-51EF-9D9C70444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80B5107-EB3A-BE94-4382-3827D8483C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C667969-3B10-FA23-8CA4-5CD8A7F9D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기존의 데이터는 뉴스 기사 혹은 소설책 등 단일 텍스트 도메인에서 언어 모델을 학습하였음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9120495-76F0-06D6-5150-DC56F60AD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833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EEF1F-F63F-976B-0E7C-522EB1AE2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0FC6279-F730-3A03-E32A-8B8F9577FF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01974BE-69B2-FA98-5A91-80F17B92E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0C0240-9DD6-5C57-9DC3-AE31444E85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108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DDEEA-FC37-D5AE-BA9D-2EF08BAEB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64596D0-7005-C944-B7A5-0836BABEE6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DBDBE74-A53F-202C-622B-92C2B6D98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바이트 기반이란 바이트의 시퀀스로 처리합니다</a:t>
            </a:r>
            <a:r>
              <a:rPr lang="en-US" altLang="ko-KR" dirty="0"/>
              <a:t>. </a:t>
            </a:r>
            <a:r>
              <a:rPr lang="ko-KR" altLang="en-US" dirty="0"/>
              <a:t>문자를 처리하는 것으로 각 문자나 기호는 특정 바이트 시퀀스로 </a:t>
            </a:r>
            <a:r>
              <a:rPr lang="ko-KR" altLang="en-US" dirty="0" err="1"/>
              <a:t>매핑됩니다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ASCII</a:t>
            </a:r>
            <a:r>
              <a:rPr lang="ko-KR" altLang="en-US" dirty="0"/>
              <a:t>는 </a:t>
            </a:r>
            <a:r>
              <a:rPr lang="en-US" altLang="ko-KR" dirty="0"/>
              <a:t>7</a:t>
            </a:r>
            <a:r>
              <a:rPr lang="ko-KR" altLang="en-US" dirty="0"/>
              <a:t>비트로 문자를 표현하며</a:t>
            </a:r>
            <a:r>
              <a:rPr lang="en-US" altLang="ko-KR" dirty="0"/>
              <a:t>, 128</a:t>
            </a:r>
            <a:r>
              <a:rPr lang="ko-KR" altLang="en-US" dirty="0"/>
              <a:t>개의 문자를 포함합니다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그러나 </a:t>
            </a:r>
            <a:r>
              <a:rPr lang="en-US" altLang="ko-KR" dirty="0"/>
              <a:t>ASCII</a:t>
            </a:r>
            <a:r>
              <a:rPr lang="ko-KR" altLang="en-US" dirty="0"/>
              <a:t>는 영어와 일부 특수 기호를 표현하는 데에만 적합하며</a:t>
            </a:r>
            <a:r>
              <a:rPr lang="en-US" altLang="ko-KR" dirty="0"/>
              <a:t>, </a:t>
            </a:r>
            <a:r>
              <a:rPr lang="ko-KR" altLang="en-US" dirty="0"/>
              <a:t>다른 언어나 문자 집합을 표현하는 데에는 부족합니다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유니코드는 전 세계의 모든 문자를 컴퓨터에서 일관되게 표현하기 위한 국제 표준입니다</a:t>
            </a:r>
            <a:r>
              <a:rPr lang="en-US" altLang="ko-KR" dirty="0"/>
              <a:t>. </a:t>
            </a:r>
            <a:r>
              <a:rPr lang="ko-KR" altLang="en-US" dirty="0"/>
              <a:t>이것은 전 세계의 모든 문자에 대한 고유한 코드 포인트를 할당합니다</a:t>
            </a:r>
            <a:r>
              <a:rPr lang="en-US" altLang="ko-KR" dirty="0"/>
              <a:t>. – </a:t>
            </a:r>
            <a:r>
              <a:rPr lang="en-US" altLang="ko-KR" dirty="0" err="1"/>
              <a:t>utf</a:t>
            </a:r>
            <a:r>
              <a:rPr lang="en-US" altLang="ko-KR" dirty="0"/>
              <a:t> 8 </a:t>
            </a:r>
            <a:r>
              <a:rPr lang="ko-KR" altLang="en-US" dirty="0"/>
              <a:t>등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8A0808-40D8-35A3-83F6-72841B4BE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8382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7D843-0033-DCD2-89EB-EC63138F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62B45E0-A1C8-E633-A995-3CDF05FA8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EA16EDB-83BD-2022-1004-6495C2859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모델 크기는 대략적인 </a:t>
            </a:r>
            <a:r>
              <a:rPr lang="en-US" altLang="ko-KR" dirty="0"/>
              <a:t>log-uniform </a:t>
            </a:r>
            <a:r>
              <a:rPr lang="ko-KR" altLang="en-US" dirty="0"/>
              <a:t>수치에 따라 정해졌다</a:t>
            </a:r>
            <a:r>
              <a:rPr lang="en-US" altLang="ko-KR" dirty="0"/>
              <a:t>. </a:t>
            </a:r>
            <a:r>
              <a:rPr lang="ko-KR" altLang="en-US" dirty="0"/>
              <a:t>가장 작은 모델은 </a:t>
            </a:r>
            <a:r>
              <a:rPr lang="en-US" altLang="ko-KR" dirty="0"/>
              <a:t>GPT-1</a:t>
            </a:r>
            <a:r>
              <a:rPr lang="ko-KR" altLang="en-US" dirty="0"/>
              <a:t>과 비슷하고</a:t>
            </a:r>
            <a:r>
              <a:rPr lang="en-US" altLang="ko-KR" dirty="0"/>
              <a:t>, </a:t>
            </a:r>
            <a:r>
              <a:rPr lang="ko-KR" altLang="en-US" dirty="0"/>
              <a:t>두번째 모델은 </a:t>
            </a:r>
            <a:r>
              <a:rPr lang="en-US" altLang="ko-KR" dirty="0"/>
              <a:t>BERT</a:t>
            </a:r>
            <a:r>
              <a:rPr lang="ko-KR" altLang="en-US" dirty="0"/>
              <a:t>의 가장 큰 모델과 크기가 비슷하다</a:t>
            </a:r>
            <a:r>
              <a:rPr lang="en-US" altLang="ko-KR" dirty="0"/>
              <a:t>. </a:t>
            </a:r>
            <a:r>
              <a:rPr lang="ko-KR" altLang="en-US" dirty="0"/>
              <a:t>가장 크기가 큰 모델을 </a:t>
            </a:r>
            <a:r>
              <a:rPr lang="en-US" altLang="ko-KR" dirty="0"/>
              <a:t>GPT-2</a:t>
            </a:r>
            <a:r>
              <a:rPr lang="ko-KR" altLang="en-US" dirty="0"/>
              <a:t>라고 하며</a:t>
            </a:r>
            <a:r>
              <a:rPr lang="en-US" altLang="ko-KR" dirty="0"/>
              <a:t>, </a:t>
            </a:r>
            <a:r>
              <a:rPr lang="ko-KR" altLang="en-US" dirty="0"/>
              <a:t>모델이 가진 파라미터는 </a:t>
            </a:r>
            <a:r>
              <a:rPr lang="en-US" altLang="ko-KR" dirty="0"/>
              <a:t>GPT</a:t>
            </a:r>
            <a:r>
              <a:rPr lang="ko-KR" altLang="en-US" dirty="0"/>
              <a:t>보다 월등히 많다</a:t>
            </a:r>
            <a:r>
              <a:rPr lang="en-US" altLang="ko-KR" dirty="0"/>
              <a:t>. </a:t>
            </a:r>
            <a:r>
              <a:rPr lang="ko-KR" altLang="en-US" dirty="0"/>
              <a:t>모델의 </a:t>
            </a:r>
            <a:r>
              <a:rPr lang="ko-KR" altLang="en-US" dirty="0" err="1"/>
              <a:t>학습률은</a:t>
            </a:r>
            <a:r>
              <a:rPr lang="ko-KR" altLang="en-US" dirty="0"/>
              <a:t> </a:t>
            </a:r>
            <a:r>
              <a:rPr lang="en-US" altLang="ko-KR" dirty="0" err="1"/>
              <a:t>WebText</a:t>
            </a:r>
            <a:r>
              <a:rPr lang="ko-KR" altLang="en-US" dirty="0"/>
              <a:t>에서 </a:t>
            </a:r>
            <a:r>
              <a:rPr lang="en-US" altLang="ko-KR" dirty="0"/>
              <a:t>5%</a:t>
            </a:r>
            <a:r>
              <a:rPr lang="ko-KR" altLang="en-US" dirty="0"/>
              <a:t>의 샘플을 사용하여 </a:t>
            </a:r>
            <a:r>
              <a:rPr lang="en-US" altLang="ko-KR" dirty="0"/>
              <a:t>perplexity</a:t>
            </a:r>
            <a:r>
              <a:rPr lang="ko-KR" altLang="en-US" dirty="0"/>
              <a:t>가 가장 낮아지는 수치로 선택했다</a:t>
            </a:r>
            <a:r>
              <a:rPr lang="en-US" altLang="ko-KR" dirty="0"/>
              <a:t>.</a:t>
            </a:r>
            <a:r>
              <a:rPr lang="ko-KR" altLang="en-US" dirty="0"/>
              <a:t>학습된 </a:t>
            </a:r>
            <a:r>
              <a:rPr lang="en-US" altLang="ko-KR" dirty="0"/>
              <a:t>GPT-2 </a:t>
            </a:r>
            <a:r>
              <a:rPr lang="ko-KR" altLang="en-US" dirty="0"/>
              <a:t>모델의 </a:t>
            </a:r>
            <a:r>
              <a:rPr lang="en-US" altLang="ko-KR" dirty="0"/>
              <a:t>zero-shot task </a:t>
            </a:r>
            <a:r>
              <a:rPr lang="ko-KR" altLang="en-US" dirty="0"/>
              <a:t>성능을 실험해보기 위해 다양한 </a:t>
            </a:r>
            <a:r>
              <a:rPr lang="en-US" altLang="ko-KR" dirty="0"/>
              <a:t>task</a:t>
            </a:r>
            <a:r>
              <a:rPr lang="ko-KR" altLang="en-US" dirty="0"/>
              <a:t>에서 성능을 평가한다</a:t>
            </a:r>
            <a:r>
              <a:rPr lang="en-US" altLang="ko-KR" dirty="0"/>
              <a:t>. 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DD1BE6-38B0-9E56-573B-AFBF4CC33D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243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C4E56-8111-1B21-2ABB-CE1338DB6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CE8B775-F2C6-596E-C7F2-836CA10BA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6D008CE-5AEA-B8A2-534E-823DE42AA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데이터셋이 많은 </a:t>
            </a:r>
            <a:r>
              <a:rPr lang="en-US" altLang="ko-KR" dirty="0"/>
              <a:t>one billion word</a:t>
            </a:r>
            <a:r>
              <a:rPr lang="ko-KR" altLang="en-US" dirty="0"/>
              <a:t>를 제외하고 높은 성능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EDD0DBF-42D2-2167-0113-BDF0E89FE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551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852E2-70F6-F61E-5405-4EAAA80B8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6BF6F7F-9D11-7171-A70E-BE405031C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8C2DA1B-3108-AEAA-3F02-3764219C7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16E89E6-6EB2-B246-DA04-A0904C6F0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7873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A3E65-7173-C94A-B160-8EFE65F02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5A5D49C-E4DF-9151-7830-B215F1A690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D158279-960C-4053-106A-529DDF52B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FBABF30-4F00-619A-95D5-8F899A3B7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0786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4737A-797B-45D3-A451-8611C5339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5822BDB-95EF-172E-1C66-116988D01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3075D7B-10AF-6369-24C0-1F39A66264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가장 </a:t>
            </a:r>
            <a:r>
              <a:rPr lang="ko-KR" altLang="en-US" dirty="0" err="1"/>
              <a:t>자신있는</a:t>
            </a:r>
            <a:r>
              <a:rPr lang="ko-KR" altLang="en-US" dirty="0"/>
              <a:t> 질문에 대한 답변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CAF780-684A-42AF-84AD-AC5BDF5EC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05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4434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7075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6DE69-0174-0A3A-04B8-174A5C214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CFFDFDC-3553-F501-C30D-B451CD8E50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E538464-2E59-36A2-9361-203224B94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F4D1D4-883D-AF0D-5BAC-30B2211BB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643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D6092-7E3D-86A6-8FA6-BBED96E65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CE19CD8-936D-005E-63D9-F38CC2379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AFE8881-F650-8A5D-8052-6E4ECEC57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27CCFC3-D577-64BB-E0E7-2A9DC9DD5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082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6B39D-BE91-196D-4DD1-96989A99B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AEEB46E-4C85-2D75-4160-7C42A97FE6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DC91CC2-EF0A-2751-4F23-4F86E5C13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심볼의 다양한 길이의 시퀀스 </a:t>
            </a:r>
            <a:r>
              <a:rPr lang="en-US" altLang="ko-KR" dirty="0"/>
              <a:t>: </a:t>
            </a:r>
            <a:r>
              <a:rPr lang="ko-KR" altLang="en-US" dirty="0"/>
              <a:t>문장 등</a:t>
            </a:r>
            <a:endParaRPr lang="en-US" altLang="ko-KR" dirty="0"/>
          </a:p>
          <a:p>
            <a:r>
              <a:rPr lang="en-US" altLang="ko-KR" dirty="0"/>
              <a:t>Examples</a:t>
            </a:r>
            <a:r>
              <a:rPr lang="ko-KR" altLang="en-US" dirty="0"/>
              <a:t>를 구성하는 것이 </a:t>
            </a:r>
            <a:r>
              <a:rPr lang="en-US" altLang="ko-KR" dirty="0"/>
              <a:t>symbols</a:t>
            </a:r>
          </a:p>
          <a:p>
            <a:r>
              <a:rPr lang="ko-KR" altLang="en-US" dirty="0"/>
              <a:t>비지도 분포를 측정한다는 말은 데이터의 분포를 파악하고 이해하기 위해 사용함</a:t>
            </a:r>
            <a:endParaRPr lang="en-US" altLang="ko-KR" dirty="0"/>
          </a:p>
          <a:p>
            <a:r>
              <a:rPr lang="ko-KR" altLang="en-US" dirty="0"/>
              <a:t>데이터에 어떤 패턴이 존재하는지 알 수 있음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F3494AA-38C0-0505-189B-707B3138AC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27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CC992-E67C-557C-751B-5173250A1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23D21CD-A6C9-97C8-7D9C-432D8BC402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20B71DB-546C-6EDA-7FCD-15BF2D21B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크게 군집화</a:t>
            </a:r>
            <a:r>
              <a:rPr lang="en-US" altLang="ko-KR" dirty="0"/>
              <a:t>, </a:t>
            </a:r>
            <a:r>
              <a:rPr lang="ko-KR" altLang="en-US" dirty="0"/>
              <a:t>이상치 탐지로 나타낼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8C85E81-368A-9E52-0EE0-99BA2AC2C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945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4B29D-E7A0-A5E9-4131-88C016EC8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5BB9D97-6EF6-2AA5-4981-CABB311C84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B8A8E25-81AE-3AA3-4E89-4E1702DD3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A27C21-76E1-8464-D689-AEE3EA24D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705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324D5-1481-2852-E8B9-8BE597146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A6FCED1-EDE5-8C14-0F57-CA2A3B8EE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0B7DC80-E808-CF31-C944-CD7C55828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4E4F97-246D-A5F3-5BEF-459ED20DE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1256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BE02C-1A03-B42C-B261-3A019A2F8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B411B24-DBA4-8C41-940A-D62DC46A41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DB0F13B-3E3B-3E89-5632-A9B22B30F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입력 토큰 </a:t>
            </a:r>
            <a:r>
              <a:rPr lang="en-US" altLang="ko-KR" dirty="0"/>
              <a:t>x</a:t>
            </a:r>
            <a:r>
              <a:rPr lang="ko-KR" altLang="en-US" dirty="0"/>
              <a:t>에 </a:t>
            </a:r>
            <a:r>
              <a:rPr lang="en-US" altLang="ko-KR" dirty="0"/>
              <a:t>embedding matrix We</a:t>
            </a:r>
            <a:r>
              <a:rPr lang="ko-KR" altLang="en-US" dirty="0"/>
              <a:t>를 곱한 후</a:t>
            </a:r>
            <a:r>
              <a:rPr lang="en-US" altLang="ko-KR" dirty="0"/>
              <a:t>, positional</a:t>
            </a:r>
            <a:r>
              <a:rPr lang="ko-KR" altLang="en-US" dirty="0"/>
              <a:t> </a:t>
            </a:r>
            <a:r>
              <a:rPr lang="en-US" altLang="ko-KR" dirty="0"/>
              <a:t>encoding(Wp)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더하여 </a:t>
            </a:r>
            <a:r>
              <a:rPr lang="en-US" altLang="ko-KR" dirty="0"/>
              <a:t>masked self attention</a:t>
            </a:r>
            <a:r>
              <a:rPr lang="ko-KR" altLang="en-US" dirty="0"/>
              <a:t>을 위한 인풋 생성</a:t>
            </a:r>
            <a:endParaRPr lang="en-US" altLang="ko-KR" dirty="0"/>
          </a:p>
          <a:p>
            <a:r>
              <a:rPr lang="en-US" altLang="ko-KR" dirty="0"/>
              <a:t>12</a:t>
            </a:r>
            <a:r>
              <a:rPr lang="ko-KR" altLang="en-US" dirty="0"/>
              <a:t>개의 트랜스포머 블록에 의해 계산됨</a:t>
            </a:r>
            <a:endParaRPr lang="en-US" altLang="ko-KR" dirty="0"/>
          </a:p>
          <a:p>
            <a:r>
              <a:rPr lang="ko-KR" altLang="en-US" dirty="0"/>
              <a:t>계산한 값에 전치 </a:t>
            </a:r>
            <a:r>
              <a:rPr lang="ko-KR" altLang="en-US" dirty="0" err="1"/>
              <a:t>임베딩</a:t>
            </a:r>
            <a:r>
              <a:rPr lang="ko-KR" altLang="en-US" dirty="0"/>
              <a:t> 행렬을 곱함</a:t>
            </a:r>
            <a:endParaRPr lang="en-US" altLang="ko-KR" dirty="0"/>
          </a:p>
          <a:p>
            <a:r>
              <a:rPr lang="en-US" altLang="ko-KR" dirty="0"/>
              <a:t>K</a:t>
            </a:r>
            <a:r>
              <a:rPr lang="ko-KR" altLang="en-US" dirty="0"/>
              <a:t>는 </a:t>
            </a:r>
            <a:r>
              <a:rPr lang="en-US" altLang="ko-KR" dirty="0"/>
              <a:t>context window</a:t>
            </a:r>
            <a:r>
              <a:rPr lang="ko-KR" altLang="en-US" dirty="0"/>
              <a:t>의 크기이며</a:t>
            </a:r>
            <a:r>
              <a:rPr lang="en-US" altLang="ko-KR" dirty="0"/>
              <a:t>, </a:t>
            </a:r>
            <a:r>
              <a:rPr lang="ko-KR" altLang="en-US" dirty="0"/>
              <a:t>조건부 확률 </a:t>
            </a:r>
            <a:r>
              <a:rPr lang="en-US" altLang="ko-KR" dirty="0"/>
              <a:t>p</a:t>
            </a:r>
            <a:r>
              <a:rPr lang="ko-KR" altLang="en-US" dirty="0"/>
              <a:t>는 </a:t>
            </a:r>
            <a:r>
              <a:rPr lang="ko-KR" altLang="en-US" dirty="0" err="1"/>
              <a:t>세타를</a:t>
            </a:r>
            <a:r>
              <a:rPr lang="ko-KR" altLang="en-US" dirty="0"/>
              <a:t> 파라미터로 갖는 신경망으로 모델링됨</a:t>
            </a:r>
            <a:endParaRPr lang="en-US" altLang="ko-KR" dirty="0"/>
          </a:p>
          <a:p>
            <a:r>
              <a:rPr lang="ko-KR" altLang="en-US" dirty="0"/>
              <a:t>조건부 확률 </a:t>
            </a:r>
            <a:r>
              <a:rPr lang="en-US" altLang="ko-KR" dirty="0" err="1"/>
              <a:t>pu</a:t>
            </a:r>
            <a:r>
              <a:rPr lang="ko-KR" altLang="en-US" dirty="0"/>
              <a:t>를 통해 </a:t>
            </a:r>
            <a:r>
              <a:rPr lang="en-US" altLang="ko-KR" dirty="0"/>
              <a:t>l1</a:t>
            </a:r>
            <a:r>
              <a:rPr lang="ko-KR" altLang="en-US" dirty="0"/>
              <a:t>을 최대화하여 학습 수행 </a:t>
            </a:r>
            <a:r>
              <a:rPr lang="en-US" altLang="ko-KR" dirty="0"/>
              <a:t>&lt;- </a:t>
            </a:r>
            <a:r>
              <a:rPr lang="ko-KR" altLang="en-US" dirty="0"/>
              <a:t>다음 단어를 맞추도록 학습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C3F51B-6315-AB19-A2A6-779A2295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87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Language Models are Unsupervised Multitask Learners</a:t>
            </a:r>
            <a:endParaRPr lang="ko-KR" altLang="en-US" sz="3600" spc="-15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2024.03.26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Won-Jun Noh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75D36-D7B7-988C-3E99-E7E3D8691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D8354D7-37EC-1DA7-CB65-D286E29CE0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2. Approach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624325BA-5B8C-D6EC-1322-C061D41CDC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4" y="1026160"/>
                <a:ext cx="7165276" cy="5278845"/>
              </a:xfrm>
            </p:spPr>
            <p:txBody>
              <a:bodyPr/>
              <a:lstStyle/>
              <a:p>
                <a:r>
                  <a:rPr lang="en-US" altLang="ko-KR" dirty="0"/>
                  <a:t>GPT-1</a:t>
                </a:r>
              </a:p>
              <a:p>
                <a:pPr lvl="1"/>
                <a:r>
                  <a:rPr lang="ko-KR" altLang="en-US" dirty="0"/>
                  <a:t>기존의 </a:t>
                </a:r>
                <a:r>
                  <a:rPr lang="en-US" altLang="ko-KR" dirty="0"/>
                  <a:t>decoder </a:t>
                </a:r>
                <a:r>
                  <a:rPr lang="ko-KR" altLang="en-US" dirty="0"/>
                  <a:t>블록은 </a:t>
                </a:r>
                <a:r>
                  <a:rPr lang="en-US" altLang="ko-KR" dirty="0"/>
                  <a:t>encode</a:t>
                </a:r>
                <a:r>
                  <a:rPr lang="ko-KR" altLang="en-US" dirty="0"/>
                  <a:t>와 </a:t>
                </a:r>
                <a:r>
                  <a:rPr lang="en-US" altLang="ko-KR" dirty="0"/>
                  <a:t>decoder 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attention</a:t>
                </a:r>
                <a:r>
                  <a:rPr lang="ko-KR" altLang="en-US" dirty="0"/>
                  <a:t>을 포함</a:t>
                </a:r>
                <a:endParaRPr lang="en-US" altLang="ko-KR" dirty="0"/>
              </a:p>
              <a:p>
                <a:pPr lvl="1"/>
                <a:r>
                  <a:rPr lang="en-US" altLang="ko-KR" dirty="0"/>
                  <a:t>Encoder</a:t>
                </a:r>
                <a:r>
                  <a:rPr lang="ko-KR" altLang="en-US" dirty="0"/>
                  <a:t>를 제외하고 사용하기 때문에 중간 지점의 </a:t>
                </a:r>
                <a:r>
                  <a:rPr lang="en-US" altLang="ko-KR" dirty="0"/>
                  <a:t>cross attention </a:t>
                </a:r>
                <a:r>
                  <a:rPr lang="ko-KR" altLang="en-US" dirty="0"/>
                  <a:t>불필요</a:t>
                </a:r>
                <a:endParaRPr lang="en-US" altLang="ko-KR" dirty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: Embedding Matrix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: Positional Encoding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: Transposed embedding matrix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𝑡𝑟𝑎𝑛𝑠𝑓𝑜𝑟𝑚𝑒𝑟𝑏𝑙𝑜𝑐𝑘</m:t>
                    </m:r>
                    <m:d>
                      <m:dPr>
                        <m:ctrlP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altLang="ko-KR" b="0" i="0" dirty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∈[1, 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ko-KR" dirty="0"/>
                  <a:t>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𝑠𝑜𝑓𝑡𝑚𝑎𝑥</m:t>
                    </m:r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Sup>
                      <m:sSubSupPr>
                        <m:ctrlP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𝑙𝑜𝑔𝑃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nary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</a:t>
                </a:r>
              </a:p>
            </p:txBody>
          </p:sp>
        </mc:Choice>
        <mc:Fallback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624325BA-5B8C-D6EC-1322-C061D41CDC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4" y="1026160"/>
                <a:ext cx="7165276" cy="5278845"/>
              </a:xfrm>
              <a:blipFill>
                <a:blip r:embed="rId3"/>
                <a:stretch>
                  <a:fillRect l="-595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DD9D79DC-ED05-4E2D-7DC7-CDA05E06C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94" y="1635162"/>
            <a:ext cx="4020783" cy="42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8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49416-A8AC-5996-B97D-6AE43A03F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18D0497-9EE3-B196-0FF4-BFA0CAD653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2. Approach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724E7E2D-2DC0-57B0-1B86-C353794E20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4" y="1026160"/>
                <a:ext cx="7165276" cy="5278845"/>
              </a:xfrm>
            </p:spPr>
            <p:txBody>
              <a:bodyPr/>
              <a:lstStyle/>
              <a:p>
                <a:r>
                  <a:rPr lang="en-US" altLang="ko-KR" dirty="0"/>
                  <a:t>GPT-2</a:t>
                </a:r>
              </a:p>
              <a:p>
                <a:pPr lvl="1"/>
                <a:r>
                  <a:rPr lang="ko-KR" altLang="en-US" dirty="0"/>
                  <a:t>기존의 </a:t>
                </a:r>
                <a:r>
                  <a:rPr lang="en-US" altLang="ko-KR" dirty="0"/>
                  <a:t>GPT-1 </a:t>
                </a:r>
                <a:r>
                  <a:rPr lang="ko-KR" altLang="en-US" dirty="0"/>
                  <a:t>모델과 달리 </a:t>
                </a:r>
                <a:r>
                  <a:rPr lang="en-US" altLang="ko-KR" dirty="0"/>
                  <a:t>Layer normalization</a:t>
                </a:r>
                <a:r>
                  <a:rPr lang="ko-KR" altLang="en-US" dirty="0"/>
                  <a:t>이 </a:t>
                </a:r>
                <a:r>
                  <a:rPr lang="en-US" altLang="ko-KR" dirty="0"/>
                  <a:t>sub block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input </a:t>
                </a:r>
                <a:r>
                  <a:rPr lang="ko-KR" altLang="en-US" dirty="0"/>
                  <a:t>단에 존재함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마지막 </a:t>
                </a:r>
                <a:r>
                  <a:rPr lang="en-US" altLang="ko-KR" dirty="0"/>
                  <a:t>self-attention block </a:t>
                </a:r>
                <a:r>
                  <a:rPr lang="ko-KR" altLang="en-US" dirty="0"/>
                  <a:t>이후에는 추가적인 </a:t>
                </a:r>
                <a:r>
                  <a:rPr lang="en-US" altLang="ko-KR" dirty="0"/>
                  <a:t>layer normalization </a:t>
                </a:r>
                <a:r>
                  <a:rPr lang="ko-KR" altLang="en-US" dirty="0"/>
                  <a:t>존재</a:t>
                </a:r>
                <a:endParaRPr lang="en-US" altLang="ko-KR" dirty="0"/>
              </a:p>
              <a:p>
                <a:pPr lvl="1"/>
                <a:r>
                  <a:rPr lang="en-US" altLang="ko-KR" dirty="0"/>
                  <a:t>Residual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layer</a:t>
                </a:r>
                <a:r>
                  <a:rPr lang="ko-KR" altLang="en-US" dirty="0"/>
                  <a:t> 깊이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에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따라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ko-KR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  <m:r>
                      <a:rPr lang="en-US" altLang="ko-KR" b="0" i="0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altLang="ko-KR" b="0" i="0" dirty="0" smtClean="0">
                        <a:latin typeface="Cambria Math" panose="02040503050406030204" pitchFamily="18" charset="0"/>
                      </a:rPr>
                      <m:t>weights</m:t>
                    </m:r>
                  </m:oMath>
                </a14:m>
                <a:r>
                  <a:rPr lang="ko-KR" altLang="en-US" dirty="0"/>
                  <a:t>를 사용하여 </a:t>
                </a:r>
                <a:r>
                  <a:rPr lang="en-US" altLang="ko-KR" dirty="0"/>
                  <a:t>residual layer</a:t>
                </a:r>
                <a:r>
                  <a:rPr lang="ko-KR" altLang="en-US" dirty="0"/>
                  <a:t>의 가중치를 설정</a:t>
                </a:r>
                <a:endParaRPr lang="en-US" altLang="ko-KR" dirty="0"/>
              </a:p>
              <a:p>
                <a:pPr lvl="1"/>
                <a:r>
                  <a:rPr lang="en-US" altLang="ko-KR" dirty="0"/>
                  <a:t>Vocabulary size : 50,257</a:t>
                </a:r>
              </a:p>
              <a:p>
                <a:pPr lvl="1"/>
                <a:r>
                  <a:rPr lang="en-US" altLang="ko-KR" dirty="0"/>
                  <a:t>Context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size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: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512 -&gt; 1024</a:t>
                </a:r>
              </a:p>
            </p:txBody>
          </p:sp>
        </mc:Choice>
        <mc:Fallback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724E7E2D-2DC0-57B0-1B86-C353794E20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4" y="1026160"/>
                <a:ext cx="7165276" cy="5278845"/>
              </a:xfrm>
              <a:blipFill>
                <a:blip r:embed="rId3"/>
                <a:stretch>
                  <a:fillRect l="-595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C4D02B47-4600-EB88-FB71-DBFFDE1E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929" y="1312433"/>
            <a:ext cx="1567827" cy="423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40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C96D3-CA43-C9DC-D2B0-F2B6EAF03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5703160-2281-30FA-95F7-796DE04BB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2. Approach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F5FD7E2D-ED83-C5CF-DE62-5D62BC1CF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Training</a:t>
            </a:r>
            <a:r>
              <a:rPr lang="ko-KR" altLang="en-US" dirty="0"/>
              <a:t> </a:t>
            </a:r>
            <a:r>
              <a:rPr lang="en-US" altLang="ko-KR" dirty="0"/>
              <a:t>Dataset</a:t>
            </a:r>
          </a:p>
          <a:p>
            <a:pPr lvl="1"/>
            <a:r>
              <a:rPr lang="ko-KR" altLang="en-US" dirty="0"/>
              <a:t>기존의 데이터는 제한적 </a:t>
            </a:r>
            <a:r>
              <a:rPr lang="en-US" altLang="ko-KR" dirty="0"/>
              <a:t>-&gt;  </a:t>
            </a:r>
            <a:r>
              <a:rPr lang="ko-KR" altLang="en-US" dirty="0"/>
              <a:t>더 많은 데이터 필요</a:t>
            </a:r>
            <a:endParaRPr lang="en-US" altLang="ko-KR" dirty="0"/>
          </a:p>
          <a:p>
            <a:pPr lvl="2"/>
            <a:r>
              <a:rPr lang="ko-KR" altLang="en-US" dirty="0"/>
              <a:t>기존 모델들은 뉴스 기사 혹은 소설책 등 단일 텍스트 도메인에서 학습을 수행함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무한에 가까운 텍스트를 추출하기 위해 웹 스크랩 활용</a:t>
            </a:r>
            <a:endParaRPr lang="en-US" altLang="ko-KR" dirty="0"/>
          </a:p>
          <a:p>
            <a:pPr lvl="2"/>
            <a:r>
              <a:rPr lang="ko-KR" altLang="en-US" dirty="0"/>
              <a:t>방대한 양에 비해 퀄리티 하락 가능성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사람에 의해 </a:t>
            </a:r>
            <a:r>
              <a:rPr lang="ko-KR" altLang="en-US" dirty="0" err="1"/>
              <a:t>필터링된</a:t>
            </a:r>
            <a:r>
              <a:rPr lang="ko-KR" altLang="en-US" dirty="0"/>
              <a:t> 웹페이지를 </a:t>
            </a:r>
            <a:r>
              <a:rPr lang="ko-KR" altLang="en-US" dirty="0" err="1"/>
              <a:t>크롤링</a:t>
            </a:r>
            <a:r>
              <a:rPr lang="ko-KR" altLang="en-US" dirty="0"/>
              <a:t> 하여 수집</a:t>
            </a:r>
            <a:endParaRPr lang="en-US" altLang="ko-KR" dirty="0"/>
          </a:p>
          <a:p>
            <a:pPr lvl="2"/>
            <a:r>
              <a:rPr lang="ko-KR" altLang="en-US" dirty="0"/>
              <a:t>모든 웹에 대해 </a:t>
            </a:r>
            <a:r>
              <a:rPr lang="ko-KR" altLang="en-US" dirty="0" err="1"/>
              <a:t>크롤링</a:t>
            </a:r>
            <a:r>
              <a:rPr lang="ko-KR" altLang="en-US" dirty="0"/>
              <a:t> 시</a:t>
            </a:r>
            <a:r>
              <a:rPr lang="en-US" altLang="ko-KR" dirty="0"/>
              <a:t>, </a:t>
            </a:r>
            <a:r>
              <a:rPr lang="ko-KR" altLang="en-US" dirty="0"/>
              <a:t>너무 많기 때문에 </a:t>
            </a:r>
            <a:r>
              <a:rPr lang="en-US" altLang="ko-KR" dirty="0"/>
              <a:t>reddit </a:t>
            </a:r>
            <a:r>
              <a:rPr lang="ko-KR" altLang="en-US" dirty="0"/>
              <a:t>에서 </a:t>
            </a:r>
            <a:r>
              <a:rPr lang="en-US" altLang="ko-KR" dirty="0"/>
              <a:t>3 </a:t>
            </a:r>
            <a:r>
              <a:rPr lang="ko-KR" altLang="en-US" dirty="0"/>
              <a:t>이상의 점수를 가진 외부 링크를 참고</a:t>
            </a:r>
            <a:endParaRPr lang="en-US" altLang="ko-KR" dirty="0"/>
          </a:p>
          <a:p>
            <a:pPr lvl="2"/>
            <a:r>
              <a:rPr lang="ko-KR" altLang="en-US" dirty="0"/>
              <a:t>이를 통해 흥미로운 내용인지 판별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6748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59FF6-1201-CD68-54AE-C36503F04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6915FD0-23A3-5B2A-D022-1C59D409B4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2. Approach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10D5DCB2-68EA-0F5B-200C-838A5516D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Training</a:t>
            </a:r>
            <a:r>
              <a:rPr lang="ko-KR" altLang="en-US" dirty="0"/>
              <a:t> </a:t>
            </a:r>
            <a:r>
              <a:rPr lang="en-US" altLang="ko-KR" dirty="0"/>
              <a:t>Dataset</a:t>
            </a:r>
          </a:p>
          <a:p>
            <a:pPr lvl="1"/>
            <a:r>
              <a:rPr lang="en-US" altLang="ko-KR" dirty="0" err="1"/>
              <a:t>WebText</a:t>
            </a:r>
            <a:r>
              <a:rPr lang="en-US" altLang="ko-KR" dirty="0"/>
              <a:t> : 45M</a:t>
            </a:r>
            <a:r>
              <a:rPr lang="ko-KR" altLang="en-US" dirty="0"/>
              <a:t>개의 링크 수를 포함</a:t>
            </a:r>
            <a:endParaRPr lang="en-US" altLang="ko-KR" dirty="0"/>
          </a:p>
          <a:p>
            <a:pPr lvl="2"/>
            <a:r>
              <a:rPr lang="en-US" altLang="ko-KR" dirty="0"/>
              <a:t>HTML</a:t>
            </a:r>
            <a:r>
              <a:rPr lang="ko-KR" altLang="en-US" dirty="0"/>
              <a:t>에서 텍스트를 추출</a:t>
            </a:r>
            <a:endParaRPr lang="en-US" altLang="ko-KR" dirty="0"/>
          </a:p>
          <a:p>
            <a:pPr lvl="2"/>
            <a:r>
              <a:rPr lang="en-US" altLang="ko-KR" dirty="0"/>
              <a:t>2017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월가지의 링크를 포함</a:t>
            </a:r>
            <a:endParaRPr lang="en-US" altLang="ko-KR" dirty="0"/>
          </a:p>
          <a:p>
            <a:pPr lvl="2"/>
            <a:r>
              <a:rPr lang="en-US" altLang="ko-KR" dirty="0"/>
              <a:t>40GB</a:t>
            </a:r>
            <a:r>
              <a:rPr lang="ko-KR" altLang="en-US" dirty="0"/>
              <a:t>에 해당하는 </a:t>
            </a:r>
            <a:r>
              <a:rPr lang="en-US" altLang="ko-KR" dirty="0"/>
              <a:t>8</a:t>
            </a:r>
            <a:r>
              <a:rPr lang="ko-KR" altLang="en-US" dirty="0"/>
              <a:t>백만개의 문서가 정리됨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Wikipedia </a:t>
            </a:r>
            <a:r>
              <a:rPr lang="ko-KR" altLang="en-US" dirty="0"/>
              <a:t>자료는 제외</a:t>
            </a:r>
            <a:endParaRPr lang="en-US" altLang="ko-KR" dirty="0"/>
          </a:p>
          <a:p>
            <a:pPr lvl="2"/>
            <a:r>
              <a:rPr lang="ko-KR" altLang="en-US" dirty="0"/>
              <a:t>이미 많은 모델에서 </a:t>
            </a:r>
            <a:r>
              <a:rPr lang="ko-KR" altLang="en-US" dirty="0" err="1"/>
              <a:t>사용중</a:t>
            </a:r>
            <a:endParaRPr lang="en-US" altLang="ko-KR" dirty="0"/>
          </a:p>
          <a:p>
            <a:pPr lvl="2"/>
            <a:r>
              <a:rPr lang="ko-KR" altLang="en-US" dirty="0"/>
              <a:t>테스트 시 데이터가 겹칠 가능성 ↑</a:t>
            </a:r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7742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8B7FB-B5B9-7975-A699-1F34D2A81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A718163-1803-9F94-491E-EA77B7426E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2. Approach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369D52E4-B7B7-83F5-3DE2-0F0C18160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Input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Representation</a:t>
                </a:r>
              </a:p>
              <a:p>
                <a:pPr lvl="1"/>
                <a:r>
                  <a:rPr lang="en-US" altLang="ko-KR" dirty="0"/>
                  <a:t>Language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Model</a:t>
                </a:r>
                <a:r>
                  <a:rPr lang="ko-KR" altLang="en-US" dirty="0"/>
                  <a:t>은 모든 문자열의 확률을 계산하고 생성할 수 있어야 함</a:t>
                </a:r>
                <a:endParaRPr lang="en-US" altLang="ko-KR" dirty="0"/>
              </a:p>
              <a:p>
                <a:pPr lvl="2"/>
                <a:r>
                  <a:rPr lang="en-US" altLang="ko-KR" dirty="0"/>
                  <a:t>Tokenization </a:t>
                </a:r>
                <a:r>
                  <a:rPr lang="ko-KR" altLang="en-US" dirty="0"/>
                  <a:t>과정이 요구됨</a:t>
                </a:r>
                <a:endParaRPr lang="en-US" altLang="ko-KR" dirty="0"/>
              </a:p>
              <a:p>
                <a:pPr lvl="1"/>
                <a:r>
                  <a:rPr lang="en-US" altLang="ko-KR" dirty="0"/>
                  <a:t>Byte Pair Encoding</a:t>
                </a:r>
              </a:p>
              <a:p>
                <a:pPr lvl="2"/>
                <a:r>
                  <a:rPr lang="en-US" altLang="ko-KR" dirty="0" err="1"/>
                  <a:t>Subword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기반의 인코딩 방법으로 문자 단위로 단어를 분해하여 </a:t>
                </a:r>
                <a:r>
                  <a:rPr lang="en-US" altLang="ko-KR" dirty="0"/>
                  <a:t>Vocabulary</a:t>
                </a:r>
                <a:r>
                  <a:rPr lang="ko-KR" altLang="en-US" dirty="0"/>
                  <a:t>를 생성</a:t>
                </a:r>
                <a:endParaRPr lang="en-US" altLang="ko-KR" dirty="0"/>
              </a:p>
              <a:p>
                <a:pPr lvl="2"/>
                <a:r>
                  <a:rPr lang="ko-KR" altLang="en-US" dirty="0"/>
                  <a:t>반복을 통해 빈도수가 높은 문자 쌍을 지속적으로 </a:t>
                </a:r>
                <a:r>
                  <a:rPr lang="en-US" altLang="ko-KR" dirty="0"/>
                  <a:t>Vocabulary</a:t>
                </a:r>
                <a:r>
                  <a:rPr lang="ko-KR" altLang="en-US" dirty="0"/>
                  <a:t>에 추가하는 방법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𝑉𝑜𝑐𝑎𝑏𝑢𝑙𝑎𝑟𝑦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𝑤𝑜𝑟𝑑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𝑎𝑝𝑝𝑙𝑒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𝑎𝑣𝑎𝑖𝑙𝑎𝑏𝑙𝑒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𝑐𝑎𝑝𝑎𝑏𝑙𝑒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ko-K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𝑉𝑜𝑐𝑎𝑏𝑢𝑙𝑎𝑟𝑦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𝑐h𝑎𝑟𝑎𝑐𝑡𝑒𝑟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ko-KR" dirty="0"/>
              </a:p>
              <a:p>
                <a:pPr marL="457200" lvl="1" indent="0">
                  <a:buNone/>
                </a:pPr>
                <a:endParaRPr lang="en-US" altLang="ko-KR" dirty="0"/>
              </a:p>
              <a:p>
                <a:pPr lvl="1"/>
                <a:r>
                  <a:rPr lang="ko-KR" altLang="en-US" dirty="0"/>
                  <a:t>단어로부터 </a:t>
                </a:r>
                <a:r>
                  <a:rPr lang="en-US" altLang="ko-KR" dirty="0"/>
                  <a:t>Character Vocabulary</a:t>
                </a:r>
                <a:r>
                  <a:rPr lang="ko-KR" altLang="en-US" dirty="0"/>
                  <a:t>를 얻은 다음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같이 함께 자주 등장하는 문자 쌍을 </a:t>
                </a:r>
                <a:r>
                  <a:rPr lang="en-US" altLang="ko-KR" dirty="0"/>
                  <a:t>Character Vocabulary</a:t>
                </a:r>
                <a:r>
                  <a:rPr lang="ko-KR" altLang="en-US" dirty="0"/>
                  <a:t>에 </a:t>
                </a:r>
                <a:r>
                  <a:rPr lang="en-US" altLang="ko-KR" dirty="0"/>
                  <a:t>greedy</a:t>
                </a:r>
                <a:r>
                  <a:rPr lang="ko-KR" altLang="en-US" dirty="0"/>
                  <a:t>하게 추가하는 방법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𝑉𝑜𝑐𝑎𝑏𝑢𝑙𝑎𝑟𝑦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𝑐h𝑎𝑟𝑎𝑐𝑡𝑒𝑟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𝑙𝑒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𝑏𝑙𝑒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𝑎𝑏𝑙𝑒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marL="457200" lvl="1" indent="0">
                  <a:buNone/>
                </a:pPr>
                <a:endParaRPr lang="en-US" altLang="ko-KR" dirty="0"/>
              </a:p>
              <a:p>
                <a:pPr lvl="1"/>
                <a:endParaRPr lang="en-US" altLang="ko-KR" dirty="0"/>
              </a:p>
            </p:txBody>
          </p:sp>
        </mc:Choice>
        <mc:Fallback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369D52E4-B7B7-83F5-3DE2-0F0C18160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14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4C8C1-7EA5-C9E0-D037-2A92A97DC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7CDCF38-09BD-94A1-2A2E-A1A9BFFEF1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2. Approach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B822B27B-E920-7AF2-D2B9-D4066AF8C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Input</a:t>
            </a:r>
            <a:r>
              <a:rPr lang="ko-KR" altLang="en-US" dirty="0"/>
              <a:t> </a:t>
            </a:r>
            <a:r>
              <a:rPr lang="en-US" altLang="ko-KR" dirty="0"/>
              <a:t>Representation</a:t>
            </a:r>
          </a:p>
          <a:p>
            <a:pPr lvl="1"/>
            <a:r>
              <a:rPr lang="ko-KR" altLang="en-US" dirty="0"/>
              <a:t>유니코드 기반으로 구현된 </a:t>
            </a:r>
            <a:r>
              <a:rPr lang="en-US" altLang="ko-KR" dirty="0"/>
              <a:t>Byte Pair Encoding</a:t>
            </a:r>
            <a:r>
              <a:rPr lang="ko-KR" altLang="en-US" dirty="0"/>
              <a:t>의 </a:t>
            </a:r>
            <a:r>
              <a:rPr lang="en-US" altLang="ko-KR" dirty="0"/>
              <a:t>base vocab size</a:t>
            </a:r>
            <a:r>
              <a:rPr lang="ko-KR" altLang="en-US" dirty="0"/>
              <a:t>는 </a:t>
            </a:r>
            <a:r>
              <a:rPr lang="en-US" altLang="ko-KR" dirty="0"/>
              <a:t>130,000 </a:t>
            </a:r>
            <a:r>
              <a:rPr lang="ko-KR" altLang="en-US" dirty="0"/>
              <a:t>이상</a:t>
            </a:r>
            <a:endParaRPr lang="en-US" altLang="ko-KR" dirty="0"/>
          </a:p>
          <a:p>
            <a:pPr lvl="2"/>
            <a:r>
              <a:rPr lang="ko-KR" altLang="en-US" dirty="0"/>
              <a:t>일반적으로 </a:t>
            </a:r>
            <a:r>
              <a:rPr lang="en-US" altLang="ko-KR" dirty="0"/>
              <a:t>32,000 ~ 64,000</a:t>
            </a:r>
            <a:r>
              <a:rPr lang="ko-KR" altLang="en-US" dirty="0"/>
              <a:t>개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이를 </a:t>
            </a:r>
            <a:r>
              <a:rPr lang="en-US" altLang="ko-KR" dirty="0"/>
              <a:t>Byte </a:t>
            </a:r>
            <a:r>
              <a:rPr lang="ko-KR" altLang="en-US" dirty="0"/>
              <a:t>레벨에서 구현하여 </a:t>
            </a:r>
            <a:r>
              <a:rPr lang="en-US" altLang="ko-KR" dirty="0"/>
              <a:t>vocab size</a:t>
            </a:r>
            <a:r>
              <a:rPr lang="ko-KR" altLang="en-US" dirty="0"/>
              <a:t>를 </a:t>
            </a:r>
            <a:r>
              <a:rPr lang="en-US" altLang="ko-KR" dirty="0"/>
              <a:t>256</a:t>
            </a:r>
            <a:r>
              <a:rPr lang="ko-KR" altLang="en-US" dirty="0"/>
              <a:t>으로 감소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Byte </a:t>
            </a:r>
            <a:r>
              <a:rPr lang="ko-KR" altLang="en-US" dirty="0"/>
              <a:t>레벨에서 적용할 시 문장 부호와 같이 데이터 내에서 여러 번 출현한다면 같은 단어를 중복으로 추가함</a:t>
            </a:r>
            <a:endParaRPr lang="en-US" altLang="ko-KR" dirty="0"/>
          </a:p>
          <a:p>
            <a:pPr lvl="2"/>
            <a:r>
              <a:rPr lang="en-US" altLang="ko-KR" dirty="0"/>
              <a:t>EX) {dog, dog!, dog?}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Character </a:t>
            </a:r>
            <a:r>
              <a:rPr lang="ko-KR" altLang="en-US" dirty="0"/>
              <a:t>수준 이상의 </a:t>
            </a:r>
            <a:r>
              <a:rPr lang="en-US" altLang="ko-KR" dirty="0"/>
              <a:t>merge</a:t>
            </a:r>
            <a:r>
              <a:rPr lang="ko-KR" altLang="en-US" dirty="0"/>
              <a:t>를 방지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13843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C306A-B4FC-F351-1134-80AA57537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66A0A3F-31C9-0B29-CFD5-AD0AF7154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Experiments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934F631A-74DA-2622-9972-DC424F681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모델 크기 및 파라미터</a:t>
            </a:r>
            <a:endParaRPr lang="en-US" altLang="ko-KR" dirty="0"/>
          </a:p>
        </p:txBody>
      </p:sp>
      <p:pic>
        <p:nvPicPr>
          <p:cNvPr id="6146" name="Picture 2" descr="The Illustrated GPT-2 (Visualizing Transformer Language Models) – Jay  Alammar – Visualizing machine learning one concept at a time.">
            <a:extLst>
              <a:ext uri="{FF2B5EF4-FFF2-40B4-BE49-F238E27FC236}">
                <a16:creationId xmlns:a16="http://schemas.microsoft.com/office/drawing/2014/main" id="{34E39553-2DDF-77D9-B69B-B74035526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01" y="1950890"/>
            <a:ext cx="6560472" cy="310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B3E8CB80-5643-495B-44EE-CB03656D4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4" y="2716922"/>
            <a:ext cx="3157772" cy="157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08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C01FF-50D0-9668-5F42-C63653F51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C68244E-A67E-5AD4-1802-69219F128A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Experiments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F298B9AC-FAAC-E437-E835-5AC913F61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Zero-Shot</a:t>
            </a:r>
            <a:r>
              <a:rPr lang="ko-KR" altLang="en-US" dirty="0"/>
              <a:t> 결과</a:t>
            </a:r>
            <a:endParaRPr lang="en-US" altLang="ko-KR" dirty="0"/>
          </a:p>
          <a:p>
            <a:pPr lvl="1"/>
            <a:r>
              <a:rPr lang="ko-KR" altLang="en-US" dirty="0"/>
              <a:t>상기된 데이터로 학습하지 않고 나타난 결과 </a:t>
            </a:r>
            <a:r>
              <a:rPr lang="en-US" altLang="ko-KR" dirty="0"/>
              <a:t>- Perplexity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D92C5D5-5596-C88E-AA0D-D61FF8D0A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1" y="2187464"/>
            <a:ext cx="10069158" cy="33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335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0718F-F0BD-9BD8-0D3A-7C38EFA35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4D677F4-E908-99F2-6129-6F885D03A2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Experiments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6D9FDABC-69F5-0F6C-D3D3-812B6C5C8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Children’s Book Test</a:t>
            </a:r>
          </a:p>
          <a:p>
            <a:pPr lvl="1"/>
            <a:r>
              <a:rPr lang="en-US" altLang="ko-KR" dirty="0"/>
              <a:t>Named entities, nouns, verb</a:t>
            </a:r>
            <a:r>
              <a:rPr lang="ko-KR" altLang="en-US" dirty="0"/>
              <a:t>와 같이 품사에 따른 언어 모델의 성능을 측정하기 위한 데이터셋</a:t>
            </a:r>
            <a:endParaRPr lang="en-US" altLang="ko-KR" dirty="0"/>
          </a:p>
          <a:p>
            <a:pPr lvl="1"/>
            <a:r>
              <a:rPr lang="ko-KR" altLang="en-US" dirty="0"/>
              <a:t>빈칸과 이에 대한 </a:t>
            </a:r>
            <a:r>
              <a:rPr lang="en-US" altLang="ko-KR" dirty="0"/>
              <a:t>10</a:t>
            </a:r>
            <a:r>
              <a:rPr lang="ko-KR" altLang="en-US" dirty="0"/>
              <a:t>개의 선택지가 주어질 때 알맞은 항목을 선택하는 </a:t>
            </a:r>
            <a:r>
              <a:rPr lang="en-US" altLang="ko-KR" dirty="0"/>
              <a:t>cloze test</a:t>
            </a:r>
            <a:r>
              <a:rPr lang="ko-KR" altLang="en-US" dirty="0"/>
              <a:t>의 </a:t>
            </a:r>
            <a:r>
              <a:rPr lang="en-US" altLang="ko-KR" dirty="0"/>
              <a:t>accuracy</a:t>
            </a:r>
            <a:r>
              <a:rPr lang="ko-KR" altLang="en-US" dirty="0"/>
              <a:t>를 사용</a:t>
            </a:r>
            <a:endParaRPr lang="en-US" altLang="ko-KR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9E8AB8E-0F0B-3990-0FA4-436FDDE5D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26" y="2313500"/>
            <a:ext cx="6028970" cy="430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514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83048-177A-335F-87C3-B72812744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6BFDAFF-20C3-E943-049D-5DD3C4F8DA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Experiments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116D8024-E1C7-6C05-2323-4F784860E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Winograd Schema Challenge</a:t>
            </a:r>
          </a:p>
          <a:p>
            <a:pPr lvl="1"/>
            <a:r>
              <a:rPr lang="en-US" altLang="ko-KR" dirty="0"/>
              <a:t>Text</a:t>
            </a:r>
            <a:r>
              <a:rPr lang="ko-KR" altLang="en-US" dirty="0"/>
              <a:t>의 모호성을 풀어나가는 데이터셋</a:t>
            </a:r>
            <a:endParaRPr lang="en-US" altLang="ko-KR" dirty="0"/>
          </a:p>
          <a:p>
            <a:pPr lvl="1"/>
            <a:r>
              <a:rPr lang="ko-KR" altLang="en-US" dirty="0"/>
              <a:t>문맥을 이해하고 복잡한 추론을 수행하는 언어 모델의 능력을 평가하기 위해 사용됨</a:t>
            </a:r>
            <a:endParaRPr lang="en-US" altLang="ko-KR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92DDC980-AAD0-B843-6C6C-0DCD94E60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94" y="2330054"/>
            <a:ext cx="4738662" cy="41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9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altLang="ko-KR" dirty="0"/>
              <a:t>Introduction</a:t>
            </a:r>
          </a:p>
          <a:p>
            <a:pPr>
              <a:lnSpc>
                <a:spcPct val="250000"/>
              </a:lnSpc>
            </a:pPr>
            <a:r>
              <a:rPr lang="en-US" altLang="ko-KR" dirty="0"/>
              <a:t>Approach</a:t>
            </a:r>
          </a:p>
          <a:p>
            <a:pPr>
              <a:lnSpc>
                <a:spcPct val="250000"/>
              </a:lnSpc>
            </a:pPr>
            <a:r>
              <a:rPr lang="en-US" altLang="ko-KR" dirty="0"/>
              <a:t>Experiments</a:t>
            </a:r>
          </a:p>
          <a:p>
            <a:pPr>
              <a:lnSpc>
                <a:spcPct val="250000"/>
              </a:lnSpc>
            </a:pPr>
            <a:r>
              <a:rPr lang="en-US" altLang="ko-KR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23890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2752C-D33C-3D39-C92E-00BC4DD24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0C18ED4-809A-901B-05B5-1C6D76246D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Experiments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E53F2BB-C0CE-2BD0-3A69-627FF321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Question Answering</a:t>
            </a:r>
          </a:p>
          <a:p>
            <a:pPr lvl="1"/>
            <a:endParaRPr lang="en-US" altLang="ko-KR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69FF87EB-8670-4EE1-AC0B-D0FC3DFFB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76"/>
          <a:stretch/>
        </p:blipFill>
        <p:spPr bwMode="auto">
          <a:xfrm>
            <a:off x="869026" y="1994102"/>
            <a:ext cx="10281826" cy="362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805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4. Conclusion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/>
          <a:lstStyle/>
          <a:p>
            <a:r>
              <a:rPr lang="en-US" altLang="ko-KR" dirty="0"/>
              <a:t>GPT-2’s</a:t>
            </a:r>
            <a:r>
              <a:rPr lang="ko-KR" altLang="en-US" dirty="0"/>
              <a:t> </a:t>
            </a:r>
            <a:r>
              <a:rPr lang="en-US" altLang="ko-KR" dirty="0"/>
              <a:t>Contribution</a:t>
            </a:r>
          </a:p>
          <a:p>
            <a:pPr lvl="1"/>
            <a:r>
              <a:rPr lang="en-US" altLang="ko-KR" dirty="0"/>
              <a:t>GPT-2</a:t>
            </a:r>
            <a:r>
              <a:rPr lang="ko-KR" altLang="en-US" dirty="0"/>
              <a:t>는 </a:t>
            </a:r>
            <a:r>
              <a:rPr lang="en-US" altLang="ko-KR" dirty="0"/>
              <a:t>GPT-1 </a:t>
            </a:r>
            <a:r>
              <a:rPr lang="ko-KR" altLang="en-US" dirty="0"/>
              <a:t>모델을 기반으로 하여 </a:t>
            </a:r>
            <a:r>
              <a:rPr lang="en-US" altLang="ko-KR" dirty="0"/>
              <a:t>unsupervised pre-training </a:t>
            </a:r>
            <a:r>
              <a:rPr lang="ko-KR" altLang="en-US" dirty="0"/>
              <a:t>작업을 최대화 시킨 모델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기존의 </a:t>
            </a:r>
            <a:r>
              <a:rPr lang="en-US" altLang="ko-KR" dirty="0"/>
              <a:t>pretrained language model</a:t>
            </a:r>
            <a:r>
              <a:rPr lang="ko-KR" altLang="en-US" dirty="0"/>
              <a:t>과 다르게 </a:t>
            </a:r>
            <a:r>
              <a:rPr lang="en-US" altLang="ko-KR" dirty="0"/>
              <a:t>finetuning</a:t>
            </a:r>
            <a:r>
              <a:rPr lang="ko-KR" altLang="en-US" dirty="0"/>
              <a:t>을 수행하지 않고도 비지도 학습으로 여러 </a:t>
            </a:r>
            <a:r>
              <a:rPr lang="en-US" altLang="ko-KR" dirty="0"/>
              <a:t>Zero-shot</a:t>
            </a:r>
            <a:r>
              <a:rPr lang="ko-KR" altLang="en-US" dirty="0"/>
              <a:t> </a:t>
            </a:r>
            <a:r>
              <a:rPr lang="en-US" altLang="ko-KR" dirty="0"/>
              <a:t>task </a:t>
            </a:r>
            <a:r>
              <a:rPr lang="ko-KR" altLang="en-US" dirty="0"/>
              <a:t>에서 높은 성능을 보임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하지만 실제 적용 측면에서는 부족한 모습을 보임 </a:t>
            </a:r>
            <a:r>
              <a:rPr lang="en-US" altLang="ko-KR" dirty="0"/>
              <a:t>(Zero-shot)</a:t>
            </a:r>
          </a:p>
          <a:p>
            <a:pPr marL="457200" lvl="1" indent="0">
              <a:buNone/>
            </a:pPr>
            <a:endParaRPr lang="en-US" altLang="ko-KR" dirty="0"/>
          </a:p>
          <a:p>
            <a:pPr lvl="1"/>
            <a:r>
              <a:rPr lang="ko-KR" altLang="en-US" dirty="0"/>
              <a:t>오픈소스로 모델이 공개되어 이를 기반으로 </a:t>
            </a:r>
            <a:r>
              <a:rPr lang="en-US" altLang="ko-KR" dirty="0"/>
              <a:t>fine tuning</a:t>
            </a:r>
            <a:r>
              <a:rPr lang="ko-KR" altLang="en-US" dirty="0"/>
              <a:t>을 수행하는 등 다양한 </a:t>
            </a:r>
            <a:r>
              <a:rPr lang="en-US" altLang="ko-KR" dirty="0"/>
              <a:t>task</a:t>
            </a:r>
            <a:r>
              <a:rPr lang="ko-KR" altLang="en-US" dirty="0"/>
              <a:t>에서 활용 기대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image captioning task </a:t>
            </a:r>
            <a:r>
              <a:rPr lang="ko-KR" altLang="en-US" dirty="0"/>
              <a:t>등 </a:t>
            </a:r>
            <a:r>
              <a:rPr lang="en-US" altLang="ko-KR" dirty="0"/>
              <a:t>cross attention</a:t>
            </a:r>
            <a:r>
              <a:rPr lang="ko-KR" altLang="en-US" dirty="0"/>
              <a:t>을 활용한 </a:t>
            </a:r>
            <a:r>
              <a:rPr lang="en-US" altLang="ko-KR" dirty="0"/>
              <a:t>multi-modal </a:t>
            </a:r>
            <a:r>
              <a:rPr lang="ko-KR" altLang="en-US" dirty="0"/>
              <a:t>모델로도 활용 가능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2934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개요</a:t>
            </a:r>
            <a:endParaRPr lang="en-US" altLang="ko-KR" dirty="0"/>
          </a:p>
          <a:p>
            <a:pPr lvl="1"/>
            <a:r>
              <a:rPr lang="ko-KR" altLang="en-US" dirty="0"/>
              <a:t>기계학습 시스템은 큰 데이터셋과 큰 모델</a:t>
            </a:r>
            <a:r>
              <a:rPr lang="en-US" altLang="ko-KR" dirty="0"/>
              <a:t>, </a:t>
            </a:r>
            <a:r>
              <a:rPr lang="ko-KR" altLang="en-US" dirty="0"/>
              <a:t>지도 학습 등을 통해 빠르게 발전해옴</a:t>
            </a:r>
            <a:endParaRPr lang="en-US" altLang="ko-KR" dirty="0"/>
          </a:p>
          <a:p>
            <a:pPr lvl="1"/>
            <a:r>
              <a:rPr lang="ko-KR" altLang="en-US" dirty="0"/>
              <a:t>하지만 데이터의 분포가 바뀌거나</a:t>
            </a:r>
            <a:r>
              <a:rPr lang="en-US" altLang="ko-KR" dirty="0"/>
              <a:t>, </a:t>
            </a:r>
            <a:r>
              <a:rPr lang="ko-KR" altLang="en-US" dirty="0"/>
              <a:t>다른 </a:t>
            </a:r>
            <a:r>
              <a:rPr lang="en-US" altLang="ko-KR" dirty="0"/>
              <a:t>Task</a:t>
            </a:r>
            <a:r>
              <a:rPr lang="ko-KR" altLang="en-US" dirty="0"/>
              <a:t>에서 모델을 사용하려면 재학습이 필요</a:t>
            </a:r>
            <a:endParaRPr lang="en-US" altLang="ko-KR" dirty="0"/>
          </a:p>
          <a:p>
            <a:pPr lvl="1"/>
            <a:r>
              <a:rPr lang="ko-KR" altLang="en-US" dirty="0"/>
              <a:t>현재 머신 러닝을 개발하는 방법은 </a:t>
            </a:r>
            <a:r>
              <a:rPr lang="en-US" altLang="ko-KR" dirty="0"/>
              <a:t>task</a:t>
            </a:r>
            <a:r>
              <a:rPr lang="ko-KR" altLang="en-US" dirty="0"/>
              <a:t>에 맞는 데이터셋을 찾고</a:t>
            </a:r>
            <a:r>
              <a:rPr lang="en-US" altLang="ko-KR" dirty="0"/>
              <a:t>, </a:t>
            </a:r>
            <a:r>
              <a:rPr lang="ko-KR" altLang="en-US" dirty="0"/>
              <a:t>이를 </a:t>
            </a:r>
            <a:r>
              <a:rPr lang="en-US" altLang="ko-KR" dirty="0"/>
              <a:t>train / valid </a:t>
            </a:r>
            <a:r>
              <a:rPr lang="ko-KR" altLang="en-US" dirty="0"/>
              <a:t>단계로 나누어 학습한 뒤 성능을 측정하는 방법</a:t>
            </a:r>
            <a:endParaRPr lang="en-US" altLang="ko-KR" dirty="0"/>
          </a:p>
          <a:p>
            <a:pPr lvl="2"/>
            <a:r>
              <a:rPr lang="ko-KR" altLang="en-US" dirty="0"/>
              <a:t>좁은 범위의 과제에서는 효과적</a:t>
            </a:r>
            <a:endParaRPr lang="en-US" altLang="ko-KR" dirty="0"/>
          </a:p>
          <a:p>
            <a:pPr lvl="2"/>
            <a:r>
              <a:rPr lang="ko-KR" altLang="en-US" dirty="0"/>
              <a:t>범용적인 이해를 필요로 하는 독해나 다양한 이미지 분류 시스템에서는 낮은 성능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B702E79-DF9E-3AB6-12CF-D2DEF082EBE7}"/>
              </a:ext>
            </a:extLst>
          </p:cNvPr>
          <p:cNvSpPr/>
          <p:nvPr/>
        </p:nvSpPr>
        <p:spPr>
          <a:xfrm>
            <a:off x="2673957" y="4220530"/>
            <a:ext cx="2097742" cy="11833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ysClr val="windowText" lastClr="000000"/>
                </a:solidFill>
              </a:rPr>
              <a:t>NLP Classification Model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40333850-234A-2D15-F89F-927DAC74C783}"/>
              </a:ext>
            </a:extLst>
          </p:cNvPr>
          <p:cNvSpPr/>
          <p:nvPr/>
        </p:nvSpPr>
        <p:spPr>
          <a:xfrm>
            <a:off x="6925020" y="4220530"/>
            <a:ext cx="2097742" cy="11833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Translation Model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A1C328B0-4113-3C48-A178-B78D47B04192}"/>
              </a:ext>
            </a:extLst>
          </p:cNvPr>
          <p:cNvSpPr/>
          <p:nvPr/>
        </p:nvSpPr>
        <p:spPr>
          <a:xfrm>
            <a:off x="5174428" y="4582758"/>
            <a:ext cx="1387737" cy="473336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F4E5E-BB41-CD2D-8FA0-925991ED893B}"/>
              </a:ext>
            </a:extLst>
          </p:cNvPr>
          <p:cNvSpPr txBox="1"/>
          <p:nvPr/>
        </p:nvSpPr>
        <p:spPr>
          <a:xfrm>
            <a:off x="5091998" y="5056094"/>
            <a:ext cx="151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Low Accuracy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125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2D0AE-7CF0-093E-0E71-0D4EFCAD2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75ADB09-FB9F-4021-4B46-95848C4871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E335CFD-A896-BF7D-4A04-B423F95A8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개요</a:t>
            </a:r>
            <a:endParaRPr lang="en-US" altLang="ko-KR" dirty="0"/>
          </a:p>
          <a:p>
            <a:pPr lvl="1"/>
            <a:r>
              <a:rPr lang="ko-KR" altLang="en-US" dirty="0"/>
              <a:t>이를 해결하기 위해 다중작업 학습</a:t>
            </a:r>
            <a:r>
              <a:rPr lang="en-US" altLang="ko-KR" dirty="0"/>
              <a:t>(Multitask Learning) </a:t>
            </a:r>
            <a:r>
              <a:rPr lang="ko-KR" altLang="en-US" dirty="0"/>
              <a:t>도입</a:t>
            </a:r>
            <a:endParaRPr lang="en-US" altLang="ko-KR" dirty="0"/>
          </a:p>
          <a:p>
            <a:pPr lvl="2"/>
            <a:r>
              <a:rPr lang="en-US" altLang="ko-KR" dirty="0"/>
              <a:t>Pre-training </a:t>
            </a:r>
            <a:r>
              <a:rPr lang="ko-KR" altLang="en-US" dirty="0"/>
              <a:t>모델과 </a:t>
            </a:r>
            <a:r>
              <a:rPr lang="en-US" altLang="ko-KR" dirty="0"/>
              <a:t>supervised fine-tuning</a:t>
            </a:r>
            <a:r>
              <a:rPr lang="ko-KR" altLang="en-US" dirty="0"/>
              <a:t>의 결합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0AEC96-A722-DFAC-3777-2C8C9B8C1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95" y="2754994"/>
            <a:ext cx="5198409" cy="282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63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7353F-D81D-24CD-8BD3-F636A0306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1241499-DA72-AA76-4813-15DF891FDB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AFDC7B17-B7B3-B06B-A413-EA9C30AE3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개요</a:t>
            </a:r>
            <a:endParaRPr lang="en-US" altLang="ko-KR" dirty="0"/>
          </a:p>
          <a:p>
            <a:pPr lvl="1"/>
            <a:r>
              <a:rPr lang="ko-KR" altLang="en-US" dirty="0"/>
              <a:t>이전에 제안된 방법들은 여전히 지도 학습을 필요로 함</a:t>
            </a:r>
            <a:endParaRPr lang="en-US" altLang="ko-KR" dirty="0"/>
          </a:p>
          <a:p>
            <a:pPr lvl="1"/>
            <a:r>
              <a:rPr lang="ko-KR" altLang="en-US" dirty="0"/>
              <a:t>만약 지도 학습이 없는 상태로 만들어진다면</a:t>
            </a:r>
            <a:r>
              <a:rPr lang="en-US" altLang="ko-KR" dirty="0"/>
              <a:t>, </a:t>
            </a:r>
            <a:r>
              <a:rPr lang="ko-KR" altLang="en-US" dirty="0"/>
              <a:t>일반 상식 추론 등 다양한 범위에서 사용할 수 있을 것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본 연구에서 제안하는 방법은 언어 모델이 어떠한 </a:t>
            </a:r>
            <a:r>
              <a:rPr lang="en-US" altLang="ko-KR" dirty="0"/>
              <a:t>parameter </a:t>
            </a:r>
            <a:r>
              <a:rPr lang="ko-KR" altLang="en-US" dirty="0"/>
              <a:t>혹은 모델 구조의 변화 없이 </a:t>
            </a:r>
            <a:r>
              <a:rPr lang="en-US" altLang="ko-KR" dirty="0"/>
              <a:t>zero-shot setting </a:t>
            </a:r>
            <a:r>
              <a:rPr lang="ko-KR" altLang="en-US" dirty="0"/>
              <a:t>하에 높은 성능으로 </a:t>
            </a:r>
            <a:r>
              <a:rPr lang="en-US" altLang="ko-KR" dirty="0"/>
              <a:t>down stream task</a:t>
            </a:r>
            <a:r>
              <a:rPr lang="ko-KR" altLang="en-US" dirty="0"/>
              <a:t>를 수행할 수 있음을 보임</a:t>
            </a:r>
            <a:endParaRPr lang="en-US" altLang="ko-KR" dirty="0"/>
          </a:p>
          <a:p>
            <a:pPr lvl="2"/>
            <a:r>
              <a:rPr lang="en-US" altLang="ko-KR" dirty="0"/>
              <a:t>Zero</a:t>
            </a:r>
            <a:r>
              <a:rPr lang="ko-KR" altLang="en-US" dirty="0"/>
              <a:t> </a:t>
            </a:r>
            <a:r>
              <a:rPr lang="en-US" altLang="ko-KR" dirty="0"/>
              <a:t>shot</a:t>
            </a:r>
            <a:r>
              <a:rPr lang="ko-KR" altLang="en-US" dirty="0"/>
              <a:t> </a:t>
            </a:r>
            <a:r>
              <a:rPr lang="en-US" altLang="ko-KR" dirty="0"/>
              <a:t>learning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모델에 데이터를 학습하지 않고 추론하는 방법</a:t>
            </a:r>
            <a:endParaRPr lang="en-US" altLang="ko-KR" dirty="0"/>
          </a:p>
          <a:p>
            <a:pPr lvl="2"/>
            <a:r>
              <a:rPr lang="en-US" altLang="ko-KR" dirty="0"/>
              <a:t>One, Few shot learning : </a:t>
            </a:r>
            <a:r>
              <a:rPr lang="ko-KR" altLang="en-US" dirty="0"/>
              <a:t>모델에 데이터를 한 번 혹은 몇 번 업데이트 하여 학습하는 방법</a:t>
            </a:r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2620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B453A-D33A-2390-8CC7-8596B6DD8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FAA3610-DFAD-C69A-72E1-DCCE33071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2. Approach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92ED43D6-9EF8-9FDE-63BF-D51DE03987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접근 방법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본 논문에서 제안한 접근 방식의 핵심은 </a:t>
                </a:r>
                <a:r>
                  <a:rPr lang="en-US" altLang="ko-KR" dirty="0"/>
                  <a:t>language modeling</a:t>
                </a:r>
              </a:p>
              <a:p>
                <a:pPr lvl="1"/>
                <a:r>
                  <a:rPr lang="en-US" altLang="ko-KR" dirty="0"/>
                  <a:t>language modeling</a:t>
                </a:r>
                <a:r>
                  <a:rPr lang="ko-KR" altLang="en-US" dirty="0"/>
                  <a:t>은 문장들이 어떠한 </a:t>
                </a:r>
                <a:r>
                  <a:rPr lang="en-US" altLang="ko-KR" dirty="0"/>
                  <a:t>token sequence</a:t>
                </a:r>
                <a:r>
                  <a:rPr lang="ko-KR" altLang="en-US" dirty="0"/>
                  <a:t>로 구축되어 있는지를 모델링하는 것으로 의미</a:t>
                </a:r>
                <a:endParaRPr lang="en-US" altLang="ko-KR" dirty="0"/>
              </a:p>
              <a:p>
                <a:pPr lvl="2"/>
                <a:r>
                  <a:rPr lang="ko-KR" altLang="en-US" dirty="0"/>
                  <a:t>다양한 길이의 </a:t>
                </a:r>
                <a:r>
                  <a:rPr lang="en-US" altLang="ko-KR" dirty="0"/>
                  <a:t>symbol</a:t>
                </a:r>
                <a:r>
                  <a:rPr lang="ko-KR" altLang="en-US" dirty="0"/>
                  <a:t>로 구성된 입력 샘플로부터 비지도 분포를 측정</a:t>
                </a:r>
                <a:endParaRPr lang="en-US" altLang="ko-KR" dirty="0"/>
              </a:p>
              <a:p>
                <a:pPr lvl="2"/>
                <a:endParaRPr lang="en-US" altLang="ko-KR" dirty="0">
                  <a:solidFill>
                    <a:schemeClr val="tx1"/>
                  </a:solidFill>
                </a:endParaRPr>
              </a:p>
              <a:p>
                <a:pPr marL="457200" lvl="1" indent="0" algn="ctr">
                  <a:buNone/>
                </a:pPr>
                <a:r>
                  <a:rPr lang="en-US" altLang="ko-KR" dirty="0"/>
                  <a:t>Examples </a:t>
                </a:r>
                <a14:m>
                  <m:oMath xmlns:m="http://schemas.openxmlformats.org/officeDocument/2006/math">
                    <m:r>
                      <a:rPr lang="en-US" altLang="ko-KR" b="0" i="0" dirty="0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ctrlP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dirty="0"/>
              </a:p>
              <a:p>
                <a:pPr marL="457200" lvl="1" indent="0" algn="ctr">
                  <a:buNone/>
                </a:pPr>
                <a:r>
                  <a:rPr lang="en-US" altLang="ko-KR" dirty="0"/>
                  <a:t>Variable length sequences of symbol: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altLang="ko-K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dirty="0"/>
              </a:p>
              <a:p>
                <a:pPr marL="457200" lvl="1" indent="0" algn="ctr">
                  <a:buNone/>
                </a:pPr>
                <a:endParaRPr lang="en-US" altLang="ko-KR" sz="2000" dirty="0"/>
              </a:p>
              <a:p>
                <a:pPr lvl="1"/>
                <a:r>
                  <a:rPr lang="ko-KR" altLang="en-US" dirty="0"/>
                  <a:t>언어는 한 방향으로 흐르는 자연스러운 순서로 이루어져 있기 때문에 다음과 같은 조건부 확률을 나타낼 수 있음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ko-K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en-US" altLang="ko-K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ko-K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ko-K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ko-K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ko-KR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ko-K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ko-K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ko-KR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ko-K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ko-K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ko-KR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dirty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ko-K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ko-K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ko-K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ko-K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</p:txBody>
          </p:sp>
        </mc:Choice>
        <mc:Fallback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92ED43D6-9EF8-9FDE-63BF-D51DE03987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 b="-73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07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0FCC8-EF57-553F-CFA6-9351847FA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9550357-E2EA-B07B-EAE7-CC7BEFCAB4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2. Approach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89249E8-6C5B-6A8E-D452-021602726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비지도 분포 측정</a:t>
            </a:r>
            <a:endParaRPr lang="en-US" altLang="ko-KR" dirty="0"/>
          </a:p>
          <a:p>
            <a:pPr lvl="1"/>
            <a:r>
              <a:rPr lang="ko-KR" altLang="en-US" dirty="0"/>
              <a:t>데이터의 분포를 파악하고 이해하기 위해 사용됨</a:t>
            </a:r>
            <a:endParaRPr lang="en-US" altLang="ko-KR" dirty="0"/>
          </a:p>
          <a:p>
            <a:pPr lvl="1"/>
            <a:r>
              <a:rPr lang="ko-KR" altLang="en-US" dirty="0"/>
              <a:t>데이터셋에 대한 사전 정보나 라벨이 없는 상태에서 데이터의 숨겨진 구조나 패턴을 탐색하는 것이 목표</a:t>
            </a:r>
            <a:endParaRPr lang="en-US" altLang="ko-K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ADDCB5-CB34-D038-9B32-4AF1EFE69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967" y="2972211"/>
            <a:ext cx="3746495" cy="246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AE9AADB-AD77-3992-E868-93F9CDB47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540" y="2675124"/>
            <a:ext cx="3746495" cy="305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7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AA5EA-398B-4B8F-9BC8-A71F3D07F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D16734D-376A-0B31-5B63-78626E3A1C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2. Approach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26D2D592-F728-FEBC-26BA-C5DBC78B52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확률 분포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기존의 </a:t>
                </a:r>
                <a:r>
                  <a:rPr lang="en-US" altLang="ko-KR" dirty="0"/>
                  <a:t>single task</a:t>
                </a:r>
                <a:r>
                  <a:rPr lang="ko-KR" altLang="en-US" dirty="0"/>
                  <a:t>를 위한 조건부 확률 분포</a:t>
                </a:r>
                <a:r>
                  <a:rPr lang="en-US" altLang="ko-KR" dirty="0"/>
                  <a:t>:</a:t>
                </a:r>
              </a:p>
              <a:p>
                <a:pPr lvl="1"/>
                <a:endParaRPr lang="en-US" altLang="ko-K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𝑜𝑢𝑡𝑝𝑢𝑡</m:t>
                              </m:r>
                            </m:e>
                          </m:d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e>
                      </m:d>
                    </m:oMath>
                  </m:oMathPara>
                </a14:m>
                <a:endParaRPr lang="en-US" altLang="ko-KR" dirty="0"/>
              </a:p>
              <a:p>
                <a:pPr lvl="1"/>
                <a:r>
                  <a:rPr lang="en-US" altLang="ko-KR" dirty="0"/>
                  <a:t>GPT-2 </a:t>
                </a:r>
                <a:r>
                  <a:rPr lang="ko-KR" altLang="en-US" dirty="0"/>
                  <a:t>에서의 확률 분포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𝑜𝑢𝑡𝑝𝑢𝑡</m:t>
                              </m:r>
                            </m:e>
                          </m:d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𝑡𝑎𝑠𝑘</m:t>
                          </m:r>
                        </m:e>
                      </m:d>
                    </m:oMath>
                  </m:oMathPara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범용적인 </a:t>
                </a:r>
                <a:r>
                  <a:rPr lang="en-US" altLang="ko-KR" dirty="0"/>
                  <a:t>task</a:t>
                </a:r>
                <a:r>
                  <a:rPr lang="ko-KR" altLang="en-US" dirty="0"/>
                  <a:t>를 수행하기 위해 수행할 작업 또한 조건으로 적용</a:t>
                </a:r>
                <a:endParaRPr lang="en-US" altLang="ko-KR" dirty="0"/>
              </a:p>
              <a:p>
                <a:pPr lvl="2"/>
                <a:r>
                  <a:rPr lang="en-US" altLang="ko-KR" dirty="0"/>
                  <a:t>(translate to French, English text, French text) : </a:t>
                </a:r>
                <a:r>
                  <a:rPr lang="ko-KR" altLang="en-US" dirty="0"/>
                  <a:t>기계 번역 학습</a:t>
                </a:r>
                <a:endParaRPr lang="en-US" altLang="ko-KR" dirty="0"/>
              </a:p>
              <a:p>
                <a:pPr lvl="2"/>
                <a:r>
                  <a:rPr lang="en-US" altLang="ko-KR" dirty="0"/>
                  <a:t>(answer the question, question, answer) : reading comprehension</a:t>
                </a:r>
              </a:p>
              <a:p>
                <a:pPr lvl="1"/>
                <a:endParaRPr lang="en-US" altLang="ko-KR" dirty="0"/>
              </a:p>
            </p:txBody>
          </p:sp>
        </mc:Choice>
        <mc:Fallback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26D2D592-F728-FEBC-26BA-C5DBC78B52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22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71A86-20FD-2F30-C38F-CE92C3587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4C15D2A-E546-0A70-1C96-653C9DE7A0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2. Approach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1E38282C-63CB-0572-01E3-C3A0E916E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Auto-Regressive</a:t>
            </a:r>
          </a:p>
          <a:p>
            <a:pPr lvl="1"/>
            <a:r>
              <a:rPr lang="en-US" altLang="ko-KR" dirty="0"/>
              <a:t>Gpt2</a:t>
            </a:r>
            <a:r>
              <a:rPr lang="ko-KR" altLang="en-US" dirty="0"/>
              <a:t>에서 텍스트를 입력하여 생성한 토큰을 입력 시퀀스에 추가하여 그 다음 단어를 예측하는 방법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92ACB0-B8A1-BBEC-C173-C1B0F88C6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2434189"/>
            <a:ext cx="9434456" cy="33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0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23587</TotalTime>
  <Words>1248</Words>
  <Application>Microsoft Office PowerPoint</Application>
  <PresentationFormat>와이드스크린</PresentationFormat>
  <Paragraphs>202</Paragraphs>
  <Slides>21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1" baseType="lpstr">
      <vt:lpstr>KoPubWorld돋움체 Bold</vt:lpstr>
      <vt:lpstr>KoPubWorld돋움체 Medium</vt:lpstr>
      <vt:lpstr>Malgun Gothic Semilight</vt:lpstr>
      <vt:lpstr>맑은 고딕</vt:lpstr>
      <vt:lpstr>Arial</vt:lpstr>
      <vt:lpstr>Calibri</vt:lpstr>
      <vt:lpstr>Calibri Light</vt:lpstr>
      <vt:lpstr>Cambria Math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A4033</cp:lastModifiedBy>
  <cp:revision>784</cp:revision>
  <dcterms:created xsi:type="dcterms:W3CDTF">2022-02-02T04:32:22Z</dcterms:created>
  <dcterms:modified xsi:type="dcterms:W3CDTF">2024-03-25T23:51:14Z</dcterms:modified>
</cp:coreProperties>
</file>