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3"/>
  </p:notesMasterIdLst>
  <p:handoutMasterIdLst>
    <p:handoutMasterId r:id="rId34"/>
  </p:handoutMasterIdLst>
  <p:sldIdLst>
    <p:sldId id="342" r:id="rId2"/>
    <p:sldId id="350" r:id="rId3"/>
    <p:sldId id="351" r:id="rId4"/>
    <p:sldId id="352" r:id="rId5"/>
    <p:sldId id="353" r:id="rId6"/>
    <p:sldId id="354" r:id="rId7"/>
    <p:sldId id="355" r:id="rId8"/>
    <p:sldId id="357" r:id="rId9"/>
    <p:sldId id="358" r:id="rId10"/>
    <p:sldId id="356" r:id="rId11"/>
    <p:sldId id="359" r:id="rId12"/>
    <p:sldId id="362" r:id="rId13"/>
    <p:sldId id="360" r:id="rId14"/>
    <p:sldId id="380" r:id="rId15"/>
    <p:sldId id="381" r:id="rId16"/>
    <p:sldId id="363" r:id="rId17"/>
    <p:sldId id="364" r:id="rId18"/>
    <p:sldId id="366" r:id="rId19"/>
    <p:sldId id="365" r:id="rId20"/>
    <p:sldId id="384" r:id="rId21"/>
    <p:sldId id="371" r:id="rId22"/>
    <p:sldId id="368" r:id="rId23"/>
    <p:sldId id="370" r:id="rId24"/>
    <p:sldId id="372" r:id="rId25"/>
    <p:sldId id="373" r:id="rId26"/>
    <p:sldId id="374" r:id="rId27"/>
    <p:sldId id="375" r:id="rId28"/>
    <p:sldId id="376" r:id="rId29"/>
    <p:sldId id="377" r:id="rId30"/>
    <p:sldId id="378" r:id="rId31"/>
    <p:sldId id="37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17" userDrawn="1">
          <p15:clr>
            <a:srgbClr val="A4A3A4"/>
          </p15:clr>
        </p15:guide>
        <p15:guide id="6" orient="horz" pos="777" userDrawn="1">
          <p15:clr>
            <a:srgbClr val="A4A3A4"/>
          </p15:clr>
        </p15:guide>
        <p15:guide id="7" pos="483" userDrawn="1">
          <p15:clr>
            <a:srgbClr val="A4A3A4"/>
          </p15:clr>
        </p15:guide>
        <p15:guide id="9" pos="3500" userDrawn="1">
          <p15:clr>
            <a:srgbClr val="A4A3A4"/>
          </p15:clr>
        </p15:guide>
        <p15:guide id="10" pos="4180" userDrawn="1">
          <p15:clr>
            <a:srgbClr val="A4A3A4"/>
          </p15:clr>
        </p15:guide>
        <p15:guide id="11" pos="7197" userDrawn="1">
          <p15:clr>
            <a:srgbClr val="A4A3A4"/>
          </p15:clr>
        </p15:guide>
        <p15:guide id="12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F41"/>
    <a:srgbClr val="000000"/>
    <a:srgbClr val="2E2E2E"/>
    <a:srgbClr val="3E3E3E"/>
    <a:srgbClr val="D5B186"/>
    <a:srgbClr val="DCDACC"/>
    <a:srgbClr val="00286F"/>
    <a:srgbClr val="D9DADC"/>
    <a:srgbClr val="115445"/>
    <a:srgbClr val="006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88" autoAdjust="0"/>
    <p:restoredTop sz="81412" autoAdjust="0"/>
  </p:normalViewPr>
  <p:slideViewPr>
    <p:cSldViewPr snapToGrid="0" showGuides="1">
      <p:cViewPr varScale="1">
        <p:scale>
          <a:sx n="93" d="100"/>
          <a:sy n="93" d="100"/>
        </p:scale>
        <p:origin x="1560" y="72"/>
      </p:cViewPr>
      <p:guideLst>
        <p:guide pos="3817"/>
        <p:guide orient="horz" pos="777"/>
        <p:guide pos="483"/>
        <p:guide pos="3500"/>
        <p:guide pos="4180"/>
        <p:guide pos="7197"/>
        <p:guide orient="horz" pos="6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37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F895E-3013-430A-9FBB-CD8252DE1632}" type="doc">
      <dgm:prSet loTypeId="urn:microsoft.com/office/officeart/2005/8/layout/arrow2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pPr latinLnBrk="1"/>
          <a:endParaRPr lang="ko-KR" altLang="en-US"/>
        </a:p>
      </dgm:t>
    </dgm:pt>
    <dgm:pt modelId="{153D5D37-5075-4413-9F16-A5D4564AC862}">
      <dgm:prSet phldrT="[텍스트]"/>
      <dgm:spPr/>
      <dgm:t>
        <a:bodyPr/>
        <a:lstStyle/>
        <a:p>
          <a:pPr latinLnBrk="1"/>
          <a:r>
            <a: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rPr>
            <a:t>Deep Neural Network</a:t>
          </a:r>
          <a:endParaRPr lang="ko-KR" altLang="en-US" dirty="0">
            <a:latin typeface="KoPubWorld돋움체 Bold" panose="00000800000000000000" pitchFamily="2" charset="-127"/>
            <a:ea typeface="KoPubWorld돋움체 Bold" panose="00000800000000000000" pitchFamily="2" charset="-127"/>
            <a:cs typeface="KoPubWorld돋움체 Bold" panose="00000800000000000000" pitchFamily="2" charset="-127"/>
          </a:endParaRPr>
        </a:p>
      </dgm:t>
    </dgm:pt>
    <dgm:pt modelId="{849A5CC6-A427-45BB-A2E3-9D123CC6BC7A}" type="parTrans" cxnId="{8F5C1FF1-7F9B-4A13-8297-E153A6AA98B1}">
      <dgm:prSet/>
      <dgm:spPr/>
      <dgm:t>
        <a:bodyPr/>
        <a:lstStyle/>
        <a:p>
          <a:pPr latinLnBrk="1"/>
          <a:endParaRPr lang="ko-KR" altLang="en-US"/>
        </a:p>
      </dgm:t>
    </dgm:pt>
    <dgm:pt modelId="{B0DA3D2F-9C3E-45B3-8A99-EBB6509AE204}" type="sibTrans" cxnId="{8F5C1FF1-7F9B-4A13-8297-E153A6AA98B1}">
      <dgm:prSet/>
      <dgm:spPr/>
      <dgm:t>
        <a:bodyPr/>
        <a:lstStyle/>
        <a:p>
          <a:pPr latinLnBrk="1"/>
          <a:endParaRPr lang="ko-KR" altLang="en-US"/>
        </a:p>
      </dgm:t>
    </dgm:pt>
    <dgm:pt modelId="{D9827251-2A05-4159-AAE7-AD961A7AF24F}">
      <dgm:prSet phldrT="[텍스트]"/>
      <dgm:spPr/>
      <dgm:t>
        <a:bodyPr/>
        <a:lstStyle/>
        <a:p>
          <a:pPr latinLnBrk="1"/>
          <a:r>
            <a: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rPr>
            <a:t>CNN &amp; FCN</a:t>
          </a:r>
          <a:endParaRPr lang="ko-KR" altLang="en-US" dirty="0">
            <a:latin typeface="KoPubWorld돋움체 Bold" panose="00000800000000000000" pitchFamily="2" charset="-127"/>
            <a:ea typeface="KoPubWorld돋움체 Bold" panose="00000800000000000000" pitchFamily="2" charset="-127"/>
            <a:cs typeface="KoPubWorld돋움체 Bold" panose="00000800000000000000" pitchFamily="2" charset="-127"/>
          </a:endParaRPr>
        </a:p>
      </dgm:t>
    </dgm:pt>
    <dgm:pt modelId="{9123A8DF-1658-4FF3-9CC4-83E01E32CB50}" type="parTrans" cxnId="{0F6340E1-5B7A-4DD6-AFAC-B05A49C98862}">
      <dgm:prSet/>
      <dgm:spPr/>
      <dgm:t>
        <a:bodyPr/>
        <a:lstStyle/>
        <a:p>
          <a:pPr latinLnBrk="1"/>
          <a:endParaRPr lang="ko-KR" altLang="en-US"/>
        </a:p>
      </dgm:t>
    </dgm:pt>
    <dgm:pt modelId="{F5662151-E812-42DC-986E-896A85C324A9}" type="sibTrans" cxnId="{0F6340E1-5B7A-4DD6-AFAC-B05A49C98862}">
      <dgm:prSet/>
      <dgm:spPr/>
      <dgm:t>
        <a:bodyPr/>
        <a:lstStyle/>
        <a:p>
          <a:pPr latinLnBrk="1"/>
          <a:endParaRPr lang="ko-KR" altLang="en-US"/>
        </a:p>
      </dgm:t>
    </dgm:pt>
    <dgm:pt modelId="{3FBC9DC7-9833-4B16-8A97-6B393894915C}">
      <dgm:prSet phldrT="[텍스트]"/>
      <dgm:spPr/>
      <dgm:t>
        <a:bodyPr/>
        <a:lstStyle/>
        <a:p>
          <a:pPr latinLnBrk="1"/>
          <a:r>
            <a: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rPr>
            <a:t>Including Transformer</a:t>
          </a:r>
          <a:endParaRPr lang="ko-KR" altLang="en-US" dirty="0">
            <a:latin typeface="KoPubWorld돋움체 Bold" panose="00000800000000000000" pitchFamily="2" charset="-127"/>
            <a:ea typeface="KoPubWorld돋움체 Bold" panose="00000800000000000000" pitchFamily="2" charset="-127"/>
            <a:cs typeface="KoPubWorld돋움체 Bold" panose="00000800000000000000" pitchFamily="2" charset="-127"/>
          </a:endParaRPr>
        </a:p>
      </dgm:t>
    </dgm:pt>
    <dgm:pt modelId="{B28B1E02-C35A-43AF-A019-B25EF9C861AB}" type="parTrans" cxnId="{F13A61D9-D890-4551-A2E8-FAA8E05255E9}">
      <dgm:prSet/>
      <dgm:spPr/>
      <dgm:t>
        <a:bodyPr/>
        <a:lstStyle/>
        <a:p>
          <a:pPr latinLnBrk="1"/>
          <a:endParaRPr lang="ko-KR" altLang="en-US"/>
        </a:p>
      </dgm:t>
    </dgm:pt>
    <dgm:pt modelId="{0A36090E-F2E6-4D5C-8651-9455A197C46D}" type="sibTrans" cxnId="{F13A61D9-D890-4551-A2E8-FAA8E05255E9}">
      <dgm:prSet/>
      <dgm:spPr/>
      <dgm:t>
        <a:bodyPr/>
        <a:lstStyle/>
        <a:p>
          <a:pPr latinLnBrk="1"/>
          <a:endParaRPr lang="ko-KR" altLang="en-US"/>
        </a:p>
      </dgm:t>
    </dgm:pt>
    <dgm:pt modelId="{07EF43F8-2F70-43B9-9B56-E96DD380EFF3}" type="pres">
      <dgm:prSet presAssocID="{F32F895E-3013-430A-9FBB-CD8252DE1632}" presName="arrowDiagram" presStyleCnt="0">
        <dgm:presLayoutVars>
          <dgm:chMax val="5"/>
          <dgm:dir/>
          <dgm:resizeHandles val="exact"/>
        </dgm:presLayoutVars>
      </dgm:prSet>
      <dgm:spPr/>
    </dgm:pt>
    <dgm:pt modelId="{193DE043-BAB9-4CFB-B0EE-CEB3B2550BB2}" type="pres">
      <dgm:prSet presAssocID="{F32F895E-3013-430A-9FBB-CD8252DE1632}" presName="arrow" presStyleLbl="bgShp" presStyleIdx="0" presStyleCnt="1"/>
      <dgm:spPr/>
    </dgm:pt>
    <dgm:pt modelId="{50F275B3-467D-4765-8388-3737F9A57B07}" type="pres">
      <dgm:prSet presAssocID="{F32F895E-3013-430A-9FBB-CD8252DE1632}" presName="arrowDiagram3" presStyleCnt="0"/>
      <dgm:spPr/>
    </dgm:pt>
    <dgm:pt modelId="{1ADDAD2C-9B92-4F72-A42B-1EA2C54ADA50}" type="pres">
      <dgm:prSet presAssocID="{153D5D37-5075-4413-9F16-A5D4564AC862}" presName="bullet3a" presStyleLbl="node1" presStyleIdx="0" presStyleCnt="3"/>
      <dgm:spPr/>
    </dgm:pt>
    <dgm:pt modelId="{AC0FD438-11DF-4AE4-ABA8-9EE700955451}" type="pres">
      <dgm:prSet presAssocID="{153D5D37-5075-4413-9F16-A5D4564AC862}" presName="textBox3a" presStyleLbl="revTx" presStyleIdx="0" presStyleCnt="3">
        <dgm:presLayoutVars>
          <dgm:bulletEnabled val="1"/>
        </dgm:presLayoutVars>
      </dgm:prSet>
      <dgm:spPr/>
    </dgm:pt>
    <dgm:pt modelId="{F3741D00-EBAC-49E4-99E2-1A518E45629B}" type="pres">
      <dgm:prSet presAssocID="{D9827251-2A05-4159-AAE7-AD961A7AF24F}" presName="bullet3b" presStyleLbl="node1" presStyleIdx="1" presStyleCnt="3"/>
      <dgm:spPr/>
    </dgm:pt>
    <dgm:pt modelId="{BAF5740F-296F-497E-B26E-62153F0E9BD9}" type="pres">
      <dgm:prSet presAssocID="{D9827251-2A05-4159-AAE7-AD961A7AF24F}" presName="textBox3b" presStyleLbl="revTx" presStyleIdx="1" presStyleCnt="3">
        <dgm:presLayoutVars>
          <dgm:bulletEnabled val="1"/>
        </dgm:presLayoutVars>
      </dgm:prSet>
      <dgm:spPr/>
    </dgm:pt>
    <dgm:pt modelId="{AD79ECDF-17B4-42CC-AE2F-6386520A7805}" type="pres">
      <dgm:prSet presAssocID="{3FBC9DC7-9833-4B16-8A97-6B393894915C}" presName="bullet3c" presStyleLbl="node1" presStyleIdx="2" presStyleCnt="3"/>
      <dgm:spPr/>
    </dgm:pt>
    <dgm:pt modelId="{71F7CD1F-B12A-4D63-A84D-B423F47980BD}" type="pres">
      <dgm:prSet presAssocID="{3FBC9DC7-9833-4B16-8A97-6B393894915C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0B094301-CB9B-46DD-9391-75313D0869D1}" type="presOf" srcId="{3FBC9DC7-9833-4B16-8A97-6B393894915C}" destId="{71F7CD1F-B12A-4D63-A84D-B423F47980BD}" srcOrd="0" destOrd="0" presId="urn:microsoft.com/office/officeart/2005/8/layout/arrow2"/>
    <dgm:cxn modelId="{09007D05-FDE0-4258-A7C7-8D40058F0E72}" type="presOf" srcId="{D9827251-2A05-4159-AAE7-AD961A7AF24F}" destId="{BAF5740F-296F-497E-B26E-62153F0E9BD9}" srcOrd="0" destOrd="0" presId="urn:microsoft.com/office/officeart/2005/8/layout/arrow2"/>
    <dgm:cxn modelId="{55B845A5-A563-46EE-93D7-60E1A0E346C7}" type="presOf" srcId="{F32F895E-3013-430A-9FBB-CD8252DE1632}" destId="{07EF43F8-2F70-43B9-9B56-E96DD380EFF3}" srcOrd="0" destOrd="0" presId="urn:microsoft.com/office/officeart/2005/8/layout/arrow2"/>
    <dgm:cxn modelId="{23E770A9-07C2-411D-97C4-426132C6E0F8}" type="presOf" srcId="{153D5D37-5075-4413-9F16-A5D4564AC862}" destId="{AC0FD438-11DF-4AE4-ABA8-9EE700955451}" srcOrd="0" destOrd="0" presId="urn:microsoft.com/office/officeart/2005/8/layout/arrow2"/>
    <dgm:cxn modelId="{F13A61D9-D890-4551-A2E8-FAA8E05255E9}" srcId="{F32F895E-3013-430A-9FBB-CD8252DE1632}" destId="{3FBC9DC7-9833-4B16-8A97-6B393894915C}" srcOrd="2" destOrd="0" parTransId="{B28B1E02-C35A-43AF-A019-B25EF9C861AB}" sibTransId="{0A36090E-F2E6-4D5C-8651-9455A197C46D}"/>
    <dgm:cxn modelId="{0F6340E1-5B7A-4DD6-AFAC-B05A49C98862}" srcId="{F32F895E-3013-430A-9FBB-CD8252DE1632}" destId="{D9827251-2A05-4159-AAE7-AD961A7AF24F}" srcOrd="1" destOrd="0" parTransId="{9123A8DF-1658-4FF3-9CC4-83E01E32CB50}" sibTransId="{F5662151-E812-42DC-986E-896A85C324A9}"/>
    <dgm:cxn modelId="{8F5C1FF1-7F9B-4A13-8297-E153A6AA98B1}" srcId="{F32F895E-3013-430A-9FBB-CD8252DE1632}" destId="{153D5D37-5075-4413-9F16-A5D4564AC862}" srcOrd="0" destOrd="0" parTransId="{849A5CC6-A427-45BB-A2E3-9D123CC6BC7A}" sibTransId="{B0DA3D2F-9C3E-45B3-8A99-EBB6509AE204}"/>
    <dgm:cxn modelId="{7A2D3CFA-042A-4C64-B4D3-E2A1CBEC54F4}" type="presParOf" srcId="{07EF43F8-2F70-43B9-9B56-E96DD380EFF3}" destId="{193DE043-BAB9-4CFB-B0EE-CEB3B2550BB2}" srcOrd="0" destOrd="0" presId="urn:microsoft.com/office/officeart/2005/8/layout/arrow2"/>
    <dgm:cxn modelId="{0C9CC4BD-F238-4C0E-9A4C-0ACBAE6898B3}" type="presParOf" srcId="{07EF43F8-2F70-43B9-9B56-E96DD380EFF3}" destId="{50F275B3-467D-4765-8388-3737F9A57B07}" srcOrd="1" destOrd="0" presId="urn:microsoft.com/office/officeart/2005/8/layout/arrow2"/>
    <dgm:cxn modelId="{68815D8E-7D89-46A8-BC54-D16562736CB5}" type="presParOf" srcId="{50F275B3-467D-4765-8388-3737F9A57B07}" destId="{1ADDAD2C-9B92-4F72-A42B-1EA2C54ADA50}" srcOrd="0" destOrd="0" presId="urn:microsoft.com/office/officeart/2005/8/layout/arrow2"/>
    <dgm:cxn modelId="{F6415384-AF26-41EB-B9B7-36A60649B454}" type="presParOf" srcId="{50F275B3-467D-4765-8388-3737F9A57B07}" destId="{AC0FD438-11DF-4AE4-ABA8-9EE700955451}" srcOrd="1" destOrd="0" presId="urn:microsoft.com/office/officeart/2005/8/layout/arrow2"/>
    <dgm:cxn modelId="{A736E588-BCDF-4EBA-BA5F-69CA4B4C3CFB}" type="presParOf" srcId="{50F275B3-467D-4765-8388-3737F9A57B07}" destId="{F3741D00-EBAC-49E4-99E2-1A518E45629B}" srcOrd="2" destOrd="0" presId="urn:microsoft.com/office/officeart/2005/8/layout/arrow2"/>
    <dgm:cxn modelId="{620ED553-93AE-47DE-BB49-05BFBC87896D}" type="presParOf" srcId="{50F275B3-467D-4765-8388-3737F9A57B07}" destId="{BAF5740F-296F-497E-B26E-62153F0E9BD9}" srcOrd="3" destOrd="0" presId="urn:microsoft.com/office/officeart/2005/8/layout/arrow2"/>
    <dgm:cxn modelId="{549237EC-C182-412B-A9F8-993A83E1676A}" type="presParOf" srcId="{50F275B3-467D-4765-8388-3737F9A57B07}" destId="{AD79ECDF-17B4-42CC-AE2F-6386520A7805}" srcOrd="4" destOrd="0" presId="urn:microsoft.com/office/officeart/2005/8/layout/arrow2"/>
    <dgm:cxn modelId="{4662EC92-A5E2-43F1-821F-C7254649AF0E}" type="presParOf" srcId="{50F275B3-467D-4765-8388-3737F9A57B07}" destId="{71F7CD1F-B12A-4D63-A84D-B423F47980B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DE043-BAB9-4CFB-B0EE-CEB3B2550BB2}">
      <dsp:nvSpPr>
        <dsp:cNvPr id="0" name=""/>
        <dsp:cNvSpPr/>
      </dsp:nvSpPr>
      <dsp:spPr>
        <a:xfrm>
          <a:off x="397578" y="0"/>
          <a:ext cx="7082387" cy="442649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DAD2C-9B92-4F72-A42B-1EA2C54ADA50}">
      <dsp:nvSpPr>
        <dsp:cNvPr id="0" name=""/>
        <dsp:cNvSpPr/>
      </dsp:nvSpPr>
      <dsp:spPr>
        <a:xfrm>
          <a:off x="1297041" y="3055164"/>
          <a:ext cx="184142" cy="184142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FD438-11DF-4AE4-ABA8-9EE700955451}">
      <dsp:nvSpPr>
        <dsp:cNvPr id="0" name=""/>
        <dsp:cNvSpPr/>
      </dsp:nvSpPr>
      <dsp:spPr>
        <a:xfrm>
          <a:off x="1389112" y="3147235"/>
          <a:ext cx="1650196" cy="1279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73" tIns="0" rIns="0" bIns="0" numCol="1" spcCol="1270" anchor="t" anchorCtr="0">
          <a:noAutofit/>
        </a:bodyPr>
        <a:lstStyle/>
        <a:p>
          <a:pPr marL="0" lvl="0" indent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100" kern="12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rPr>
            <a:t>Deep Neural Network</a:t>
          </a:r>
          <a:endParaRPr lang="ko-KR" altLang="en-US" sz="2100" kern="1200" dirty="0">
            <a:latin typeface="KoPubWorld돋움체 Bold" panose="00000800000000000000" pitchFamily="2" charset="-127"/>
            <a:ea typeface="KoPubWorld돋움체 Bold" panose="00000800000000000000" pitchFamily="2" charset="-127"/>
            <a:cs typeface="KoPubWorld돋움체 Bold" panose="00000800000000000000" pitchFamily="2" charset="-127"/>
          </a:endParaRPr>
        </a:p>
      </dsp:txBody>
      <dsp:txXfrm>
        <a:off x="1389112" y="3147235"/>
        <a:ext cx="1650196" cy="1279256"/>
      </dsp:txXfrm>
    </dsp:sp>
    <dsp:sp modelId="{F3741D00-EBAC-49E4-99E2-1A518E45629B}">
      <dsp:nvSpPr>
        <dsp:cNvPr id="0" name=""/>
        <dsp:cNvSpPr/>
      </dsp:nvSpPr>
      <dsp:spPr>
        <a:xfrm>
          <a:off x="2922449" y="1852044"/>
          <a:ext cx="332872" cy="332872"/>
        </a:xfrm>
        <a:prstGeom prst="ellipse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5740F-296F-497E-B26E-62153F0E9BD9}">
      <dsp:nvSpPr>
        <dsp:cNvPr id="0" name=""/>
        <dsp:cNvSpPr/>
      </dsp:nvSpPr>
      <dsp:spPr>
        <a:xfrm>
          <a:off x="3088885" y="2018480"/>
          <a:ext cx="1699772" cy="2408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382" tIns="0" rIns="0" bIns="0" numCol="1" spcCol="1270" anchor="t" anchorCtr="0">
          <a:noAutofit/>
        </a:bodyPr>
        <a:lstStyle/>
        <a:p>
          <a:pPr marL="0" lvl="0" indent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100" kern="12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rPr>
            <a:t>CNN &amp; FCN</a:t>
          </a:r>
          <a:endParaRPr lang="ko-KR" altLang="en-US" sz="2100" kern="1200" dirty="0">
            <a:latin typeface="KoPubWorld돋움체 Bold" panose="00000800000000000000" pitchFamily="2" charset="-127"/>
            <a:ea typeface="KoPubWorld돋움체 Bold" panose="00000800000000000000" pitchFamily="2" charset="-127"/>
            <a:cs typeface="KoPubWorld돋움체 Bold" panose="00000800000000000000" pitchFamily="2" charset="-127"/>
          </a:endParaRPr>
        </a:p>
      </dsp:txBody>
      <dsp:txXfrm>
        <a:off x="3088885" y="2018480"/>
        <a:ext cx="1699772" cy="2408011"/>
      </dsp:txXfrm>
    </dsp:sp>
    <dsp:sp modelId="{AD79ECDF-17B4-42CC-AE2F-6386520A7805}">
      <dsp:nvSpPr>
        <dsp:cNvPr id="0" name=""/>
        <dsp:cNvSpPr/>
      </dsp:nvSpPr>
      <dsp:spPr>
        <a:xfrm>
          <a:off x="4877188" y="1119902"/>
          <a:ext cx="460355" cy="460355"/>
        </a:xfrm>
        <a:prstGeom prst="ellipse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7CD1F-B12A-4D63-A84D-B423F47980BD}">
      <dsp:nvSpPr>
        <dsp:cNvPr id="0" name=""/>
        <dsp:cNvSpPr/>
      </dsp:nvSpPr>
      <dsp:spPr>
        <a:xfrm>
          <a:off x="5107365" y="1350080"/>
          <a:ext cx="1699772" cy="3076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933" tIns="0" rIns="0" bIns="0" numCol="1" spcCol="1270" anchor="t" anchorCtr="0">
          <a:noAutofit/>
        </a:bodyPr>
        <a:lstStyle/>
        <a:p>
          <a:pPr marL="0" lvl="0" indent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100" kern="12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rPr>
            <a:t>Including Transformer</a:t>
          </a:r>
          <a:endParaRPr lang="ko-KR" altLang="en-US" sz="2100" kern="1200" dirty="0">
            <a:latin typeface="KoPubWorld돋움체 Bold" panose="00000800000000000000" pitchFamily="2" charset="-127"/>
            <a:ea typeface="KoPubWorld돋움체 Bold" panose="00000800000000000000" pitchFamily="2" charset="-127"/>
            <a:cs typeface="KoPubWorld돋움체 Bold" panose="00000800000000000000" pitchFamily="2" charset="-127"/>
          </a:endParaRPr>
        </a:p>
      </dsp:txBody>
      <dsp:txXfrm>
        <a:off x="5107365" y="1350080"/>
        <a:ext cx="1699772" cy="3076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D21606-E1F2-4B97-92D1-DAFD45C02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DE7504-E995-4FB2-8A43-D5D7468BF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224D-1184-45AE-8BA6-1991448FAB4A}" type="datetimeFigureOut">
              <a:rPr lang="ko-KR" altLang="en-US" smtClean="0"/>
              <a:t>2024-04-01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C423F3-CAF7-4940-839A-645C7FDAD4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301FC86-7DA0-458D-A79F-F298A2B274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0067-DAD4-47D5-9E01-EB118C352F0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088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B575A-33D8-471D-8367-A965AB842AA0}" type="datetimeFigureOut">
              <a:rPr lang="ko-KR" altLang="en-US" smtClean="0"/>
              <a:t>2024-04-01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02A0-409D-4B63-B3B2-61BA02D306D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42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세미나용 발표자료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Division of AI &amp; Computer Engineering – </a:t>
            </a:r>
            <a:r>
              <a:rPr lang="ko-KR" altLang="en-US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학부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Department of Computer Science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– 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대학원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6993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3548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5167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9276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491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4697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2647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8641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1280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93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8437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err="1"/>
              <a:t>ReLU</a:t>
            </a:r>
            <a:r>
              <a:rPr lang="en-US" altLang="ko-KR" dirty="0"/>
              <a:t> </a:t>
            </a:r>
            <a:r>
              <a:rPr lang="ko-KR" altLang="en-US" dirty="0"/>
              <a:t>대신 다른 활성화 함수를 쓴다면</a:t>
            </a:r>
            <a:r>
              <a:rPr lang="en-US" altLang="ko-KR" dirty="0"/>
              <a:t>..?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932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6465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6788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54664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16916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8356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77515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8269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78673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120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07256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59135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250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5384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주어진 그림들은 최근 네트워크들로</a:t>
            </a:r>
            <a:r>
              <a:rPr lang="en-US" altLang="ko-KR" dirty="0"/>
              <a:t>, </a:t>
            </a:r>
            <a:r>
              <a:rPr lang="ko-KR" altLang="en-US" dirty="0"/>
              <a:t>이미지 입력에 대해 글로벌</a:t>
            </a:r>
            <a:r>
              <a:rPr lang="en-US" altLang="ko-KR" dirty="0"/>
              <a:t>/</a:t>
            </a:r>
            <a:r>
              <a:rPr lang="ko-KR" altLang="en-US" dirty="0"/>
              <a:t>로컬 컨텍스트 간 의미 정보 불일치를 극복하려고 노력한 네트워크들이다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8787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8293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8635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8696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335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322541-8C97-729F-9E19-B407D204EC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866C2B-7F0C-1F5C-A6D1-E755534610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39818" r="21200" b="46182"/>
          <a:stretch/>
        </p:blipFill>
        <p:spPr bwMode="auto">
          <a:xfrm>
            <a:off x="155950" y="6312264"/>
            <a:ext cx="1727284" cy="50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49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631596" y="1545249"/>
            <a:ext cx="109288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spc="-150" dirty="0" err="1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SERNet</a:t>
            </a:r>
            <a:r>
              <a:rPr lang="en-US" altLang="ko-KR" sz="2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-Former: Semantic Segmentation by Efficient Residual Network with Attention-Boosting Gates and Attention-Fusion Networks</a:t>
            </a:r>
            <a:endParaRPr lang="ko-KR" altLang="en-US" sz="2600" spc="-150" dirty="0">
              <a:solidFill>
                <a:srgbClr val="0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4E2-B93A-D1CF-6BCF-5F24A50994A9}"/>
              </a:ext>
            </a:extLst>
          </p:cNvPr>
          <p:cNvSpPr txBox="1"/>
          <p:nvPr/>
        </p:nvSpPr>
        <p:spPr>
          <a:xfrm>
            <a:off x="6920871" y="3642946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2024.04.02</a:t>
            </a: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Ki-</a:t>
            </a:r>
            <a:r>
              <a:rPr lang="en-US" altLang="ko-KR" dirty="0" err="1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Ryum</a:t>
            </a: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Moon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Related Work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Related Work</a:t>
            </a:r>
          </a:p>
          <a:p>
            <a:pPr lvl="1"/>
            <a:r>
              <a:rPr lang="en-US" altLang="ko-KR" dirty="0"/>
              <a:t>Multi-Scale problem</a:t>
            </a:r>
          </a:p>
          <a:p>
            <a:pPr lvl="2">
              <a:lnSpc>
                <a:spcPct val="150000"/>
              </a:lnSpc>
            </a:pPr>
            <a:r>
              <a:rPr lang="en-US" altLang="ko-KR" dirty="0"/>
              <a:t>Multi-Scale</a:t>
            </a:r>
            <a:r>
              <a:rPr lang="ko-KR" altLang="en-US" dirty="0"/>
              <a:t> </a:t>
            </a:r>
            <a:r>
              <a:rPr lang="en-US" altLang="ko-KR" dirty="0"/>
              <a:t>problem</a:t>
            </a:r>
            <a:r>
              <a:rPr lang="ko-KR" altLang="en-US" dirty="0"/>
              <a:t>은 네트워크의 </a:t>
            </a:r>
            <a:r>
              <a:rPr lang="en-US" altLang="ko-KR" dirty="0"/>
              <a:t>Global &amp;</a:t>
            </a:r>
            <a:r>
              <a:rPr lang="ko-KR" altLang="en-US" dirty="0"/>
              <a:t> </a:t>
            </a:r>
            <a:r>
              <a:rPr lang="en-US" altLang="ko-KR" dirty="0"/>
              <a:t>Local</a:t>
            </a:r>
            <a:r>
              <a:rPr lang="ko-KR" altLang="en-US" dirty="0"/>
              <a:t> </a:t>
            </a:r>
            <a:r>
              <a:rPr lang="en-US" altLang="ko-KR" dirty="0"/>
              <a:t>Context</a:t>
            </a:r>
            <a:r>
              <a:rPr lang="ko-KR" altLang="en-US" dirty="0"/>
              <a:t>에서 획득한 객체의 다양한 크기의 풍부한 </a:t>
            </a:r>
            <a:r>
              <a:rPr lang="en-US" altLang="ko-KR" dirty="0"/>
              <a:t>Spatial</a:t>
            </a:r>
            <a:r>
              <a:rPr lang="ko-KR" altLang="en-US" dirty="0"/>
              <a:t> 및 </a:t>
            </a:r>
            <a:r>
              <a:rPr lang="en-US" altLang="ko-KR" dirty="0"/>
              <a:t>Channel</a:t>
            </a:r>
            <a:r>
              <a:rPr lang="ko-KR" altLang="en-US" dirty="0"/>
              <a:t> 기반 </a:t>
            </a:r>
            <a:r>
              <a:rPr lang="en-US" altLang="ko-KR" dirty="0"/>
              <a:t>semantic</a:t>
            </a:r>
            <a:r>
              <a:rPr lang="ko-KR" altLang="en-US" dirty="0"/>
              <a:t> </a:t>
            </a:r>
            <a:r>
              <a:rPr lang="en-US" altLang="ko-KR" dirty="0"/>
              <a:t>information</a:t>
            </a:r>
            <a:r>
              <a:rPr lang="ko-KR" altLang="en-US" dirty="0"/>
              <a:t>을 통합하는 데 있어서의 불일치로 설명할 수 있음</a:t>
            </a:r>
            <a:r>
              <a:rPr lang="en-US" altLang="ko-KR" dirty="0"/>
              <a:t>. </a:t>
            </a:r>
          </a:p>
          <a:p>
            <a:pPr lvl="2">
              <a:lnSpc>
                <a:spcPct val="150000"/>
              </a:lnSpc>
            </a:pPr>
            <a:endParaRPr lang="en-US" altLang="ko-KR" sz="1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B57DF0-542C-7059-9504-FB6FA5F30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30" y="2734304"/>
            <a:ext cx="4708894" cy="345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D5AAE5-FC99-E0F1-6A33-C106AB86EA2C}"/>
              </a:ext>
            </a:extLst>
          </p:cNvPr>
          <p:cNvSpPr txBox="1"/>
          <p:nvPr/>
        </p:nvSpPr>
        <p:spPr>
          <a:xfrm>
            <a:off x="1900645" y="6096000"/>
            <a:ext cx="255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ASPP</a:t>
            </a:r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4D9042E-EC4B-BA66-B890-3302B14C8677}"/>
              </a:ext>
            </a:extLst>
          </p:cNvPr>
          <p:cNvGrpSpPr/>
          <p:nvPr/>
        </p:nvGrpSpPr>
        <p:grpSpPr>
          <a:xfrm>
            <a:off x="5665824" y="4247556"/>
            <a:ext cx="6328567" cy="2117326"/>
            <a:chOff x="5729827" y="4239595"/>
            <a:chExt cx="6328567" cy="2117326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AA21267D-0A6D-D4F7-D034-6E254CA46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9827" y="4239595"/>
              <a:ext cx="6328567" cy="159224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444495-8354-4832-E6F9-5A9C8E4352E4}"/>
                </a:ext>
              </a:extLst>
            </p:cNvPr>
            <p:cNvSpPr txBox="1"/>
            <p:nvPr/>
          </p:nvSpPr>
          <p:spPr>
            <a:xfrm>
              <a:off x="7617103" y="5987589"/>
              <a:ext cx="2554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FPN</a:t>
              </a:r>
              <a:endParaRPr lang="ko-KR" altLang="en-US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00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Related Work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Related Work</a:t>
            </a:r>
          </a:p>
          <a:p>
            <a:pPr lvl="1"/>
            <a:r>
              <a:rPr lang="en-US" altLang="ko-KR" dirty="0"/>
              <a:t>Multi-Scale problem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DeepLabv3++</a:t>
            </a:r>
            <a:r>
              <a:rPr lang="en-US" altLang="ko-KR" sz="1400" baseline="30000" dirty="0"/>
              <a:t>3</a:t>
            </a:r>
            <a:r>
              <a:rPr lang="en-US" altLang="ko-KR" sz="1400" dirty="0"/>
              <a:t>: </a:t>
            </a:r>
            <a:r>
              <a:rPr lang="en-US" altLang="ko-KR" sz="1400" dirty="0" err="1"/>
              <a:t>Unet</a:t>
            </a:r>
            <a:r>
              <a:rPr lang="en-US" altLang="ko-KR" sz="1400" dirty="0"/>
              <a:t> </a:t>
            </a:r>
            <a:r>
              <a:rPr lang="ko-KR" altLang="en-US" sz="1400" dirty="0"/>
              <a:t>기반의 </a:t>
            </a:r>
            <a:r>
              <a:rPr lang="en-US" altLang="ko-KR" sz="1400" b="1" dirty="0"/>
              <a:t>Encoder &amp; Decoder </a:t>
            </a:r>
            <a:r>
              <a:rPr lang="ko-KR" altLang="en-US" sz="1400" b="1" dirty="0"/>
              <a:t>구조 </a:t>
            </a:r>
            <a:r>
              <a:rPr lang="ko-KR" altLang="en-US" sz="1400" dirty="0"/>
              <a:t>및 </a:t>
            </a:r>
            <a:r>
              <a:rPr lang="en-US" altLang="ko-KR" sz="1400" b="1" dirty="0"/>
              <a:t>ASPP(</a:t>
            </a:r>
            <a:r>
              <a:rPr lang="en-US" altLang="ko-KR" sz="1400" b="1" dirty="0" err="1"/>
              <a:t>Atrous</a:t>
            </a:r>
            <a:r>
              <a:rPr lang="en-US" altLang="ko-KR" sz="1400" b="1" dirty="0"/>
              <a:t> Spatial Pyramid Pooling)</a:t>
            </a:r>
            <a:r>
              <a:rPr lang="en-US" altLang="ko-KR" sz="1400" dirty="0"/>
              <a:t>, </a:t>
            </a:r>
            <a:r>
              <a:rPr lang="en-US" altLang="ko-KR" sz="1400" b="1" dirty="0" err="1"/>
              <a:t>Depthwise</a:t>
            </a:r>
            <a:r>
              <a:rPr lang="en-US" altLang="ko-KR" sz="1400" b="1" dirty="0"/>
              <a:t> separable convolution</a:t>
            </a:r>
            <a:r>
              <a:rPr lang="ko-KR" altLang="en-US" sz="1400" dirty="0"/>
              <a:t>을</a:t>
            </a:r>
            <a:r>
              <a:rPr lang="en-US" altLang="ko-KR" sz="1400" dirty="0"/>
              <a:t> </a:t>
            </a:r>
            <a:r>
              <a:rPr lang="ko-KR" altLang="en-US" sz="1400" dirty="0"/>
              <a:t>사용하여 </a:t>
            </a:r>
            <a:r>
              <a:rPr lang="en-US" altLang="ko-KR" sz="1400" dirty="0"/>
              <a:t>Spatial </a:t>
            </a:r>
            <a:r>
              <a:rPr lang="ko-KR" altLang="en-US" sz="1400" dirty="0"/>
              <a:t>및 </a:t>
            </a:r>
            <a:r>
              <a:rPr lang="en-US" altLang="ko-KR" sz="1400" dirty="0"/>
              <a:t>Channel based </a:t>
            </a:r>
            <a:r>
              <a:rPr lang="ko-KR" altLang="en-US" sz="1400" dirty="0"/>
              <a:t>정보를 적절히 융합하여 사용함</a:t>
            </a:r>
            <a:r>
              <a:rPr lang="en-US" altLang="ko-KR" sz="1400" dirty="0"/>
              <a:t>.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7CBAC72-1E1F-986C-821D-3FA93706D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75" y="3019053"/>
            <a:ext cx="8077200" cy="228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2ACB831-EC15-C261-08BE-440C516BD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557" y="3003745"/>
            <a:ext cx="2197885" cy="2739830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6C47D7DE-B227-F924-87EF-72F058E513A9}"/>
              </a:ext>
            </a:extLst>
          </p:cNvPr>
          <p:cNvGrpSpPr/>
          <p:nvPr/>
        </p:nvGrpSpPr>
        <p:grpSpPr>
          <a:xfrm>
            <a:off x="6610418" y="2818643"/>
            <a:ext cx="5247796" cy="2991848"/>
            <a:chOff x="6610418" y="2818643"/>
            <a:chExt cx="5247796" cy="299184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450241F8-29EA-11C0-0B98-CA193822A6EE}"/>
                </a:ext>
              </a:extLst>
            </p:cNvPr>
            <p:cNvSpPr/>
            <p:nvPr/>
          </p:nvSpPr>
          <p:spPr>
            <a:xfrm>
              <a:off x="8351817" y="2818643"/>
              <a:ext cx="1408386" cy="25014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7FA760-BE72-17B8-F8E0-5978B533D28C}"/>
                </a:ext>
              </a:extLst>
            </p:cNvPr>
            <p:cNvSpPr txBox="1"/>
            <p:nvPr/>
          </p:nvSpPr>
          <p:spPr>
            <a:xfrm>
              <a:off x="6610418" y="5533492"/>
              <a:ext cx="52477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Dilation </a:t>
              </a:r>
              <a:r>
                <a:rPr lang="ko-KR" altLang="en-US" sz="12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계수를 다양하게 사용하여 더 다양한 </a:t>
              </a:r>
              <a:r>
                <a:rPr lang="en-US" altLang="ko-KR" sz="12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Receptive field</a:t>
              </a:r>
              <a:r>
                <a:rPr lang="ko-KR" altLang="en-US" sz="12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를 보도록 함</a:t>
              </a:r>
              <a:r>
                <a:rPr lang="en-US" altLang="ko-KR" sz="12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.</a:t>
              </a:r>
              <a:endPara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8006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Related Work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Related Work</a:t>
            </a:r>
          </a:p>
          <a:p>
            <a:pPr lvl="1"/>
            <a:r>
              <a:rPr lang="en-US" altLang="ko-KR" dirty="0"/>
              <a:t>Multi-Scale problem</a:t>
            </a:r>
          </a:p>
          <a:p>
            <a:pPr lvl="2"/>
            <a:r>
              <a:rPr lang="en-US" altLang="ko-KR" dirty="0"/>
              <a:t>HS3</a:t>
            </a:r>
            <a:r>
              <a:rPr lang="en-US" altLang="ko-KR" baseline="30000" dirty="0"/>
              <a:t>1</a:t>
            </a:r>
            <a:r>
              <a:rPr lang="en-US" altLang="ko-KR" dirty="0"/>
              <a:t>: Hierarchically Supervised Semantic Segmentation</a:t>
            </a:r>
          </a:p>
          <a:p>
            <a:pPr lvl="2">
              <a:lnSpc>
                <a:spcPct val="150000"/>
              </a:lnSpc>
            </a:pPr>
            <a:endParaRPr lang="en-US" altLang="ko-KR" sz="14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53957C1-B6E0-FBD5-DA73-D5887A6FA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22" y="2171908"/>
            <a:ext cx="5014736" cy="2592310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F14F1E77-53FE-9E9E-F2FB-EC8A06D0C43B}"/>
              </a:ext>
            </a:extLst>
          </p:cNvPr>
          <p:cNvSpPr/>
          <p:nvPr/>
        </p:nvSpPr>
        <p:spPr>
          <a:xfrm>
            <a:off x="3924300" y="4119563"/>
            <a:ext cx="595148" cy="2999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479D6BFB-85C2-7146-5222-B1587DE6F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6205" y="1753303"/>
            <a:ext cx="4094144" cy="46599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CF6B75A-4932-5F4E-C2AB-FA21534E3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037" y="4770044"/>
            <a:ext cx="5877471" cy="15669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CE72D61D-A46F-D99A-6147-B64D1541D016}"/>
              </a:ext>
            </a:extLst>
          </p:cNvPr>
          <p:cNvSpPr/>
          <p:nvPr/>
        </p:nvSpPr>
        <p:spPr>
          <a:xfrm>
            <a:off x="3924300" y="3813831"/>
            <a:ext cx="595148" cy="29990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25" name="연결선: 꺾임 24">
            <a:extLst>
              <a:ext uri="{FF2B5EF4-FFF2-40B4-BE49-F238E27FC236}">
                <a16:creationId xmlns:a16="http://schemas.microsoft.com/office/drawing/2014/main" id="{6A913A22-67BB-12A8-40AE-0FC68DA6E00D}"/>
              </a:ext>
            </a:extLst>
          </p:cNvPr>
          <p:cNvCxnSpPr>
            <a:cxnSpLocks/>
            <a:stCxn id="23" idx="1"/>
          </p:cNvCxnSpPr>
          <p:nvPr/>
        </p:nvCxnSpPr>
        <p:spPr>
          <a:xfrm rot="10800000" flipV="1">
            <a:off x="1876426" y="3963783"/>
            <a:ext cx="2047875" cy="1379741"/>
          </a:xfrm>
          <a:prstGeom prst="bentConnector3">
            <a:avLst>
              <a:gd name="adj1" fmla="val 99767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연결선: 꺾임 27">
            <a:extLst>
              <a:ext uri="{FF2B5EF4-FFF2-40B4-BE49-F238E27FC236}">
                <a16:creationId xmlns:a16="http://schemas.microsoft.com/office/drawing/2014/main" id="{7473A5CF-DCBD-DA80-8384-22A5D123A05F}"/>
              </a:ext>
            </a:extLst>
          </p:cNvPr>
          <p:cNvCxnSpPr>
            <a:cxnSpLocks/>
            <a:stCxn id="15" idx="1"/>
          </p:cNvCxnSpPr>
          <p:nvPr/>
        </p:nvCxnSpPr>
        <p:spPr>
          <a:xfrm rot="10800000" flipV="1">
            <a:off x="2381250" y="4269516"/>
            <a:ext cx="1543050" cy="1562324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DA7E8286-637E-4E69-7830-7434AD3F0B16}"/>
              </a:ext>
            </a:extLst>
          </p:cNvPr>
          <p:cNvCxnSpPr>
            <a:cxnSpLocks/>
          </p:cNvCxnSpPr>
          <p:nvPr/>
        </p:nvCxnSpPr>
        <p:spPr>
          <a:xfrm flipV="1">
            <a:off x="4519448" y="1721268"/>
            <a:ext cx="2816757" cy="3042950"/>
          </a:xfrm>
          <a:prstGeom prst="line">
            <a:avLst/>
          </a:prstGeom>
          <a:ln w="28575">
            <a:solidFill>
              <a:srgbClr val="CD0F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B7F44E83-3CBD-0815-DA70-BEFDF48DEBCC}"/>
              </a:ext>
            </a:extLst>
          </p:cNvPr>
          <p:cNvCxnSpPr>
            <a:cxnSpLocks/>
          </p:cNvCxnSpPr>
          <p:nvPr/>
        </p:nvCxnSpPr>
        <p:spPr>
          <a:xfrm flipV="1">
            <a:off x="4519448" y="6406141"/>
            <a:ext cx="2816757" cy="7099"/>
          </a:xfrm>
          <a:prstGeom prst="line">
            <a:avLst/>
          </a:prstGeom>
          <a:ln w="28575">
            <a:solidFill>
              <a:srgbClr val="CD0F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8D234909-3419-5957-AF7C-F6D2AE8099FD}"/>
              </a:ext>
            </a:extLst>
          </p:cNvPr>
          <p:cNvSpPr/>
          <p:nvPr/>
        </p:nvSpPr>
        <p:spPr>
          <a:xfrm>
            <a:off x="425305" y="4725202"/>
            <a:ext cx="4094144" cy="1680939"/>
          </a:xfrm>
          <a:prstGeom prst="rect">
            <a:avLst/>
          </a:prstGeom>
          <a:noFill/>
          <a:ln w="28575">
            <a:solidFill>
              <a:srgbClr val="CD0F4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194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Related Work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520640" cy="5278845"/>
          </a:xfrm>
        </p:spPr>
        <p:txBody>
          <a:bodyPr/>
          <a:lstStyle/>
          <a:p>
            <a:r>
              <a:rPr lang="en-US" altLang="ko-KR" dirty="0"/>
              <a:t>Related Work</a:t>
            </a:r>
          </a:p>
          <a:p>
            <a:pPr lvl="1"/>
            <a:r>
              <a:rPr lang="en-US" altLang="ko-KR" dirty="0"/>
              <a:t>Multi-Scale problem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Internimage</a:t>
            </a:r>
            <a:r>
              <a:rPr lang="en-US" altLang="ko-KR" sz="1400" baseline="30000" dirty="0"/>
              <a:t>2</a:t>
            </a:r>
            <a:r>
              <a:rPr lang="en-US" altLang="ko-KR" sz="1400" dirty="0"/>
              <a:t>: </a:t>
            </a:r>
            <a:r>
              <a:rPr lang="en-US" altLang="ko-KR" sz="1400" b="1" dirty="0"/>
              <a:t>Deformable Convolution v3</a:t>
            </a:r>
            <a:r>
              <a:rPr lang="ko-KR" altLang="en-US" sz="1400" dirty="0"/>
              <a:t>을 적용하여 </a:t>
            </a:r>
            <a:r>
              <a:rPr lang="en-US" altLang="ko-KR" sz="1400" dirty="0"/>
              <a:t>CNN</a:t>
            </a:r>
            <a:r>
              <a:rPr lang="ko-KR" altLang="en-US" sz="1400" dirty="0"/>
              <a:t>에 </a:t>
            </a:r>
            <a:r>
              <a:rPr lang="ko-KR" altLang="en-US" sz="1400" b="1" dirty="0"/>
              <a:t>장거리 종속성</a:t>
            </a:r>
            <a:r>
              <a:rPr lang="en-US" altLang="ko-KR" sz="1400" b="1" dirty="0"/>
              <a:t>(Long-range Dependency)</a:t>
            </a:r>
            <a:r>
              <a:rPr lang="ko-KR" altLang="en-US" sz="1400" b="1" dirty="0"/>
              <a:t>및 </a:t>
            </a:r>
            <a:r>
              <a:rPr lang="ko-KR" altLang="en-US" sz="1400" b="1" dirty="0" err="1"/>
              <a:t>연산량</a:t>
            </a:r>
            <a:r>
              <a:rPr lang="ko-KR" altLang="en-US" sz="1400" b="1" dirty="0"/>
              <a:t> 낭비</a:t>
            </a:r>
            <a:r>
              <a:rPr lang="ko-KR" altLang="en-US" sz="1400" dirty="0"/>
              <a:t>를 해결하고자 함</a:t>
            </a:r>
            <a:r>
              <a:rPr lang="en-US" altLang="ko-KR" sz="1400" dirty="0"/>
              <a:t>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B9B95EE-1C77-4984-AC14-5D8E07914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48" y="2445686"/>
            <a:ext cx="3280784" cy="369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A886E5D-D348-6D02-CFD6-F40606DAD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33"/>
          <a:stretch/>
        </p:blipFill>
        <p:spPr bwMode="auto">
          <a:xfrm>
            <a:off x="4303732" y="2445686"/>
            <a:ext cx="3866139" cy="214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epthwise Separable Convolution">
            <a:extLst>
              <a:ext uri="{FF2B5EF4-FFF2-40B4-BE49-F238E27FC236}">
                <a16:creationId xmlns:a16="http://schemas.microsoft.com/office/drawing/2014/main" id="{155528E9-4BC3-6C7D-BE68-A0915CC82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07" y="3945806"/>
            <a:ext cx="3377696" cy="23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AEA986F4-2600-3696-3F77-7E5E6F98A422}"/>
              </a:ext>
            </a:extLst>
          </p:cNvPr>
          <p:cNvCxnSpPr>
            <a:cxnSpLocks/>
          </p:cNvCxnSpPr>
          <p:nvPr/>
        </p:nvCxnSpPr>
        <p:spPr>
          <a:xfrm flipV="1">
            <a:off x="4303732" y="4309897"/>
            <a:ext cx="1860319" cy="1720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209DEFA-029C-295B-3ACD-786FC5466C1C}"/>
              </a:ext>
            </a:extLst>
          </p:cNvPr>
          <p:cNvCxnSpPr>
            <a:cxnSpLocks/>
          </p:cNvCxnSpPr>
          <p:nvPr/>
        </p:nvCxnSpPr>
        <p:spPr>
          <a:xfrm flipV="1">
            <a:off x="4252148" y="5125405"/>
            <a:ext cx="3823807" cy="767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D775D7FA-9405-E7B5-1C36-FE242395B33C}"/>
              </a:ext>
            </a:extLst>
          </p:cNvPr>
          <p:cNvCxnSpPr>
            <a:cxnSpLocks/>
          </p:cNvCxnSpPr>
          <p:nvPr/>
        </p:nvCxnSpPr>
        <p:spPr>
          <a:xfrm flipV="1">
            <a:off x="4130949" y="4309897"/>
            <a:ext cx="2033102" cy="1446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69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Related Work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Related Work</a:t>
            </a:r>
          </a:p>
          <a:p>
            <a:pPr lvl="1"/>
            <a:r>
              <a:rPr lang="en-US" altLang="ko-KR" dirty="0"/>
              <a:t>Multi-Scale problem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 err="1"/>
              <a:t>Lawin</a:t>
            </a:r>
            <a:r>
              <a:rPr lang="en-US" altLang="ko-KR" sz="1400" dirty="0"/>
              <a:t> Transformer</a:t>
            </a:r>
            <a:r>
              <a:rPr lang="en-US" altLang="ko-KR" sz="1400" baseline="30000" dirty="0"/>
              <a:t>6</a:t>
            </a:r>
            <a:r>
              <a:rPr lang="en-US" altLang="ko-KR" sz="1400" dirty="0"/>
              <a:t>: </a:t>
            </a:r>
            <a:r>
              <a:rPr lang="ko-KR" altLang="en-US" sz="1400" dirty="0"/>
              <a:t>기존 </a:t>
            </a:r>
            <a:r>
              <a:rPr lang="en-US" altLang="ko-KR" sz="1400" dirty="0"/>
              <a:t>ASPP</a:t>
            </a:r>
            <a:r>
              <a:rPr lang="ko-KR" altLang="en-US" sz="1400" dirty="0"/>
              <a:t>에서 사용하는 </a:t>
            </a:r>
            <a:r>
              <a:rPr lang="en-US" altLang="ko-KR" sz="1400" dirty="0"/>
              <a:t>Dilation rate</a:t>
            </a:r>
            <a:r>
              <a:rPr lang="ko-KR" altLang="en-US" sz="1400" dirty="0"/>
              <a:t>와 달리</a:t>
            </a:r>
            <a:r>
              <a:rPr lang="en-US" altLang="ko-KR" sz="1400" dirty="0"/>
              <a:t>, </a:t>
            </a:r>
            <a:r>
              <a:rPr lang="ko-KR" altLang="en-US" sz="1400" dirty="0"/>
              <a:t>제안한 </a:t>
            </a:r>
            <a:r>
              <a:rPr lang="en-US" altLang="ko-KR" sz="1400" b="1" dirty="0"/>
              <a:t>large window attention</a:t>
            </a:r>
            <a:r>
              <a:rPr lang="ko-KR" altLang="en-US" sz="1400" dirty="0"/>
              <a:t>을 통해 더 넓은 범위의 </a:t>
            </a:r>
            <a:br>
              <a:rPr lang="en-US" altLang="ko-KR" sz="1400" dirty="0"/>
            </a:br>
            <a:r>
              <a:rPr lang="en-US" altLang="ko-KR" sz="1400" dirty="0"/>
              <a:t>                                 context area</a:t>
            </a:r>
            <a:r>
              <a:rPr lang="ko-KR" altLang="en-US" sz="1400" dirty="0"/>
              <a:t>를 고려함</a:t>
            </a:r>
            <a:r>
              <a:rPr lang="en-US" altLang="ko-KR" sz="1400" dirty="0"/>
              <a:t>.</a:t>
            </a:r>
            <a:endParaRPr lang="en-US" altLang="ko-KR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BAA060-D14A-A81D-EA07-CD9B5823154B}"/>
              </a:ext>
            </a:extLst>
          </p:cNvPr>
          <p:cNvSpPr txBox="1"/>
          <p:nvPr/>
        </p:nvSpPr>
        <p:spPr>
          <a:xfrm>
            <a:off x="2034135" y="6454781"/>
            <a:ext cx="94064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6.   </a:t>
            </a:r>
            <a:r>
              <a:rPr lang="en-US" altLang="ko-KR" sz="10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Lawin</a:t>
            </a:r>
            <a:r>
              <a:rPr lang="en-US" altLang="ko-KR" sz="1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Transformer: Improving Semantic Segmentation Transformer with Multi-Scale Representations via Large Window Attention (CVPR,</a:t>
            </a:r>
            <a:r>
              <a:rPr lang="ko-KR" altLang="en-US" sz="1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2023)</a:t>
            </a:r>
            <a:endParaRPr lang="en-US" altLang="ko-KR" sz="1000" b="1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7B81F9B-4E69-678F-2C2F-8D6EC3E77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06" y="2711845"/>
            <a:ext cx="4191900" cy="20614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2EBBB6F-2906-02CA-CF42-C1E641D66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094" y="3351691"/>
            <a:ext cx="7105693" cy="269321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C21CBD9-B902-6891-6B63-E0CF2400CB46}"/>
              </a:ext>
            </a:extLst>
          </p:cNvPr>
          <p:cNvCxnSpPr>
            <a:cxnSpLocks/>
          </p:cNvCxnSpPr>
          <p:nvPr/>
        </p:nvCxnSpPr>
        <p:spPr>
          <a:xfrm>
            <a:off x="4656684" y="2711846"/>
            <a:ext cx="299410" cy="639845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09EA9E2-3F97-9AED-2D49-6D0CD6C8EE8A}"/>
              </a:ext>
            </a:extLst>
          </p:cNvPr>
          <p:cNvCxnSpPr>
            <a:cxnSpLocks/>
          </p:cNvCxnSpPr>
          <p:nvPr/>
        </p:nvCxnSpPr>
        <p:spPr>
          <a:xfrm>
            <a:off x="4656684" y="4773333"/>
            <a:ext cx="299410" cy="1271577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DEA9968-BDF0-CB59-C557-E500027AA64A}"/>
              </a:ext>
            </a:extLst>
          </p:cNvPr>
          <p:cNvSpPr/>
          <p:nvPr/>
        </p:nvSpPr>
        <p:spPr>
          <a:xfrm>
            <a:off x="2511972" y="2711846"/>
            <a:ext cx="2144712" cy="20614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연결선: 꺾임 18">
            <a:extLst>
              <a:ext uri="{FF2B5EF4-FFF2-40B4-BE49-F238E27FC236}">
                <a16:creationId xmlns:a16="http://schemas.microsoft.com/office/drawing/2014/main" id="{374C1BFC-DA8C-7DA5-E0B1-101989042A77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45528" y="3800025"/>
            <a:ext cx="1999388" cy="1956269"/>
          </a:xfrm>
          <a:prstGeom prst="bentConnector3">
            <a:avLst>
              <a:gd name="adj1" fmla="val 100022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08036EB-CADC-18FB-209C-455F33860C06}"/>
              </a:ext>
            </a:extLst>
          </p:cNvPr>
          <p:cNvSpPr txBox="1"/>
          <p:nvPr/>
        </p:nvSpPr>
        <p:spPr>
          <a:xfrm>
            <a:off x="3664952" y="5897958"/>
            <a:ext cx="1083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Query patch</a:t>
            </a:r>
            <a:endParaRPr lang="ko-KR" altLang="en-US" sz="12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9D235D-817C-C6E5-BA31-5903408D1499}"/>
              </a:ext>
            </a:extLst>
          </p:cNvPr>
          <p:cNvSpPr txBox="1"/>
          <p:nvPr/>
        </p:nvSpPr>
        <p:spPr>
          <a:xfrm>
            <a:off x="4956094" y="3366948"/>
            <a:ext cx="1324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Context patch</a:t>
            </a:r>
            <a:endParaRPr lang="ko-KR" altLang="en-US" sz="12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25" name="연결선: 꺾임 24">
            <a:extLst>
              <a:ext uri="{FF2B5EF4-FFF2-40B4-BE49-F238E27FC236}">
                <a16:creationId xmlns:a16="http://schemas.microsoft.com/office/drawing/2014/main" id="{0A1C138B-0D18-70AD-0330-AE51F2107850}"/>
              </a:ext>
            </a:extLst>
          </p:cNvPr>
          <p:cNvCxnSpPr>
            <a:cxnSpLocks/>
          </p:cNvCxnSpPr>
          <p:nvPr/>
        </p:nvCxnSpPr>
        <p:spPr>
          <a:xfrm>
            <a:off x="3538538" y="3718835"/>
            <a:ext cx="1625544" cy="275096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FED90D13-D35A-1E82-655F-29E6B4F93DC6}"/>
              </a:ext>
            </a:extLst>
          </p:cNvPr>
          <p:cNvSpPr/>
          <p:nvPr/>
        </p:nvSpPr>
        <p:spPr>
          <a:xfrm>
            <a:off x="9001125" y="3429000"/>
            <a:ext cx="1219200" cy="26932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2C4F8E6-1F98-15B3-B1CF-D2476941ABCA}"/>
              </a:ext>
            </a:extLst>
          </p:cNvPr>
          <p:cNvSpPr txBox="1"/>
          <p:nvPr/>
        </p:nvSpPr>
        <p:spPr>
          <a:xfrm>
            <a:off x="7277756" y="2800935"/>
            <a:ext cx="4530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MLP-Mixer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에서 사용한 것처럼 각 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patch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에 대한 공간 정보 수집을 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MLP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통해 수집하고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그 과정에서 나온 결과를 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query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에 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Mapping</a:t>
            </a:r>
            <a:endParaRPr lang="ko-KR" altLang="en-US" sz="12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317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A6C47F95-28C7-40B6-1823-510D267D4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22" y="2541320"/>
            <a:ext cx="11011011" cy="3102200"/>
          </a:xfrm>
          <a:prstGeom prst="rect">
            <a:avLst/>
          </a:prstGeom>
        </p:spPr>
      </p:pic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Related Work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Related Work</a:t>
            </a:r>
          </a:p>
          <a:p>
            <a:pPr lvl="1"/>
            <a:r>
              <a:rPr lang="en-US" altLang="ko-KR" dirty="0"/>
              <a:t>Attention-based feature fusion to challenging Multi-Scale problem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Attention-based Dropout Layer for Weakly Supervised Object Localization</a:t>
            </a:r>
            <a:r>
              <a:rPr lang="en-US" altLang="ko-KR" sz="1400" baseline="30000" dirty="0"/>
              <a:t>7</a:t>
            </a:r>
            <a:r>
              <a:rPr lang="en-US" altLang="ko-KR" sz="1400" dirty="0"/>
              <a:t>: </a:t>
            </a:r>
            <a:r>
              <a:rPr lang="ko-KR" altLang="en-US" sz="1400" dirty="0"/>
              <a:t> 분류 정확도를 유지하면서 </a:t>
            </a:r>
            <a:r>
              <a:rPr lang="en-US" altLang="ko-KR" sz="1400" dirty="0"/>
              <a:t>dropout</a:t>
            </a:r>
            <a:r>
              <a:rPr lang="ko-KR" altLang="en-US" sz="1400" dirty="0"/>
              <a:t>된 마스크와 </a:t>
            </a:r>
            <a:r>
              <a:rPr lang="en-US" altLang="ko-KR" sz="1400" dirty="0"/>
              <a:t>importance</a:t>
            </a:r>
            <a:r>
              <a:rPr lang="ko-KR" altLang="en-US" sz="1400" dirty="0"/>
              <a:t> </a:t>
            </a:r>
            <a:r>
              <a:rPr lang="en-US" altLang="ko-KR" sz="1400" dirty="0"/>
              <a:t>map</a:t>
            </a:r>
            <a:r>
              <a:rPr lang="ko-KR" altLang="en-US" sz="1400" dirty="0"/>
              <a:t>을 활용하여 모델에서 </a:t>
            </a:r>
            <a:r>
              <a:rPr lang="ko-KR" altLang="en-US" sz="1400" b="1" dirty="0"/>
              <a:t>가장 변별력이 높은 부분을 숨기는 </a:t>
            </a:r>
            <a:r>
              <a:rPr lang="en-US" altLang="ko-KR" sz="1400" b="1" dirty="0"/>
              <a:t>Attention-based dropout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layer</a:t>
            </a:r>
            <a:r>
              <a:rPr lang="ko-KR" altLang="en-US" sz="1400" dirty="0"/>
              <a:t>를 제안</a:t>
            </a:r>
            <a:r>
              <a:rPr lang="en-US" altLang="ko-KR" sz="1400" dirty="0"/>
              <a:t>.</a:t>
            </a:r>
            <a:endParaRPr lang="en-US" altLang="ko-KR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BAA060-D14A-A81D-EA07-CD9B5823154B}"/>
              </a:ext>
            </a:extLst>
          </p:cNvPr>
          <p:cNvSpPr txBox="1"/>
          <p:nvPr/>
        </p:nvSpPr>
        <p:spPr>
          <a:xfrm>
            <a:off x="2034135" y="6454781"/>
            <a:ext cx="94064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7. Attention-based Dropout Layer for Weakly Supervised Object Localization (CVPR, 2019)</a:t>
            </a:r>
            <a:endParaRPr lang="en-US" altLang="ko-KR" sz="1000" b="1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9151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Methodology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Methodology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본 연구에서는 </a:t>
            </a:r>
            <a:r>
              <a:rPr lang="en-US" altLang="ko-KR" dirty="0"/>
              <a:t>Multi-Scale problem</a:t>
            </a:r>
            <a:r>
              <a:rPr lang="ko-KR" altLang="en-US" dirty="0"/>
              <a:t>을 고려하고 서로 다른 문맥의 </a:t>
            </a:r>
            <a:r>
              <a:rPr lang="en-US" altLang="ko-KR" dirty="0"/>
              <a:t>Semantic information</a:t>
            </a:r>
            <a:r>
              <a:rPr lang="ko-KR" altLang="en-US" dirty="0"/>
              <a:t>를 융합하여 네트워크의 성능을 향상시키는 방법을 추가로 적용한 </a:t>
            </a:r>
            <a:r>
              <a:rPr lang="en-US" altLang="ko-KR" dirty="0"/>
              <a:t>encoder</a:t>
            </a:r>
            <a:r>
              <a:rPr lang="ko-KR" altLang="en-US" dirty="0"/>
              <a:t>를 개발하는 것을 목표로 함</a:t>
            </a:r>
            <a:r>
              <a:rPr lang="en-US" altLang="ko-KR" dirty="0"/>
              <a:t>. 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7C69258-5495-5FE7-AA73-A6653394B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604" y="2445385"/>
            <a:ext cx="7994073" cy="385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77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Methodology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Methodology</a:t>
            </a:r>
          </a:p>
          <a:p>
            <a:pPr lvl="1"/>
            <a:r>
              <a:rPr lang="en-US" altLang="ko-KR" dirty="0"/>
              <a:t>Attention boosting Gate &amp; Attention boosting Module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90FECEF-3907-0A6A-3C35-AAD92B990674}"/>
              </a:ext>
            </a:extLst>
          </p:cNvPr>
          <p:cNvGrpSpPr/>
          <p:nvPr/>
        </p:nvGrpSpPr>
        <p:grpSpPr>
          <a:xfrm>
            <a:off x="2360972" y="1951482"/>
            <a:ext cx="9831028" cy="4000232"/>
            <a:chOff x="2027186" y="2304773"/>
            <a:chExt cx="9831028" cy="4000232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F7C69258-5495-5FE7-AA73-A6653394B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6230" y="2304773"/>
              <a:ext cx="5771984" cy="2786773"/>
            </a:xfrm>
            <a:prstGeom prst="rect">
              <a:avLst/>
            </a:prstGeom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1BABEB8D-13F7-524E-858F-B5D38114266C}"/>
                </a:ext>
              </a:extLst>
            </p:cNvPr>
            <p:cNvSpPr/>
            <p:nvPr/>
          </p:nvSpPr>
          <p:spPr>
            <a:xfrm>
              <a:off x="6348845" y="3792682"/>
              <a:ext cx="1226128" cy="12988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29A102DB-D73B-62C2-38E4-483ACB5C35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65618" y="2754448"/>
              <a:ext cx="883227" cy="1038234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D7369ED0-E6AE-08C2-5D52-06287A8BAD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65618" y="5091546"/>
              <a:ext cx="883227" cy="1213459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98C1DDF9-8EDC-76AB-B25E-5D99FA820B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84" t="53044" r="74744" b="391"/>
            <a:stretch/>
          </p:blipFill>
          <p:spPr>
            <a:xfrm>
              <a:off x="2027186" y="2754448"/>
              <a:ext cx="3438432" cy="35505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969424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Methodology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68" y="1045210"/>
            <a:ext cx="11332755" cy="5278845"/>
          </a:xfrm>
        </p:spPr>
        <p:txBody>
          <a:bodyPr/>
          <a:lstStyle/>
          <a:p>
            <a:r>
              <a:rPr lang="en-US" altLang="ko-KR" dirty="0"/>
              <a:t>Methodology</a:t>
            </a:r>
          </a:p>
          <a:p>
            <a:pPr lvl="1"/>
            <a:r>
              <a:rPr lang="en-US" altLang="ko-KR" dirty="0"/>
              <a:t>Attention boosting Gate &amp; Attention Module</a:t>
            </a:r>
          </a:p>
          <a:p>
            <a:pPr lvl="2"/>
            <a:r>
              <a:rPr lang="en-US" altLang="ko-KR" sz="1400" dirty="0"/>
              <a:t>Residual Network </a:t>
            </a:r>
            <a:r>
              <a:rPr lang="ko-KR" altLang="en-US" sz="1400" dirty="0"/>
              <a:t>내 </a:t>
            </a:r>
            <a:r>
              <a:rPr lang="en-US" altLang="ko-KR" sz="1400" dirty="0" err="1"/>
              <a:t>ReLU</a:t>
            </a:r>
            <a:r>
              <a:rPr lang="ko-KR" altLang="en-US" sz="1400" dirty="0"/>
              <a:t> 연산으로 인해 버려질 지도 모를 </a:t>
            </a:r>
            <a:r>
              <a:rPr lang="en-US" altLang="ko-KR" sz="1400" dirty="0"/>
              <a:t>Channel </a:t>
            </a:r>
            <a:r>
              <a:rPr lang="ko-KR" altLang="en-US" sz="1400" dirty="0"/>
              <a:t>단위의 </a:t>
            </a:r>
            <a:r>
              <a:rPr lang="ko-KR" altLang="en-US" sz="1400" b="1" dirty="0"/>
              <a:t>중요한 의미 정보를 강조하여 재조정</a:t>
            </a:r>
            <a:r>
              <a:rPr lang="ko-KR" altLang="en-US" sz="1400" dirty="0"/>
              <a:t>하는 것을 목표로 함</a:t>
            </a:r>
            <a:r>
              <a:rPr lang="en-US" altLang="ko-KR" sz="1400" dirty="0"/>
              <a:t>.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528DE4F-5DB9-81F1-0169-CA5600B65581}"/>
              </a:ext>
            </a:extLst>
          </p:cNvPr>
          <p:cNvGrpSpPr/>
          <p:nvPr/>
        </p:nvGrpSpPr>
        <p:grpSpPr>
          <a:xfrm>
            <a:off x="1280038" y="2389232"/>
            <a:ext cx="9966517" cy="3747766"/>
            <a:chOff x="13213" y="2293982"/>
            <a:chExt cx="9966517" cy="3747766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FEE77C70-D050-681C-CBA4-4DFF6A76F3B7}"/>
                </a:ext>
              </a:extLst>
            </p:cNvPr>
            <p:cNvGrpSpPr/>
            <p:nvPr/>
          </p:nvGrpSpPr>
          <p:grpSpPr>
            <a:xfrm>
              <a:off x="13213" y="2531765"/>
              <a:ext cx="4398335" cy="2756381"/>
              <a:chOff x="3722645" y="3431891"/>
              <a:chExt cx="4398335" cy="2756381"/>
            </a:xfrm>
          </p:grpSpPr>
          <p:pic>
            <p:nvPicPr>
              <p:cNvPr id="6" name="그림 5">
                <a:extLst>
                  <a:ext uri="{FF2B5EF4-FFF2-40B4-BE49-F238E27FC236}">
                    <a16:creationId xmlns:a16="http://schemas.microsoft.com/office/drawing/2014/main" id="{D7428943-3F50-D962-B530-B8298CFB04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79840" y="3431891"/>
                <a:ext cx="4083947" cy="239994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3A8B1C-ED8E-C8E6-ECF9-AD2E821F055D}"/>
                  </a:ext>
                </a:extLst>
              </p:cNvPr>
              <p:cNvSpPr txBox="1"/>
              <p:nvPr/>
            </p:nvSpPr>
            <p:spPr>
              <a:xfrm>
                <a:off x="3722645" y="5911273"/>
                <a:ext cx="43983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Image 1: Residual block</a:t>
                </a:r>
                <a:endParaRPr lang="ko-KR" altLang="en-US" sz="12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p:grp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9E15BAE8-CCC4-D810-E34B-F6D9BDAD1565}"/>
                </a:ext>
              </a:extLst>
            </p:cNvPr>
            <p:cNvSpPr/>
            <p:nvPr/>
          </p:nvSpPr>
          <p:spPr>
            <a:xfrm>
              <a:off x="1795551" y="4566124"/>
              <a:ext cx="966699" cy="41424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052" name="Picture 4" descr="ReLU vs. Sigmoid Function in Deep Neural Networks | dl-question-bank –  Weights &amp; Biases">
              <a:extLst>
                <a:ext uri="{FF2B5EF4-FFF2-40B4-BE49-F238E27FC236}">
                  <a16:creationId xmlns:a16="http://schemas.microsoft.com/office/drawing/2014/main" id="{05A822CB-591C-70FD-2B20-DBCC29BFFB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77"/>
            <a:stretch/>
          </p:blipFill>
          <p:spPr bwMode="auto">
            <a:xfrm>
              <a:off x="4291747" y="2293982"/>
              <a:ext cx="3438433" cy="278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연결선: 구부러짐 12">
              <a:extLst>
                <a:ext uri="{FF2B5EF4-FFF2-40B4-BE49-F238E27FC236}">
                  <a16:creationId xmlns:a16="http://schemas.microsoft.com/office/drawing/2014/main" id="{FAC5FE39-FF07-BC2E-D5A7-06044D959F0D}"/>
                </a:ext>
              </a:extLst>
            </p:cNvPr>
            <p:cNvCxnSpPr>
              <a:cxnSpLocks/>
              <a:stCxn id="5" idx="2"/>
              <a:endCxn id="2052" idx="2"/>
            </p:cNvCxnSpPr>
            <p:nvPr/>
          </p:nvCxnSpPr>
          <p:spPr>
            <a:xfrm rot="16200000" flipH="1">
              <a:off x="4097476" y="3161793"/>
              <a:ext cx="94913" cy="3732063"/>
            </a:xfrm>
            <a:prstGeom prst="curvedConnector3">
              <a:avLst>
                <a:gd name="adj1" fmla="val 661988"/>
              </a:avLst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359DD7-1BE4-ECBF-39F4-A39931EB5092}"/>
                </a:ext>
              </a:extLst>
            </p:cNvPr>
            <p:cNvSpPr txBox="1"/>
            <p:nvPr/>
          </p:nvSpPr>
          <p:spPr>
            <a:xfrm>
              <a:off x="2886076" y="5733971"/>
              <a:ext cx="70936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특정 </a:t>
              </a:r>
              <a:r>
                <a:rPr lang="en-US" altLang="ko-KR" sz="14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Channel</a:t>
              </a:r>
              <a:r>
                <a:rPr lang="ko-KR" altLang="en-US" sz="14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에 존재하던 중요한 </a:t>
              </a:r>
              <a:r>
                <a:rPr lang="en-US" altLang="ko-KR" sz="14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Semantic</a:t>
              </a:r>
              <a:r>
                <a:rPr lang="ko-KR" altLang="en-US" sz="14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</a:t>
              </a:r>
              <a:r>
                <a:rPr lang="en-US" altLang="ko-KR" sz="14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Information</a:t>
              </a:r>
              <a:r>
                <a:rPr lang="ko-KR" altLang="en-US" sz="14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들이</a:t>
              </a:r>
              <a:r>
                <a:rPr lang="en-US" altLang="ko-KR" sz="14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</a:t>
              </a:r>
              <a:r>
                <a:rPr lang="en-US" altLang="ko-KR" sz="1400" dirty="0" err="1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ReLU</a:t>
              </a:r>
              <a:r>
                <a:rPr lang="ko-KR" altLang="en-US" sz="14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로 인해 손실될 수 있음</a:t>
              </a:r>
              <a:r>
                <a:rPr lang="en-US" altLang="ko-KR" sz="14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.</a:t>
              </a:r>
              <a:endPara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22" name="타원 21">
            <a:extLst>
              <a:ext uri="{FF2B5EF4-FFF2-40B4-BE49-F238E27FC236}">
                <a16:creationId xmlns:a16="http://schemas.microsoft.com/office/drawing/2014/main" id="{2D453A54-3944-D8B5-98B4-AC4B7918BB2E}"/>
              </a:ext>
            </a:extLst>
          </p:cNvPr>
          <p:cNvSpPr/>
          <p:nvPr/>
        </p:nvSpPr>
        <p:spPr>
          <a:xfrm>
            <a:off x="5521180" y="4560835"/>
            <a:ext cx="2076450" cy="6404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6741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Methodology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Methodology</a:t>
            </a:r>
          </a:p>
          <a:p>
            <a:pPr lvl="1"/>
            <a:r>
              <a:rPr lang="en-US" altLang="ko-KR" dirty="0"/>
              <a:t>Attention boosting Gate &amp; Attention Module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98C1DDF9-8EDC-76AB-B25E-5D99FA820B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4" t="53044" r="74744" b="391"/>
          <a:stretch/>
        </p:blipFill>
        <p:spPr>
          <a:xfrm>
            <a:off x="621213" y="1960621"/>
            <a:ext cx="3438432" cy="35505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9E15BAE8-CCC4-D810-E34B-F6D9BDAD1565}"/>
              </a:ext>
            </a:extLst>
          </p:cNvPr>
          <p:cNvSpPr/>
          <p:nvPr/>
        </p:nvSpPr>
        <p:spPr>
          <a:xfrm>
            <a:off x="2469573" y="3526583"/>
            <a:ext cx="1293145" cy="10059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DD60615D-6EA1-B010-4630-5DEC8EB88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176" y="1836402"/>
            <a:ext cx="5753903" cy="743054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FC1D88FF-D671-33AE-2B56-A9E2DCA70939}"/>
              </a:ext>
            </a:extLst>
          </p:cNvPr>
          <p:cNvSpPr/>
          <p:nvPr/>
        </p:nvSpPr>
        <p:spPr>
          <a:xfrm>
            <a:off x="5372100" y="1881050"/>
            <a:ext cx="1933574" cy="743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8646936-1297-E0F6-7800-2CF6A9C19854}"/>
              </a:ext>
            </a:extLst>
          </p:cNvPr>
          <p:cNvGrpSpPr/>
          <p:nvPr/>
        </p:nvGrpSpPr>
        <p:grpSpPr>
          <a:xfrm>
            <a:off x="4249317" y="2967990"/>
            <a:ext cx="4178403" cy="1414497"/>
            <a:chOff x="4272177" y="2819400"/>
            <a:chExt cx="4178403" cy="1414497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54D6927D-FFCE-588B-A37E-1DADB95AF72E}"/>
                </a:ext>
              </a:extLst>
            </p:cNvPr>
            <p:cNvSpPr/>
            <p:nvPr/>
          </p:nvSpPr>
          <p:spPr>
            <a:xfrm>
              <a:off x="4272177" y="2819400"/>
              <a:ext cx="4178403" cy="1414497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E7FA874-E5A5-4B6F-F766-324048CEE8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766" b="13995"/>
            <a:stretch/>
          </p:blipFill>
          <p:spPr bwMode="auto">
            <a:xfrm>
              <a:off x="4419924" y="2980623"/>
              <a:ext cx="1103222" cy="11036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87F5CA64-21DF-B05F-5436-8DF93380FBBF}"/>
                </a:ext>
              </a:extLst>
            </p:cNvPr>
            <p:cNvCxnSpPr>
              <a:stCxn id="1028" idx="3"/>
            </p:cNvCxnSpPr>
            <p:nvPr/>
          </p:nvCxnSpPr>
          <p:spPr>
            <a:xfrm flipV="1">
              <a:off x="5523146" y="3526582"/>
              <a:ext cx="222334" cy="58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5A25EAD1-8202-9243-3969-FB0C0F8F8150}"/>
                </a:ext>
              </a:extLst>
            </p:cNvPr>
            <p:cNvSpPr/>
            <p:nvPr/>
          </p:nvSpPr>
          <p:spPr>
            <a:xfrm>
              <a:off x="5750332" y="2973002"/>
              <a:ext cx="444728" cy="117227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altLang="ko-KR" sz="1600" dirty="0" err="1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Conv+BN</a:t>
              </a:r>
              <a:endPara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4A13D8A7-9DE0-86FE-C234-AC22E8D652C1}"/>
                </a:ext>
              </a:extLst>
            </p:cNvPr>
            <p:cNvCxnSpPr/>
            <p:nvPr/>
          </p:nvCxnSpPr>
          <p:spPr>
            <a:xfrm flipV="1">
              <a:off x="6185257" y="3526582"/>
              <a:ext cx="222334" cy="58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7" name="Picture 4">
              <a:extLst>
                <a:ext uri="{FF2B5EF4-FFF2-40B4-BE49-F238E27FC236}">
                  <a16:creationId xmlns:a16="http://schemas.microsoft.com/office/drawing/2014/main" id="{38BBB883-DD47-598A-8478-2960C9E575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56" t="546" r="35310" b="13449"/>
            <a:stretch/>
          </p:blipFill>
          <p:spPr bwMode="auto">
            <a:xfrm>
              <a:off x="7105269" y="2994688"/>
              <a:ext cx="1133063" cy="11335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914C0AC2-D1F2-329A-8392-44D23B0AD59E}"/>
                </a:ext>
              </a:extLst>
            </p:cNvPr>
            <p:cNvSpPr/>
            <p:nvPr/>
          </p:nvSpPr>
          <p:spPr>
            <a:xfrm>
              <a:off x="6422246" y="2973001"/>
              <a:ext cx="444728" cy="117227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altLang="ko-KR" sz="16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Sigmoid</a:t>
              </a:r>
              <a:endPara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304AA2A6-A374-BC3B-7E4B-DDDA744F5550}"/>
                </a:ext>
              </a:extLst>
            </p:cNvPr>
            <p:cNvCxnSpPr/>
            <p:nvPr/>
          </p:nvCxnSpPr>
          <p:spPr>
            <a:xfrm flipV="1">
              <a:off x="6865985" y="3526581"/>
              <a:ext cx="222334" cy="58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96CDD909-41E3-1798-AC42-15429B21BED0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6338519" y="2624104"/>
            <a:ext cx="368" cy="3438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8CF9865-CC11-3AA4-0E39-68CC65910358}"/>
              </a:ext>
            </a:extLst>
          </p:cNvPr>
          <p:cNvSpPr txBox="1"/>
          <p:nvPr/>
        </p:nvSpPr>
        <p:spPr>
          <a:xfrm>
            <a:off x="6217976" y="5470396"/>
            <a:ext cx="5247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이러한 연산을 통해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feature map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내의 </a:t>
            </a:r>
            <a:r>
              <a:rPr lang="ko-KR" altLang="en-US" sz="1200" b="1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특정 영역의 중요도를 가중치처럼 여겨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조절하여 </a:t>
            </a:r>
            <a:r>
              <a:rPr lang="ko-KR" altLang="en-US" sz="1200" b="1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포착해야 하는 공간 정보에 더 집중할 수 있도록 도움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endParaRPr lang="ko-KR" altLang="en-US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35" name="연결선: 구부러짐 34">
            <a:extLst>
              <a:ext uri="{FF2B5EF4-FFF2-40B4-BE49-F238E27FC236}">
                <a16:creationId xmlns:a16="http://schemas.microsoft.com/office/drawing/2014/main" id="{7924503C-1826-BE57-AD56-2E5A1684D2C3}"/>
              </a:ext>
            </a:extLst>
          </p:cNvPr>
          <p:cNvCxnSpPr>
            <a:stCxn id="5" idx="3"/>
            <a:endCxn id="41" idx="1"/>
          </p:cNvCxnSpPr>
          <p:nvPr/>
        </p:nvCxnSpPr>
        <p:spPr>
          <a:xfrm flipV="1">
            <a:off x="3762718" y="2207929"/>
            <a:ext cx="509458" cy="1821647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7650F91E-F688-691B-EAC3-1B820DAF94A9}"/>
              </a:ext>
            </a:extLst>
          </p:cNvPr>
          <p:cNvSpPr/>
          <p:nvPr/>
        </p:nvSpPr>
        <p:spPr>
          <a:xfrm>
            <a:off x="7414723" y="1881050"/>
            <a:ext cx="1815002" cy="743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D6D3B572-94CC-83DB-C93D-0E0CFB83F2BB}"/>
              </a:ext>
            </a:extLst>
          </p:cNvPr>
          <p:cNvSpPr/>
          <p:nvPr/>
        </p:nvSpPr>
        <p:spPr>
          <a:xfrm>
            <a:off x="8575467" y="2971905"/>
            <a:ext cx="3186909" cy="1414497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4">
            <a:extLst>
              <a:ext uri="{FF2B5EF4-FFF2-40B4-BE49-F238E27FC236}">
                <a16:creationId xmlns:a16="http://schemas.microsoft.com/office/drawing/2014/main" id="{23E1F641-6076-3232-042F-F1123E190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66" b="13995"/>
          <a:stretch/>
        </p:blipFill>
        <p:spPr bwMode="auto">
          <a:xfrm>
            <a:off x="8723214" y="3123603"/>
            <a:ext cx="1103222" cy="11036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70E83064-563E-7325-09F7-3C8DC1C443B0}"/>
              </a:ext>
            </a:extLst>
          </p:cNvPr>
          <p:cNvCxnSpPr>
            <a:stCxn id="42" idx="3"/>
          </p:cNvCxnSpPr>
          <p:nvPr/>
        </p:nvCxnSpPr>
        <p:spPr>
          <a:xfrm flipV="1">
            <a:off x="9826436" y="3669562"/>
            <a:ext cx="222334" cy="5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F3965493-7869-6D7D-C5EE-A1874882C608}"/>
              </a:ext>
            </a:extLst>
          </p:cNvPr>
          <p:cNvSpPr/>
          <p:nvPr/>
        </p:nvSpPr>
        <p:spPr>
          <a:xfrm>
            <a:off x="10053622" y="3115982"/>
            <a:ext cx="444728" cy="117227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ko-KR" sz="16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Conv+BN</a:t>
            </a:r>
            <a:endParaRPr lang="ko-KR" altLang="en-US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6AC0316B-E4C3-7AD5-677C-4023E3BE13B3}"/>
              </a:ext>
            </a:extLst>
          </p:cNvPr>
          <p:cNvCxnSpPr/>
          <p:nvPr/>
        </p:nvCxnSpPr>
        <p:spPr>
          <a:xfrm flipV="1">
            <a:off x="10488547" y="3669562"/>
            <a:ext cx="222334" cy="5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연결선: 구부러짐 48">
            <a:extLst>
              <a:ext uri="{FF2B5EF4-FFF2-40B4-BE49-F238E27FC236}">
                <a16:creationId xmlns:a16="http://schemas.microsoft.com/office/drawing/2014/main" id="{5A8B51E5-6E23-13EF-4FC9-821A9BE21B2C}"/>
              </a:ext>
            </a:extLst>
          </p:cNvPr>
          <p:cNvCxnSpPr>
            <a:cxnSpLocks/>
            <a:stCxn id="36" idx="2"/>
            <a:endCxn id="40" idx="0"/>
          </p:cNvCxnSpPr>
          <p:nvPr/>
        </p:nvCxnSpPr>
        <p:spPr>
          <a:xfrm rot="16200000" flipH="1">
            <a:off x="9071673" y="1874655"/>
            <a:ext cx="347801" cy="1846698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정육면체 51">
            <a:extLst>
              <a:ext uri="{FF2B5EF4-FFF2-40B4-BE49-F238E27FC236}">
                <a16:creationId xmlns:a16="http://schemas.microsoft.com/office/drawing/2014/main" id="{05955570-8AE7-625B-1153-3984A92F8218}"/>
              </a:ext>
            </a:extLst>
          </p:cNvPr>
          <p:cNvSpPr/>
          <p:nvPr/>
        </p:nvSpPr>
        <p:spPr>
          <a:xfrm>
            <a:off x="10736645" y="3304510"/>
            <a:ext cx="754665" cy="655471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8F2A9F2-E4D3-D218-CFC3-628EFB50C825}"/>
              </a:ext>
            </a:extLst>
          </p:cNvPr>
          <p:cNvSpPr txBox="1"/>
          <p:nvPr/>
        </p:nvSpPr>
        <p:spPr>
          <a:xfrm>
            <a:off x="10530625" y="3978876"/>
            <a:ext cx="1118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Feature map</a:t>
            </a:r>
            <a:endParaRPr lang="ko-KR" altLang="en-US" sz="12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5CBED608-1FF7-E190-8371-A50FB9E519D7}"/>
              </a:ext>
            </a:extLst>
          </p:cNvPr>
          <p:cNvSpPr/>
          <p:nvPr/>
        </p:nvSpPr>
        <p:spPr>
          <a:xfrm>
            <a:off x="7305674" y="4809262"/>
            <a:ext cx="3072400" cy="552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Multiplication</a:t>
            </a:r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60" name="연결선: 구부러짐 59">
            <a:extLst>
              <a:ext uri="{FF2B5EF4-FFF2-40B4-BE49-F238E27FC236}">
                <a16:creationId xmlns:a16="http://schemas.microsoft.com/office/drawing/2014/main" id="{109CF62B-E8ED-50D3-E80C-8B6F4F8885C2}"/>
              </a:ext>
            </a:extLst>
          </p:cNvPr>
          <p:cNvCxnSpPr>
            <a:stCxn id="27" idx="2"/>
            <a:endCxn id="58" idx="0"/>
          </p:cNvCxnSpPr>
          <p:nvPr/>
        </p:nvCxnSpPr>
        <p:spPr>
          <a:xfrm rot="16200000" flipH="1">
            <a:off x="7979190" y="3946578"/>
            <a:ext cx="532434" cy="1192933"/>
          </a:xfrm>
          <a:prstGeom prst="curvedConnector3">
            <a:avLst/>
          </a:prstGeom>
          <a:ln w="190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연결선: 구부러짐 60">
            <a:extLst>
              <a:ext uri="{FF2B5EF4-FFF2-40B4-BE49-F238E27FC236}">
                <a16:creationId xmlns:a16="http://schemas.microsoft.com/office/drawing/2014/main" id="{FD286063-87D5-8965-B2E2-B8A9FE4E4B15}"/>
              </a:ext>
            </a:extLst>
          </p:cNvPr>
          <p:cNvCxnSpPr>
            <a:cxnSpLocks/>
            <a:stCxn id="57" idx="2"/>
            <a:endCxn id="58" idx="0"/>
          </p:cNvCxnSpPr>
          <p:nvPr/>
        </p:nvCxnSpPr>
        <p:spPr>
          <a:xfrm rot="5400000">
            <a:off x="9689287" y="3408462"/>
            <a:ext cx="553387" cy="2248212"/>
          </a:xfrm>
          <a:prstGeom prst="curvedConnector3">
            <a:avLst>
              <a:gd name="adj1" fmla="val 50000"/>
            </a:avLst>
          </a:prstGeom>
          <a:ln w="190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A2CA4D8-6407-59F1-230C-74B15C0566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67E97D-AE81-9E91-D5FC-0D3134475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</a:p>
          <a:p>
            <a:endParaRPr lang="en-US" altLang="ko-KR" dirty="0"/>
          </a:p>
          <a:p>
            <a:r>
              <a:rPr lang="en-US" altLang="ko-KR" dirty="0"/>
              <a:t>Related Work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Proposed Method</a:t>
            </a:r>
          </a:p>
          <a:p>
            <a:endParaRPr lang="en-US" altLang="ko-KR" dirty="0"/>
          </a:p>
          <a:p>
            <a:r>
              <a:rPr lang="en-US" altLang="ko-KR" dirty="0"/>
              <a:t>Experiments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0140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Methodology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Methodology</a:t>
            </a:r>
          </a:p>
          <a:p>
            <a:pPr lvl="1"/>
            <a:r>
              <a:rPr lang="en-US" altLang="ko-KR" dirty="0"/>
              <a:t>Attention boosting Gate &amp; Attention Module</a:t>
            </a:r>
          </a:p>
          <a:p>
            <a:pPr lvl="2">
              <a:lnSpc>
                <a:spcPct val="150000"/>
              </a:lnSpc>
            </a:pPr>
            <a:r>
              <a:rPr lang="en-US" altLang="ko-KR" sz="1400" b="1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AbG</a:t>
            </a:r>
            <a:r>
              <a:rPr lang="ko-KR" altLang="en-US" sz="14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통과한 </a:t>
            </a:r>
            <a:r>
              <a:rPr lang="en-US" altLang="ko-KR" sz="14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Feature map</a:t>
            </a:r>
            <a:r>
              <a:rPr lang="ko-KR" altLang="en-US" sz="14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과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14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Residual block</a:t>
            </a:r>
            <a:r>
              <a:rPr lang="ko-KR" altLang="en-US" sz="14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을 통과한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Feature map 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끼리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add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하는 것이 기존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Residual network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만 통과시켜 학습을 수행하는 것보다 더 </a:t>
            </a:r>
            <a:r>
              <a:rPr lang="ko-KR" altLang="en-US" sz="14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풍부한 의미 정보를 포함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할 가능성이 높아짐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96E41CF-3DAF-39C2-EAB5-75769FD54084}"/>
              </a:ext>
            </a:extLst>
          </p:cNvPr>
          <p:cNvGrpSpPr/>
          <p:nvPr/>
        </p:nvGrpSpPr>
        <p:grpSpPr>
          <a:xfrm>
            <a:off x="4158932" y="2723626"/>
            <a:ext cx="3438432" cy="3550557"/>
            <a:chOff x="468813" y="2617846"/>
            <a:chExt cx="3438432" cy="3550557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98C1DDF9-8EDC-76AB-B25E-5D99FA820B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84" t="53044" r="74744" b="391"/>
            <a:stretch/>
          </p:blipFill>
          <p:spPr>
            <a:xfrm>
              <a:off x="468813" y="2617846"/>
              <a:ext cx="3438432" cy="35505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9E15BAE8-CCC4-D810-E34B-F6D9BDAD1565}"/>
                </a:ext>
              </a:extLst>
            </p:cNvPr>
            <p:cNvSpPr/>
            <p:nvPr/>
          </p:nvSpPr>
          <p:spPr>
            <a:xfrm>
              <a:off x="2287776" y="5169246"/>
              <a:ext cx="1293145" cy="3403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1066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Methodology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Methodology</a:t>
            </a:r>
          </a:p>
          <a:p>
            <a:pPr lvl="1"/>
            <a:r>
              <a:rPr lang="en-US" altLang="ko-KR" dirty="0"/>
              <a:t>Dilation-based separable convolution network (</a:t>
            </a:r>
            <a:r>
              <a:rPr lang="en-US" altLang="ko-KR" dirty="0" err="1"/>
              <a:t>DbN</a:t>
            </a:r>
            <a:r>
              <a:rPr lang="en-US" altLang="ko-KR" dirty="0"/>
              <a:t>)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Encoder</a:t>
            </a:r>
            <a:r>
              <a:rPr lang="ko-KR" altLang="en-US" sz="1400" dirty="0"/>
              <a:t>에서 얻은 </a:t>
            </a:r>
            <a:r>
              <a:rPr lang="en-US" altLang="ko-KR" sz="1400" dirty="0"/>
              <a:t>feature map</a:t>
            </a:r>
            <a:r>
              <a:rPr lang="ko-KR" altLang="en-US" sz="1400" dirty="0"/>
              <a:t>을 더 작게 분해하여 </a:t>
            </a:r>
            <a:r>
              <a:rPr lang="en-US" altLang="ko-KR" sz="1400" dirty="0"/>
              <a:t>encoder</a:t>
            </a:r>
            <a:r>
              <a:rPr lang="ko-KR" altLang="en-US" sz="1400" dirty="0"/>
              <a:t>와 </a:t>
            </a:r>
            <a:r>
              <a:rPr lang="en-US" altLang="ko-KR" sz="1400" dirty="0"/>
              <a:t>decoder</a:t>
            </a:r>
            <a:r>
              <a:rPr lang="ko-KR" altLang="en-US" sz="1400" dirty="0"/>
              <a:t> </a:t>
            </a:r>
            <a:r>
              <a:rPr lang="ko-KR" altLang="en-US" sz="1400" b="1" dirty="0"/>
              <a:t>사이의 </a:t>
            </a:r>
            <a:r>
              <a:rPr lang="en-US" altLang="ko-KR" sz="1400" b="1" dirty="0"/>
              <a:t>local, channel</a:t>
            </a:r>
            <a:r>
              <a:rPr lang="ko-KR" altLang="en-US" sz="1400" b="1" dirty="0"/>
              <a:t>에 대한 정보 및 풍부한 의미 정보를 인식 및 비교할 확률</a:t>
            </a:r>
            <a:r>
              <a:rPr lang="ko-KR" altLang="en-US" sz="1400" dirty="0"/>
              <a:t>을 높이기 위함</a:t>
            </a:r>
            <a:r>
              <a:rPr lang="en-US" altLang="ko-KR" sz="1400" dirty="0"/>
              <a:t>. </a:t>
            </a:r>
            <a:r>
              <a:rPr lang="en-US" altLang="ko-KR" sz="1400" dirty="0">
                <a:sym typeface="Wingdings" panose="05000000000000000000" pitchFamily="2" charset="2"/>
              </a:rPr>
              <a:t> dilation convolution</a:t>
            </a:r>
            <a:r>
              <a:rPr lang="ko-KR" altLang="en-US" sz="1400" dirty="0">
                <a:sym typeface="Wingdings" panose="05000000000000000000" pitchFamily="2" charset="2"/>
              </a:rPr>
              <a:t>의 효과인 </a:t>
            </a:r>
            <a:r>
              <a:rPr lang="ko-KR" altLang="en-US" sz="1400" b="1" dirty="0">
                <a:sym typeface="Wingdings" panose="05000000000000000000" pitchFamily="2" charset="2"/>
              </a:rPr>
              <a:t>더 넓은 문맥 정보 파악</a:t>
            </a:r>
            <a:r>
              <a:rPr lang="en-US" altLang="ko-KR" sz="1400" dirty="0">
                <a:sym typeface="Wingdings" panose="05000000000000000000" pitchFamily="2" charset="2"/>
              </a:rPr>
              <a:t>, </a:t>
            </a:r>
            <a:r>
              <a:rPr lang="ko-KR" altLang="en-US" sz="1400" b="1" dirty="0">
                <a:sym typeface="Wingdings" panose="05000000000000000000" pitchFamily="2" charset="2"/>
              </a:rPr>
              <a:t>장거리 종속성 완화</a:t>
            </a:r>
            <a:r>
              <a:rPr lang="ko-KR" altLang="en-US" sz="1400" dirty="0">
                <a:sym typeface="Wingdings" panose="05000000000000000000" pitchFamily="2" charset="2"/>
              </a:rPr>
              <a:t>를 의도함</a:t>
            </a:r>
            <a:r>
              <a:rPr lang="en-US" altLang="ko-KR" sz="1400" dirty="0">
                <a:sym typeface="Wingdings" panose="05000000000000000000" pitchFamily="2" charset="2"/>
              </a:rPr>
              <a:t>.</a:t>
            </a:r>
            <a:endParaRPr lang="en-US" altLang="ko-KR" sz="1400" dirty="0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AE0D2F8B-4D50-D2FF-8394-015BEDAF37B5}"/>
              </a:ext>
            </a:extLst>
          </p:cNvPr>
          <p:cNvGrpSpPr/>
          <p:nvPr/>
        </p:nvGrpSpPr>
        <p:grpSpPr>
          <a:xfrm>
            <a:off x="912507" y="2623162"/>
            <a:ext cx="10366983" cy="3004265"/>
            <a:chOff x="626865" y="2827575"/>
            <a:chExt cx="10366983" cy="3004265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FEB6D1FD-1A9C-8943-303B-30A008DC78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0226" b="46277"/>
            <a:stretch/>
          </p:blipFill>
          <p:spPr>
            <a:xfrm>
              <a:off x="626865" y="2827575"/>
              <a:ext cx="6923316" cy="3004265"/>
            </a:xfrm>
            <a:prstGeom prst="rect">
              <a:avLst/>
            </a:prstGeom>
          </p:spPr>
        </p:pic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B4A61019-523B-C330-1967-2066077E4808}"/>
                </a:ext>
              </a:extLst>
            </p:cNvPr>
            <p:cNvGrpSpPr/>
            <p:nvPr/>
          </p:nvGrpSpPr>
          <p:grpSpPr>
            <a:xfrm>
              <a:off x="5244661" y="3125977"/>
              <a:ext cx="5749187" cy="2465527"/>
              <a:chOff x="5244661" y="3125977"/>
              <a:chExt cx="5749187" cy="2465527"/>
            </a:xfrm>
          </p:grpSpPr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9854F384-8687-5C12-DB09-5373034D22FA}"/>
                  </a:ext>
                </a:extLst>
              </p:cNvPr>
              <p:cNvSpPr/>
              <p:nvPr/>
            </p:nvSpPr>
            <p:spPr>
              <a:xfrm>
                <a:off x="5244661" y="3962400"/>
                <a:ext cx="725215" cy="162910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" name="Picture 2">
                <a:extLst>
                  <a:ext uri="{FF2B5EF4-FFF2-40B4-BE49-F238E27FC236}">
                    <a16:creationId xmlns:a16="http://schemas.microsoft.com/office/drawing/2014/main" id="{D55AEE5D-4346-2F59-DD2D-FA32A2B8AE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612" t="1" r="23472" b="28446"/>
              <a:stretch/>
            </p:blipFill>
            <p:spPr bwMode="auto">
              <a:xfrm>
                <a:off x="8113985" y="3125977"/>
                <a:ext cx="1902373" cy="22746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" name="직선 연결선 7">
                <a:extLst>
                  <a:ext uri="{FF2B5EF4-FFF2-40B4-BE49-F238E27FC236}">
                    <a16:creationId xmlns:a16="http://schemas.microsoft.com/office/drawing/2014/main" id="{ADDDFD00-AB54-358C-9933-B2B53D4CFC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0933" y="4130784"/>
                <a:ext cx="56361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연결선 11">
                <a:extLst>
                  <a:ext uri="{FF2B5EF4-FFF2-40B4-BE49-F238E27FC236}">
                    <a16:creationId xmlns:a16="http://schemas.microsoft.com/office/drawing/2014/main" id="{67A760FB-CC22-0C33-2CF8-D62F73D567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0933" y="4568934"/>
                <a:ext cx="56361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직선 연결선 12">
                <a:extLst>
                  <a:ext uri="{FF2B5EF4-FFF2-40B4-BE49-F238E27FC236}">
                    <a16:creationId xmlns:a16="http://schemas.microsoft.com/office/drawing/2014/main" id="{30F14631-7C71-BCA7-6B28-E53E63F8C6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0933" y="5172184"/>
                <a:ext cx="56361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F66FE7-6333-5B56-5CA5-458CC1BE9CD7}"/>
                  </a:ext>
                </a:extLst>
              </p:cNvPr>
              <p:cNvSpPr txBox="1"/>
              <p:nvPr/>
            </p:nvSpPr>
            <p:spPr>
              <a:xfrm>
                <a:off x="9967620" y="3962400"/>
                <a:ext cx="10262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Rate: 12</a:t>
                </a:r>
                <a:endParaRPr lang="ko-KR" altLang="en-US" sz="14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8F379B-0CE1-E4C7-804F-1898A3DFCC55}"/>
                  </a:ext>
                </a:extLst>
              </p:cNvPr>
              <p:cNvSpPr txBox="1"/>
              <p:nvPr/>
            </p:nvSpPr>
            <p:spPr>
              <a:xfrm>
                <a:off x="9967620" y="4458648"/>
                <a:ext cx="10262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Rate: 16</a:t>
                </a:r>
                <a:endParaRPr lang="ko-KR" altLang="en-US" sz="14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FDE47E-5242-8D83-C6AA-F1047E554349}"/>
                  </a:ext>
                </a:extLst>
              </p:cNvPr>
              <p:cNvSpPr txBox="1"/>
              <p:nvPr/>
            </p:nvSpPr>
            <p:spPr>
              <a:xfrm>
                <a:off x="9967620" y="4979813"/>
                <a:ext cx="10262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Rate: 18</a:t>
                </a:r>
                <a:endParaRPr lang="ko-KR" altLang="en-US" sz="14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  <p:cxnSp>
            <p:nvCxnSpPr>
              <p:cNvPr id="18" name="연결선: 구부러짐 17">
                <a:extLst>
                  <a:ext uri="{FF2B5EF4-FFF2-40B4-BE49-F238E27FC236}">
                    <a16:creationId xmlns:a16="http://schemas.microsoft.com/office/drawing/2014/main" id="{09905D4D-152C-1C71-D35C-B3625BE1C44F}"/>
                  </a:ext>
                </a:extLst>
              </p:cNvPr>
              <p:cNvCxnSpPr>
                <a:stCxn id="7" idx="0"/>
                <a:endCxn id="5" idx="0"/>
              </p:cNvCxnSpPr>
              <p:nvPr/>
            </p:nvCxnSpPr>
            <p:spPr>
              <a:xfrm rot="5400000" flipH="1" flipV="1">
                <a:off x="6918009" y="1815238"/>
                <a:ext cx="836423" cy="3457903"/>
              </a:xfrm>
              <a:prstGeom prst="curvedConnector3">
                <a:avLst>
                  <a:gd name="adj1" fmla="val 127331"/>
                </a:avLst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353F95B-92B6-29A9-55F9-BEB1AC6BAC83}"/>
              </a:ext>
            </a:extLst>
          </p:cNvPr>
          <p:cNvSpPr txBox="1"/>
          <p:nvPr/>
        </p:nvSpPr>
        <p:spPr>
          <a:xfrm>
            <a:off x="6832677" y="5689143"/>
            <a:ext cx="5247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Encoder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에서 얻은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Feature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를 다양한 확장 비율을 가진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kernel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을 사용하여 작으면서도 </a:t>
            </a:r>
            <a:r>
              <a:rPr lang="ko-KR" altLang="en-US" sz="1200" b="1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다양한 </a:t>
            </a:r>
            <a:r>
              <a:rPr lang="en-US" altLang="ko-KR" sz="1200" b="1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scale</a:t>
            </a:r>
            <a:r>
              <a:rPr lang="ko-KR" altLang="en-US" sz="1200" b="1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에 대해서 </a:t>
            </a:r>
            <a:r>
              <a:rPr lang="en-US" altLang="ko-KR" sz="1200" b="1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feature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를 고려하도록 함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endParaRPr lang="ko-KR" altLang="en-US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7712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Methodology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Methodology</a:t>
            </a:r>
          </a:p>
          <a:p>
            <a:pPr lvl="1"/>
            <a:r>
              <a:rPr lang="en-US" altLang="ko-KR" dirty="0"/>
              <a:t>Decoder with Attention-fusion Network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7C69258-5495-5FE7-AA73-A6653394B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521" y="1812946"/>
            <a:ext cx="6736856" cy="3252623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37E39764-AC45-F00C-1407-9CC45149D945}"/>
              </a:ext>
            </a:extLst>
          </p:cNvPr>
          <p:cNvSpPr/>
          <p:nvPr/>
        </p:nvSpPr>
        <p:spPr>
          <a:xfrm>
            <a:off x="8217348" y="2435571"/>
            <a:ext cx="479712" cy="10036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AD14CD9-B64B-9620-0327-A16D4834C54E}"/>
              </a:ext>
            </a:extLst>
          </p:cNvPr>
          <p:cNvCxnSpPr>
            <a:cxnSpLocks/>
          </p:cNvCxnSpPr>
          <p:nvPr/>
        </p:nvCxnSpPr>
        <p:spPr>
          <a:xfrm flipH="1">
            <a:off x="6295795" y="2435571"/>
            <a:ext cx="1921553" cy="354389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76B680CD-E8B8-0852-DDB5-400292BACBA7}"/>
              </a:ext>
            </a:extLst>
          </p:cNvPr>
          <p:cNvCxnSpPr>
            <a:cxnSpLocks/>
          </p:cNvCxnSpPr>
          <p:nvPr/>
        </p:nvCxnSpPr>
        <p:spPr>
          <a:xfrm flipH="1">
            <a:off x="6295795" y="3439257"/>
            <a:ext cx="1921553" cy="286574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그림 28">
            <a:extLst>
              <a:ext uri="{FF2B5EF4-FFF2-40B4-BE49-F238E27FC236}">
                <a16:creationId xmlns:a16="http://schemas.microsoft.com/office/drawing/2014/main" id="{A8BB7381-E81B-9637-0DE1-9810A8DD36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97" t="43403"/>
          <a:stretch/>
        </p:blipFill>
        <p:spPr>
          <a:xfrm>
            <a:off x="395429" y="2789960"/>
            <a:ext cx="5900366" cy="34745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7261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Methodology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Methodology</a:t>
            </a:r>
          </a:p>
          <a:p>
            <a:pPr lvl="1"/>
            <a:r>
              <a:rPr lang="en-US" altLang="ko-KR" dirty="0"/>
              <a:t>Decoder with Attention-fusion Network(</a:t>
            </a:r>
            <a:r>
              <a:rPr lang="en-US" altLang="ko-KR" dirty="0" err="1"/>
              <a:t>AfN</a:t>
            </a:r>
            <a:r>
              <a:rPr lang="en-US" altLang="ko-KR" dirty="0"/>
              <a:t>)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 err="1"/>
              <a:t>AbG</a:t>
            </a:r>
            <a:r>
              <a:rPr lang="ko-KR" altLang="en-US" sz="1400" dirty="0"/>
              <a:t>와 </a:t>
            </a:r>
            <a:r>
              <a:rPr lang="en-US" altLang="ko-KR" sz="1400" dirty="0" err="1"/>
              <a:t>AbM</a:t>
            </a:r>
            <a:r>
              <a:rPr lang="ko-KR" altLang="en-US" sz="1400" dirty="0"/>
              <a:t>에 사용된 방법에서 영감을 얻은 </a:t>
            </a:r>
            <a:r>
              <a:rPr lang="en-US" altLang="ko-KR" sz="1400" dirty="0" err="1"/>
              <a:t>AfN</a:t>
            </a:r>
            <a:r>
              <a:rPr lang="ko-KR" altLang="en-US" sz="1400" dirty="0"/>
              <a:t>은 </a:t>
            </a:r>
            <a:r>
              <a:rPr lang="en-US" altLang="ko-KR" sz="1400" b="1" dirty="0"/>
              <a:t>Global Context</a:t>
            </a:r>
            <a:r>
              <a:rPr lang="ko-KR" altLang="en-US" sz="1400" dirty="0"/>
              <a:t>와 </a:t>
            </a:r>
            <a:r>
              <a:rPr lang="en-US" altLang="ko-KR" sz="1400" b="1" dirty="0"/>
              <a:t>Local Context</a:t>
            </a:r>
            <a:r>
              <a:rPr lang="ko-KR" altLang="en-US" sz="1400" dirty="0"/>
              <a:t>를 </a:t>
            </a:r>
            <a:r>
              <a:rPr lang="en-US" altLang="ko-KR" sz="1400" b="1" dirty="0"/>
              <a:t>Decoder</a:t>
            </a:r>
            <a:r>
              <a:rPr lang="ko-KR" altLang="en-US" sz="1400" b="1" dirty="0"/>
              <a:t>에서 융합하는 효율</a:t>
            </a:r>
            <a:r>
              <a:rPr lang="ko-KR" altLang="en-US" sz="1400" dirty="0"/>
              <a:t>을 향상시킴</a:t>
            </a:r>
            <a:r>
              <a:rPr lang="en-US" altLang="ko-KR" sz="1400" dirty="0"/>
              <a:t>. </a:t>
            </a:r>
          </a:p>
          <a:p>
            <a:pPr lvl="2">
              <a:lnSpc>
                <a:spcPct val="150000"/>
              </a:lnSpc>
            </a:pPr>
            <a:r>
              <a:rPr lang="ko-KR" altLang="en-US" sz="1400" dirty="0"/>
              <a:t>또한 작고 단순한 </a:t>
            </a:r>
            <a:r>
              <a:rPr lang="en-US" altLang="ko-KR" sz="1400" dirty="0"/>
              <a:t>Residual Network</a:t>
            </a:r>
            <a:r>
              <a:rPr lang="ko-KR" altLang="en-US" sz="1400" dirty="0"/>
              <a:t>의 한계를 커버하기 위해 </a:t>
            </a:r>
            <a:r>
              <a:rPr lang="en-US" altLang="ko-KR" sz="1400" b="1" dirty="0"/>
              <a:t>Decoder</a:t>
            </a:r>
            <a:r>
              <a:rPr lang="ko-KR" altLang="en-US" sz="1400" b="1" dirty="0"/>
              <a:t>에서 의미 정보 저장 용량을 늘리기 위한 목적 </a:t>
            </a:r>
            <a:r>
              <a:rPr lang="ko-KR" altLang="en-US" sz="1400" dirty="0"/>
              <a:t>역시 존재함</a:t>
            </a:r>
            <a:r>
              <a:rPr lang="en-US" altLang="ko-KR" sz="1400" dirty="0"/>
              <a:t>. </a:t>
            </a:r>
          </a:p>
          <a:p>
            <a:pPr lvl="2">
              <a:lnSpc>
                <a:spcPct val="150000"/>
              </a:lnSpc>
            </a:pPr>
            <a:r>
              <a:rPr lang="ko-KR" altLang="en-US" sz="1400" b="1" dirty="0"/>
              <a:t>서로 다른 </a:t>
            </a:r>
            <a:r>
              <a:rPr lang="en-US" altLang="ko-KR" sz="1400" b="1" dirty="0"/>
              <a:t>Stride</a:t>
            </a:r>
            <a:r>
              <a:rPr lang="ko-KR" altLang="en-US" sz="1400" dirty="0"/>
              <a:t>를 가진 </a:t>
            </a:r>
            <a:r>
              <a:rPr lang="en-US" altLang="ko-KR" sz="1400" dirty="0"/>
              <a:t>CNN</a:t>
            </a:r>
            <a:r>
              <a:rPr lang="ko-KR" altLang="en-US" sz="1400" dirty="0"/>
              <a:t> </a:t>
            </a:r>
            <a:r>
              <a:rPr lang="en-US" altLang="ko-KR" sz="1400" dirty="0"/>
              <a:t>Layer</a:t>
            </a:r>
            <a:r>
              <a:rPr lang="ko-KR" altLang="en-US" sz="1400" dirty="0"/>
              <a:t>의 결과로 도출되는 </a:t>
            </a:r>
            <a:r>
              <a:rPr lang="en-US" altLang="ko-KR" sz="1400" b="1" dirty="0"/>
              <a:t>Spatial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&amp; Channel-based</a:t>
            </a:r>
            <a:r>
              <a:rPr lang="ko-KR" altLang="en-US" sz="1400" b="1" dirty="0"/>
              <a:t> 의미 정보</a:t>
            </a:r>
            <a:r>
              <a:rPr lang="ko-KR" altLang="en-US" sz="1400" dirty="0"/>
              <a:t>는 각각 마지막에 </a:t>
            </a:r>
            <a:r>
              <a:rPr lang="en-US" altLang="ko-KR" sz="1400" dirty="0" err="1"/>
              <a:t>Concat</a:t>
            </a:r>
            <a:r>
              <a:rPr lang="ko-KR" altLang="en-US" sz="1400" dirty="0"/>
              <a:t>됨</a:t>
            </a:r>
            <a:r>
              <a:rPr lang="en-US" altLang="ko-KR" sz="1400" dirty="0"/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F3E70C7-A3A0-A991-938A-7E59B6C5E0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97" t="43403"/>
          <a:stretch/>
        </p:blipFill>
        <p:spPr>
          <a:xfrm>
            <a:off x="7428219" y="3365410"/>
            <a:ext cx="4188438" cy="2466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F6D735A-5E69-5726-56A8-5B8184A5A4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97" t="43403"/>
          <a:stretch/>
        </p:blipFill>
        <p:spPr>
          <a:xfrm>
            <a:off x="1037558" y="3365410"/>
            <a:ext cx="4188438" cy="2466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6B2F91C-C4DE-FB4C-9BB7-F18DBAF017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83" t="20401" r="44142" b="50000"/>
          <a:stretch/>
        </p:blipFill>
        <p:spPr>
          <a:xfrm>
            <a:off x="5658317" y="3770994"/>
            <a:ext cx="1108981" cy="1655262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44645748-2064-7AC6-E266-7193D3AFE927}"/>
              </a:ext>
            </a:extLst>
          </p:cNvPr>
          <p:cNvSpPr/>
          <p:nvPr/>
        </p:nvSpPr>
        <p:spPr>
          <a:xfrm>
            <a:off x="5825687" y="3770994"/>
            <a:ext cx="695325" cy="6913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7BFCC84-AE7C-EC2E-29A4-4EFC9E3C0DA6}"/>
              </a:ext>
            </a:extLst>
          </p:cNvPr>
          <p:cNvSpPr/>
          <p:nvPr/>
        </p:nvSpPr>
        <p:spPr>
          <a:xfrm>
            <a:off x="5835212" y="4685394"/>
            <a:ext cx="695325" cy="69133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연결선: 구부러짐 16">
            <a:extLst>
              <a:ext uri="{FF2B5EF4-FFF2-40B4-BE49-F238E27FC236}">
                <a16:creationId xmlns:a16="http://schemas.microsoft.com/office/drawing/2014/main" id="{93E975CF-E98C-25DB-1694-E0F84488570C}"/>
              </a:ext>
            </a:extLst>
          </p:cNvPr>
          <p:cNvCxnSpPr>
            <a:endCxn id="11" idx="3"/>
          </p:cNvCxnSpPr>
          <p:nvPr/>
        </p:nvCxnSpPr>
        <p:spPr>
          <a:xfrm rot="10800000" flipV="1">
            <a:off x="5225996" y="4100377"/>
            <a:ext cx="609216" cy="498247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연결선: 구부러짐 17">
            <a:extLst>
              <a:ext uri="{FF2B5EF4-FFF2-40B4-BE49-F238E27FC236}">
                <a16:creationId xmlns:a16="http://schemas.microsoft.com/office/drawing/2014/main" id="{6A2617E8-BD65-67AB-EC9D-9073D60C5D7E}"/>
              </a:ext>
            </a:extLst>
          </p:cNvPr>
          <p:cNvCxnSpPr>
            <a:cxnSpLocks/>
            <a:stCxn id="15" idx="3"/>
            <a:endCxn id="8" idx="1"/>
          </p:cNvCxnSpPr>
          <p:nvPr/>
        </p:nvCxnSpPr>
        <p:spPr>
          <a:xfrm flipV="1">
            <a:off x="6530537" y="4598625"/>
            <a:ext cx="897682" cy="432436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16E3533-165A-5E78-A73C-03AEA4530E46}"/>
              </a:ext>
            </a:extLst>
          </p:cNvPr>
          <p:cNvSpPr txBox="1"/>
          <p:nvPr/>
        </p:nvSpPr>
        <p:spPr>
          <a:xfrm>
            <a:off x="2618663" y="5850944"/>
            <a:ext cx="1026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Stride: 1</a:t>
            </a:r>
            <a:endParaRPr lang="ko-KR" altLang="en-US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A13BAA-7A63-B8E6-82E2-F43A4F2903C4}"/>
              </a:ext>
            </a:extLst>
          </p:cNvPr>
          <p:cNvSpPr txBox="1"/>
          <p:nvPr/>
        </p:nvSpPr>
        <p:spPr>
          <a:xfrm>
            <a:off x="9095663" y="5850944"/>
            <a:ext cx="1026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Stride: 4</a:t>
            </a:r>
            <a:endParaRPr lang="ko-KR" altLang="en-US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6584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Methodology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Methodology</a:t>
            </a:r>
          </a:p>
          <a:p>
            <a:pPr lvl="1"/>
            <a:r>
              <a:rPr lang="en-US" altLang="ko-KR" dirty="0"/>
              <a:t>Loss Function – Cross Entropy(pixel Classification layer’s Output)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Evaluation Metrics</a:t>
            </a:r>
          </a:p>
          <a:p>
            <a:pPr lvl="1"/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8503658-5057-C541-81B0-3B7D1FD77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548" y="2098647"/>
            <a:ext cx="4867954" cy="103837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2BFEE52-29DD-5704-EFC8-E5794EAD8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286" y="4500504"/>
            <a:ext cx="2505425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94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 and Results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Datasets</a:t>
            </a:r>
          </a:p>
          <a:p>
            <a:pPr lvl="1"/>
            <a:r>
              <a:rPr lang="en-US" altLang="ko-KR" dirty="0"/>
              <a:t>The Cambridge-driving Labelled Video Database (</a:t>
            </a:r>
            <a:r>
              <a:rPr lang="en-US" altLang="ko-KR" dirty="0" err="1"/>
              <a:t>CamVid</a:t>
            </a:r>
            <a:r>
              <a:rPr lang="en-US" altLang="ko-KR" dirty="0"/>
              <a:t>)</a:t>
            </a:r>
          </a:p>
          <a:p>
            <a:pPr lvl="2"/>
            <a:r>
              <a:rPr lang="en-US" altLang="ko-KR" dirty="0"/>
              <a:t>701 frames, size 720x960 (in 5 video, </a:t>
            </a:r>
            <a:r>
              <a:rPr lang="ko-KR" altLang="en-US" dirty="0"/>
              <a:t>블랙박스</a:t>
            </a:r>
            <a:r>
              <a:rPr lang="en-US" altLang="ko-KR" dirty="0"/>
              <a:t>)</a:t>
            </a:r>
          </a:p>
          <a:p>
            <a:pPr lvl="2"/>
            <a:r>
              <a:rPr lang="en-US" altLang="ko-KR" dirty="0"/>
              <a:t>Training: Validation: Test = 367: 101: 233, 11 classes</a:t>
            </a:r>
          </a:p>
          <a:p>
            <a:pPr lvl="2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ADC5213-3FC6-1932-10FC-4ACFE6C0C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033" y="2723603"/>
            <a:ext cx="4758267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2ABD0E62-975B-A5F2-5122-93E097563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723606"/>
            <a:ext cx="4758265" cy="356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08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 and Results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Datasets</a:t>
            </a:r>
          </a:p>
          <a:p>
            <a:pPr lvl="1"/>
            <a:r>
              <a:rPr lang="en-US" altLang="ko-KR" dirty="0"/>
              <a:t>Cityscapes</a:t>
            </a:r>
          </a:p>
          <a:p>
            <a:pPr lvl="2"/>
            <a:r>
              <a:rPr lang="en-US" altLang="ko-KR" dirty="0"/>
              <a:t>size: 1,024 x 2,048</a:t>
            </a:r>
          </a:p>
          <a:p>
            <a:pPr lvl="2"/>
            <a:r>
              <a:rPr lang="en-US" altLang="ko-KR" dirty="0"/>
              <a:t>Training: Validation: Test = 2,975: 500: 1,525</a:t>
            </a:r>
          </a:p>
          <a:p>
            <a:pPr lvl="2"/>
            <a:r>
              <a:rPr lang="en-US" altLang="ko-KR" dirty="0"/>
              <a:t>19 classes</a:t>
            </a:r>
          </a:p>
          <a:p>
            <a:pPr lvl="2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7170" name="Picture 2" descr="Cityscapes Dataset: Example Zurich">
            <a:extLst>
              <a:ext uri="{FF2B5EF4-FFF2-40B4-BE49-F238E27FC236}">
                <a16:creationId xmlns:a16="http://schemas.microsoft.com/office/drawing/2014/main" id="{1FB52638-2621-48AE-B484-CC0431268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719388"/>
            <a:ext cx="6926400" cy="344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687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 and Results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Experiment Results</a:t>
            </a:r>
          </a:p>
          <a:p>
            <a:pPr lvl="1"/>
            <a:r>
              <a:rPr lang="en-US" altLang="ko-KR" dirty="0" err="1"/>
              <a:t>mIoU</a:t>
            </a:r>
            <a:r>
              <a:rPr lang="en-US" altLang="ko-KR" dirty="0"/>
              <a:t> of</a:t>
            </a:r>
            <a:r>
              <a:rPr lang="ko-KR" altLang="en-US" dirty="0"/>
              <a:t> </a:t>
            </a:r>
            <a:r>
              <a:rPr lang="en-US" altLang="ko-KR" dirty="0"/>
              <a:t>state-of-the-art methods on </a:t>
            </a:r>
            <a:r>
              <a:rPr lang="en-US" altLang="ko-KR" dirty="0" err="1"/>
              <a:t>CamVid</a:t>
            </a:r>
            <a:r>
              <a:rPr lang="en-US" altLang="ko-KR" dirty="0"/>
              <a:t> (per classes)</a:t>
            </a:r>
          </a:p>
          <a:p>
            <a:pPr lvl="2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D5DCD41-AC29-370D-D462-0BA516CBD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3513"/>
            <a:ext cx="12192000" cy="303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18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 and Results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Experiment Results</a:t>
            </a:r>
          </a:p>
          <a:p>
            <a:pPr lvl="1"/>
            <a:r>
              <a:rPr lang="en-US" altLang="ko-KR" dirty="0" err="1"/>
              <a:t>mIoU</a:t>
            </a:r>
            <a:r>
              <a:rPr lang="en-US" altLang="ko-KR" dirty="0"/>
              <a:t> of</a:t>
            </a:r>
            <a:r>
              <a:rPr lang="ko-KR" altLang="en-US" dirty="0"/>
              <a:t> </a:t>
            </a:r>
            <a:r>
              <a:rPr lang="en-US" altLang="ko-KR" dirty="0"/>
              <a:t>state-of-the-art methods on </a:t>
            </a:r>
            <a:r>
              <a:rPr lang="en-US" altLang="ko-KR" dirty="0" err="1"/>
              <a:t>CamVid</a:t>
            </a:r>
            <a:endParaRPr lang="en-US" altLang="ko-KR" dirty="0"/>
          </a:p>
          <a:p>
            <a:pPr lvl="2"/>
            <a:r>
              <a:rPr lang="en-US" altLang="ko-KR" dirty="0"/>
              <a:t>SS: Single-Scale</a:t>
            </a:r>
          </a:p>
          <a:p>
            <a:pPr lvl="2"/>
            <a:r>
              <a:rPr lang="en-US" altLang="ko-KR" dirty="0"/>
              <a:t>MS: Multi-Scale</a:t>
            </a:r>
          </a:p>
          <a:p>
            <a:pPr lvl="2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5411AA4-DEE5-3486-4EBB-8EC359FDD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347" y="1913367"/>
            <a:ext cx="6401693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5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 and Results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Experiment Results</a:t>
            </a:r>
          </a:p>
          <a:p>
            <a:pPr lvl="1"/>
            <a:r>
              <a:rPr lang="en-US" altLang="ko-KR" dirty="0" err="1"/>
              <a:t>mIoU</a:t>
            </a:r>
            <a:r>
              <a:rPr lang="en-US" altLang="ko-KR" dirty="0"/>
              <a:t> of</a:t>
            </a:r>
            <a:r>
              <a:rPr lang="ko-KR" altLang="en-US" dirty="0"/>
              <a:t> </a:t>
            </a:r>
            <a:r>
              <a:rPr lang="en-US" altLang="ko-KR" dirty="0"/>
              <a:t>state-of-the-art methods on Cityscapes (per classes)</a:t>
            </a:r>
          </a:p>
          <a:p>
            <a:pPr lvl="2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9BB30B0-8F01-D227-D14F-1E6D0FAAB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37" y="1868539"/>
            <a:ext cx="11332755" cy="443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5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Semantic Segmentation</a:t>
            </a:r>
            <a:r>
              <a:rPr lang="ko-KR" altLang="en-US" dirty="0"/>
              <a:t>이란</a:t>
            </a:r>
            <a:r>
              <a:rPr lang="en-US" altLang="ko-KR" dirty="0"/>
              <a:t>?</a:t>
            </a:r>
          </a:p>
          <a:p>
            <a:pPr lvl="1">
              <a:lnSpc>
                <a:spcPct val="150000"/>
              </a:lnSpc>
            </a:pP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컴퓨터 비전 분야에서 가장 핵심적인 분야 중 하나로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단순히 사진을 보고 분류하는 것에 그치지 않고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그 장면을 완벽하게 이해하여 보여줌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</a:p>
          <a:p>
            <a:pPr lvl="1">
              <a:lnSpc>
                <a:spcPct val="150000"/>
              </a:lnSpc>
            </a:pP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객체 인식이 이미지 내 </a:t>
            </a:r>
            <a:r>
              <a:rPr lang="ko-KR" altLang="en-US" sz="1400" b="1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특정 영역에 대한 분류 결과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를 보여준다면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의미적 분할은 이미지 내 </a:t>
            </a:r>
            <a:r>
              <a:rPr lang="ko-KR" altLang="en-US" sz="1400" b="1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모든 픽셀에 대한 분류 결과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를 보여줌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따라서 위 예시 그림에서 색깔로 나타낸 것처럼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이미지의 각 부분이 어떤 의미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사람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길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벽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나무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강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잔디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하늘 등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를 가지고 있는지 구분할 수 있음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lvl="1">
              <a:lnSpc>
                <a:spcPct val="150000"/>
              </a:lnSpc>
            </a:pP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>
              <a:lnSpc>
                <a:spcPct val="150000"/>
              </a:lnSpc>
            </a:pPr>
            <a:endParaRPr lang="en-US" altLang="ko-KR" sz="1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EC8BF0-0596-9989-C344-42F46F7A1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93" y="3330539"/>
            <a:ext cx="10282264" cy="282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85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 and Results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Experiment Results</a:t>
            </a:r>
          </a:p>
          <a:p>
            <a:pPr lvl="1"/>
            <a:r>
              <a:rPr lang="en-US" altLang="ko-KR" dirty="0" err="1"/>
              <a:t>mIoU</a:t>
            </a:r>
            <a:r>
              <a:rPr lang="en-US" altLang="ko-KR" dirty="0"/>
              <a:t> of</a:t>
            </a:r>
            <a:r>
              <a:rPr lang="ko-KR" altLang="en-US" dirty="0"/>
              <a:t> </a:t>
            </a:r>
            <a:r>
              <a:rPr lang="en-US" altLang="ko-KR" dirty="0"/>
              <a:t>state-of-the-art methods on Cityscapes</a:t>
            </a:r>
          </a:p>
          <a:p>
            <a:pPr lvl="2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31A0FC1-7D94-5933-CD01-FB7897DA2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573" y="1502396"/>
            <a:ext cx="4885804" cy="480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89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Ablation Studies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Ablation Studies</a:t>
            </a:r>
          </a:p>
          <a:p>
            <a:pPr lvl="1"/>
            <a:r>
              <a:rPr lang="ko-KR" altLang="en-US" dirty="0"/>
              <a:t>각 </a:t>
            </a:r>
            <a:r>
              <a:rPr lang="en-US" altLang="ko-KR" dirty="0"/>
              <a:t>module</a:t>
            </a:r>
            <a:r>
              <a:rPr lang="ko-KR" altLang="en-US" dirty="0"/>
              <a:t>을 삭제해가면서 어느 </a:t>
            </a:r>
            <a:r>
              <a:rPr lang="en-US" altLang="ko-KR" dirty="0"/>
              <a:t>module</a:t>
            </a:r>
            <a:r>
              <a:rPr lang="ko-KR" altLang="en-US" dirty="0"/>
              <a:t>이 </a:t>
            </a:r>
            <a:r>
              <a:rPr lang="en-US" altLang="ko-KR" dirty="0"/>
              <a:t>network </a:t>
            </a:r>
            <a:r>
              <a:rPr lang="ko-KR" altLang="en-US" dirty="0"/>
              <a:t>성능의 영향을 얼마나 끼치는 지 확인함</a:t>
            </a:r>
            <a:r>
              <a:rPr lang="en-US" altLang="ko-KR" dirty="0"/>
              <a:t>.</a:t>
            </a:r>
          </a:p>
          <a:p>
            <a:pPr marL="457200" lvl="1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EC14514-321C-8489-7745-6CA07C6C2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843" y="2601052"/>
            <a:ext cx="9018115" cy="287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3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Semantic Segmentation</a:t>
            </a:r>
            <a:r>
              <a:rPr lang="ko-KR" altLang="en-US" dirty="0"/>
              <a:t>이란</a:t>
            </a:r>
            <a:r>
              <a:rPr lang="en-US" altLang="ko-KR" dirty="0"/>
              <a:t>?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Semantic Segmentation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은 주로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자율 주행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실내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/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외를 구분하는 로봇 개발 분야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의료 영상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가상 및 증강 현실 등에서 자주 사용됨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 기술을 발전시키기 위해 지금까지 다양한 연구들이 지속되어져 왔음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lvl="1">
              <a:lnSpc>
                <a:spcPct val="150000"/>
              </a:lnSpc>
            </a:pPr>
            <a:endParaRPr lang="en-US" altLang="ko-KR" sz="1400" dirty="0"/>
          </a:p>
        </p:txBody>
      </p:sp>
      <p:graphicFrame>
        <p:nvGraphicFramePr>
          <p:cNvPr id="7" name="다이어그램 6">
            <a:extLst>
              <a:ext uri="{FF2B5EF4-FFF2-40B4-BE49-F238E27FC236}">
                <a16:creationId xmlns:a16="http://schemas.microsoft.com/office/drawing/2014/main" id="{9C9E8092-2DA7-8B43-DFFE-960F031FFA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4089022"/>
              </p:ext>
            </p:extLst>
          </p:nvPr>
        </p:nvGraphicFramePr>
        <p:xfrm>
          <a:off x="2157227" y="2305288"/>
          <a:ext cx="7877544" cy="4426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94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Introduction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/>
              <a:t>하지만 이러한 연구들은 몇 가지 해결해야 할 점들이 존재함</a:t>
            </a:r>
            <a:r>
              <a:rPr lang="en-US" altLang="ko-KR" sz="1600" dirty="0"/>
              <a:t>.</a:t>
            </a:r>
          </a:p>
          <a:p>
            <a:pPr lvl="2">
              <a:lnSpc>
                <a:spcPct val="150000"/>
              </a:lnSpc>
            </a:pPr>
            <a:r>
              <a:rPr lang="ko-KR" altLang="en-US" sz="1400" dirty="0"/>
              <a:t>개발한 네트워크 및 방법을 수행하는데 들어가는 </a:t>
            </a:r>
            <a:r>
              <a:rPr lang="ko-KR" altLang="en-US" sz="1400" b="1" dirty="0"/>
              <a:t>계산 비용</a:t>
            </a:r>
            <a:r>
              <a:rPr lang="en-US" altLang="ko-KR" sz="1400" b="1" dirty="0"/>
              <a:t>(Computation Cost) </a:t>
            </a:r>
            <a:r>
              <a:rPr lang="ko-KR" altLang="en-US" sz="1400" dirty="0"/>
              <a:t>고려</a:t>
            </a:r>
            <a:endParaRPr lang="en-US" altLang="ko-KR" sz="1400" dirty="0"/>
          </a:p>
          <a:p>
            <a:pPr lvl="2">
              <a:lnSpc>
                <a:spcPct val="150000"/>
              </a:lnSpc>
            </a:pPr>
            <a:r>
              <a:rPr lang="ko-KR" altLang="en-US" sz="1400" dirty="0"/>
              <a:t>효과적으로 </a:t>
            </a:r>
            <a:r>
              <a:rPr lang="en-US" altLang="ko-KR" sz="1400" b="1" dirty="0"/>
              <a:t>Semantic information(=feature map)</a:t>
            </a:r>
            <a:r>
              <a:rPr lang="ko-KR" altLang="en-US" sz="1400" b="1" dirty="0"/>
              <a:t>을 융합</a:t>
            </a:r>
            <a:r>
              <a:rPr lang="ko-KR" altLang="en-US" sz="1400" dirty="0"/>
              <a:t>하여 본래 특징들을 최대한 잃지 않게 하는 것</a:t>
            </a:r>
            <a:endParaRPr lang="en-US" altLang="ko-KR" sz="1400" dirty="0"/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200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6D17900-0B42-A7E1-FD71-3EBB0CF0F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10" y="3117777"/>
            <a:ext cx="5050665" cy="212620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BDD6560-EDAF-BDB7-833C-EBBF2F60CC24}"/>
              </a:ext>
            </a:extLst>
          </p:cNvPr>
          <p:cNvSpPr txBox="1"/>
          <p:nvPr/>
        </p:nvSpPr>
        <p:spPr>
          <a:xfrm>
            <a:off x="2012870" y="6203368"/>
            <a:ext cx="8761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Learning with Proper Task Complexity in Hierarchically Supervised Semantic Segmentation (</a:t>
            </a:r>
            <a:r>
              <a:rPr lang="en-US" altLang="ko-KR" sz="12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Arxiv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2021)</a:t>
            </a:r>
          </a:p>
          <a:p>
            <a:pPr marL="228600" indent="-228600">
              <a:buAutoNum type="arabicPeriod"/>
            </a:pPr>
            <a:r>
              <a:rPr lang="en-US" altLang="ko-KR" sz="12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InternImage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: Exploring Large-Scale Vision Foundation Models with Deformable Convolutions (</a:t>
            </a:r>
            <a:r>
              <a:rPr lang="en-US" altLang="ko-KR" sz="12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Arxiv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2023)</a:t>
            </a:r>
          </a:p>
          <a:p>
            <a:pPr marL="228600" indent="-228600">
              <a:buAutoNum type="arabicPeriod"/>
            </a:pP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Encoder-Decoder with </a:t>
            </a:r>
            <a:r>
              <a:rPr lang="en-US" altLang="ko-KR" sz="12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Atrous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Separable Convolution for Semantic Image Segmentation (ICCV, 2018)</a:t>
            </a:r>
            <a:endParaRPr lang="ko-KR" altLang="en-US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767D0ACC-26DE-A1BC-79C3-156663491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221" y="2750418"/>
            <a:ext cx="2016185" cy="287853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991EB6E9-E173-6E34-6196-F702F91E0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152" y="3198723"/>
            <a:ext cx="4286848" cy="221963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759D237-5AB2-A71D-5A31-B9E2F9D1F78B}"/>
              </a:ext>
            </a:extLst>
          </p:cNvPr>
          <p:cNvSpPr txBox="1"/>
          <p:nvPr/>
        </p:nvSpPr>
        <p:spPr>
          <a:xfrm>
            <a:off x="5463295" y="5731492"/>
            <a:ext cx="255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InternImage</a:t>
            </a:r>
            <a:r>
              <a:rPr lang="en-US" altLang="ko-KR" baseline="30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2</a:t>
            </a:r>
            <a:endParaRPr lang="ko-KR" altLang="en-US" baseline="30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70FC04-769E-E096-2450-FE2611A0741A}"/>
              </a:ext>
            </a:extLst>
          </p:cNvPr>
          <p:cNvSpPr txBox="1"/>
          <p:nvPr/>
        </p:nvSpPr>
        <p:spPr>
          <a:xfrm>
            <a:off x="9050011" y="5673003"/>
            <a:ext cx="255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DeepLabv3++</a:t>
            </a:r>
            <a:r>
              <a:rPr lang="en-US" altLang="ko-KR" baseline="30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3</a:t>
            </a:r>
            <a:endParaRPr lang="ko-KR" altLang="en-US" baseline="30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085940-023C-B1B7-B7D0-042378B07900}"/>
              </a:ext>
            </a:extLst>
          </p:cNvPr>
          <p:cNvSpPr txBox="1"/>
          <p:nvPr/>
        </p:nvSpPr>
        <p:spPr>
          <a:xfrm>
            <a:off x="1438235" y="5382443"/>
            <a:ext cx="255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HS3</a:t>
            </a:r>
            <a:r>
              <a:rPr lang="en-US" altLang="ko-KR" baseline="30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1</a:t>
            </a:r>
            <a:endParaRPr lang="ko-KR" altLang="en-US" baseline="30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7225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Introduction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/>
              <a:t>해당 논문은 이러한 이슈들을 분석하였음</a:t>
            </a:r>
            <a:r>
              <a:rPr lang="en-US" altLang="ko-KR" sz="1600" dirty="0"/>
              <a:t>.</a:t>
            </a:r>
          </a:p>
          <a:p>
            <a:pPr lvl="2">
              <a:lnSpc>
                <a:spcPct val="150000"/>
              </a:lnSpc>
            </a:pPr>
            <a:r>
              <a:rPr lang="ko-KR" altLang="en-US" sz="1400" dirty="0"/>
              <a:t>단순히 </a:t>
            </a:r>
            <a:r>
              <a:rPr lang="en-US" altLang="ko-KR" sz="1400" dirty="0"/>
              <a:t>Convolution layer</a:t>
            </a:r>
            <a:r>
              <a:rPr lang="ko-KR" altLang="en-US" sz="1400" dirty="0"/>
              <a:t>를 쌓는다고 항상 효율적인 결과를 얻는 것은 아니라는 점</a:t>
            </a:r>
            <a:r>
              <a:rPr lang="en-US" altLang="ko-KR" sz="1400" dirty="0"/>
              <a:t>. </a:t>
            </a:r>
            <a:r>
              <a:rPr lang="en-US" altLang="ko-KR" sz="1400" b="1" dirty="0"/>
              <a:t>(Figure 1)</a:t>
            </a:r>
          </a:p>
          <a:p>
            <a:pPr lvl="2">
              <a:lnSpc>
                <a:spcPct val="150000"/>
              </a:lnSpc>
            </a:pPr>
            <a:r>
              <a:rPr lang="ko-KR" altLang="en-US" sz="1400" b="1" dirty="0"/>
              <a:t>이러한 이유로 본 논문에서는 큰 규모를 가지는 </a:t>
            </a:r>
            <a:r>
              <a:rPr lang="en-US" altLang="ko-KR" sz="1400" b="1" dirty="0"/>
              <a:t>CNN</a:t>
            </a:r>
            <a:r>
              <a:rPr lang="ko-KR" altLang="en-US" sz="1400" b="1" dirty="0"/>
              <a:t>보다 추가적인 방법을 적용하여 성능을 개선하고자 함</a:t>
            </a:r>
            <a:r>
              <a:rPr lang="en-US" altLang="ko-KR" sz="1400" b="1" dirty="0"/>
              <a:t>.</a:t>
            </a:r>
          </a:p>
          <a:p>
            <a:pPr lvl="2">
              <a:lnSpc>
                <a:spcPct val="150000"/>
              </a:lnSpc>
            </a:pPr>
            <a:endParaRPr lang="en-US" altLang="ko-KR" sz="1400" b="1" dirty="0"/>
          </a:p>
          <a:p>
            <a:pPr lvl="2">
              <a:lnSpc>
                <a:spcPct val="150000"/>
              </a:lnSpc>
            </a:pPr>
            <a:endParaRPr lang="en-US" altLang="ko-KR" sz="1000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693AF25-9F49-ED27-74AB-AD9DB9327F2B}"/>
              </a:ext>
            </a:extLst>
          </p:cNvPr>
          <p:cNvGrpSpPr/>
          <p:nvPr/>
        </p:nvGrpSpPr>
        <p:grpSpPr>
          <a:xfrm>
            <a:off x="4083553" y="2759311"/>
            <a:ext cx="4745137" cy="3823613"/>
            <a:chOff x="7584576" y="2383309"/>
            <a:chExt cx="4745137" cy="3823613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2E60BFF2-ECA9-5628-33C9-CF67BB0D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84576" y="2383309"/>
              <a:ext cx="4486901" cy="344853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1CE277-857E-473B-E025-6806B645138D}"/>
                </a:ext>
              </a:extLst>
            </p:cNvPr>
            <p:cNvSpPr txBox="1"/>
            <p:nvPr/>
          </p:nvSpPr>
          <p:spPr>
            <a:xfrm>
              <a:off x="7732781" y="5929923"/>
              <a:ext cx="45969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Figure 1: </a:t>
              </a:r>
              <a:r>
                <a:rPr lang="en-US" altLang="ko-KR" sz="1200" dirty="0" err="1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CamVid</a:t>
              </a:r>
              <a:r>
                <a:rPr lang="en-US" altLang="ko-KR" sz="12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 Dataset</a:t>
              </a:r>
              <a:r>
                <a:rPr lang="ko-KR" altLang="en-US" sz="12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으로 학습한 </a:t>
              </a:r>
              <a:r>
                <a:rPr lang="en-US" altLang="ko-KR" sz="12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DeepLabV3+</a:t>
              </a:r>
              <a:r>
                <a:rPr lang="ko-KR" altLang="en-US" sz="12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와 비교한 결과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537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/>
              <a:t>Encoder</a:t>
            </a:r>
            <a:r>
              <a:rPr lang="ko-KR" altLang="en-US" sz="1600" dirty="0"/>
              <a:t> </a:t>
            </a:r>
            <a:r>
              <a:rPr lang="en-US" altLang="ko-KR" sz="1600" dirty="0"/>
              <a:t>overview</a:t>
            </a:r>
          </a:p>
          <a:p>
            <a:pPr lvl="2">
              <a:lnSpc>
                <a:spcPct val="150000"/>
              </a:lnSpc>
            </a:pPr>
            <a:r>
              <a:rPr lang="ko-KR" altLang="en-US" sz="1400" dirty="0"/>
              <a:t>또한 해당 추가적인 개선 방법을 적용할 </a:t>
            </a:r>
            <a:r>
              <a:rPr lang="ko-KR" altLang="en-US" sz="1400" b="1" dirty="0"/>
              <a:t>효율적인 딥러닝 </a:t>
            </a:r>
            <a:r>
              <a:rPr lang="en-US" altLang="ko-KR" sz="1400" b="1" dirty="0"/>
              <a:t>network</a:t>
            </a:r>
            <a:r>
              <a:rPr lang="ko-KR" altLang="en-US" sz="1400" dirty="0"/>
              <a:t>를 탐색함</a:t>
            </a:r>
            <a:r>
              <a:rPr lang="en-US" altLang="ko-KR" sz="1400" dirty="0"/>
              <a:t>.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ResNet</a:t>
            </a:r>
            <a:r>
              <a:rPr lang="en-US" altLang="ko-KR" sz="1400" baseline="30000" dirty="0"/>
              <a:t>4</a:t>
            </a:r>
            <a:r>
              <a:rPr lang="ko-KR" altLang="en-US" sz="1400" dirty="0"/>
              <a:t>에서 제안한 </a:t>
            </a:r>
            <a:r>
              <a:rPr lang="ko-KR" altLang="en-US" sz="1400" dirty="0" err="1"/>
              <a:t>잔차</a:t>
            </a:r>
            <a:r>
              <a:rPr lang="ko-KR" altLang="en-US" sz="1400" dirty="0"/>
              <a:t> 블록</a:t>
            </a:r>
            <a:r>
              <a:rPr lang="en-US" altLang="ko-KR" sz="1400" dirty="0"/>
              <a:t>(Residual Block)</a:t>
            </a:r>
            <a:r>
              <a:rPr lang="ko-KR" altLang="en-US" sz="1400" dirty="0"/>
              <a:t>으로 이루어진 </a:t>
            </a:r>
            <a:r>
              <a:rPr lang="en-US" altLang="ko-KR" sz="1400" dirty="0"/>
              <a:t>Network</a:t>
            </a:r>
            <a:r>
              <a:rPr lang="ko-KR" altLang="en-US" sz="1400" dirty="0"/>
              <a:t>를 기반으로 한 </a:t>
            </a:r>
            <a:r>
              <a:rPr lang="en-US" altLang="ko-KR" sz="1400" dirty="0"/>
              <a:t>Encoder</a:t>
            </a:r>
            <a:r>
              <a:rPr lang="ko-KR" altLang="en-US" sz="1400" dirty="0"/>
              <a:t>를 사용하였음</a:t>
            </a:r>
            <a:r>
              <a:rPr lang="en-US" altLang="ko-KR" sz="1400" dirty="0"/>
              <a:t>.</a:t>
            </a:r>
          </a:p>
          <a:p>
            <a:pPr lvl="2">
              <a:lnSpc>
                <a:spcPct val="150000"/>
              </a:lnSpc>
            </a:pPr>
            <a:r>
              <a:rPr lang="ko-KR" altLang="en-US" sz="1400" dirty="0"/>
              <a:t>이 인코더에 추가로 </a:t>
            </a:r>
            <a:r>
              <a:rPr lang="en-US" altLang="ko-KR" sz="1400" b="1" dirty="0"/>
              <a:t>Attention boosting Gate(</a:t>
            </a:r>
            <a:r>
              <a:rPr lang="en-US" altLang="ko-KR" sz="1400" b="1" dirty="0" err="1"/>
              <a:t>AbG</a:t>
            </a:r>
            <a:r>
              <a:rPr lang="en-US" altLang="ko-KR" sz="1400" b="1" dirty="0"/>
              <a:t>)</a:t>
            </a:r>
            <a:r>
              <a:rPr lang="ko-KR" altLang="en-US" sz="1400" dirty="0"/>
              <a:t>를 추가하여 훈련 성능과 예측 효율이 향상된 효율적인 </a:t>
            </a:r>
            <a:r>
              <a:rPr lang="en-US" altLang="ko-KR" sz="1400" dirty="0"/>
              <a:t>Residual Network</a:t>
            </a:r>
            <a:r>
              <a:rPr lang="ko-KR" altLang="en-US" sz="1400" dirty="0"/>
              <a:t>인 </a:t>
            </a:r>
            <a:r>
              <a:rPr lang="en-US" altLang="ko-KR" sz="1400" b="1" dirty="0"/>
              <a:t>Efficient-</a:t>
            </a:r>
            <a:r>
              <a:rPr lang="en-US" altLang="ko-KR" sz="1400" b="1" dirty="0" err="1"/>
              <a:t>ResNet</a:t>
            </a:r>
            <a:r>
              <a:rPr lang="ko-KR" altLang="en-US" sz="1400" b="1" dirty="0"/>
              <a:t>을 개발함</a:t>
            </a:r>
            <a:r>
              <a:rPr lang="en-US" altLang="ko-KR" sz="1200" b="1" dirty="0"/>
              <a:t>.</a:t>
            </a:r>
            <a:endParaRPr lang="en-US" altLang="ko-KR" sz="1200" dirty="0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444A1327-D7E6-A881-E60C-E89EC6A15E71}"/>
              </a:ext>
            </a:extLst>
          </p:cNvPr>
          <p:cNvGrpSpPr/>
          <p:nvPr/>
        </p:nvGrpSpPr>
        <p:grpSpPr>
          <a:xfrm>
            <a:off x="3722645" y="3506322"/>
            <a:ext cx="4398335" cy="2756381"/>
            <a:chOff x="3722645" y="3431891"/>
            <a:chExt cx="4398335" cy="2756381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3C68C348-F6D4-DC7F-77C1-550B3492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9840" y="3431891"/>
              <a:ext cx="4083947" cy="23999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9049DF4-17FD-CF5A-C585-40B27525E72A}"/>
                </a:ext>
              </a:extLst>
            </p:cNvPr>
            <p:cNvSpPr txBox="1"/>
            <p:nvPr/>
          </p:nvSpPr>
          <p:spPr>
            <a:xfrm>
              <a:off x="3722645" y="5911273"/>
              <a:ext cx="43983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Image 1: Residual block</a:t>
              </a:r>
              <a:endPara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F864B6D-7B22-C292-311F-4D959FE6CAE2}"/>
              </a:ext>
            </a:extLst>
          </p:cNvPr>
          <p:cNvSpPr txBox="1"/>
          <p:nvPr/>
        </p:nvSpPr>
        <p:spPr>
          <a:xfrm>
            <a:off x="2023502" y="6421963"/>
            <a:ext cx="8761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4.   Deep Residual Learning for Image Recognition (CVPR, 2016)</a:t>
            </a:r>
          </a:p>
        </p:txBody>
      </p:sp>
    </p:spTree>
    <p:extLst>
      <p:ext uri="{BB962C8B-B14F-4D97-AF65-F5344CB8AC3E}">
        <p14:creationId xmlns:p14="http://schemas.microsoft.com/office/powerpoint/2010/main" val="235099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15527"/>
            <a:ext cx="11332755" cy="5278845"/>
          </a:xfrm>
        </p:spPr>
        <p:txBody>
          <a:bodyPr/>
          <a:lstStyle/>
          <a:p>
            <a:r>
              <a:rPr lang="en-US" altLang="ko-KR" dirty="0"/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/>
              <a:t>Decoder overview</a:t>
            </a:r>
          </a:p>
          <a:p>
            <a:pPr lvl="2">
              <a:lnSpc>
                <a:spcPct val="150000"/>
              </a:lnSpc>
            </a:pPr>
            <a:r>
              <a:rPr lang="ko-KR" altLang="en-US" sz="1400" dirty="0"/>
              <a:t>그럼에도</a:t>
            </a:r>
            <a:r>
              <a:rPr lang="en-US" altLang="ko-KR" sz="1400" dirty="0"/>
              <a:t>, Efficient-</a:t>
            </a:r>
            <a:r>
              <a:rPr lang="en-US" altLang="ko-KR" sz="1400" dirty="0" err="1"/>
              <a:t>ResNet</a:t>
            </a:r>
            <a:r>
              <a:rPr lang="ko-KR" altLang="en-US" sz="1400" dirty="0"/>
              <a:t>보다 </a:t>
            </a:r>
            <a:r>
              <a:rPr lang="ko-KR" altLang="en-US" sz="1400" b="1" dirty="0"/>
              <a:t>큰 </a:t>
            </a:r>
            <a:r>
              <a:rPr lang="en-US" altLang="ko-KR" sz="1400" b="1" dirty="0"/>
              <a:t>CNN </a:t>
            </a:r>
            <a:r>
              <a:rPr lang="ko-KR" altLang="en-US" sz="1400" b="1" dirty="0"/>
              <a:t>기반 네트워크를 긴 시간 동안 훈련하면 훨씬 더 좋은 성능</a:t>
            </a:r>
            <a:r>
              <a:rPr lang="ko-KR" altLang="en-US" sz="1400" dirty="0"/>
              <a:t>을 보인다는 것을 확인함</a:t>
            </a:r>
            <a:r>
              <a:rPr lang="en-US" altLang="ko-KR" sz="1400" dirty="0"/>
              <a:t>.</a:t>
            </a:r>
          </a:p>
          <a:p>
            <a:pPr lvl="2">
              <a:lnSpc>
                <a:spcPct val="150000"/>
              </a:lnSpc>
            </a:pPr>
            <a:r>
              <a:rPr lang="en-US" altLang="ko-KR" sz="1400" b="1" dirty="0"/>
              <a:t>Attention fusion Network(</a:t>
            </a:r>
            <a:r>
              <a:rPr lang="en-US" altLang="ko-KR" sz="1400" b="1" dirty="0" err="1"/>
              <a:t>AfN</a:t>
            </a:r>
            <a:r>
              <a:rPr lang="en-US" altLang="ko-KR" sz="1400" b="1" dirty="0"/>
              <a:t>)</a:t>
            </a:r>
            <a:r>
              <a:rPr lang="ko-KR" altLang="en-US" sz="1400" dirty="0"/>
              <a:t>를 네트워크의 </a:t>
            </a:r>
            <a:r>
              <a:rPr lang="ko-KR" altLang="en-US" sz="1400" dirty="0" err="1"/>
              <a:t>디코더에</a:t>
            </a:r>
            <a:r>
              <a:rPr lang="ko-KR" altLang="en-US" sz="1400" dirty="0"/>
              <a:t> 적용하여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업샘플링</a:t>
            </a:r>
            <a:r>
              <a:rPr lang="ko-KR" altLang="en-US" sz="1400" dirty="0"/>
              <a:t> 중에 </a:t>
            </a:r>
            <a:r>
              <a:rPr lang="en-US" altLang="ko-KR" sz="1400" dirty="0"/>
              <a:t>encoder</a:t>
            </a:r>
            <a:r>
              <a:rPr lang="ko-KR" altLang="en-US" sz="1400" dirty="0"/>
              <a:t>의 풍부한 의미 정보를 저장</a:t>
            </a:r>
            <a:r>
              <a:rPr lang="en-US" altLang="ko-KR" sz="1400" dirty="0"/>
              <a:t> </a:t>
            </a:r>
            <a:r>
              <a:rPr lang="ko-KR" altLang="en-US" sz="1400" dirty="0"/>
              <a:t>및</a:t>
            </a:r>
            <a:r>
              <a:rPr lang="en-US" altLang="ko-KR" sz="1400" dirty="0"/>
              <a:t> </a:t>
            </a:r>
            <a:r>
              <a:rPr lang="ko-KR" altLang="en-US" sz="1400" dirty="0"/>
              <a:t>융합하여 </a:t>
            </a:r>
            <a:br>
              <a:rPr lang="en-US" altLang="ko-KR" sz="1400" dirty="0"/>
            </a:br>
            <a:r>
              <a:rPr lang="en-US" altLang="ko-KR" sz="1400" b="1" dirty="0"/>
              <a:t>decoder</a:t>
            </a:r>
            <a:r>
              <a:rPr lang="ko-KR" altLang="en-US" sz="1400" b="1" dirty="0"/>
              <a:t>에서 다루는 </a:t>
            </a:r>
            <a:r>
              <a:rPr lang="en-US" altLang="ko-KR" sz="1400" b="1" dirty="0"/>
              <a:t>feature map</a:t>
            </a:r>
            <a:r>
              <a:rPr lang="ko-KR" altLang="en-US" sz="1400" b="1" dirty="0"/>
              <a:t>에 포함된 정보량을 향상</a:t>
            </a:r>
            <a:r>
              <a:rPr lang="ko-KR" altLang="en-US" sz="1400" dirty="0"/>
              <a:t>시키는 데 사용함</a:t>
            </a:r>
            <a:r>
              <a:rPr lang="en-US" altLang="ko-KR" sz="1400" dirty="0"/>
              <a:t>. </a:t>
            </a:r>
          </a:p>
          <a:p>
            <a:pPr lvl="2">
              <a:lnSpc>
                <a:spcPct val="150000"/>
              </a:lnSpc>
            </a:pPr>
            <a:r>
              <a:rPr lang="ko-KR" altLang="en-US" sz="1400" dirty="0"/>
              <a:t>즉</a:t>
            </a:r>
            <a:r>
              <a:rPr lang="en-US" altLang="ko-KR" sz="1400" dirty="0"/>
              <a:t>,</a:t>
            </a:r>
            <a:r>
              <a:rPr lang="ko-KR" altLang="en-US" sz="1400" dirty="0"/>
              <a:t> </a:t>
            </a:r>
            <a:r>
              <a:rPr lang="en-US" altLang="ko-KR" sz="1400" b="1" dirty="0"/>
              <a:t>Global</a:t>
            </a:r>
            <a:r>
              <a:rPr lang="ko-KR" altLang="en-US" sz="1400" b="1" dirty="0"/>
              <a:t>한 </a:t>
            </a:r>
            <a:r>
              <a:rPr lang="en-US" altLang="ko-KR" sz="1400" b="1" dirty="0"/>
              <a:t>Spatial information</a:t>
            </a:r>
            <a:r>
              <a:rPr lang="ko-KR" altLang="en-US" sz="1400" dirty="0"/>
              <a:t>에 풍부한 </a:t>
            </a:r>
            <a:r>
              <a:rPr lang="en-US" altLang="ko-KR" sz="1400" b="1" dirty="0"/>
              <a:t>Semantic information</a:t>
            </a:r>
            <a:r>
              <a:rPr lang="ko-KR" altLang="en-US" sz="1400" dirty="0"/>
              <a:t>을 가진 </a:t>
            </a:r>
            <a:r>
              <a:rPr lang="en-US" altLang="ko-KR" sz="1400" dirty="0"/>
              <a:t>feature map</a:t>
            </a:r>
            <a:r>
              <a:rPr lang="ko-KR" altLang="en-US" sz="1400" dirty="0"/>
              <a:t>를 중첩하여 더 가벼운 </a:t>
            </a:r>
            <a:r>
              <a:rPr lang="en-US" altLang="ko-KR" sz="1400" dirty="0"/>
              <a:t>CNN</a:t>
            </a:r>
            <a:r>
              <a:rPr lang="ko-KR" altLang="en-US" sz="1400" dirty="0"/>
              <a:t> 네트워크에서도 </a:t>
            </a:r>
            <a:r>
              <a:rPr lang="ko-KR" altLang="en-US" sz="1400" b="1" dirty="0"/>
              <a:t>성능을 개선하도록 설계</a:t>
            </a:r>
            <a:r>
              <a:rPr lang="ko-KR" altLang="en-US" sz="1400" dirty="0"/>
              <a:t>함</a:t>
            </a:r>
            <a:r>
              <a:rPr lang="en-US" altLang="ko-KR" sz="1400" dirty="0"/>
              <a:t>.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77651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15527"/>
            <a:ext cx="11332755" cy="5278845"/>
          </a:xfrm>
        </p:spPr>
        <p:txBody>
          <a:bodyPr/>
          <a:lstStyle/>
          <a:p>
            <a:r>
              <a:rPr lang="en-US" altLang="ko-KR" dirty="0"/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/>
              <a:t>Summary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CNN</a:t>
            </a:r>
            <a:r>
              <a:rPr lang="ko-KR" altLang="en-US" sz="1400" dirty="0"/>
              <a:t>의 최적의 훈련 성능과 계산 비용을 찾기 위해 </a:t>
            </a:r>
            <a:r>
              <a:rPr lang="en-US" altLang="ko-KR" sz="1400" b="1" dirty="0"/>
              <a:t>Attention boosting Gate(</a:t>
            </a:r>
            <a:r>
              <a:rPr lang="en-US" altLang="ko-KR" sz="1400" b="1" dirty="0" err="1"/>
              <a:t>AbG</a:t>
            </a:r>
            <a:r>
              <a:rPr lang="en-US" altLang="ko-KR" sz="1400" b="1" dirty="0"/>
              <a:t>)</a:t>
            </a:r>
            <a:r>
              <a:rPr lang="ko-KR" altLang="en-US" sz="1400" b="1" dirty="0"/>
              <a:t>를 </a:t>
            </a:r>
            <a:r>
              <a:rPr lang="ko-KR" altLang="en-US" sz="1400" dirty="0"/>
              <a:t>적용한</a:t>
            </a:r>
            <a:r>
              <a:rPr lang="ko-KR" altLang="en-US" sz="1400" b="1" dirty="0"/>
              <a:t> </a:t>
            </a:r>
            <a:r>
              <a:rPr lang="en-US" altLang="ko-KR" sz="1400" dirty="0"/>
              <a:t>‘</a:t>
            </a:r>
            <a:r>
              <a:rPr lang="en-US" altLang="ko-KR" sz="1400" b="1" dirty="0"/>
              <a:t>Efficient-</a:t>
            </a:r>
            <a:r>
              <a:rPr lang="en-US" altLang="ko-KR" sz="1400" b="1" dirty="0" err="1"/>
              <a:t>ResNet</a:t>
            </a:r>
            <a:r>
              <a:rPr lang="en-US" altLang="ko-KR" sz="1400" dirty="0"/>
              <a:t>’</a:t>
            </a:r>
            <a:r>
              <a:rPr lang="ko-KR" altLang="en-US" sz="1400" dirty="0"/>
              <a:t>를 제안함</a:t>
            </a:r>
            <a:r>
              <a:rPr lang="en-US" altLang="ko-KR" sz="1400" dirty="0"/>
              <a:t>.</a:t>
            </a:r>
          </a:p>
          <a:p>
            <a:pPr lvl="2">
              <a:lnSpc>
                <a:spcPct val="150000"/>
              </a:lnSpc>
            </a:pPr>
            <a:r>
              <a:rPr lang="en-US" altLang="ko-KR" sz="1400" b="1" dirty="0"/>
              <a:t>Attention fusion Network(</a:t>
            </a:r>
            <a:r>
              <a:rPr lang="en-US" altLang="ko-KR" sz="1400" b="1" dirty="0" err="1"/>
              <a:t>AfN</a:t>
            </a:r>
            <a:r>
              <a:rPr lang="en-US" altLang="ko-KR" sz="1400" b="1" dirty="0"/>
              <a:t>)</a:t>
            </a:r>
            <a:r>
              <a:rPr lang="ko-KR" altLang="en-US" sz="1400" dirty="0"/>
              <a:t>를 통해 네트워크의 </a:t>
            </a:r>
            <a:r>
              <a:rPr lang="en-US" altLang="ko-KR" sz="1400" dirty="0"/>
              <a:t>decoder</a:t>
            </a:r>
            <a:r>
              <a:rPr lang="ko-KR" altLang="en-US" sz="1400" dirty="0"/>
              <a:t> 부분의 처리량을 향상시켜 </a:t>
            </a:r>
            <a:r>
              <a:rPr lang="ko-KR" altLang="en-US" sz="1400" b="1" dirty="0"/>
              <a:t>풍부한 </a:t>
            </a:r>
            <a:r>
              <a:rPr lang="en-US" altLang="ko-KR" sz="1400" b="1" dirty="0"/>
              <a:t>feature map</a:t>
            </a:r>
            <a:r>
              <a:rPr lang="ko-KR" altLang="en-US" sz="1400" b="1" dirty="0"/>
              <a:t>의 </a:t>
            </a:r>
            <a:r>
              <a:rPr lang="en-US" altLang="ko-KR" sz="1400" b="1" dirty="0"/>
              <a:t>semantic information</a:t>
            </a:r>
            <a:r>
              <a:rPr lang="ko-KR" altLang="en-US" sz="1400" dirty="0"/>
              <a:t>를 다루면서 처리하는 효율성을 높임</a:t>
            </a:r>
            <a:r>
              <a:rPr lang="en-US" altLang="ko-KR" sz="1400" dirty="0"/>
              <a:t>.</a:t>
            </a:r>
          </a:p>
          <a:p>
            <a:pPr lvl="2">
              <a:lnSpc>
                <a:spcPct val="150000"/>
              </a:lnSpc>
            </a:pPr>
            <a:r>
              <a:rPr lang="ko-KR" altLang="en-US" sz="1400" dirty="0"/>
              <a:t>특히</a:t>
            </a:r>
            <a:r>
              <a:rPr lang="en-US" altLang="ko-KR" sz="1400" dirty="0"/>
              <a:t>, decoder</a:t>
            </a:r>
            <a:r>
              <a:rPr lang="ko-KR" altLang="en-US" sz="1400" dirty="0"/>
              <a:t> 부분은 </a:t>
            </a:r>
            <a:r>
              <a:rPr lang="en-US" altLang="ko-KR" sz="1400" dirty="0"/>
              <a:t>encoder</a:t>
            </a:r>
            <a:r>
              <a:rPr lang="ko-KR" altLang="en-US" sz="1400" dirty="0"/>
              <a:t>와의 </a:t>
            </a:r>
            <a:r>
              <a:rPr lang="en-US" altLang="ko-KR" sz="1400" dirty="0"/>
              <a:t>Skip connection</a:t>
            </a:r>
            <a:r>
              <a:rPr lang="ko-KR" altLang="en-US" sz="1400" dirty="0"/>
              <a:t>을 통해서 </a:t>
            </a:r>
            <a:r>
              <a:rPr lang="en-US" altLang="ko-KR" sz="1400" b="1" dirty="0"/>
              <a:t>Global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&amp;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local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Context</a:t>
            </a:r>
            <a:r>
              <a:rPr lang="ko-KR" altLang="en-US" sz="1400" b="1" dirty="0"/>
              <a:t>에 대한 </a:t>
            </a:r>
            <a:r>
              <a:rPr lang="en-US" altLang="ko-KR" sz="1400" b="1" dirty="0"/>
              <a:t>multi-scale information</a:t>
            </a:r>
            <a:r>
              <a:rPr lang="ko-KR" altLang="en-US" sz="1400" dirty="0"/>
              <a:t>을 융합하고 연결하도록 설계함</a:t>
            </a:r>
            <a:r>
              <a:rPr lang="en-US" altLang="ko-KR" sz="1400" dirty="0"/>
              <a:t>.</a:t>
            </a:r>
          </a:p>
          <a:p>
            <a:pPr lvl="2">
              <a:lnSpc>
                <a:spcPct val="150000"/>
              </a:lnSpc>
            </a:pPr>
            <a:endParaRPr lang="en-US" altLang="ko-KR" sz="1400" dirty="0"/>
          </a:p>
          <a:p>
            <a:pPr lvl="2">
              <a:lnSpc>
                <a:spcPct val="150000"/>
              </a:lnSpc>
            </a:pP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964846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11154</TotalTime>
  <Words>1369</Words>
  <Application>Microsoft Office PowerPoint</Application>
  <PresentationFormat>와이드스크린</PresentationFormat>
  <Paragraphs>232</Paragraphs>
  <Slides>31</Slides>
  <Notes>31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41" baseType="lpstr">
      <vt:lpstr>KoPubWorld돋움체 Bold</vt:lpstr>
      <vt:lpstr>KoPubWorld돋움체 Medium</vt:lpstr>
      <vt:lpstr>Malgun Gothic Semilight</vt:lpstr>
      <vt:lpstr>맑은 고딕</vt:lpstr>
      <vt:lpstr>Arial</vt:lpstr>
      <vt:lpstr>Calibri</vt:lpstr>
      <vt:lpstr>Calibri Light</vt:lpstr>
      <vt:lpstr>Wingdings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cs.hong</dc:creator>
  <cp:lastModifiedBy>기렴 문</cp:lastModifiedBy>
  <cp:revision>1177</cp:revision>
  <dcterms:created xsi:type="dcterms:W3CDTF">2022-02-02T04:32:22Z</dcterms:created>
  <dcterms:modified xsi:type="dcterms:W3CDTF">2024-04-01T15:33:13Z</dcterms:modified>
</cp:coreProperties>
</file>