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2"/>
  </p:notesMasterIdLst>
  <p:handoutMasterIdLst>
    <p:handoutMasterId r:id="rId33"/>
  </p:handoutMasterIdLst>
  <p:sldIdLst>
    <p:sldId id="342" r:id="rId2"/>
    <p:sldId id="346" r:id="rId3"/>
    <p:sldId id="347" r:id="rId4"/>
    <p:sldId id="348" r:id="rId5"/>
    <p:sldId id="372" r:id="rId6"/>
    <p:sldId id="374" r:id="rId7"/>
    <p:sldId id="375" r:id="rId8"/>
    <p:sldId id="350" r:id="rId9"/>
    <p:sldId id="351" r:id="rId10"/>
    <p:sldId id="353" r:id="rId11"/>
    <p:sldId id="354" r:id="rId12"/>
    <p:sldId id="355" r:id="rId13"/>
    <p:sldId id="376" r:id="rId14"/>
    <p:sldId id="371" r:id="rId15"/>
    <p:sldId id="369" r:id="rId16"/>
    <p:sldId id="370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77" r:id="rId28"/>
    <p:sldId id="367" r:id="rId29"/>
    <p:sldId id="368" r:id="rId30"/>
    <p:sldId id="37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3E3E"/>
    <a:srgbClr val="CD0F41"/>
    <a:srgbClr val="D5B186"/>
    <a:srgbClr val="DCDACC"/>
    <a:srgbClr val="00286F"/>
    <a:srgbClr val="D9DADC"/>
    <a:srgbClr val="115445"/>
    <a:srgbClr val="006B99"/>
    <a:srgbClr val="232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2" autoAdjust="0"/>
    <p:restoredTop sz="96709" autoAdjust="0"/>
  </p:normalViewPr>
  <p:slideViewPr>
    <p:cSldViewPr snapToGrid="0" showGuides="1">
      <p:cViewPr varScale="1">
        <p:scale>
          <a:sx n="106" d="100"/>
          <a:sy n="106" d="100"/>
        </p:scale>
        <p:origin x="438" y="108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세미나용 발표자료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– </a:t>
            </a:r>
            <a:r>
              <a:rPr lang="ko-KR" altLang="en-US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학부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Department of Computer Science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–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대학원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8393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2394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6970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793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4452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2971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272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7191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427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68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6097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7648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172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9418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2695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687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70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78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Manifold: </a:t>
            </a:r>
            <a:r>
              <a:rPr lang="ko-KR" altLang="en-US" dirty="0"/>
              <a:t>데이터가 존재하는 공간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825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5231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7314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448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9003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264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6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4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1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1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1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10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6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image" Target="../media/image3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0.png"/><Relationship Id="rId4" Type="http://schemas.openxmlformats.org/officeDocument/2006/relationships/image" Target="../media/image37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46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37.png"/><Relationship Id="rId9" Type="http://schemas.openxmlformats.org/officeDocument/2006/relationships/image" Target="../media/image3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47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37.png"/><Relationship Id="rId9" Type="http://schemas.openxmlformats.org/officeDocument/2006/relationships/image" Target="../media/image3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100.png"/><Relationship Id="rId18" Type="http://schemas.openxmlformats.org/officeDocument/2006/relationships/image" Target="../media/image150.png"/><Relationship Id="rId3" Type="http://schemas.openxmlformats.org/officeDocument/2006/relationships/image" Target="../media/image48.png"/><Relationship Id="rId21" Type="http://schemas.openxmlformats.org/officeDocument/2006/relationships/image" Target="../media/image180.png"/><Relationship Id="rId7" Type="http://schemas.openxmlformats.org/officeDocument/2006/relationships/image" Target="../media/image410.png"/><Relationship Id="rId12" Type="http://schemas.openxmlformats.org/officeDocument/2006/relationships/image" Target="../media/image90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30.png"/><Relationship Id="rId20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80.png"/><Relationship Id="rId5" Type="http://schemas.openxmlformats.org/officeDocument/2006/relationships/image" Target="../media/image210.png"/><Relationship Id="rId15" Type="http://schemas.openxmlformats.org/officeDocument/2006/relationships/image" Target="../media/image120.png"/><Relationship Id="rId23" Type="http://schemas.openxmlformats.org/officeDocument/2006/relationships/image" Target="../media/image200.png"/><Relationship Id="rId10" Type="http://schemas.openxmlformats.org/officeDocument/2006/relationships/image" Target="../media/image70.png"/><Relationship Id="rId19" Type="http://schemas.openxmlformats.org/officeDocument/2006/relationships/image" Target="../media/image160.png"/><Relationship Id="rId4" Type="http://schemas.openxmlformats.org/officeDocument/2006/relationships/image" Target="../media/image110.png"/><Relationship Id="rId9" Type="http://schemas.openxmlformats.org/officeDocument/2006/relationships/image" Target="../media/image60.png"/><Relationship Id="rId14" Type="http://schemas.openxmlformats.org/officeDocument/2006/relationships/image" Target="../media/image111.png"/><Relationship Id="rId22" Type="http://schemas.openxmlformats.org/officeDocument/2006/relationships/image" Target="../media/image1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en-US" altLang="ko-KR" sz="28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Diffusion</a:t>
            </a:r>
            <a:r>
              <a:rPr lang="ko-KR" altLang="en-US" sz="28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28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Models Tutorial</a:t>
            </a:r>
          </a:p>
          <a:p>
            <a:pPr algn="ctr"/>
            <a:r>
              <a:rPr lang="en-US" altLang="ko-KR" spc="-150" dirty="0">
                <a:solidFill>
                  <a:srgbClr val="000000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(ELBO, VAE, H-VAE)</a:t>
            </a:r>
            <a:endParaRPr lang="ko-KR" altLang="en-US" spc="-150" dirty="0">
              <a:solidFill>
                <a:srgbClr val="000000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2024.04.02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Dong-Hyun Han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Evidence</a:t>
            </a:r>
            <a:r>
              <a:rPr lang="ko-KR" altLang="en-US" dirty="0"/>
              <a:t> </a:t>
            </a:r>
            <a:r>
              <a:rPr lang="en-US" altLang="ko-KR" dirty="0"/>
              <a:t>Lower</a:t>
            </a:r>
            <a:r>
              <a:rPr lang="ko-KR" altLang="en-US" dirty="0"/>
              <a:t> </a:t>
            </a:r>
            <a:r>
              <a:rPr lang="en-US" altLang="ko-KR" dirty="0"/>
              <a:t>Bound (ELBO)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1" y="1026159"/>
                <a:ext cx="11332755" cy="5278845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/>
                  <a:t>따라서 우리는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</m:oMath>
                </a14:m>
                <a:r>
                  <a:rPr lang="ko-KR" altLang="en-US" dirty="0"/>
                  <a:t>가 성립하는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를 찾아야 한다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ko-KR" altLang="en-US" dirty="0"/>
                  <a:t>왜냐하면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는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실제 데이터 분포에 대한 </a:t>
                </a:r>
                <a:r>
                  <a:rPr lang="en-US" altLang="ko-KR" dirty="0"/>
                  <a:t>Likelihood </a:t>
                </a:r>
                <a:r>
                  <a:rPr lang="ko-KR" altLang="en-US" dirty="0"/>
                  <a:t>이기 때문에 더 자연스러운 이미지를 생성할 수 있기 때문</a:t>
                </a:r>
                <a:r>
                  <a:rPr lang="en-US" altLang="ko-KR" dirty="0"/>
                  <a:t>.</a:t>
                </a:r>
                <a:r>
                  <a:rPr lang="ko-KR" altLang="en-US" dirty="0"/>
                  <a:t> </a:t>
                </a:r>
                <a:endParaRPr lang="en-US" altLang="ko-KR" dirty="0"/>
              </a:p>
              <a:p>
                <a:endParaRPr lang="en-US" altLang="ko-KR" dirty="0"/>
              </a:p>
              <a:p>
                <a:r>
                  <a:rPr lang="ko-KR" altLang="en-US" dirty="0"/>
                  <a:t>그러나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의 분포를 우리가 실제로 알 수는 없다</a:t>
                </a:r>
                <a:r>
                  <a:rPr lang="en-US" altLang="ko-KR" dirty="0"/>
                  <a:t>.</a:t>
                </a:r>
              </a:p>
              <a:p>
                <a:pPr lvl="1"/>
                <a:r>
                  <a:rPr lang="ko-KR" altLang="en-US" dirty="0"/>
                  <a:t>실제 데이터에 대한 분포이기 때문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ko-KR" altLang="en-US" dirty="0"/>
                  <a:t>따라서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를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최대화 하는 대신</a:t>
                </a:r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의 하한을 구하고 이를 최대화 하면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최대값은 아니어도 근접한 값을 얻을 수 있다</a:t>
                </a:r>
                <a:r>
                  <a:rPr lang="en-US" altLang="ko-KR" dirty="0"/>
                  <a:t>.</a:t>
                </a:r>
              </a:p>
              <a:p>
                <a:pPr marL="457200" lvl="1" indent="0">
                  <a:buNone/>
                </a:pPr>
                <a:r>
                  <a:rPr lang="en-US" altLang="ko-KR" dirty="0"/>
                  <a:t>= Evidence Lower Bound (ELBO)</a:t>
                </a:r>
              </a:p>
              <a:p>
                <a:pPr marL="457200" lvl="1" indent="0">
                  <a:buNone/>
                </a:pPr>
                <a:endParaRPr lang="en-US" altLang="ko-K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1" y="1026159"/>
                <a:ext cx="11332755" cy="5278845"/>
              </a:xfrm>
              <a:blipFill>
                <a:blip r:embed="rId3"/>
                <a:stretch>
                  <a:fillRect l="-161" t="-90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BD4A3F-C427-01D8-583D-A012780A6988}"/>
                  </a:ext>
                </a:extLst>
              </p:cNvPr>
              <p:cNvSpPr txBox="1"/>
              <p:nvPr/>
            </p:nvSpPr>
            <p:spPr>
              <a:xfrm>
                <a:off x="4496586" y="5548994"/>
                <a:ext cx="4755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0" dirty="0">
                    <a:solidFill>
                      <a:srgbClr val="FF0000"/>
                    </a:solidFill>
                  </a:rPr>
                  <a:t>*</a:t>
                </a:r>
                <a:r>
                  <a:rPr lang="en-US" altLang="ko-KR" sz="1400" b="0" dirty="0"/>
                  <a:t>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altLang="ko-KR" sz="14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sz="1400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ko-KR" altLang="en-US" sz="14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를 파라미터로 가지는 근사확률</a:t>
                </a:r>
                <a:r>
                  <a:rPr lang="en-US" altLang="ko-KR" sz="14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1400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ko-KR" altLang="en-US" sz="14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는 학습가능한 신경망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BD4A3F-C427-01D8-583D-A012780A6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586" y="5548994"/>
                <a:ext cx="4755148" cy="307777"/>
              </a:xfrm>
              <a:prstGeom prst="rect">
                <a:avLst/>
              </a:prstGeom>
              <a:blipFill>
                <a:blip r:embed="rId4"/>
                <a:stretch>
                  <a:fillRect l="-385" t="-5882" r="-128" b="-215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73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Evidence</a:t>
            </a:r>
            <a:r>
              <a:rPr lang="ko-KR" altLang="en-US" dirty="0"/>
              <a:t> </a:t>
            </a:r>
            <a:r>
              <a:rPr lang="en-US" altLang="ko-KR" dirty="0"/>
              <a:t>Lower</a:t>
            </a:r>
            <a:r>
              <a:rPr lang="ko-KR" altLang="en-US" dirty="0"/>
              <a:t> </a:t>
            </a:r>
            <a:r>
              <a:rPr lang="en-US" altLang="ko-KR" dirty="0"/>
              <a:t>Bound (ELBO)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1" y="1026159"/>
                <a:ext cx="11332755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ELBO</a:t>
                </a:r>
                <a:r>
                  <a:rPr lang="ko-KR" altLang="en-US" dirty="0"/>
                  <a:t>는 얀센 부등식이나 </a:t>
                </a:r>
                <a:r>
                  <a:rPr lang="en-US" altLang="ko-KR" dirty="0"/>
                  <a:t>KL Divergence</a:t>
                </a:r>
                <a:r>
                  <a:rPr lang="ko-KR" altLang="en-US" dirty="0"/>
                  <a:t>에 대한 수식으로 정리하여 유도가 가능하다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altLang="ko-K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altLang="ko-K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1" y="1026159"/>
                <a:ext cx="11332755" cy="5278845"/>
              </a:xfrm>
              <a:blipFill>
                <a:blip r:embed="rId3"/>
                <a:stretch>
                  <a:fillRect l="-161" t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C56A3C-B928-EA08-A2BD-04090369D266}"/>
                  </a:ext>
                </a:extLst>
              </p:cNvPr>
              <p:cNvSpPr txBox="1"/>
              <p:nvPr/>
            </p:nvSpPr>
            <p:spPr>
              <a:xfrm>
                <a:off x="3380703" y="4697005"/>
                <a:ext cx="5553187" cy="1372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Expectation: </a:t>
                </a:r>
                <a:r>
                  <a:rPr lang="ko-KR" altLang="en-US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확률변수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𝑥</m:t>
                    </m:r>
                  </m:oMath>
                </a14:m>
                <a:r>
                  <a:rPr lang="ko-KR" altLang="en-US" dirty="0" err="1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에</a:t>
                </a:r>
                <a:r>
                  <a:rPr lang="ko-KR" altLang="en-US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 대해 평균적으로 기대하는 값</a:t>
                </a:r>
                <a:endParaRPr lang="en-US" altLang="ko-KR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  <a:p>
                <a:endParaRPr lang="en-US" altLang="ko-KR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m:t>𝑓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KoPubWorld돋움체 Light" panose="00000300000000000000" pitchFamily="2" charset="-127"/>
                                  <a:cs typeface="KoPubWorld돋움체 Light" panose="00000300000000000000" pitchFamily="2" charset="-127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KoPubWorld돋움체 Light" panose="00000300000000000000" pitchFamily="2" charset="-127"/>
                                  <a:cs typeface="KoPubWorld돋움체 Light" panose="00000300000000000000" pitchFamily="2" charset="-127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KoPubWorld돋움체 Light" panose="00000300000000000000" pitchFamily="2" charset="-127"/>
                                  <a:cs typeface="KoPubWorld돋움체 Light" panose="00000300000000000000" pitchFamily="2" charset="-127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KoPubWorld돋움체 Light" panose="00000300000000000000" pitchFamily="2" charset="-127"/>
                                  <a:cs typeface="KoPubWorld돋움체 Light" panose="00000300000000000000" pitchFamily="2" charset="-127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ko-KR" altLang="en-US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C56A3C-B928-EA08-A2BD-04090369D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703" y="4697005"/>
                <a:ext cx="5553187" cy="1372876"/>
              </a:xfrm>
              <a:prstGeom prst="rect">
                <a:avLst/>
              </a:prstGeom>
              <a:blipFill>
                <a:blip r:embed="rId4"/>
                <a:stretch>
                  <a:fillRect l="-988" t="-1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3F7B52CA-EF3B-8E71-C868-A323BB8BD011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5542163" y="5831841"/>
            <a:ext cx="754942" cy="6065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4010954-BFFD-C845-1E23-BD1C2E4AD199}"/>
              </a:ext>
            </a:extLst>
          </p:cNvPr>
          <p:cNvSpPr txBox="1"/>
          <p:nvPr/>
        </p:nvSpPr>
        <p:spPr>
          <a:xfrm>
            <a:off x="3529015" y="6438353"/>
            <a:ext cx="4026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확률 밀도 함수</a:t>
            </a:r>
            <a:r>
              <a:rPr lang="en-US" altLang="ko-KR" sz="14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(Probability</a:t>
            </a:r>
            <a:r>
              <a:rPr lang="ko-KR" altLang="en-US" sz="14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14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Density Function, PDF)</a:t>
            </a:r>
            <a:endParaRPr lang="ko-KR" altLang="en-US" sz="1400" dirty="0"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119940-B512-DF7C-EC00-40C1367FFD89}"/>
              </a:ext>
            </a:extLst>
          </p:cNvPr>
          <p:cNvSpPr txBox="1"/>
          <p:nvPr/>
        </p:nvSpPr>
        <p:spPr>
          <a:xfrm>
            <a:off x="6383171" y="6069021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주변확률분포</a:t>
            </a: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2C429B6D-1CA8-94F4-5F61-1E347979CE56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736553" y="5831841"/>
            <a:ext cx="210234" cy="237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901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Evidence</a:t>
            </a:r>
            <a:r>
              <a:rPr lang="ko-KR" altLang="en-US" dirty="0"/>
              <a:t> </a:t>
            </a:r>
            <a:r>
              <a:rPr lang="en-US" altLang="ko-KR" dirty="0"/>
              <a:t>Lower</a:t>
            </a:r>
            <a:r>
              <a:rPr lang="ko-KR" altLang="en-US" dirty="0"/>
              <a:t> </a:t>
            </a:r>
            <a:r>
              <a:rPr lang="en-US" altLang="ko-KR" dirty="0"/>
              <a:t>Bound (ELBO)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1" y="1026159"/>
                <a:ext cx="11332755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ELBO</a:t>
                </a:r>
                <a:r>
                  <a:rPr lang="ko-KR" altLang="en-US" dirty="0"/>
                  <a:t>는 얀센 부등식이나 </a:t>
                </a:r>
                <a:r>
                  <a:rPr lang="en-US" altLang="ko-KR" dirty="0"/>
                  <a:t>KL Divergence</a:t>
                </a:r>
                <a:r>
                  <a:rPr lang="ko-KR" altLang="en-US" dirty="0"/>
                  <a:t>에 대한 수식으로 정리하여 유도가 가능하다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altLang="ko-K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1" y="1026159"/>
                <a:ext cx="11332755" cy="5278845"/>
              </a:xfrm>
              <a:blipFill>
                <a:blip r:embed="rId3"/>
                <a:stretch>
                  <a:fillRect l="-161" t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A4A032-A931-65BB-3234-6709CE79937D}"/>
                  </a:ext>
                </a:extLst>
              </p:cNvPr>
              <p:cNvSpPr txBox="1"/>
              <p:nvPr/>
            </p:nvSpPr>
            <p:spPr>
              <a:xfrm>
                <a:off x="3302605" y="4442806"/>
                <a:ext cx="5970545" cy="1173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얀센 부등식 </a:t>
                </a:r>
                <a:r>
                  <a:rPr lang="en-US" altLang="ko-KR" sz="14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(Jensen’s Inequality)</a:t>
                </a:r>
              </a:p>
              <a:p>
                <a:endParaRPr lang="en-US" altLang="ko-KR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  <a:p>
                <a:r>
                  <a:rPr lang="en-US" altLang="ko-KR" sz="14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Expectation </a:t>
                </a:r>
                <a14:m>
                  <m:oMath xmlns:m="http://schemas.openxmlformats.org/officeDocument/2006/math">
                    <m:r>
                      <a:rPr lang="ko-KR" altLang="en-US" sz="140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ko-KR" altLang="en-US" sz="1400" i="1">
                        <a:latin typeface="Cambria Math" panose="02040503050406030204" pitchFamily="18" charset="0"/>
                      </a:rPr>
                      <m:t>에</m:t>
                    </m:r>
                  </m:oMath>
                </a14:m>
                <a:r>
                  <a:rPr lang="ko-KR" altLang="en-US" sz="14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 대하여 함수 </a:t>
                </a:r>
                <a:r>
                  <a:rPr lang="en-US" altLang="ko-KR" sz="14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2</a:t>
                </a:r>
                <a:r>
                  <a:rPr lang="ko-KR" altLang="en-US" sz="14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차 미분이 존재하는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𝑔</m:t>
                    </m:r>
                    <m:r>
                      <a:rPr lang="en-US" altLang="ko-KR" sz="1400" i="1"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(</m:t>
                    </m:r>
                    <m:r>
                      <a:rPr lang="en-US" altLang="ko-KR" sz="1400" i="1"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𝑥</m:t>
                    </m:r>
                    <m:r>
                      <a:rPr lang="en-US" altLang="ko-KR" sz="1400" i="1"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) </m:t>
                    </m:r>
                  </m:oMath>
                </a14:m>
                <a:r>
                  <a:rPr lang="ko-KR" altLang="en-US" sz="14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는 다음이 성립한다</a:t>
                </a:r>
                <a:r>
                  <a:rPr lang="en-US" altLang="ko-KR" sz="14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.</a:t>
                </a:r>
              </a:p>
              <a:p>
                <a:endParaRPr lang="en-US" altLang="ko-KR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  <a:p>
                <a:endParaRPr lang="ko-KR" altLang="en-US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A4A032-A931-65BB-3234-6709CE799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605" y="4442806"/>
                <a:ext cx="5970545" cy="1173847"/>
              </a:xfrm>
              <a:prstGeom prst="rect">
                <a:avLst/>
              </a:prstGeom>
              <a:blipFill>
                <a:blip r:embed="rId4"/>
                <a:stretch>
                  <a:fillRect l="-306" t="-10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A8DD3027-FB27-FC8F-215F-67BA069131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8525641"/>
                  </p:ext>
                </p:extLst>
              </p:nvPr>
            </p:nvGraphicFramePr>
            <p:xfrm>
              <a:off x="2031998" y="5461001"/>
              <a:ext cx="8128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22667101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9331540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𝑔</a:t>
                          </a:r>
                          <a:r>
                            <a:rPr lang="en-US" altLang="ko-KR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(</a:t>
                          </a:r>
                          <a:r>
                            <a:rPr lang="ko-KR" altLang="en-US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𝑥</a:t>
                          </a:r>
                          <a:r>
                            <a:rPr lang="en-US" altLang="ko-KR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)</a:t>
                          </a:r>
                          <a:r>
                            <a:rPr lang="ko-KR" altLang="en-US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가 </a:t>
                          </a:r>
                          <a:r>
                            <a:rPr lang="en-US" altLang="ko-KR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Convex function(</a:t>
                          </a:r>
                          <a:r>
                            <a:rPr lang="ko-KR" altLang="en-US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볼록 함수</a:t>
                          </a:r>
                          <a:r>
                            <a:rPr lang="en-US" altLang="ko-KR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)</a:t>
                          </a:r>
                          <a:r>
                            <a:rPr lang="ko-KR" altLang="en-US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일 때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𝑔</a:t>
                          </a:r>
                          <a:r>
                            <a:rPr lang="en-US" altLang="ko-KR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(</a:t>
                          </a:r>
                          <a:r>
                            <a:rPr lang="ko-KR" altLang="en-US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𝑥</a:t>
                          </a:r>
                          <a:r>
                            <a:rPr lang="en-US" altLang="ko-KR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)</a:t>
                          </a:r>
                          <a:r>
                            <a:rPr lang="ko-KR" altLang="en-US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가</a:t>
                          </a:r>
                          <a:r>
                            <a:rPr lang="en-US" altLang="ko-KR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 Concave function(</a:t>
                          </a:r>
                          <a:r>
                            <a:rPr lang="ko-KR" altLang="en-US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오목 함수</a:t>
                          </a:r>
                          <a:r>
                            <a:rPr lang="en-US" altLang="ko-KR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)</a:t>
                          </a:r>
                          <a:r>
                            <a:rPr lang="ko-KR" altLang="en-US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일 때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90540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KoPubWorld돋움체 Light" panose="00000300000000000000" pitchFamily="2" charset="-127"/>
                                    <a:cs typeface="KoPubWorld돋움체 Light" panose="00000300000000000000" pitchFamily="2" charset="-127"/>
                                  </a:rPr>
                                  <m:t>𝔼</m:t>
                                </m:r>
                                <m:r>
                                  <a:rPr lang="en-US" altLang="ko-KR" sz="1400" b="0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KoPubWorld돋움체 Light" panose="00000300000000000000" pitchFamily="2" charset="-127"/>
                                    <a:cs typeface="KoPubWorld돋움체 Light" panose="00000300000000000000" pitchFamily="2" charset="-127"/>
                                  </a:rPr>
                                  <m:t>{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KoPubWorld돋움체 Light" panose="00000300000000000000" pitchFamily="2" charset="-127"/>
                                    <a:cs typeface="KoPubWorld돋움체 Light" panose="00000300000000000000" pitchFamily="2" charset="-127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US" altLang="ko-KR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KoPubWorld돋움체 Light" panose="00000300000000000000" pitchFamily="2" charset="-127"/>
                                        <a:cs typeface="KoPubWorld돋움체 Light" panose="00000300000000000000" pitchFamily="2" charset="-127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KoPubWorld돋움체 Light" panose="00000300000000000000" pitchFamily="2" charset="-127"/>
                                        <a:cs typeface="KoPubWorld돋움체 Light" panose="00000300000000000000" pitchFamily="2" charset="-127"/>
                                      </a:rPr>
                                      <m:t>x</m:t>
                                    </m:r>
                                  </m:e>
                                </m:d>
                                <m:r>
                                  <a:rPr lang="en-US" altLang="ko-KR" sz="1400" b="0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KoPubWorld돋움체 Light" panose="00000300000000000000" pitchFamily="2" charset="-127"/>
                                    <a:cs typeface="KoPubWorld돋움체 Light" panose="00000300000000000000" pitchFamily="2" charset="-127"/>
                                  </a:rPr>
                                  <m:t>}</m:t>
                                </m:r>
                                <m:r>
                                  <a:rPr lang="en-US" altLang="ko-KR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KoPubWorld돋움체 Light" panose="00000300000000000000" pitchFamily="2" charset="-127"/>
                                  </a:rPr>
                                  <m:t>≥</m:t>
                                </m:r>
                                <m:r>
                                  <a:rPr lang="en-US" altLang="ko-KR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KoPubWorld돋움체 Light" panose="00000300000000000000" pitchFamily="2" charset="-127"/>
                                  </a:rPr>
                                  <m:t>𝑔</m:t>
                                </m:r>
                                <m:r>
                                  <a:rPr lang="en-US" altLang="ko-KR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KoPubWorld돋움체 Light" panose="00000300000000000000" pitchFamily="2" charset="-127"/>
                                  </a:rPr>
                                  <m:t>{</m:t>
                                </m:r>
                                <m:r>
                                  <a:rPr lang="ko-KR" altLang="en-U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KoPubWorld돋움체 Light" panose="00000300000000000000" pitchFamily="2" charset="-127"/>
                                    <a:cs typeface="KoPubWorld돋움체 Light" panose="00000300000000000000" pitchFamily="2" charset="-127"/>
                                  </a:rPr>
                                  <m:t>𝔼</m:t>
                                </m:r>
                                <m:r>
                                  <a:rPr lang="en-US" altLang="ko-KR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KoPubWorld돋움체 Light" panose="00000300000000000000" pitchFamily="2" charset="-127"/>
                                    <a:cs typeface="KoPubWorld돋움체 Light" panose="00000300000000000000" pitchFamily="2" charset="-127"/>
                                  </a:rPr>
                                  <m:t>(</m:t>
                                </m:r>
                                <m:r>
                                  <a:rPr lang="en-US" altLang="ko-KR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KoPubWorld돋움체 Light" panose="00000300000000000000" pitchFamily="2" charset="-127"/>
                                    <a:cs typeface="KoPubWorld돋움체 Light" panose="00000300000000000000" pitchFamily="2" charset="-127"/>
                                  </a:rPr>
                                  <m:t>𝑥</m:t>
                                </m:r>
                                <m:r>
                                  <a:rPr lang="en-US" altLang="ko-KR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KoPubWorld돋움체 Light" panose="00000300000000000000" pitchFamily="2" charset="-127"/>
                                    <a:cs typeface="KoPubWorld돋움체 Light" panose="00000300000000000000" pitchFamily="2" charset="-127"/>
                                  </a:rPr>
                                  <m:t>)}</m:t>
                                </m:r>
                              </m:oMath>
                            </m:oMathPara>
                          </a14:m>
                          <a:endParaRPr lang="ko-KR" altLang="en-US" sz="1400" b="0" dirty="0">
                            <a:solidFill>
                              <a:sysClr val="windowText" lastClr="000000"/>
                            </a:solidFill>
                            <a:latin typeface="KoPubWorld돋움체 Light" panose="00000300000000000000" pitchFamily="2" charset="-127"/>
                            <a:ea typeface="KoPubWorld돋움체 Light" panose="00000300000000000000" pitchFamily="2" charset="-127"/>
                            <a:cs typeface="KoPubWorld돋움체 Light" panose="00000300000000000000" pitchFamily="2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KoPubWorld돋움체 Light" panose="00000300000000000000" pitchFamily="2" charset="-127"/>
                                    <a:cs typeface="KoPubWorld돋움체 Light" panose="00000300000000000000" pitchFamily="2" charset="-127"/>
                                  </a:rPr>
                                  <m:t>𝔼</m:t>
                                </m:r>
                                <m:r>
                                  <a:rPr lang="en-US" altLang="ko-KR" sz="1400" b="0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KoPubWorld돋움체 Light" panose="00000300000000000000" pitchFamily="2" charset="-127"/>
                                    <a:cs typeface="KoPubWorld돋움체 Light" panose="00000300000000000000" pitchFamily="2" charset="-127"/>
                                  </a:rPr>
                                  <m:t>{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KoPubWorld돋움체 Light" panose="00000300000000000000" pitchFamily="2" charset="-127"/>
                                    <a:cs typeface="KoPubWorld돋움체 Light" panose="00000300000000000000" pitchFamily="2" charset="-127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US" altLang="ko-KR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KoPubWorld돋움체 Light" panose="00000300000000000000" pitchFamily="2" charset="-127"/>
                                        <a:cs typeface="KoPubWorld돋움체 Light" panose="00000300000000000000" pitchFamily="2" charset="-127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KoPubWorld돋움체 Light" panose="00000300000000000000" pitchFamily="2" charset="-127"/>
                                        <a:cs typeface="KoPubWorld돋움체 Light" panose="00000300000000000000" pitchFamily="2" charset="-127"/>
                                      </a:rPr>
                                      <m:t>x</m:t>
                                    </m:r>
                                  </m:e>
                                </m:d>
                                <m:r>
                                  <a:rPr lang="en-US" altLang="ko-KR" sz="1400" b="0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KoPubWorld돋움체 Light" panose="00000300000000000000" pitchFamily="2" charset="-127"/>
                                    <a:cs typeface="KoPubWorld돋움체 Light" panose="00000300000000000000" pitchFamily="2" charset="-127"/>
                                  </a:rPr>
                                  <m:t>}</m:t>
                                </m:r>
                                <m:r>
                                  <a:rPr lang="en-US" altLang="ko-KR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KoPubWorld돋움체 Light" panose="00000300000000000000" pitchFamily="2" charset="-127"/>
                                  </a:rPr>
                                  <m:t>≤</m:t>
                                </m:r>
                                <m:r>
                                  <a:rPr lang="en-US" altLang="ko-KR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KoPubWorld돋움체 Light" panose="00000300000000000000" pitchFamily="2" charset="-127"/>
                                  </a:rPr>
                                  <m:t>𝑔</m:t>
                                </m:r>
                                <m:r>
                                  <a:rPr lang="en-US" altLang="ko-KR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KoPubWorld돋움체 Light" panose="00000300000000000000" pitchFamily="2" charset="-127"/>
                                  </a:rPr>
                                  <m:t>{</m:t>
                                </m:r>
                                <m:r>
                                  <a:rPr lang="ko-KR" altLang="en-U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KoPubWorld돋움체 Light" panose="00000300000000000000" pitchFamily="2" charset="-127"/>
                                    <a:cs typeface="KoPubWorld돋움체 Light" panose="00000300000000000000" pitchFamily="2" charset="-127"/>
                                  </a:rPr>
                                  <m:t>𝔼</m:t>
                                </m:r>
                                <m:r>
                                  <a:rPr lang="en-US" altLang="ko-KR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KoPubWorld돋움체 Light" panose="00000300000000000000" pitchFamily="2" charset="-127"/>
                                    <a:cs typeface="KoPubWorld돋움체 Light" panose="00000300000000000000" pitchFamily="2" charset="-127"/>
                                  </a:rPr>
                                  <m:t>(</m:t>
                                </m:r>
                                <m:r>
                                  <a:rPr lang="en-US" altLang="ko-KR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KoPubWorld돋움체 Light" panose="00000300000000000000" pitchFamily="2" charset="-127"/>
                                    <a:cs typeface="KoPubWorld돋움체 Light" panose="00000300000000000000" pitchFamily="2" charset="-127"/>
                                  </a:rPr>
                                  <m:t>𝑥</m:t>
                                </m:r>
                                <m:r>
                                  <a:rPr lang="en-US" altLang="ko-KR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KoPubWorld돋움체 Light" panose="00000300000000000000" pitchFamily="2" charset="-127"/>
                                    <a:cs typeface="KoPubWorld돋움체 Light" panose="00000300000000000000" pitchFamily="2" charset="-127"/>
                                  </a:rPr>
                                  <m:t>)}</m:t>
                                </m:r>
                              </m:oMath>
                            </m:oMathPara>
                          </a14:m>
                          <a:endParaRPr lang="ko-KR" altLang="en-US" sz="1400" b="0" dirty="0">
                            <a:solidFill>
                              <a:sysClr val="windowText" lastClr="000000"/>
                            </a:solidFill>
                            <a:latin typeface="KoPubWorld돋움체 Light" panose="00000300000000000000" pitchFamily="2" charset="-127"/>
                            <a:ea typeface="KoPubWorld돋움체 Light" panose="00000300000000000000" pitchFamily="2" charset="-127"/>
                            <a:cs typeface="KoPubWorld돋움체 Light" panose="00000300000000000000" pitchFamily="2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546829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A8DD3027-FB27-FC8F-215F-67BA069131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8525641"/>
                  </p:ext>
                </p:extLst>
              </p:nvPr>
            </p:nvGraphicFramePr>
            <p:xfrm>
              <a:off x="2031998" y="5461001"/>
              <a:ext cx="8128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22667101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9331540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𝑔</a:t>
                          </a:r>
                          <a:r>
                            <a:rPr lang="en-US" altLang="ko-KR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(</a:t>
                          </a:r>
                          <a:r>
                            <a:rPr lang="ko-KR" altLang="en-US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𝑥</a:t>
                          </a:r>
                          <a:r>
                            <a:rPr lang="en-US" altLang="ko-KR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)</a:t>
                          </a:r>
                          <a:r>
                            <a:rPr lang="ko-KR" altLang="en-US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가 </a:t>
                          </a:r>
                          <a:r>
                            <a:rPr lang="en-US" altLang="ko-KR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Convex function(</a:t>
                          </a:r>
                          <a:r>
                            <a:rPr lang="ko-KR" altLang="en-US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볼록 함수</a:t>
                          </a:r>
                          <a:r>
                            <a:rPr lang="en-US" altLang="ko-KR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)</a:t>
                          </a:r>
                          <a:r>
                            <a:rPr lang="ko-KR" altLang="en-US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일 때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𝑔</a:t>
                          </a:r>
                          <a:r>
                            <a:rPr lang="en-US" altLang="ko-KR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(</a:t>
                          </a:r>
                          <a:r>
                            <a:rPr lang="ko-KR" altLang="en-US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𝑥</a:t>
                          </a:r>
                          <a:r>
                            <a:rPr lang="en-US" altLang="ko-KR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)</a:t>
                          </a:r>
                          <a:r>
                            <a:rPr lang="ko-KR" altLang="en-US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가</a:t>
                          </a:r>
                          <a:r>
                            <a:rPr lang="en-US" altLang="ko-KR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 Concave function(</a:t>
                          </a:r>
                          <a:r>
                            <a:rPr lang="ko-KR" altLang="en-US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오목 함수</a:t>
                          </a:r>
                          <a:r>
                            <a:rPr lang="en-US" altLang="ko-KR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)</a:t>
                          </a:r>
                          <a:r>
                            <a:rPr lang="ko-KR" altLang="en-US" sz="1400" b="0" dirty="0">
                              <a:solidFill>
                                <a:sysClr val="windowText" lastClr="000000"/>
                              </a:solidFill>
                              <a:latin typeface="KoPubWorld돋움체 Light" panose="00000300000000000000" pitchFamily="2" charset="-127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a:t>일 때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90540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09836" r="-10000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 t="-109836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468290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그림 10">
            <a:extLst>
              <a:ext uri="{FF2B5EF4-FFF2-40B4-BE49-F238E27FC236}">
                <a16:creationId xmlns:a16="http://schemas.microsoft.com/office/drawing/2014/main" id="{0C260C60-3548-3839-9EF9-FB9E363CA7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4160" y="2094012"/>
            <a:ext cx="2345006" cy="2348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59259F-1297-4CF1-B1D9-9ACABFFCF62D}"/>
                  </a:ext>
                </a:extLst>
              </p:cNvPr>
              <p:cNvSpPr txBox="1"/>
              <p:nvPr/>
            </p:nvSpPr>
            <p:spPr>
              <a:xfrm>
                <a:off x="10069172" y="1714690"/>
                <a:ext cx="6349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59259F-1297-4CF1-B1D9-9ACABFFCF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9172" y="1714690"/>
                <a:ext cx="634982" cy="276999"/>
              </a:xfrm>
              <a:prstGeom prst="rect">
                <a:avLst/>
              </a:prstGeom>
              <a:blipFill>
                <a:blip r:embed="rId7"/>
                <a:stretch>
                  <a:fillRect l="-12500" t="-2174" r="-3846" b="-326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281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Evidence</a:t>
            </a:r>
            <a:r>
              <a:rPr lang="ko-KR" altLang="en-US" dirty="0"/>
              <a:t> </a:t>
            </a:r>
            <a:r>
              <a:rPr lang="en-US" altLang="ko-KR" dirty="0"/>
              <a:t>Lower</a:t>
            </a:r>
            <a:r>
              <a:rPr lang="ko-KR" altLang="en-US" dirty="0"/>
              <a:t> </a:t>
            </a:r>
            <a:r>
              <a:rPr lang="en-US" altLang="ko-KR" dirty="0"/>
              <a:t>Bound (ELBO)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1" y="1026159"/>
                <a:ext cx="11332755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KL Divergence</a:t>
                </a:r>
                <a:r>
                  <a:rPr lang="ko-KR" altLang="en-US" dirty="0"/>
                  <a:t>를 통한 유도는 다음과 같다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func>
                    </m:oMath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)(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endChr m:val="|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d>
                        <m:dPr>
                          <m:begChr m:val="|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1" y="1026159"/>
                <a:ext cx="11332755" cy="5278845"/>
              </a:xfrm>
              <a:blipFill>
                <a:blip r:embed="rId3"/>
                <a:stretch>
                  <a:fillRect l="-161" t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FD05F5A-DB93-64C5-C915-C93F09632161}"/>
              </a:ext>
            </a:extLst>
          </p:cNvPr>
          <p:cNvSpPr txBox="1"/>
          <p:nvPr/>
        </p:nvSpPr>
        <p:spPr>
          <a:xfrm>
            <a:off x="7669764" y="190723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=1</a:t>
            </a:r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C81A253F-6390-964A-5D9B-6265869BABC5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6895322" y="1996751"/>
            <a:ext cx="774442" cy="95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6813A1-F978-B2E5-D8F5-AB1629120148}"/>
                  </a:ext>
                </a:extLst>
              </p:cNvPr>
              <p:cNvSpPr txBox="1"/>
              <p:nvPr/>
            </p:nvSpPr>
            <p:spPr>
              <a:xfrm>
                <a:off x="8846868" y="3340359"/>
                <a:ext cx="1466492" cy="548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6813A1-F978-B2E5-D8F5-AB1629120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868" y="3340359"/>
                <a:ext cx="1466492" cy="548676"/>
              </a:xfrm>
              <a:prstGeom prst="rect">
                <a:avLst/>
              </a:prstGeom>
              <a:blipFill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97C8D8C5-A9E4-BDA0-9B49-A73CA042DDA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027576" y="3526971"/>
            <a:ext cx="2819292" cy="877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20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Evidence</a:t>
            </a:r>
            <a:r>
              <a:rPr lang="ko-KR" altLang="en-US" dirty="0"/>
              <a:t> </a:t>
            </a:r>
            <a:r>
              <a:rPr lang="en-US" altLang="ko-KR" dirty="0"/>
              <a:t>Lower</a:t>
            </a:r>
            <a:r>
              <a:rPr lang="ko-KR" altLang="en-US" dirty="0"/>
              <a:t> </a:t>
            </a:r>
            <a:r>
              <a:rPr lang="en-US" altLang="ko-KR" dirty="0"/>
              <a:t>Bound (ELBO)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1" y="1026159"/>
                <a:ext cx="11332755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KL Divergence</a:t>
                </a:r>
                <a:r>
                  <a:rPr lang="ko-KR" altLang="en-US" dirty="0"/>
                  <a:t>를 통한 유도는 다음과 같다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func>
                    </m:oMath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)(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endChr m:val="|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d>
                        <m:dPr>
                          <m:begChr m:val="|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1" y="1026159"/>
                <a:ext cx="11332755" cy="5278845"/>
              </a:xfrm>
              <a:blipFill>
                <a:blip r:embed="rId3"/>
                <a:stretch>
                  <a:fillRect l="-161" t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FD05F5A-DB93-64C5-C915-C93F09632161}"/>
              </a:ext>
            </a:extLst>
          </p:cNvPr>
          <p:cNvSpPr txBox="1"/>
          <p:nvPr/>
        </p:nvSpPr>
        <p:spPr>
          <a:xfrm>
            <a:off x="7548466" y="157687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=1</a:t>
            </a:r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C81A253F-6390-964A-5D9B-6265869BABC5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6867525" y="1761540"/>
            <a:ext cx="680941" cy="184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49D193-065E-5711-FF29-03679D83FE58}"/>
                  </a:ext>
                </a:extLst>
              </p:cNvPr>
              <p:cNvSpPr txBox="1"/>
              <p:nvPr/>
            </p:nvSpPr>
            <p:spPr>
              <a:xfrm>
                <a:off x="6978236" y="2791485"/>
                <a:ext cx="4901535" cy="1275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>
                    <a:solidFill>
                      <a:srgbClr val="FF0000"/>
                    </a:solidFill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*</a:t>
                </a:r>
                <a:r>
                  <a:rPr lang="en-US" altLang="ko-KR" sz="14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 KL Divergence</a:t>
                </a:r>
              </a:p>
              <a:p>
                <a:endParaRPr lang="en-US" altLang="ko-KR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  <a:p>
                <a:r>
                  <a:rPr lang="ko-KR" altLang="en-US" sz="1400" dirty="0">
                    <a:solidFill>
                      <a:schemeClr val="tx1"/>
                    </a:solidFill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두 확률 분포의 차이를 </a:t>
                </a:r>
                <a:r>
                  <a:rPr lang="en-US" altLang="ko-KR" sz="1400" dirty="0">
                    <a:solidFill>
                      <a:schemeClr val="tx1"/>
                    </a:solidFill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Cross Entropy</a:t>
                </a:r>
                <a:r>
                  <a:rPr lang="ko-KR" altLang="en-US" sz="1400" dirty="0">
                    <a:solidFill>
                      <a:schemeClr val="tx1"/>
                    </a:solidFill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로 계산 </a:t>
                </a:r>
                <a14:m>
                  <m:oMath xmlns:m="http://schemas.openxmlformats.org/officeDocument/2006/math">
                    <m:r>
                      <a:rPr lang="en-US" altLang="ko-KR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(</m:t>
                    </m:r>
                    <m:r>
                      <a:rPr lang="en-US" altLang="ko-KR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𝑏</m:t>
                    </m:r>
                    <m:r>
                      <a:rPr lang="en-US" altLang="ko-KR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=2 </m:t>
                    </m:r>
                    <m:r>
                      <a:rPr lang="en-US" altLang="ko-KR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𝑜𝑟</m:t>
                    </m:r>
                    <m:r>
                      <a:rPr lang="en-US" altLang="ko-KR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 10 </m:t>
                    </m:r>
                    <m:r>
                      <a:rPr lang="en-US" altLang="ko-KR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𝑜𝑟</m:t>
                    </m:r>
                    <m:r>
                      <a:rPr lang="en-US" altLang="ko-KR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 </m:t>
                    </m:r>
                    <m:r>
                      <a:rPr lang="en-US" altLang="ko-KR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𝑒</m:t>
                    </m:r>
                    <m:r>
                      <a:rPr lang="en-US" altLang="ko-KR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)</m:t>
                    </m:r>
                  </m:oMath>
                </a14:m>
                <a:endParaRPr lang="en-US" altLang="ko-KR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m:t>𝐾𝐿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m:t>(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m:t>𝑃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m:t>𝑄</m:t>
                          </m:r>
                        </m:e>
                      </m:d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m:t>𝑥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m:t>∈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KoPubWorld돋움체 Light" panose="00000300000000000000" pitchFamily="2" charset="-127"/>
                                  <a:cs typeface="KoPubWorld돋움체 Light" panose="00000300000000000000" pitchFamily="2" charset="-127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KoPubWorld돋움체 Light" panose="00000300000000000000" pitchFamily="2" charset="-127"/>
                                  <a:cs typeface="KoPubWorld돋움체 Light" panose="00000300000000000000" pitchFamily="2" charset="-127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KoPubWorld돋움체 Light" panose="00000300000000000000" pitchFamily="2" charset="-127"/>
                                  <a:cs typeface="KoPubWorld돋움체 Light" panose="00000300000000000000" pitchFamily="2" charset="-127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KoPubWorld돋움체 Light" panose="00000300000000000000" pitchFamily="2" charset="-127"/>
                                      <a:cs typeface="KoPubWorld돋움체 Light" panose="00000300000000000000" pitchFamily="2" charset="-127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KoPubWorld돋움체 Light" panose="00000300000000000000" pitchFamily="2" charset="-127"/>
                                      <a:cs typeface="KoPubWorld돋움체 Light" panose="00000300000000000000" pitchFamily="2" charset="-127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KoPubWorld돋움체 Light" panose="00000300000000000000" pitchFamily="2" charset="-127"/>
                                      <a:cs typeface="KoPubWorld돋움체 Light" panose="00000300000000000000" pitchFamily="2" charset="-127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KoPubWorld돋움체 Light" panose="00000300000000000000" pitchFamily="2" charset="-127"/>
                                      <a:cs typeface="KoPubWorld돋움체 Light" panose="00000300000000000000" pitchFamily="2" charset="-127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KoPubWorld돋움체 Light" panose="00000300000000000000" pitchFamily="2" charset="-127"/>
                                          <a:cs typeface="KoPubWorld돋움체 Light" panose="00000300000000000000" pitchFamily="2" charset="-127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KoPubWorld돋움체 Light" panose="00000300000000000000" pitchFamily="2" charset="-127"/>
                                          <a:cs typeface="KoPubWorld돋움체 Light" panose="00000300000000000000" pitchFamily="2" charset="-127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KoPubWorld돋움체 Light" panose="00000300000000000000" pitchFamily="2" charset="-127"/>
                                              <a:cs typeface="KoPubWorld돋움체 Light" panose="00000300000000000000" pitchFamily="2" charset="-127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KoPubWorld돋움체 Light" panose="00000300000000000000" pitchFamily="2" charset="-127"/>
                                              <a:cs typeface="KoPubWorld돋움체 Light" panose="00000300000000000000" pitchFamily="2" charset="-127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ko-KR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KoPubWorld돋움체 Light" panose="00000300000000000000" pitchFamily="2" charset="-127"/>
                                          <a:cs typeface="KoPubWorld돋움체 Light" panose="00000300000000000000" pitchFamily="2" charset="-127"/>
                                        </a:rPr>
                                        <m:t>𝑄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KoPubWorld돋움체 Light" panose="00000300000000000000" pitchFamily="2" charset="-127"/>
                                              <a:cs typeface="KoPubWorld돋움체 Light" panose="00000300000000000000" pitchFamily="2" charset="-127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KoPubWorld돋움체 Light" panose="00000300000000000000" pitchFamily="2" charset="-127"/>
                                              <a:cs typeface="KoPubWorld돋움체 Light" panose="00000300000000000000" pitchFamily="2" charset="-127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49D193-065E-5711-FF29-03679D83F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236" y="2791485"/>
                <a:ext cx="4901535" cy="1275029"/>
              </a:xfrm>
              <a:prstGeom prst="rect">
                <a:avLst/>
              </a:prstGeom>
              <a:blipFill>
                <a:blip r:embed="rId4"/>
                <a:stretch>
                  <a:fillRect l="-373" t="-9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13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21D429D-95B7-6FFF-D60E-E670D7870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Variational Auto Encoders (VAE)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74BC129-0860-AF8B-280A-753CFE4B8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Auto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Encoder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(AE)</a:t>
                </a:r>
              </a:p>
              <a:p>
                <a:endParaRPr lang="en-US" altLang="ko-KR" dirty="0"/>
              </a:p>
              <a:p>
                <a:pPr lvl="1"/>
                <a:r>
                  <a:rPr lang="ko-KR" altLang="en-US" dirty="0"/>
                  <a:t>다양한 분야와 목적을 위해 사용하는 모델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데</a:t>
                </a:r>
                <a14:m>
                  <m:oMath xmlns:m="http://schemas.openxmlformats.org/officeDocument/2006/math">
                    <m:r>
                      <a:rPr lang="ko-KR" altLang="en-US" i="1" dirty="0">
                        <a:latin typeface="Cambria Math" panose="02040503050406030204" pitchFamily="18" charset="0"/>
                      </a:rPr>
                      <m:t>이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터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를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latent vector</a:t>
                </a:r>
                <a:r>
                  <a:rPr lang="ko-KR" altLang="en-US" dirty="0"/>
                  <a:t>로 압축하고</a:t>
                </a:r>
                <a:r>
                  <a:rPr lang="en-US" altLang="ko-KR" dirty="0"/>
                  <a:t>(encoder), </a:t>
                </a:r>
                <a:r>
                  <a:rPr lang="ko-KR" altLang="en-US" dirty="0"/>
                  <a:t>다시 이미지로 복원할 때</a:t>
                </a:r>
                <a:r>
                  <a:rPr lang="en-US" altLang="ko-KR" dirty="0"/>
                  <a:t>(decoder) </a:t>
                </a:r>
                <a:r>
                  <a:rPr lang="ko-KR" altLang="en-US" dirty="0"/>
                  <a:t>정보의 손실을 최소화 하기 위한 모델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feature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representation,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data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representation,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anomaly detection </a:t>
                </a:r>
                <a:r>
                  <a:rPr lang="ko-KR" altLang="en-US" dirty="0"/>
                  <a:t>등에서 사용함</a:t>
                </a:r>
                <a:r>
                  <a:rPr lang="en-US" altLang="ko-KR" dirty="0"/>
                  <a:t>.</a:t>
                </a:r>
                <a:r>
                  <a:rPr lang="ko-KR" altLang="en-US" dirty="0"/>
                  <a:t> 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74BC129-0860-AF8B-280A-753CFE4B8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1" t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ML] 데이터를 복구하는 Auto Encoder?">
            <a:extLst>
              <a:ext uri="{FF2B5EF4-FFF2-40B4-BE49-F238E27FC236}">
                <a16:creationId xmlns:a16="http://schemas.microsoft.com/office/drawing/2014/main" id="{53FB02C1-CED1-3B16-4373-4DA6DD65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27" y="3429000"/>
            <a:ext cx="6428545" cy="32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1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21D429D-95B7-6FFF-D60E-E670D7870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Variational Auto Encoders (VAE)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4BC129-0860-AF8B-280A-753CFE4B8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Auto Encoder vs</a:t>
            </a:r>
            <a:r>
              <a:rPr lang="ko-KR" altLang="en-US" dirty="0"/>
              <a:t> </a:t>
            </a:r>
            <a:r>
              <a:rPr lang="en-US" altLang="ko-KR" dirty="0"/>
              <a:t>Variational</a:t>
            </a:r>
            <a:r>
              <a:rPr lang="ko-KR" altLang="en-US" dirty="0"/>
              <a:t> </a:t>
            </a:r>
            <a:r>
              <a:rPr lang="en-US" altLang="ko-KR" dirty="0"/>
              <a:t>Auto</a:t>
            </a:r>
            <a:r>
              <a:rPr lang="ko-KR" altLang="en-US" dirty="0"/>
              <a:t> </a:t>
            </a:r>
            <a:r>
              <a:rPr lang="en-US" altLang="ko-KR" dirty="0"/>
              <a:t>Encoder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F8032CC-0A57-7283-FBE2-2A082D004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4" y="1587963"/>
            <a:ext cx="10891351" cy="27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3D distribution and contours of the complex probability ( for = 3 state are obtained by solving the complex FP equation in the − plane.">
            <a:extLst>
              <a:ext uri="{FF2B5EF4-FFF2-40B4-BE49-F238E27FC236}">
                <a16:creationId xmlns:a16="http://schemas.microsoft.com/office/drawing/2014/main" id="{D9F62306-B724-E931-719C-39D772C4A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167" y="4864627"/>
            <a:ext cx="2016125" cy="129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다변량 정규분포 - MATLAB &amp; Simulink - MathWorks 한국">
            <a:extLst>
              <a:ext uri="{FF2B5EF4-FFF2-40B4-BE49-F238E27FC236}">
                <a16:creationId xmlns:a16="http://schemas.microsoft.com/office/drawing/2014/main" id="{83182399-5200-B64D-FCEB-4C49F47A2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95" y="4797089"/>
            <a:ext cx="1906855" cy="14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08502F-6C60-64AA-8C66-0C0204683393}"/>
              </a:ext>
            </a:extLst>
          </p:cNvPr>
          <p:cNvSpPr txBox="1"/>
          <p:nvPr/>
        </p:nvSpPr>
        <p:spPr>
          <a:xfrm>
            <a:off x="3456310" y="6271731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표준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정규 분포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AAC1B452-CC40-8D70-36C8-0868634AC429}"/>
              </a:ext>
            </a:extLst>
          </p:cNvPr>
          <p:cNvCxnSpPr>
            <a:stCxn id="4" idx="3"/>
            <a:endCxn id="2052" idx="1"/>
          </p:cNvCxnSpPr>
          <p:nvPr/>
        </p:nvCxnSpPr>
        <p:spPr>
          <a:xfrm flipV="1">
            <a:off x="5024650" y="5512159"/>
            <a:ext cx="2556517" cy="1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6D143C-C63F-1CF2-6F6D-F0A594930A94}"/>
                  </a:ext>
                </a:extLst>
              </p:cNvPr>
              <p:cNvSpPr txBox="1"/>
              <p:nvPr/>
            </p:nvSpPr>
            <p:spPr>
              <a:xfrm flipH="1">
                <a:off x="3442158" y="6546234"/>
                <a:ext cx="135309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ko-KR" altLang="en-US" sz="14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;0,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6D143C-C63F-1CF2-6F6D-F0A594930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42158" y="6546234"/>
                <a:ext cx="1353099" cy="215444"/>
              </a:xfrm>
              <a:prstGeom prst="rect">
                <a:avLst/>
              </a:prstGeom>
              <a:blipFill>
                <a:blip r:embed="rId5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5D8C5E-A99A-34ED-7F5E-01AC0D62EB33}"/>
                  </a:ext>
                </a:extLst>
              </p:cNvPr>
              <p:cNvSpPr txBox="1"/>
              <p:nvPr/>
            </p:nvSpPr>
            <p:spPr>
              <a:xfrm>
                <a:off x="4994097" y="5688086"/>
                <a:ext cx="2617622" cy="2346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⊙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5D8C5E-A99A-34ED-7F5E-01AC0D62E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097" y="5688086"/>
                <a:ext cx="2617622" cy="234616"/>
              </a:xfrm>
              <a:prstGeom prst="rect">
                <a:avLst/>
              </a:prstGeom>
              <a:blipFill>
                <a:blip r:embed="rId6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2BB379-0456-89A2-749E-2CF0C25317C9}"/>
                  </a:ext>
                </a:extLst>
              </p:cNvPr>
              <p:cNvSpPr txBox="1"/>
              <p:nvPr/>
            </p:nvSpPr>
            <p:spPr>
              <a:xfrm>
                <a:off x="7678736" y="6549205"/>
                <a:ext cx="182098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ko-KR" alt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2BB379-0456-89A2-749E-2CF0C2531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736" y="6549205"/>
                <a:ext cx="1820985" cy="30777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D63FA71-CD8F-A74E-9413-1099A7DFAE10}"/>
              </a:ext>
            </a:extLst>
          </p:cNvPr>
          <p:cNvSpPr txBox="1"/>
          <p:nvPr/>
        </p:nvSpPr>
        <p:spPr>
          <a:xfrm>
            <a:off x="7974316" y="6244359"/>
            <a:ext cx="1386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실제 데이터 분포</a:t>
            </a:r>
          </a:p>
        </p:txBody>
      </p:sp>
    </p:spTree>
    <p:extLst>
      <p:ext uri="{BB962C8B-B14F-4D97-AF65-F5344CB8AC3E}">
        <p14:creationId xmlns:p14="http://schemas.microsoft.com/office/powerpoint/2010/main" val="2068989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Variational Auto Encoders (VAE)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ELBO</a:t>
                </a:r>
                <a:r>
                  <a:rPr lang="ko-KR" altLang="en-US" dirty="0"/>
                  <a:t>를 통해 우리는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ko-KR" altLang="en-US" dirty="0"/>
                  <a:t>이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ko-KR" altLang="en-US" dirty="0"/>
                  <a:t>에 대한 하한임을 알 수 있다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ko-KR" altLang="en-US" dirty="0"/>
                  <a:t>이번에는 </a:t>
                </a:r>
                <a:r>
                  <a:rPr lang="en-US" altLang="ko-KR" dirty="0"/>
                  <a:t>ELBO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Maximizing</a:t>
                </a:r>
                <a:r>
                  <a:rPr lang="ko-KR" altLang="en-US" dirty="0"/>
                  <a:t>을 위해 수식을 변형시켜 보자</a:t>
                </a:r>
                <a:r>
                  <a:rPr lang="en-US" altLang="ko-KR" dirty="0"/>
                  <a:t>:</a:t>
                </a:r>
              </a:p>
              <a:p>
                <a:endParaRPr lang="en-US" altLang="ko-K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altLang="ko-K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altLang="ko-K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ko-K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ko-K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ko-KR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)]</m:t>
                        </m:r>
                      </m:e>
                    </m:func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ko-KR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groupChr>
                      </m:e>
                      <m:lim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reconstruction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term</m:t>
                        </m:r>
                      </m:lim>
                    </m:limLow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𝐾𝐿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)||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prior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matching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term</m:t>
                        </m:r>
                      </m:lim>
                    </m:limLow>
                  </m:oMath>
                </a14:m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  <a:blipFill>
                <a:blip r:embed="rId3"/>
                <a:stretch>
                  <a:fillRect l="-1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 Variational Auto Encoder graphically regresented">
            <a:extLst>
              <a:ext uri="{FF2B5EF4-FFF2-40B4-BE49-F238E27FC236}">
                <a16:creationId xmlns:a16="http://schemas.microsoft.com/office/drawing/2014/main" id="{F54A516D-266B-7451-5B07-375807A98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445" y="1298141"/>
            <a:ext cx="2909347" cy="24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FDC67FED-DC29-AA80-63DB-C8A0E659A84E}"/>
              </a:ext>
            </a:extLst>
          </p:cNvPr>
          <p:cNvGrpSpPr/>
          <p:nvPr/>
        </p:nvGrpSpPr>
        <p:grpSpPr>
          <a:xfrm>
            <a:off x="8783072" y="3921761"/>
            <a:ext cx="3240935" cy="1046375"/>
            <a:chOff x="4826940" y="5765854"/>
            <a:chExt cx="3240935" cy="1046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사다리꼴 3">
                  <a:extLst>
                    <a:ext uri="{FF2B5EF4-FFF2-40B4-BE49-F238E27FC236}">
                      <a16:creationId xmlns:a16="http://schemas.microsoft.com/office/drawing/2014/main" id="{0B272181-1152-DCD7-0BA8-DC66E575CAB5}"/>
                    </a:ext>
                  </a:extLst>
                </p:cNvPr>
                <p:cNvSpPr/>
                <p:nvPr/>
              </p:nvSpPr>
              <p:spPr>
                <a:xfrm rot="5400000">
                  <a:off x="5341715" y="5968531"/>
                  <a:ext cx="1046375" cy="641022"/>
                </a:xfrm>
                <a:prstGeom prst="trapezoid">
                  <a:avLst>
                    <a:gd name="adj" fmla="val 3235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tIns="0" bIns="108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사다리꼴 3">
                  <a:extLst>
                    <a:ext uri="{FF2B5EF4-FFF2-40B4-BE49-F238E27FC236}">
                      <a16:creationId xmlns:a16="http://schemas.microsoft.com/office/drawing/2014/main" id="{0B272181-1152-DCD7-0BA8-DC66E575CA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5341715" y="5968531"/>
                  <a:ext cx="1046375" cy="641022"/>
                </a:xfrm>
                <a:prstGeom prst="trapezoid">
                  <a:avLst>
                    <a:gd name="adj" fmla="val 32354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직사각형 7">
                  <a:extLst>
                    <a:ext uri="{FF2B5EF4-FFF2-40B4-BE49-F238E27FC236}">
                      <a16:creationId xmlns:a16="http://schemas.microsoft.com/office/drawing/2014/main" id="{3DC08490-3036-7E91-7503-613339BADF57}"/>
                    </a:ext>
                  </a:extLst>
                </p:cNvPr>
                <p:cNvSpPr/>
                <p:nvPr/>
              </p:nvSpPr>
              <p:spPr>
                <a:xfrm>
                  <a:off x="4826940" y="6019041"/>
                  <a:ext cx="540000" cy="54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" name="직사각형 7">
                  <a:extLst>
                    <a:ext uri="{FF2B5EF4-FFF2-40B4-BE49-F238E27FC236}">
                      <a16:creationId xmlns:a16="http://schemas.microsoft.com/office/drawing/2014/main" id="{3DC08490-3036-7E91-7503-613339BADF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940" y="6019041"/>
                  <a:ext cx="540000" cy="5400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1874468-4841-5045-93C1-D6D1A12DEF16}"/>
                    </a:ext>
                  </a:extLst>
                </p:cNvPr>
                <p:cNvSpPr txBox="1"/>
                <p:nvPr/>
              </p:nvSpPr>
              <p:spPr>
                <a:xfrm>
                  <a:off x="6362865" y="6150540"/>
                  <a:ext cx="1690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1874468-4841-5045-93C1-D6D1A12DEF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2865" y="6150540"/>
                  <a:ext cx="16908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사다리꼴 11">
                  <a:extLst>
                    <a:ext uri="{FF2B5EF4-FFF2-40B4-BE49-F238E27FC236}">
                      <a16:creationId xmlns:a16="http://schemas.microsoft.com/office/drawing/2014/main" id="{B89CD59F-4CA3-05E3-73BF-1C1D69BCF147}"/>
                    </a:ext>
                  </a:extLst>
                </p:cNvPr>
                <p:cNvSpPr/>
                <p:nvPr/>
              </p:nvSpPr>
              <p:spPr>
                <a:xfrm rot="16200000">
                  <a:off x="6506725" y="5968531"/>
                  <a:ext cx="1046375" cy="641022"/>
                </a:xfrm>
                <a:prstGeom prst="trapezoid">
                  <a:avLst>
                    <a:gd name="adj" fmla="val 3235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eaVert" tIns="72000" bIns="108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사다리꼴 11">
                  <a:extLst>
                    <a:ext uri="{FF2B5EF4-FFF2-40B4-BE49-F238E27FC236}">
                      <a16:creationId xmlns:a16="http://schemas.microsoft.com/office/drawing/2014/main" id="{B89CD59F-4CA3-05E3-73BF-1C1D69BCF1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506725" y="5968531"/>
                  <a:ext cx="1046375" cy="641022"/>
                </a:xfrm>
                <a:prstGeom prst="trapezoid">
                  <a:avLst>
                    <a:gd name="adj" fmla="val 32354"/>
                  </a:avLst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직사각형 13">
                  <a:extLst>
                    <a:ext uri="{FF2B5EF4-FFF2-40B4-BE49-F238E27FC236}">
                      <a16:creationId xmlns:a16="http://schemas.microsoft.com/office/drawing/2014/main" id="{3FE5D747-06DA-1873-4D18-9DD27CA4A356}"/>
                    </a:ext>
                  </a:extLst>
                </p:cNvPr>
                <p:cNvSpPr/>
                <p:nvPr/>
              </p:nvSpPr>
              <p:spPr>
                <a:xfrm>
                  <a:off x="7527875" y="6019041"/>
                  <a:ext cx="540000" cy="54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4" name="직사각형 13">
                  <a:extLst>
                    <a:ext uri="{FF2B5EF4-FFF2-40B4-BE49-F238E27FC236}">
                      <a16:creationId xmlns:a16="http://schemas.microsoft.com/office/drawing/2014/main" id="{3FE5D747-06DA-1873-4D18-9DD27CA4A3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7875" y="6019041"/>
                  <a:ext cx="540000" cy="5400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41F89BCC-41C0-0B6B-A0D6-0ACFA788E4CE}"/>
                </a:ext>
              </a:extLst>
            </p:cNvPr>
            <p:cNvCxnSpPr>
              <a:stCxn id="8" idx="3"/>
              <a:endCxn id="4" idx="2"/>
            </p:cNvCxnSpPr>
            <p:nvPr/>
          </p:nvCxnSpPr>
          <p:spPr>
            <a:xfrm>
              <a:off x="5366940" y="6289041"/>
              <a:ext cx="177452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1CC1CBFB-B0F6-4F9D-1ED4-EF85756B6B00}"/>
                </a:ext>
              </a:extLst>
            </p:cNvPr>
            <p:cNvCxnSpPr>
              <a:stCxn id="12" idx="2"/>
              <a:endCxn id="14" idx="1"/>
            </p:cNvCxnSpPr>
            <p:nvPr/>
          </p:nvCxnSpPr>
          <p:spPr>
            <a:xfrm flipV="1">
              <a:off x="7350424" y="6289041"/>
              <a:ext cx="17745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45F5EB-B4B3-54D2-A087-EBE4A6598A63}"/>
                  </a:ext>
                </a:extLst>
              </p:cNvPr>
              <p:cNvSpPr txBox="1"/>
              <p:nvPr/>
            </p:nvSpPr>
            <p:spPr>
              <a:xfrm>
                <a:off x="5015991" y="2884770"/>
                <a:ext cx="233884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>
                    <a:solidFill>
                      <a:srgbClr val="FF0000"/>
                    </a:solidFill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*</a:t>
                </a:r>
                <a:r>
                  <a:rPr lang="en-US" altLang="ko-KR" sz="16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 Probability Chain Rule</a:t>
                </a:r>
              </a:p>
              <a:p>
                <a:endParaRPr lang="en-US" altLang="ko-KR" sz="16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ko-K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45F5EB-B4B3-54D2-A087-EBE4A6598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991" y="2884770"/>
                <a:ext cx="2338845" cy="830997"/>
              </a:xfrm>
              <a:prstGeom prst="rect">
                <a:avLst/>
              </a:prstGeom>
              <a:blipFill>
                <a:blip r:embed="rId10"/>
                <a:stretch>
                  <a:fillRect l="-1563" t="-2190" r="-260" b="-14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419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Variational Auto Encoders (VAE)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ELBO</a:t>
                </a:r>
                <a:r>
                  <a:rPr lang="ko-KR" altLang="en-US" dirty="0"/>
                  <a:t>를 통해 우리는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ko-KR" altLang="en-US" dirty="0"/>
                  <a:t>이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ko-KR" altLang="en-US" dirty="0"/>
                  <a:t>에 대한 하한임을 알 수 있다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ko-KR" altLang="en-US" dirty="0"/>
                  <a:t>이번에는 </a:t>
                </a:r>
                <a:r>
                  <a:rPr lang="en-US" altLang="ko-KR" dirty="0"/>
                  <a:t>ELBO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Maximizing</a:t>
                </a:r>
                <a:r>
                  <a:rPr lang="ko-KR" altLang="en-US" dirty="0"/>
                  <a:t>을 위해 수식을 변형시켜 보자</a:t>
                </a:r>
                <a:r>
                  <a:rPr lang="en-US" altLang="ko-KR" dirty="0"/>
                  <a:t>:</a:t>
                </a:r>
              </a:p>
              <a:p>
                <a:endParaRPr lang="en-US" altLang="ko-K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ko-KR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)]</m:t>
                        </m:r>
                      </m:e>
                    </m:func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ko-KR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ko-KR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groupChr>
                      </m:e>
                      <m:lim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reconstruction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term</m:t>
                        </m:r>
                      </m:lim>
                    </m:limLow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altLang="ko-KR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𝐾𝐿</m:t>
                                </m:r>
                              </m:sub>
                            </m:sSub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ko-K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)||</m:t>
                            </m:r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prior</m:t>
                        </m:r>
                        <m: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matching</m:t>
                        </m:r>
                        <m: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term</m:t>
                        </m:r>
                      </m:lim>
                    </m:limLow>
                  </m:oMath>
                </a14:m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  <a:blipFill>
                <a:blip r:embed="rId3"/>
                <a:stretch>
                  <a:fillRect l="-1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 Variational Auto Encoder graphically regresented">
            <a:extLst>
              <a:ext uri="{FF2B5EF4-FFF2-40B4-BE49-F238E27FC236}">
                <a16:creationId xmlns:a16="http://schemas.microsoft.com/office/drawing/2014/main" id="{F54A516D-266B-7451-5B07-375807A98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445" y="1298141"/>
            <a:ext cx="2909347" cy="24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FDC67FED-DC29-AA80-63DB-C8A0E659A84E}"/>
              </a:ext>
            </a:extLst>
          </p:cNvPr>
          <p:cNvGrpSpPr/>
          <p:nvPr/>
        </p:nvGrpSpPr>
        <p:grpSpPr>
          <a:xfrm>
            <a:off x="8783072" y="3921761"/>
            <a:ext cx="3240935" cy="1046375"/>
            <a:chOff x="4826940" y="5765854"/>
            <a:chExt cx="3240935" cy="1046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사다리꼴 3">
                  <a:extLst>
                    <a:ext uri="{FF2B5EF4-FFF2-40B4-BE49-F238E27FC236}">
                      <a16:creationId xmlns:a16="http://schemas.microsoft.com/office/drawing/2014/main" id="{0B272181-1152-DCD7-0BA8-DC66E575CAB5}"/>
                    </a:ext>
                  </a:extLst>
                </p:cNvPr>
                <p:cNvSpPr/>
                <p:nvPr/>
              </p:nvSpPr>
              <p:spPr>
                <a:xfrm rot="5400000">
                  <a:off x="5341715" y="5968531"/>
                  <a:ext cx="1046375" cy="641022"/>
                </a:xfrm>
                <a:prstGeom prst="trapezoid">
                  <a:avLst>
                    <a:gd name="adj" fmla="val 3235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tIns="0" bIns="108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사다리꼴 3">
                  <a:extLst>
                    <a:ext uri="{FF2B5EF4-FFF2-40B4-BE49-F238E27FC236}">
                      <a16:creationId xmlns:a16="http://schemas.microsoft.com/office/drawing/2014/main" id="{0B272181-1152-DCD7-0BA8-DC66E575CA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5341715" y="5968531"/>
                  <a:ext cx="1046375" cy="641022"/>
                </a:xfrm>
                <a:prstGeom prst="trapezoid">
                  <a:avLst>
                    <a:gd name="adj" fmla="val 32354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직사각형 7">
                  <a:extLst>
                    <a:ext uri="{FF2B5EF4-FFF2-40B4-BE49-F238E27FC236}">
                      <a16:creationId xmlns:a16="http://schemas.microsoft.com/office/drawing/2014/main" id="{3DC08490-3036-7E91-7503-613339BADF57}"/>
                    </a:ext>
                  </a:extLst>
                </p:cNvPr>
                <p:cNvSpPr/>
                <p:nvPr/>
              </p:nvSpPr>
              <p:spPr>
                <a:xfrm>
                  <a:off x="4826940" y="6019041"/>
                  <a:ext cx="540000" cy="54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" name="직사각형 7">
                  <a:extLst>
                    <a:ext uri="{FF2B5EF4-FFF2-40B4-BE49-F238E27FC236}">
                      <a16:creationId xmlns:a16="http://schemas.microsoft.com/office/drawing/2014/main" id="{3DC08490-3036-7E91-7503-613339BADF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940" y="6019041"/>
                  <a:ext cx="540000" cy="5400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1874468-4841-5045-93C1-D6D1A12DEF16}"/>
                    </a:ext>
                  </a:extLst>
                </p:cNvPr>
                <p:cNvSpPr txBox="1"/>
                <p:nvPr/>
              </p:nvSpPr>
              <p:spPr>
                <a:xfrm>
                  <a:off x="6362865" y="6150540"/>
                  <a:ext cx="1690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1874468-4841-5045-93C1-D6D1A12DEF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2865" y="6150540"/>
                  <a:ext cx="16908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사다리꼴 11">
                  <a:extLst>
                    <a:ext uri="{FF2B5EF4-FFF2-40B4-BE49-F238E27FC236}">
                      <a16:creationId xmlns:a16="http://schemas.microsoft.com/office/drawing/2014/main" id="{B89CD59F-4CA3-05E3-73BF-1C1D69BCF147}"/>
                    </a:ext>
                  </a:extLst>
                </p:cNvPr>
                <p:cNvSpPr/>
                <p:nvPr/>
              </p:nvSpPr>
              <p:spPr>
                <a:xfrm rot="16200000">
                  <a:off x="6506725" y="5968531"/>
                  <a:ext cx="1046375" cy="641022"/>
                </a:xfrm>
                <a:prstGeom prst="trapezoid">
                  <a:avLst>
                    <a:gd name="adj" fmla="val 3235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eaVert" tIns="72000" bIns="108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사다리꼴 11">
                  <a:extLst>
                    <a:ext uri="{FF2B5EF4-FFF2-40B4-BE49-F238E27FC236}">
                      <a16:creationId xmlns:a16="http://schemas.microsoft.com/office/drawing/2014/main" id="{B89CD59F-4CA3-05E3-73BF-1C1D69BCF1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506725" y="5968531"/>
                  <a:ext cx="1046375" cy="641022"/>
                </a:xfrm>
                <a:prstGeom prst="trapezoid">
                  <a:avLst>
                    <a:gd name="adj" fmla="val 32354"/>
                  </a:avLst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직사각형 13">
                  <a:extLst>
                    <a:ext uri="{FF2B5EF4-FFF2-40B4-BE49-F238E27FC236}">
                      <a16:creationId xmlns:a16="http://schemas.microsoft.com/office/drawing/2014/main" id="{3FE5D747-06DA-1873-4D18-9DD27CA4A356}"/>
                    </a:ext>
                  </a:extLst>
                </p:cNvPr>
                <p:cNvSpPr/>
                <p:nvPr/>
              </p:nvSpPr>
              <p:spPr>
                <a:xfrm>
                  <a:off x="7527875" y="6019041"/>
                  <a:ext cx="540000" cy="54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4" name="직사각형 13">
                  <a:extLst>
                    <a:ext uri="{FF2B5EF4-FFF2-40B4-BE49-F238E27FC236}">
                      <a16:creationId xmlns:a16="http://schemas.microsoft.com/office/drawing/2014/main" id="{3FE5D747-06DA-1873-4D18-9DD27CA4A3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7875" y="6019041"/>
                  <a:ext cx="540000" cy="5400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41F89BCC-41C0-0B6B-A0D6-0ACFA788E4CE}"/>
                </a:ext>
              </a:extLst>
            </p:cNvPr>
            <p:cNvCxnSpPr>
              <a:stCxn id="8" idx="3"/>
              <a:endCxn id="4" idx="2"/>
            </p:cNvCxnSpPr>
            <p:nvPr/>
          </p:nvCxnSpPr>
          <p:spPr>
            <a:xfrm>
              <a:off x="5366940" y="6289041"/>
              <a:ext cx="177452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1CC1CBFB-B0F6-4F9D-1ED4-EF85756B6B00}"/>
                </a:ext>
              </a:extLst>
            </p:cNvPr>
            <p:cNvCxnSpPr>
              <a:stCxn id="12" idx="2"/>
              <a:endCxn id="14" idx="1"/>
            </p:cNvCxnSpPr>
            <p:nvPr/>
          </p:nvCxnSpPr>
          <p:spPr>
            <a:xfrm flipV="1">
              <a:off x="7350424" y="6289041"/>
              <a:ext cx="17745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45F5EB-B4B3-54D2-A087-EBE4A6598A63}"/>
                  </a:ext>
                </a:extLst>
              </p:cNvPr>
              <p:cNvSpPr txBox="1"/>
              <p:nvPr/>
            </p:nvSpPr>
            <p:spPr>
              <a:xfrm>
                <a:off x="2306931" y="4926941"/>
                <a:ext cx="5584606" cy="1444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>
                    <a:solidFill>
                      <a:srgbClr val="FF0000"/>
                    </a:solidFill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*</a:t>
                </a:r>
                <a:r>
                  <a:rPr lang="en-US" altLang="ko-KR" sz="16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 KL Divergence</a:t>
                </a:r>
              </a:p>
              <a:p>
                <a:endParaRPr lang="en-US" altLang="ko-KR" sz="16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  <a:p>
                <a:r>
                  <a:rPr lang="ko-KR" altLang="en-US" sz="1600" dirty="0">
                    <a:solidFill>
                      <a:schemeClr val="tx1"/>
                    </a:solidFill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두 확률 분포의 차이를 </a:t>
                </a:r>
                <a:r>
                  <a:rPr lang="en-US" altLang="ko-KR" sz="1600" dirty="0">
                    <a:solidFill>
                      <a:schemeClr val="tx1"/>
                    </a:solidFill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Cross Entropy</a:t>
                </a:r>
                <a:r>
                  <a:rPr lang="ko-KR" altLang="en-US" sz="1600" dirty="0">
                    <a:solidFill>
                      <a:schemeClr val="tx1"/>
                    </a:solidFill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로 계산 </a:t>
                </a:r>
                <a14:m>
                  <m:oMath xmlns:m="http://schemas.openxmlformats.org/officeDocument/2006/math">
                    <m:r>
                      <a:rPr lang="en-US" altLang="ko-KR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(</m:t>
                    </m:r>
                    <m:r>
                      <a:rPr lang="en-US" altLang="ko-KR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𝑏</m:t>
                    </m:r>
                    <m:r>
                      <a:rPr lang="en-US" altLang="ko-KR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=2 </m:t>
                    </m:r>
                    <m:r>
                      <a:rPr lang="en-US" altLang="ko-KR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𝑜𝑟</m:t>
                    </m:r>
                    <m:r>
                      <a:rPr lang="en-US" altLang="ko-KR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 10 </m:t>
                    </m:r>
                    <m:r>
                      <a:rPr lang="en-US" altLang="ko-KR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𝑜𝑟</m:t>
                    </m:r>
                    <m:r>
                      <a:rPr lang="en-US" altLang="ko-KR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 </m:t>
                    </m:r>
                    <m:r>
                      <a:rPr lang="en-US" altLang="ko-KR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𝑒</m:t>
                    </m:r>
                    <m:r>
                      <a:rPr lang="en-US" altLang="ko-KR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rPr>
                      <m:t>)</m:t>
                    </m:r>
                  </m:oMath>
                </a14:m>
                <a:endParaRPr lang="en-US" altLang="ko-KR" sz="16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m:t>𝐾𝐿</m:t>
                          </m:r>
                        </m:sub>
                      </m:sSub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m:t>(</m:t>
                      </m:r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m:t>𝑃</m:t>
                      </m:r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m:t>𝑄</m:t>
                          </m:r>
                        </m:e>
                      </m:d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m:t>𝑥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m:t>∈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Light" panose="00000300000000000000" pitchFamily="2" charset="-127"/>
                              <a:cs typeface="KoPubWorld돋움체 Light" panose="00000300000000000000" pitchFamily="2" charset="-127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KoPubWorld돋움체 Light" panose="00000300000000000000" pitchFamily="2" charset="-127"/>
                                  <a:cs typeface="KoPubWorld돋움체 Light" panose="00000300000000000000" pitchFamily="2" charset="-127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KoPubWorld돋움체 Light" panose="00000300000000000000" pitchFamily="2" charset="-127"/>
                                  <a:cs typeface="KoPubWorld돋움체 Light" panose="00000300000000000000" pitchFamily="2" charset="-127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KoPubWorld돋움체 Light" panose="00000300000000000000" pitchFamily="2" charset="-127"/>
                                  <a:cs typeface="KoPubWorld돋움체 Light" panose="00000300000000000000" pitchFamily="2" charset="-127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KoPubWorld돋움체 Light" panose="00000300000000000000" pitchFamily="2" charset="-127"/>
                                      <a:cs typeface="KoPubWorld돋움체 Light" panose="00000300000000000000" pitchFamily="2" charset="-127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KoPubWorld돋움체 Light" panose="00000300000000000000" pitchFamily="2" charset="-127"/>
                                      <a:cs typeface="KoPubWorld돋움체 Light" panose="00000300000000000000" pitchFamily="2" charset="-127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KoPubWorld돋움체 Light" panose="00000300000000000000" pitchFamily="2" charset="-127"/>
                                      <a:cs typeface="KoPubWorld돋움체 Light" panose="00000300000000000000" pitchFamily="2" charset="-127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KoPubWorld돋움체 Light" panose="00000300000000000000" pitchFamily="2" charset="-127"/>
                                      <a:cs typeface="KoPubWorld돋움체 Light" panose="00000300000000000000" pitchFamily="2" charset="-127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KoPubWorld돋움체 Light" panose="00000300000000000000" pitchFamily="2" charset="-127"/>
                                          <a:cs typeface="KoPubWorld돋움체 Light" panose="00000300000000000000" pitchFamily="2" charset="-127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KoPubWorld돋움체 Light" panose="00000300000000000000" pitchFamily="2" charset="-127"/>
                                          <a:cs typeface="KoPubWorld돋움체 Light" panose="00000300000000000000" pitchFamily="2" charset="-127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KoPubWorld돋움체 Light" panose="00000300000000000000" pitchFamily="2" charset="-127"/>
                                              <a:cs typeface="KoPubWorld돋움체 Light" panose="00000300000000000000" pitchFamily="2" charset="-127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KoPubWorld돋움체 Light" panose="00000300000000000000" pitchFamily="2" charset="-127"/>
                                              <a:cs typeface="KoPubWorld돋움체 Light" panose="00000300000000000000" pitchFamily="2" charset="-127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KoPubWorld돋움체 Light" panose="00000300000000000000" pitchFamily="2" charset="-127"/>
                                          <a:cs typeface="KoPubWorld돋움체 Light" panose="00000300000000000000" pitchFamily="2" charset="-127"/>
                                        </a:rPr>
                                        <m:t>𝑄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KoPubWorld돋움체 Light" panose="00000300000000000000" pitchFamily="2" charset="-127"/>
                                              <a:cs typeface="KoPubWorld돋움체 Light" panose="00000300000000000000" pitchFamily="2" charset="-127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KoPubWorld돋움체 Light" panose="00000300000000000000" pitchFamily="2" charset="-127"/>
                                              <a:cs typeface="KoPubWorld돋움체 Light" panose="00000300000000000000" pitchFamily="2" charset="-127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45F5EB-B4B3-54D2-A087-EBE4A6598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931" y="4926941"/>
                <a:ext cx="5584606" cy="1444050"/>
              </a:xfrm>
              <a:prstGeom prst="rect">
                <a:avLst/>
              </a:prstGeom>
              <a:blipFill>
                <a:blip r:embed="rId10"/>
                <a:stretch>
                  <a:fillRect l="-545" t="-12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458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Variational Auto Encoders (VAE)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ELBO</a:t>
                </a:r>
                <a:r>
                  <a:rPr lang="ko-KR" altLang="en-US" dirty="0"/>
                  <a:t>를 통해 우리는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ko-KR" altLang="en-US" dirty="0"/>
                  <a:t>이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ko-KR" altLang="en-US" dirty="0"/>
                  <a:t>에 대한 하한임을 알 수 있다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ko-KR" altLang="en-US" dirty="0"/>
                  <a:t>이번에는 </a:t>
                </a:r>
                <a:r>
                  <a:rPr lang="en-US" altLang="ko-KR" dirty="0"/>
                  <a:t>ELBO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Maximizing</a:t>
                </a:r>
                <a:r>
                  <a:rPr lang="ko-KR" altLang="en-US" dirty="0"/>
                  <a:t>을 위해 수식을 변형시켜 보자</a:t>
                </a:r>
                <a:r>
                  <a:rPr lang="en-US" altLang="ko-KR" dirty="0"/>
                  <a:t>:</a:t>
                </a:r>
              </a:p>
              <a:p>
                <a:endParaRPr lang="en-US" altLang="ko-K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ko-KR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)]</m:t>
                        </m:r>
                      </m:e>
                    </m:func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ko-KR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groupChr>
                      </m:e>
                      <m:lim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reconstruction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term</m:t>
                        </m:r>
                      </m:lim>
                    </m:limLow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altLang="ko-K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𝐾𝐿</m:t>
                                </m:r>
                              </m:sub>
                            </m:s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)||</m:t>
                            </m:r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prior</m:t>
                        </m:r>
                        <m: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matching</m:t>
                        </m:r>
                        <m: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term</m:t>
                        </m:r>
                      </m:lim>
                    </m:limLow>
                  </m:oMath>
                </a14:m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  <a:blipFill>
                <a:blip r:embed="rId3"/>
                <a:stretch>
                  <a:fillRect l="-1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 Variational Auto Encoder graphically regresented">
            <a:extLst>
              <a:ext uri="{FF2B5EF4-FFF2-40B4-BE49-F238E27FC236}">
                <a16:creationId xmlns:a16="http://schemas.microsoft.com/office/drawing/2014/main" id="{F54A516D-266B-7451-5B07-375807A98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445" y="1298141"/>
            <a:ext cx="2909347" cy="24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FDC67FED-DC29-AA80-63DB-C8A0E659A84E}"/>
              </a:ext>
            </a:extLst>
          </p:cNvPr>
          <p:cNvGrpSpPr/>
          <p:nvPr/>
        </p:nvGrpSpPr>
        <p:grpSpPr>
          <a:xfrm>
            <a:off x="1156788" y="4986991"/>
            <a:ext cx="3240935" cy="1046375"/>
            <a:chOff x="4826940" y="5765854"/>
            <a:chExt cx="3240935" cy="1046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사다리꼴 3">
                  <a:extLst>
                    <a:ext uri="{FF2B5EF4-FFF2-40B4-BE49-F238E27FC236}">
                      <a16:creationId xmlns:a16="http://schemas.microsoft.com/office/drawing/2014/main" id="{0B272181-1152-DCD7-0BA8-DC66E575CAB5}"/>
                    </a:ext>
                  </a:extLst>
                </p:cNvPr>
                <p:cNvSpPr/>
                <p:nvPr/>
              </p:nvSpPr>
              <p:spPr>
                <a:xfrm rot="5400000">
                  <a:off x="5341715" y="5968531"/>
                  <a:ext cx="1046375" cy="641022"/>
                </a:xfrm>
                <a:prstGeom prst="trapezoid">
                  <a:avLst>
                    <a:gd name="adj" fmla="val 3235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tIns="0" bIns="108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사다리꼴 3">
                  <a:extLst>
                    <a:ext uri="{FF2B5EF4-FFF2-40B4-BE49-F238E27FC236}">
                      <a16:creationId xmlns:a16="http://schemas.microsoft.com/office/drawing/2014/main" id="{0B272181-1152-DCD7-0BA8-DC66E575CA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5341715" y="5968531"/>
                  <a:ext cx="1046375" cy="641022"/>
                </a:xfrm>
                <a:prstGeom prst="trapezoid">
                  <a:avLst>
                    <a:gd name="adj" fmla="val 32354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직사각형 7">
                  <a:extLst>
                    <a:ext uri="{FF2B5EF4-FFF2-40B4-BE49-F238E27FC236}">
                      <a16:creationId xmlns:a16="http://schemas.microsoft.com/office/drawing/2014/main" id="{3DC08490-3036-7E91-7503-613339BADF57}"/>
                    </a:ext>
                  </a:extLst>
                </p:cNvPr>
                <p:cNvSpPr/>
                <p:nvPr/>
              </p:nvSpPr>
              <p:spPr>
                <a:xfrm>
                  <a:off x="4826940" y="6019041"/>
                  <a:ext cx="540000" cy="54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" name="직사각형 7">
                  <a:extLst>
                    <a:ext uri="{FF2B5EF4-FFF2-40B4-BE49-F238E27FC236}">
                      <a16:creationId xmlns:a16="http://schemas.microsoft.com/office/drawing/2014/main" id="{3DC08490-3036-7E91-7503-613339BADF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940" y="6019041"/>
                  <a:ext cx="540000" cy="5400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1874468-4841-5045-93C1-D6D1A12DEF16}"/>
                    </a:ext>
                  </a:extLst>
                </p:cNvPr>
                <p:cNvSpPr txBox="1"/>
                <p:nvPr/>
              </p:nvSpPr>
              <p:spPr>
                <a:xfrm>
                  <a:off x="6362865" y="6150540"/>
                  <a:ext cx="1690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1874468-4841-5045-93C1-D6D1A12DEF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2865" y="6150540"/>
                  <a:ext cx="16908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사다리꼴 11">
                  <a:extLst>
                    <a:ext uri="{FF2B5EF4-FFF2-40B4-BE49-F238E27FC236}">
                      <a16:creationId xmlns:a16="http://schemas.microsoft.com/office/drawing/2014/main" id="{B89CD59F-4CA3-05E3-73BF-1C1D69BCF147}"/>
                    </a:ext>
                  </a:extLst>
                </p:cNvPr>
                <p:cNvSpPr/>
                <p:nvPr/>
              </p:nvSpPr>
              <p:spPr>
                <a:xfrm rot="16200000">
                  <a:off x="6506725" y="5968531"/>
                  <a:ext cx="1046375" cy="641022"/>
                </a:xfrm>
                <a:prstGeom prst="trapezoid">
                  <a:avLst>
                    <a:gd name="adj" fmla="val 3235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eaVert" tIns="72000" bIns="108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사다리꼴 11">
                  <a:extLst>
                    <a:ext uri="{FF2B5EF4-FFF2-40B4-BE49-F238E27FC236}">
                      <a16:creationId xmlns:a16="http://schemas.microsoft.com/office/drawing/2014/main" id="{B89CD59F-4CA3-05E3-73BF-1C1D69BCF1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506725" y="5968531"/>
                  <a:ext cx="1046375" cy="641022"/>
                </a:xfrm>
                <a:prstGeom prst="trapezoid">
                  <a:avLst>
                    <a:gd name="adj" fmla="val 32354"/>
                  </a:avLst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직사각형 13">
                  <a:extLst>
                    <a:ext uri="{FF2B5EF4-FFF2-40B4-BE49-F238E27FC236}">
                      <a16:creationId xmlns:a16="http://schemas.microsoft.com/office/drawing/2014/main" id="{3FE5D747-06DA-1873-4D18-9DD27CA4A356}"/>
                    </a:ext>
                  </a:extLst>
                </p:cNvPr>
                <p:cNvSpPr/>
                <p:nvPr/>
              </p:nvSpPr>
              <p:spPr>
                <a:xfrm>
                  <a:off x="7527875" y="6019041"/>
                  <a:ext cx="540000" cy="54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4" name="직사각형 13">
                  <a:extLst>
                    <a:ext uri="{FF2B5EF4-FFF2-40B4-BE49-F238E27FC236}">
                      <a16:creationId xmlns:a16="http://schemas.microsoft.com/office/drawing/2014/main" id="{3FE5D747-06DA-1873-4D18-9DD27CA4A3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7875" y="6019041"/>
                  <a:ext cx="540000" cy="5400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41F89BCC-41C0-0B6B-A0D6-0ACFA788E4CE}"/>
                </a:ext>
              </a:extLst>
            </p:cNvPr>
            <p:cNvCxnSpPr>
              <a:stCxn id="8" idx="3"/>
              <a:endCxn id="4" idx="2"/>
            </p:cNvCxnSpPr>
            <p:nvPr/>
          </p:nvCxnSpPr>
          <p:spPr>
            <a:xfrm>
              <a:off x="5366940" y="6289041"/>
              <a:ext cx="177452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1CC1CBFB-B0F6-4F9D-1ED4-EF85756B6B00}"/>
                </a:ext>
              </a:extLst>
            </p:cNvPr>
            <p:cNvCxnSpPr>
              <a:stCxn id="12" idx="2"/>
              <a:endCxn id="14" idx="1"/>
            </p:cNvCxnSpPr>
            <p:nvPr/>
          </p:nvCxnSpPr>
          <p:spPr>
            <a:xfrm flipV="1">
              <a:off x="7350424" y="6289041"/>
              <a:ext cx="17745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연결선: 구부러짐 5">
            <a:extLst>
              <a:ext uri="{FF2B5EF4-FFF2-40B4-BE49-F238E27FC236}">
                <a16:creationId xmlns:a16="http://schemas.microsoft.com/office/drawing/2014/main" id="{97A48932-88DD-8533-1282-C90E9FE1B9CC}"/>
              </a:ext>
            </a:extLst>
          </p:cNvPr>
          <p:cNvCxnSpPr>
            <a:cxnSpLocks/>
            <a:endCxn id="12" idx="3"/>
          </p:cNvCxnSpPr>
          <p:nvPr/>
        </p:nvCxnSpPr>
        <p:spPr>
          <a:xfrm>
            <a:off x="2491414" y="4395540"/>
            <a:ext cx="868347" cy="695150"/>
          </a:xfrm>
          <a:prstGeom prst="curved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연결선: 구부러짐 14">
            <a:extLst>
              <a:ext uri="{FF2B5EF4-FFF2-40B4-BE49-F238E27FC236}">
                <a16:creationId xmlns:a16="http://schemas.microsoft.com/office/drawing/2014/main" id="{110F4CBF-F539-5C42-50CA-C8D2660E9BB8}"/>
              </a:ext>
            </a:extLst>
          </p:cNvPr>
          <p:cNvCxnSpPr>
            <a:cxnSpLocks/>
            <a:endCxn id="4" idx="1"/>
          </p:cNvCxnSpPr>
          <p:nvPr/>
        </p:nvCxnSpPr>
        <p:spPr>
          <a:xfrm rot="10800000" flipV="1">
            <a:off x="2194751" y="4391158"/>
            <a:ext cx="730836" cy="699532"/>
          </a:xfrm>
          <a:prstGeom prst="curved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55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Concept of Generative Models</a:t>
            </a:r>
            <a:endParaRPr lang="ko-KR" altLang="en-US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Evidence Lower Bound (ELBO)</a:t>
            </a:r>
          </a:p>
          <a:p>
            <a:endParaRPr lang="en-US" altLang="ko-KR" dirty="0"/>
          </a:p>
          <a:p>
            <a:r>
              <a:rPr lang="en-US" altLang="ko-KR" dirty="0"/>
              <a:t>Variational Auto Encoders (VAE)</a:t>
            </a:r>
          </a:p>
          <a:p>
            <a:endParaRPr lang="en-US" altLang="ko-KR" dirty="0"/>
          </a:p>
          <a:p>
            <a:r>
              <a:rPr lang="en-US" altLang="ko-KR" dirty="0"/>
              <a:t>Hierarchical Variational Auto Encoders (H-VAE)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890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Variational Auto Encoders (VAE)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/>
                  <a:t>실제 분포는 이산적이지 않고 연속된 분포이다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ko-KR" altLang="en-US" dirty="0"/>
                  <a:t>우리가 가진 데이터는 실제 데이터 분포에 하나의 </a:t>
                </a:r>
                <a:r>
                  <a:rPr lang="en-US" altLang="ko-KR" dirty="0"/>
                  <a:t>sample</a:t>
                </a:r>
                <a:r>
                  <a:rPr lang="ko-KR" altLang="en-US" dirty="0"/>
                  <a:t>이라 할 수 있다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ko-KR" altLang="en-US" dirty="0"/>
                  <a:t>따라서 </a:t>
                </a:r>
                <a:r>
                  <a:rPr lang="en-US" altLang="ko-KR" dirty="0"/>
                  <a:t>ELBO</a:t>
                </a:r>
                <a:r>
                  <a:rPr lang="ko-KR" altLang="en-US" dirty="0"/>
                  <a:t>를 </a:t>
                </a:r>
                <a:r>
                  <a:rPr lang="en-US" altLang="ko-KR" dirty="0"/>
                  <a:t>Monte Carlo Approximation</a:t>
                </a:r>
                <a:r>
                  <a:rPr lang="ko-KR" altLang="en-US" dirty="0"/>
                  <a:t>으로 근사할 수 있다</a:t>
                </a:r>
                <a:r>
                  <a:rPr lang="en-US" altLang="ko-KR" dirty="0"/>
                  <a:t>:</a:t>
                </a:r>
              </a:p>
              <a:p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func>
                            <m:func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𝐾𝐿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)||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func>
                            <m:func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arg</m:t>
                                  </m:r>
                                  <m:r>
                                    <a:rPr lang="en-US" altLang="ko-K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altLang="ko-KR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ko-KR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func>
                        </m:e>
                      </m:func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)||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lvl="1"/>
                <a:r>
                  <a:rPr lang="en-US" altLang="ko-KR" dirty="0"/>
                  <a:t>Monte Carlo Approximation (</a:t>
                </a:r>
                <a:r>
                  <a:rPr lang="ko-KR" altLang="en-US" dirty="0" err="1"/>
                  <a:t>몬테</a:t>
                </a:r>
                <a:r>
                  <a:rPr lang="en-US" altLang="ko-KR" dirty="0"/>
                  <a:t>-</a:t>
                </a:r>
                <a:r>
                  <a:rPr lang="ko-KR" altLang="en-US" dirty="0"/>
                  <a:t>카를로 근사방법</a:t>
                </a:r>
                <a:r>
                  <a:rPr lang="en-US" altLang="ko-KR" dirty="0"/>
                  <a:t>)</a:t>
                </a:r>
              </a:p>
              <a:p>
                <a:pPr lvl="2"/>
                <a:r>
                  <a:rPr lang="ko-KR" altLang="en-US" dirty="0"/>
                  <a:t>어떤 분포로부터 추출한 </a:t>
                </a:r>
                <a:r>
                  <a:rPr lang="en-US" altLang="ko-KR" dirty="0"/>
                  <a:t>Sample</a:t>
                </a:r>
                <a:r>
                  <a:rPr lang="ko-KR" altLang="en-US" dirty="0"/>
                  <a:t>에 기반해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에 대한 기대 값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ko-KR" altLang="en-US" dirty="0"/>
                  <a:t>는 다음과 같이 근사할 수 있다</a:t>
                </a:r>
                <a:r>
                  <a:rPr lang="en-US" altLang="ko-KR" dirty="0"/>
                  <a:t>:</a:t>
                </a:r>
              </a:p>
              <a:p>
                <a:pPr lvl="2"/>
                <a:endParaRPr lang="en-US" altLang="ko-KR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p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  <a:blipFill>
                <a:blip r:embed="rId3"/>
                <a:stretch>
                  <a:fillRect l="-161" t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516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Variational Auto Encoders (VAE)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/>
                  <a:t>실제 분포는 이산적이지 않고 연속된 분포이다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ko-KR" altLang="en-US" dirty="0"/>
                  <a:t>우리가 가진 데이터는 실제 데이터 분포에 하나의 </a:t>
                </a:r>
                <a:r>
                  <a:rPr lang="en-US" altLang="ko-KR" dirty="0"/>
                  <a:t>sample</a:t>
                </a:r>
                <a:r>
                  <a:rPr lang="ko-KR" altLang="en-US" dirty="0"/>
                  <a:t>이라 할 수 있다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ko-KR" altLang="en-US" dirty="0"/>
                  <a:t>따라서 </a:t>
                </a:r>
                <a:r>
                  <a:rPr lang="en-US" altLang="ko-KR" dirty="0"/>
                  <a:t>ELBO</a:t>
                </a:r>
                <a:r>
                  <a:rPr lang="ko-KR" altLang="en-US" dirty="0"/>
                  <a:t>를 </a:t>
                </a:r>
                <a:r>
                  <a:rPr lang="en-US" altLang="ko-KR" dirty="0"/>
                  <a:t>Monte Carlo Approximation</a:t>
                </a:r>
                <a:r>
                  <a:rPr lang="ko-KR" altLang="en-US" dirty="0"/>
                  <a:t>으로 근사할 수 있다</a:t>
                </a:r>
                <a:r>
                  <a:rPr lang="en-US" altLang="ko-KR" dirty="0"/>
                  <a:t>:</a:t>
                </a:r>
              </a:p>
              <a:p>
                <a:pPr marL="0" indent="0">
                  <a:buNone/>
                </a:pPr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func>
                            <m:func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𝐾𝐿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)||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func>
                            <m:func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arg</m:t>
                                  </m:r>
                                  <m:r>
                                    <a:rPr lang="en-US" altLang="ko-K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ko-KR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altLang="ko-KR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ko-KR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func>
                        </m:e>
                      </m:func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)||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ko-KR" altLang="en-US" dirty="0"/>
                  <a:t>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가 관측한 </a:t>
                </a:r>
                <a:r>
                  <a:rPr lang="en-US" altLang="ko-KR" dirty="0"/>
                  <a:t>x</a:t>
                </a:r>
                <a:r>
                  <a:rPr lang="ko-KR" altLang="en-US" dirty="0"/>
                  <a:t>에 대한 </a:t>
                </a:r>
                <a:r>
                  <a:rPr lang="en-US" altLang="ko-KR" dirty="0"/>
                  <a:t>latent sample</a:t>
                </a:r>
                <a:r>
                  <a:rPr lang="ko-KR" altLang="en-US" dirty="0"/>
                  <a:t>이다</a:t>
                </a:r>
                <a:r>
                  <a:rPr lang="en-US" altLang="ko-KR" dirty="0"/>
                  <a:t>.) -&gt; </a:t>
                </a:r>
                <a:r>
                  <a:rPr lang="ko-KR" altLang="en-US" dirty="0"/>
                  <a:t>수식에 대한 미분이 불가능하므로 </a:t>
                </a:r>
                <a:r>
                  <a:rPr lang="ko-KR" altLang="en-US" dirty="0" err="1"/>
                  <a:t>역전파</a:t>
                </a:r>
                <a:r>
                  <a:rPr lang="en-US" altLang="ko-KR" dirty="0"/>
                  <a:t>(Backpropagation)</a:t>
                </a:r>
                <a:r>
                  <a:rPr lang="ko-KR" altLang="en-US" dirty="0"/>
                  <a:t> 불가능</a:t>
                </a:r>
                <a:r>
                  <a:rPr lang="en-US" altLang="ko-KR" dirty="0"/>
                  <a:t>!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  <a:blipFill>
                <a:blip r:embed="rId3"/>
                <a:stretch>
                  <a:fillRect l="-161" t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745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Variational Auto Encoders (VAE)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/>
                  <a:t>분포에 대한 역전파가 가능하도록 </a:t>
                </a:r>
                <a:r>
                  <a:rPr lang="en-US" altLang="ko-KR" dirty="0"/>
                  <a:t>Reparameterization Trick</a:t>
                </a:r>
                <a:r>
                  <a:rPr lang="ko-KR" altLang="en-US" dirty="0"/>
                  <a:t>을 사용한다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Reparameterization Trick:</a:t>
                </a:r>
              </a:p>
              <a:p>
                <a:endParaRPr lang="en-US" altLang="ko-KR" dirty="0"/>
              </a:p>
              <a:p>
                <a:pPr lvl="1"/>
                <a:r>
                  <a:rPr lang="ko-KR" altLang="en-US" dirty="0"/>
                  <a:t>무작위의 </a:t>
                </a:r>
                <a:r>
                  <a:rPr lang="en-US" altLang="ko-KR" dirty="0"/>
                  <a:t>latent</a:t>
                </a:r>
                <a:r>
                  <a:rPr lang="ko-KR" altLang="en-US" dirty="0"/>
                  <a:t>를 </a:t>
                </a:r>
                <a:r>
                  <a:rPr lang="en-US" altLang="ko-KR" dirty="0"/>
                  <a:t>deterministic</a:t>
                </a:r>
                <a:r>
                  <a:rPr lang="ko-KR" altLang="en-US" dirty="0"/>
                  <a:t>한 함수를 통해 </a:t>
                </a:r>
                <a:r>
                  <a:rPr lang="en-US" altLang="ko-KR" dirty="0"/>
                  <a:t>noise </a:t>
                </a:r>
                <a:r>
                  <a:rPr lang="ko-KR" altLang="en-US" dirty="0"/>
                  <a:t>변수로 바꿔주는 역할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Deterministic</a:t>
                </a:r>
                <a:r>
                  <a:rPr lang="ko-KR" altLang="en-US" dirty="0"/>
                  <a:t>하기 때문에 미분에 대해 신경 쓰지 않아도 된다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평균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ko-KR" altLang="en-US" dirty="0"/>
                  <a:t> 표준편차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ko-KR" altLang="en-US" dirty="0"/>
                  <a:t>인 정규분포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는 다음과 같이 나타낼 수 있다</a:t>
                </a:r>
                <a:r>
                  <a:rPr lang="en-US" altLang="ko-KR" dirty="0"/>
                  <a:t>:</a:t>
                </a:r>
              </a:p>
              <a:p>
                <a:endParaRPr lang="en-US" altLang="ko-K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𝜎𝜖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ko-KR" altLang="en-US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;0,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  <a:blipFill>
                <a:blip r:embed="rId3"/>
                <a:stretch>
                  <a:fillRect l="-161" t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CA2D008-32A6-8563-CAF0-4AFFB9AE9049}"/>
              </a:ext>
            </a:extLst>
          </p:cNvPr>
          <p:cNvSpPr txBox="1"/>
          <p:nvPr/>
        </p:nvSpPr>
        <p:spPr>
          <a:xfrm>
            <a:off x="4590854" y="5765854"/>
            <a:ext cx="3816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표준 정규분포 </a:t>
            </a:r>
            <a:r>
              <a:rPr lang="en-US" altLang="ko-KR" sz="14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(Standard</a:t>
            </a:r>
            <a:r>
              <a:rPr lang="ko-KR" altLang="en-US" sz="14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14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Gaussian Distribution)</a:t>
            </a:r>
            <a:endParaRPr lang="ko-KR" altLang="en-US" sz="1400" dirty="0"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9C4AAE1D-3765-B34E-4BF7-580C6B1355D2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6498909" y="4864231"/>
            <a:ext cx="326097" cy="90162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A Variational Auto Encoder graphically regresented">
            <a:extLst>
              <a:ext uri="{FF2B5EF4-FFF2-40B4-BE49-F238E27FC236}">
                <a16:creationId xmlns:a16="http://schemas.microsoft.com/office/drawing/2014/main" id="{91208471-1D4B-B333-F902-B843E0D96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445" y="1298141"/>
            <a:ext cx="2909347" cy="24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B18B67B9-AB4A-3571-8BF0-038EC0B601BD}"/>
              </a:ext>
            </a:extLst>
          </p:cNvPr>
          <p:cNvGrpSpPr/>
          <p:nvPr/>
        </p:nvGrpSpPr>
        <p:grpSpPr>
          <a:xfrm>
            <a:off x="8783072" y="3921761"/>
            <a:ext cx="3240935" cy="1046375"/>
            <a:chOff x="4826940" y="5765854"/>
            <a:chExt cx="3240935" cy="1046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사다리꼴 10">
                  <a:extLst>
                    <a:ext uri="{FF2B5EF4-FFF2-40B4-BE49-F238E27FC236}">
                      <a16:creationId xmlns:a16="http://schemas.microsoft.com/office/drawing/2014/main" id="{4BFB6C1F-1464-FEE1-72C1-F238D488AB53}"/>
                    </a:ext>
                  </a:extLst>
                </p:cNvPr>
                <p:cNvSpPr/>
                <p:nvPr/>
              </p:nvSpPr>
              <p:spPr>
                <a:xfrm rot="5400000">
                  <a:off x="5341715" y="5968531"/>
                  <a:ext cx="1046375" cy="641022"/>
                </a:xfrm>
                <a:prstGeom prst="trapezoid">
                  <a:avLst>
                    <a:gd name="adj" fmla="val 3235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tIns="0" bIns="108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사다리꼴 10">
                  <a:extLst>
                    <a:ext uri="{FF2B5EF4-FFF2-40B4-BE49-F238E27FC236}">
                      <a16:creationId xmlns:a16="http://schemas.microsoft.com/office/drawing/2014/main" id="{4BFB6C1F-1464-FEE1-72C1-F238D488AB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5341715" y="5968531"/>
                  <a:ext cx="1046375" cy="641022"/>
                </a:xfrm>
                <a:prstGeom prst="trapezoid">
                  <a:avLst>
                    <a:gd name="adj" fmla="val 32354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5E680126-355F-B43E-6321-C8C6C8A2A159}"/>
                    </a:ext>
                  </a:extLst>
                </p:cNvPr>
                <p:cNvSpPr/>
                <p:nvPr/>
              </p:nvSpPr>
              <p:spPr>
                <a:xfrm>
                  <a:off x="4826940" y="6019041"/>
                  <a:ext cx="540000" cy="54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5E680126-355F-B43E-6321-C8C6C8A2A1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940" y="6019041"/>
                  <a:ext cx="540000" cy="5400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5DFAA9F-FC91-11B7-83D2-41397254FB0F}"/>
                    </a:ext>
                  </a:extLst>
                </p:cNvPr>
                <p:cNvSpPr txBox="1"/>
                <p:nvPr/>
              </p:nvSpPr>
              <p:spPr>
                <a:xfrm>
                  <a:off x="6362865" y="6150540"/>
                  <a:ext cx="1690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5DFAA9F-FC91-11B7-83D2-41397254FB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2865" y="6150540"/>
                  <a:ext cx="16908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사다리꼴 13">
                  <a:extLst>
                    <a:ext uri="{FF2B5EF4-FFF2-40B4-BE49-F238E27FC236}">
                      <a16:creationId xmlns:a16="http://schemas.microsoft.com/office/drawing/2014/main" id="{593CE481-938D-45B7-74E0-FFAC82D831D4}"/>
                    </a:ext>
                  </a:extLst>
                </p:cNvPr>
                <p:cNvSpPr/>
                <p:nvPr/>
              </p:nvSpPr>
              <p:spPr>
                <a:xfrm rot="16200000">
                  <a:off x="6506725" y="5968531"/>
                  <a:ext cx="1046375" cy="641022"/>
                </a:xfrm>
                <a:prstGeom prst="trapezoid">
                  <a:avLst>
                    <a:gd name="adj" fmla="val 3235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eaVert" tIns="72000" bIns="108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사다리꼴 13">
                  <a:extLst>
                    <a:ext uri="{FF2B5EF4-FFF2-40B4-BE49-F238E27FC236}">
                      <a16:creationId xmlns:a16="http://schemas.microsoft.com/office/drawing/2014/main" id="{593CE481-938D-45B7-74E0-FFAC82D831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506725" y="5968531"/>
                  <a:ext cx="1046375" cy="641022"/>
                </a:xfrm>
                <a:prstGeom prst="trapezoid">
                  <a:avLst>
                    <a:gd name="adj" fmla="val 32354"/>
                  </a:avLst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직사각형 14">
                  <a:extLst>
                    <a:ext uri="{FF2B5EF4-FFF2-40B4-BE49-F238E27FC236}">
                      <a16:creationId xmlns:a16="http://schemas.microsoft.com/office/drawing/2014/main" id="{5A2B4869-CEA6-0F21-0354-F8DA5C729028}"/>
                    </a:ext>
                  </a:extLst>
                </p:cNvPr>
                <p:cNvSpPr/>
                <p:nvPr/>
              </p:nvSpPr>
              <p:spPr>
                <a:xfrm>
                  <a:off x="7527875" y="6019041"/>
                  <a:ext cx="540000" cy="54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5" name="직사각형 14">
                  <a:extLst>
                    <a:ext uri="{FF2B5EF4-FFF2-40B4-BE49-F238E27FC236}">
                      <a16:creationId xmlns:a16="http://schemas.microsoft.com/office/drawing/2014/main" id="{5A2B4869-CEA6-0F21-0354-F8DA5C7290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7875" y="6019041"/>
                  <a:ext cx="540000" cy="5400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FF173D20-8E78-DAF5-6071-95D5F0433FD6}"/>
                </a:ext>
              </a:extLst>
            </p:cNvPr>
            <p:cNvCxnSpPr>
              <a:stCxn id="12" idx="3"/>
              <a:endCxn id="11" idx="2"/>
            </p:cNvCxnSpPr>
            <p:nvPr/>
          </p:nvCxnSpPr>
          <p:spPr>
            <a:xfrm>
              <a:off x="5366940" y="6289041"/>
              <a:ext cx="177452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5A47061A-FFAD-10A9-8F8B-A9DD0B2678A2}"/>
                </a:ext>
              </a:extLst>
            </p:cNvPr>
            <p:cNvCxnSpPr>
              <a:stCxn id="14" idx="2"/>
              <a:endCxn id="15" idx="1"/>
            </p:cNvCxnSpPr>
            <p:nvPr/>
          </p:nvCxnSpPr>
          <p:spPr>
            <a:xfrm flipV="1">
              <a:off x="7350424" y="6289041"/>
              <a:ext cx="17745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991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Variational Auto Encoders (VAE)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ko-KR" altLang="en-US" dirty="0"/>
                  <a:t>분포에 대한 역전파가 가능하도록 </a:t>
                </a:r>
                <a:r>
                  <a:rPr lang="en-US" altLang="ko-KR" dirty="0"/>
                  <a:t>Reparameterization Trick</a:t>
                </a:r>
                <a:r>
                  <a:rPr lang="ko-KR" altLang="en-US" dirty="0"/>
                  <a:t>을 사용한다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Reparameterization Trick:</a:t>
                </a:r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𝜎𝜖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ko-KR" altLang="en-US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;0,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즉 표준 정규분포가 평균이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ko-KR" altLang="en-US" dirty="0"/>
                  <a:t>만큼 이동하고 분산이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dirty="0"/>
                  <a:t>만큼 확장된 어떠한 정규분포라고 할 수 있다</a:t>
                </a:r>
                <a:r>
                  <a:rPr lang="en-US" altLang="ko-KR" dirty="0"/>
                  <a:t>. 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VAE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Encoder </a:t>
                </a:r>
                <a:r>
                  <a:rPr lang="ko-KR" altLang="en-US" dirty="0"/>
                  <a:t>부분은 </a:t>
                </a:r>
                <a:r>
                  <a:rPr lang="ko-KR" altLang="en-US" dirty="0" err="1"/>
                  <a:t>다변량</a:t>
                </a:r>
                <a:r>
                  <a:rPr lang="ko-KR" altLang="en-US" dirty="0"/>
                  <a:t> 가우스를 모델링하기 때문에 다음과 같이 표현할 수 있다</a:t>
                </a:r>
                <a:r>
                  <a:rPr lang="en-US" altLang="ko-KR" dirty="0"/>
                  <a:t>:</a:t>
                </a:r>
              </a:p>
              <a:p>
                <a:endParaRPr lang="en-US" altLang="ko-K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US" altLang="ko-K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;0,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dirty="0"/>
              </a:p>
              <a:p>
                <a:pPr marL="457200" lvl="1" indent="0">
                  <a:buNone/>
                </a:pPr>
                <a:endParaRPr lang="en-US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 dirty="0"/>
                  <a:t>를 통해 근사한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ko-KR" altLang="en-US" dirty="0"/>
                  <a:t>에 </a:t>
                </a:r>
                <a:r>
                  <a:rPr lang="en-US" altLang="ko-KR" dirty="0"/>
                  <a:t>Reparameterization Trick</a:t>
                </a:r>
                <a:r>
                  <a:rPr lang="ko-KR" altLang="en-US" dirty="0"/>
                  <a:t>을 적용하면 다음과 같이 나타낼 수 있다</a:t>
                </a:r>
                <a:r>
                  <a:rPr lang="en-US" altLang="ko-KR" dirty="0"/>
                  <a:t>:</a:t>
                </a:r>
              </a:p>
              <a:p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⊙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;0, 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  <a:blipFill>
                <a:blip r:embed="rId3"/>
                <a:stretch>
                  <a:fillRect l="-161" t="-6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A Variational Auto Encoder graphically regresented">
            <a:extLst>
              <a:ext uri="{FF2B5EF4-FFF2-40B4-BE49-F238E27FC236}">
                <a16:creationId xmlns:a16="http://schemas.microsoft.com/office/drawing/2014/main" id="{8B80BF6F-9029-00E4-43CE-285AB06CF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445" y="1298141"/>
            <a:ext cx="2909347" cy="24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12BFC5DB-33AC-5AF9-364D-F3DE375ECCD5}"/>
              </a:ext>
            </a:extLst>
          </p:cNvPr>
          <p:cNvGrpSpPr/>
          <p:nvPr/>
        </p:nvGrpSpPr>
        <p:grpSpPr>
          <a:xfrm>
            <a:off x="8783072" y="3921761"/>
            <a:ext cx="3240935" cy="1046375"/>
            <a:chOff x="4826940" y="5765854"/>
            <a:chExt cx="3240935" cy="1046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사다리꼴 7">
                  <a:extLst>
                    <a:ext uri="{FF2B5EF4-FFF2-40B4-BE49-F238E27FC236}">
                      <a16:creationId xmlns:a16="http://schemas.microsoft.com/office/drawing/2014/main" id="{B5DCF288-3823-CA52-0572-A7D1C767AE51}"/>
                    </a:ext>
                  </a:extLst>
                </p:cNvPr>
                <p:cNvSpPr/>
                <p:nvPr/>
              </p:nvSpPr>
              <p:spPr>
                <a:xfrm rot="5400000">
                  <a:off x="5341715" y="5968531"/>
                  <a:ext cx="1046375" cy="641022"/>
                </a:xfrm>
                <a:prstGeom prst="trapezoid">
                  <a:avLst>
                    <a:gd name="adj" fmla="val 3235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tIns="0" bIns="108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사다리꼴 7">
                  <a:extLst>
                    <a:ext uri="{FF2B5EF4-FFF2-40B4-BE49-F238E27FC236}">
                      <a16:creationId xmlns:a16="http://schemas.microsoft.com/office/drawing/2014/main" id="{B5DCF288-3823-CA52-0572-A7D1C767AE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5341715" y="5968531"/>
                  <a:ext cx="1046375" cy="641022"/>
                </a:xfrm>
                <a:prstGeom prst="trapezoid">
                  <a:avLst>
                    <a:gd name="adj" fmla="val 32354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직사각형 8">
                  <a:extLst>
                    <a:ext uri="{FF2B5EF4-FFF2-40B4-BE49-F238E27FC236}">
                      <a16:creationId xmlns:a16="http://schemas.microsoft.com/office/drawing/2014/main" id="{DEDFF63F-3093-5D3F-0CED-AF24E1CAB9F9}"/>
                    </a:ext>
                  </a:extLst>
                </p:cNvPr>
                <p:cNvSpPr/>
                <p:nvPr/>
              </p:nvSpPr>
              <p:spPr>
                <a:xfrm>
                  <a:off x="4826940" y="6019041"/>
                  <a:ext cx="540000" cy="54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9" name="직사각형 8">
                  <a:extLst>
                    <a:ext uri="{FF2B5EF4-FFF2-40B4-BE49-F238E27FC236}">
                      <a16:creationId xmlns:a16="http://schemas.microsoft.com/office/drawing/2014/main" id="{DEDFF63F-3093-5D3F-0CED-AF24E1CAB9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940" y="6019041"/>
                  <a:ext cx="540000" cy="5400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29DA865-5FC9-7A8D-E7B5-AFA652ECF742}"/>
                    </a:ext>
                  </a:extLst>
                </p:cNvPr>
                <p:cNvSpPr txBox="1"/>
                <p:nvPr/>
              </p:nvSpPr>
              <p:spPr>
                <a:xfrm>
                  <a:off x="6362865" y="6150540"/>
                  <a:ext cx="1690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29DA865-5FC9-7A8D-E7B5-AFA652ECF7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2865" y="6150540"/>
                  <a:ext cx="16908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사다리꼴 10">
                  <a:extLst>
                    <a:ext uri="{FF2B5EF4-FFF2-40B4-BE49-F238E27FC236}">
                      <a16:creationId xmlns:a16="http://schemas.microsoft.com/office/drawing/2014/main" id="{E136936B-040C-F579-9157-E698FF2F7F8C}"/>
                    </a:ext>
                  </a:extLst>
                </p:cNvPr>
                <p:cNvSpPr/>
                <p:nvPr/>
              </p:nvSpPr>
              <p:spPr>
                <a:xfrm rot="16200000">
                  <a:off x="6506725" y="5968531"/>
                  <a:ext cx="1046375" cy="641022"/>
                </a:xfrm>
                <a:prstGeom prst="trapezoid">
                  <a:avLst>
                    <a:gd name="adj" fmla="val 3235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eaVert" tIns="72000" bIns="108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사다리꼴 10">
                  <a:extLst>
                    <a:ext uri="{FF2B5EF4-FFF2-40B4-BE49-F238E27FC236}">
                      <a16:creationId xmlns:a16="http://schemas.microsoft.com/office/drawing/2014/main" id="{E136936B-040C-F579-9157-E698FF2F7F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506725" y="5968531"/>
                  <a:ext cx="1046375" cy="641022"/>
                </a:xfrm>
                <a:prstGeom prst="trapezoid">
                  <a:avLst>
                    <a:gd name="adj" fmla="val 32354"/>
                  </a:avLst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4B0958F5-5567-CBE4-33FA-6FFE026F80D1}"/>
                    </a:ext>
                  </a:extLst>
                </p:cNvPr>
                <p:cNvSpPr/>
                <p:nvPr/>
              </p:nvSpPr>
              <p:spPr>
                <a:xfrm>
                  <a:off x="7527875" y="6019041"/>
                  <a:ext cx="540000" cy="54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4B0958F5-5567-CBE4-33FA-6FFE026F80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7875" y="6019041"/>
                  <a:ext cx="540000" cy="5400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3FD9BCD7-60D9-0B79-BAE2-EDB5F7BCD7E2}"/>
                </a:ext>
              </a:extLst>
            </p:cNvPr>
            <p:cNvCxnSpPr>
              <a:stCxn id="9" idx="3"/>
              <a:endCxn id="8" idx="2"/>
            </p:cNvCxnSpPr>
            <p:nvPr/>
          </p:nvCxnSpPr>
          <p:spPr>
            <a:xfrm>
              <a:off x="5366940" y="6289041"/>
              <a:ext cx="177452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50E802F2-06C1-0A73-DD93-E5D47842630D}"/>
                </a:ext>
              </a:extLst>
            </p:cNvPr>
            <p:cNvCxnSpPr>
              <a:stCxn id="11" idx="2"/>
              <a:endCxn id="12" idx="1"/>
            </p:cNvCxnSpPr>
            <p:nvPr/>
          </p:nvCxnSpPr>
          <p:spPr>
            <a:xfrm flipV="1">
              <a:off x="7350424" y="6289041"/>
              <a:ext cx="17745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3724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Variational Auto Encoders (VAE)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Reparameterization Trick</a:t>
                </a:r>
                <a:r>
                  <a:rPr lang="ko-KR" altLang="en-US" dirty="0"/>
                  <a:t>을 통해 </a:t>
                </a:r>
                <a:r>
                  <a:rPr lang="en-US" altLang="ko-KR" dirty="0"/>
                  <a:t>z</a:t>
                </a:r>
                <a:r>
                  <a:rPr lang="ko-KR" altLang="en-US" dirty="0"/>
                  <a:t>를 표준정규분포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ko-KR" altLang="en-US" dirty="0"/>
                  <a:t>으로 치환하여 전체적으로 미분 가능하게 만드는 것이 목적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ko-KR" altLang="en-US" dirty="0"/>
                  <a:t>결과적으로 </a:t>
                </a:r>
                <a:r>
                  <a:rPr lang="en-US" altLang="ko-KR" dirty="0"/>
                  <a:t>Noise</a:t>
                </a:r>
                <a:r>
                  <a:rPr lang="ko-KR" altLang="en-US" dirty="0"/>
                  <a:t>를 통해 </a:t>
                </a:r>
                <a:r>
                  <a:rPr lang="en-US" altLang="ko-KR" dirty="0"/>
                  <a:t>Auto Encoder</a:t>
                </a:r>
                <a:r>
                  <a:rPr lang="ko-KR" altLang="en-US" dirty="0"/>
                  <a:t>처럼 복원만이 아닌 새로운 데이터를 만들 수 있게 된다</a:t>
                </a:r>
                <a:r>
                  <a:rPr lang="en-US" altLang="ko-KR" dirty="0"/>
                  <a:t>.</a:t>
                </a:r>
                <a:r>
                  <a:rPr lang="ko-KR" altLang="en-US" dirty="0"/>
                  <a:t> 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  <a:blipFill>
                <a:blip r:embed="rId3"/>
                <a:stretch>
                  <a:fillRect l="-161" t="-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그룹 14">
            <a:extLst>
              <a:ext uri="{FF2B5EF4-FFF2-40B4-BE49-F238E27FC236}">
                <a16:creationId xmlns:a16="http://schemas.microsoft.com/office/drawing/2014/main" id="{A4059484-BDB9-77F1-2D3D-B602D0F051BD}"/>
              </a:ext>
            </a:extLst>
          </p:cNvPr>
          <p:cNvGrpSpPr/>
          <p:nvPr/>
        </p:nvGrpSpPr>
        <p:grpSpPr>
          <a:xfrm>
            <a:off x="1029552" y="2173289"/>
            <a:ext cx="10828662" cy="4581016"/>
            <a:chOff x="378485" y="1062159"/>
            <a:chExt cx="10828662" cy="4581016"/>
          </a:xfrm>
        </p:grpSpPr>
        <p:sp>
          <p:nvSpPr>
            <p:cNvPr id="16" name="사다리꼴 15">
              <a:extLst>
                <a:ext uri="{FF2B5EF4-FFF2-40B4-BE49-F238E27FC236}">
                  <a16:creationId xmlns:a16="http://schemas.microsoft.com/office/drawing/2014/main" id="{1F68CAA9-CA9F-143D-69CE-3DBF3968F19E}"/>
                </a:ext>
              </a:extLst>
            </p:cNvPr>
            <p:cNvSpPr/>
            <p:nvPr/>
          </p:nvSpPr>
          <p:spPr>
            <a:xfrm rot="5400000">
              <a:off x="3105303" y="1622151"/>
              <a:ext cx="1880005" cy="1814170"/>
            </a:xfrm>
            <a:prstGeom prst="trapezoid">
              <a:avLst>
                <a:gd name="adj" fmla="val 3403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사다리꼴 16">
              <a:extLst>
                <a:ext uri="{FF2B5EF4-FFF2-40B4-BE49-F238E27FC236}">
                  <a16:creationId xmlns:a16="http://schemas.microsoft.com/office/drawing/2014/main" id="{9B24AA4B-C94B-4F40-3655-1ACBF8BCD006}"/>
                </a:ext>
              </a:extLst>
            </p:cNvPr>
            <p:cNvSpPr/>
            <p:nvPr/>
          </p:nvSpPr>
          <p:spPr>
            <a:xfrm rot="16200000">
              <a:off x="7537097" y="1622151"/>
              <a:ext cx="1880005" cy="1814170"/>
            </a:xfrm>
            <a:prstGeom prst="trapezoid">
              <a:avLst>
                <a:gd name="adj" fmla="val 3403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A18CF1EF-EA10-7533-1502-CEDEC73A6327}"/>
                </a:ext>
              </a:extLst>
            </p:cNvPr>
            <p:cNvSpPr/>
            <p:nvPr/>
          </p:nvSpPr>
          <p:spPr>
            <a:xfrm>
              <a:off x="1484987" y="1899236"/>
              <a:ext cx="1260000" cy="12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23F08A4C-5BED-607B-7C85-FF87C04FC655}"/>
                </a:ext>
              </a:extLst>
            </p:cNvPr>
            <p:cNvCxnSpPr>
              <a:cxnSpLocks/>
              <a:stCxn id="18" idx="3"/>
              <a:endCxn id="16" idx="2"/>
            </p:cNvCxnSpPr>
            <p:nvPr/>
          </p:nvCxnSpPr>
          <p:spPr>
            <a:xfrm>
              <a:off x="2744987" y="2529236"/>
              <a:ext cx="393234" cy="1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D851745-3140-7F96-176F-D7E308897774}"/>
                    </a:ext>
                  </a:extLst>
                </p:cNvPr>
                <p:cNvSpPr txBox="1"/>
                <p:nvPr/>
              </p:nvSpPr>
              <p:spPr>
                <a:xfrm>
                  <a:off x="2008900" y="2390736"/>
                  <a:ext cx="2121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04ABF14-1D24-4064-2FB3-7A09E8942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8900" y="2390736"/>
                  <a:ext cx="21217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8571" r="-5714" b="-444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6B1D93E-E65F-796D-C5A1-9CBE1CB5AA47}"/>
                    </a:ext>
                  </a:extLst>
                </p:cNvPr>
                <p:cNvSpPr txBox="1"/>
                <p:nvPr/>
              </p:nvSpPr>
              <p:spPr>
                <a:xfrm>
                  <a:off x="3617111" y="2365986"/>
                  <a:ext cx="856388" cy="3017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C96256F-2496-34CA-18D9-3FC99BF88B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7111" y="2365986"/>
                  <a:ext cx="856388" cy="301749"/>
                </a:xfrm>
                <a:prstGeom prst="rect">
                  <a:avLst/>
                </a:prstGeom>
                <a:blipFill>
                  <a:blip r:embed="rId5"/>
                  <a:stretch>
                    <a:fillRect l="-4965" t="-2041" r="-7092" b="-2857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Picture 2" descr="다변량 정규분포 - MATLAB &amp; Simulink - MathWorks 한국">
              <a:extLst>
                <a:ext uri="{FF2B5EF4-FFF2-40B4-BE49-F238E27FC236}">
                  <a16:creationId xmlns:a16="http://schemas.microsoft.com/office/drawing/2014/main" id="{A592E66F-7296-5EF8-843B-DB242A05E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559" y="3698460"/>
              <a:ext cx="1906855" cy="143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4AF0E19-237F-7897-ECA4-8A9988F37629}"/>
                    </a:ext>
                  </a:extLst>
                </p:cNvPr>
                <p:cNvSpPr txBox="1"/>
                <p:nvPr/>
              </p:nvSpPr>
              <p:spPr>
                <a:xfrm>
                  <a:off x="378485" y="3742135"/>
                  <a:ext cx="3473002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𝑆𝑡𝑎𝑛𝑑𝑎𝑟𝑑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𝑀𝑢𝑙𝑡𝑖𝑣𝑎𝑟𝑖𝑎𝑡𝑒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𝑛𝑜𝑟𝑚𝑎𝑙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𝐺𝑎𝑢𝑠𝑠𝑖𝑎𝑛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𝐷𝑖𝑠𝑡𝑟𝑖𝑏𝑢𝑡𝑖𝑜𝑛</m:t>
                        </m:r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8B5C800-4AC4-BEB0-1181-CA1348B96F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85" y="3742135"/>
                  <a:ext cx="3473002" cy="169277"/>
                </a:xfrm>
                <a:prstGeom prst="rect">
                  <a:avLst/>
                </a:prstGeom>
                <a:blipFill>
                  <a:blip r:embed="rId7"/>
                  <a:stretch>
                    <a:fillRect l="-351" b="-107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DA3A183-0F40-A5EC-4B56-88C8C70C1F85}"/>
                    </a:ext>
                  </a:extLst>
                </p:cNvPr>
                <p:cNvSpPr txBox="1"/>
                <p:nvPr/>
              </p:nvSpPr>
              <p:spPr>
                <a:xfrm>
                  <a:off x="1548004" y="5261616"/>
                  <a:ext cx="113396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 ~ </m:t>
                        </m:r>
                        <m:r>
                          <a:rPr lang="ko-KR" altLang="en-US" sz="14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;0,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F5024BB-FBA8-7F15-3871-C984CBEB22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8004" y="5261616"/>
                  <a:ext cx="1133964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1075" r="-538" b="-371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EB9C9179-4AB2-11BB-E7ED-7B1E83B4D1F9}"/>
                </a:ext>
              </a:extLst>
            </p:cNvPr>
            <p:cNvCxnSpPr>
              <a:cxnSpLocks/>
              <a:stCxn id="22" idx="3"/>
              <a:endCxn id="26" idx="1"/>
            </p:cNvCxnSpPr>
            <p:nvPr/>
          </p:nvCxnSpPr>
          <p:spPr>
            <a:xfrm>
              <a:off x="3068414" y="4413531"/>
              <a:ext cx="2064073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사각형: 둥근 모서리 25">
                  <a:extLst>
                    <a:ext uri="{FF2B5EF4-FFF2-40B4-BE49-F238E27FC236}">
                      <a16:creationId xmlns:a16="http://schemas.microsoft.com/office/drawing/2014/main" id="{9D1ECCFE-C320-F65D-E676-BFFD36F68D7A}"/>
                    </a:ext>
                  </a:extLst>
                </p:cNvPr>
                <p:cNvSpPr/>
                <p:nvPr/>
              </p:nvSpPr>
              <p:spPr>
                <a:xfrm>
                  <a:off x="5132487" y="4259642"/>
                  <a:ext cx="752473" cy="307777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9" name="사각형: 둥근 모서리 18">
                  <a:extLst>
                    <a:ext uri="{FF2B5EF4-FFF2-40B4-BE49-F238E27FC236}">
                      <a16:creationId xmlns:a16="http://schemas.microsoft.com/office/drawing/2014/main" id="{54E96A43-D039-D22F-0D27-86070C6E92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2487" y="4259642"/>
                  <a:ext cx="752473" cy="307777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사각형: 둥근 모서리 26">
                  <a:extLst>
                    <a:ext uri="{FF2B5EF4-FFF2-40B4-BE49-F238E27FC236}">
                      <a16:creationId xmlns:a16="http://schemas.microsoft.com/office/drawing/2014/main" id="{3766D284-4DB7-4766-5FA8-F2DC63DEA29E}"/>
                    </a:ext>
                  </a:extLst>
                </p:cNvPr>
                <p:cNvSpPr/>
                <p:nvPr/>
              </p:nvSpPr>
              <p:spPr>
                <a:xfrm>
                  <a:off x="5132488" y="1751052"/>
                  <a:ext cx="752473" cy="307777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사각형: 둥근 모서리 27">
                  <a:extLst>
                    <a:ext uri="{FF2B5EF4-FFF2-40B4-BE49-F238E27FC236}">
                      <a16:creationId xmlns:a16="http://schemas.microsoft.com/office/drawing/2014/main" id="{E25259E1-4B60-7AAA-96C2-47B54B3AFE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2488" y="1751052"/>
                  <a:ext cx="752473" cy="307777"/>
                </a:xfrm>
                <a:prstGeom prst="roundRect">
                  <a:avLst/>
                </a:prstGeom>
                <a:blipFill>
                  <a:blip r:embed="rId10"/>
                  <a:stretch>
                    <a:fillRect b="-57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사각형: 둥근 모서리 27">
                  <a:extLst>
                    <a:ext uri="{FF2B5EF4-FFF2-40B4-BE49-F238E27FC236}">
                      <a16:creationId xmlns:a16="http://schemas.microsoft.com/office/drawing/2014/main" id="{127C610A-73F4-9290-F44F-8123BD8486B6}"/>
                    </a:ext>
                  </a:extLst>
                </p:cNvPr>
                <p:cNvSpPr/>
                <p:nvPr/>
              </p:nvSpPr>
              <p:spPr>
                <a:xfrm>
                  <a:off x="5132488" y="3005347"/>
                  <a:ext cx="752473" cy="307777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31" name="사각형: 둥근 모서리 30">
                  <a:extLst>
                    <a:ext uri="{FF2B5EF4-FFF2-40B4-BE49-F238E27FC236}">
                      <a16:creationId xmlns:a16="http://schemas.microsoft.com/office/drawing/2014/main" id="{3E332603-24F2-8C8C-6B10-0D67F63656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2488" y="3005347"/>
                  <a:ext cx="752473" cy="307777"/>
                </a:xfrm>
                <a:prstGeom prst="roundRect">
                  <a:avLst/>
                </a:prstGeom>
                <a:blipFill>
                  <a:blip r:embed="rId11"/>
                  <a:stretch>
                    <a:fillRect b="-57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순서도: 가산 접합 28">
              <a:extLst>
                <a:ext uri="{FF2B5EF4-FFF2-40B4-BE49-F238E27FC236}">
                  <a16:creationId xmlns:a16="http://schemas.microsoft.com/office/drawing/2014/main" id="{128AC146-03F4-43DE-7BDE-DAFF89CFC415}"/>
                </a:ext>
              </a:extLst>
            </p:cNvPr>
            <p:cNvSpPr/>
            <p:nvPr/>
          </p:nvSpPr>
          <p:spPr>
            <a:xfrm>
              <a:off x="5382723" y="3659412"/>
              <a:ext cx="252000" cy="252000"/>
            </a:xfrm>
            <a:prstGeom prst="flowChartSummingJunction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E54521E1-4FF7-3884-9E73-DF9A54351037}"/>
                </a:ext>
              </a:extLst>
            </p:cNvPr>
            <p:cNvCxnSpPr>
              <a:stCxn id="28" idx="2"/>
              <a:endCxn id="29" idx="0"/>
            </p:cNvCxnSpPr>
            <p:nvPr/>
          </p:nvCxnSpPr>
          <p:spPr>
            <a:xfrm flipH="1">
              <a:off x="5508723" y="3313124"/>
              <a:ext cx="2" cy="346288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직선 화살표 연결선 30">
              <a:extLst>
                <a:ext uri="{FF2B5EF4-FFF2-40B4-BE49-F238E27FC236}">
                  <a16:creationId xmlns:a16="http://schemas.microsoft.com/office/drawing/2014/main" id="{7861C0B7-DBFE-B0AD-136B-F05F164ED5BF}"/>
                </a:ext>
              </a:extLst>
            </p:cNvPr>
            <p:cNvCxnSpPr>
              <a:stCxn id="26" idx="0"/>
              <a:endCxn id="29" idx="4"/>
            </p:cNvCxnSpPr>
            <p:nvPr/>
          </p:nvCxnSpPr>
          <p:spPr>
            <a:xfrm flipH="1" flipV="1">
              <a:off x="5508723" y="3911412"/>
              <a:ext cx="1" cy="34823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순서도: 논리합 31">
              <a:extLst>
                <a:ext uri="{FF2B5EF4-FFF2-40B4-BE49-F238E27FC236}">
                  <a16:creationId xmlns:a16="http://schemas.microsoft.com/office/drawing/2014/main" id="{0FF95C81-CEC7-DF7B-3C92-24FCB61E5668}"/>
                </a:ext>
              </a:extLst>
            </p:cNvPr>
            <p:cNvSpPr/>
            <p:nvPr/>
          </p:nvSpPr>
          <p:spPr>
            <a:xfrm>
              <a:off x="6174405" y="2403235"/>
              <a:ext cx="252000" cy="252000"/>
            </a:xfrm>
            <a:prstGeom prst="flowChartOr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3" name="연결선: 꺾임 32">
              <a:extLst>
                <a:ext uri="{FF2B5EF4-FFF2-40B4-BE49-F238E27FC236}">
                  <a16:creationId xmlns:a16="http://schemas.microsoft.com/office/drawing/2014/main" id="{F87E1051-B577-E27E-BCDA-2B2A24419787}"/>
                </a:ext>
              </a:extLst>
            </p:cNvPr>
            <p:cNvCxnSpPr>
              <a:stCxn id="27" idx="3"/>
              <a:endCxn id="32" idx="0"/>
            </p:cNvCxnSpPr>
            <p:nvPr/>
          </p:nvCxnSpPr>
          <p:spPr>
            <a:xfrm>
              <a:off x="5884961" y="1904941"/>
              <a:ext cx="415444" cy="498294"/>
            </a:xfrm>
            <a:prstGeom prst="bentConnector2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연결선: 꺾임 33">
              <a:extLst>
                <a:ext uri="{FF2B5EF4-FFF2-40B4-BE49-F238E27FC236}">
                  <a16:creationId xmlns:a16="http://schemas.microsoft.com/office/drawing/2014/main" id="{A3DF770A-73AF-EF7D-A02E-FE7D2FB823C9}"/>
                </a:ext>
              </a:extLst>
            </p:cNvPr>
            <p:cNvCxnSpPr>
              <a:stCxn id="29" idx="6"/>
            </p:cNvCxnSpPr>
            <p:nvPr/>
          </p:nvCxnSpPr>
          <p:spPr>
            <a:xfrm flipV="1">
              <a:off x="5634723" y="2667735"/>
              <a:ext cx="665682" cy="1117677"/>
            </a:xfrm>
            <a:prstGeom prst="bentConnector2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4">
              <a:extLst>
                <a:ext uri="{FF2B5EF4-FFF2-40B4-BE49-F238E27FC236}">
                  <a16:creationId xmlns:a16="http://schemas.microsoft.com/office/drawing/2014/main" id="{F7C7BABC-A6E1-7ACA-9D33-19491F41D65C}"/>
                </a:ext>
              </a:extLst>
            </p:cNvPr>
            <p:cNvCxnSpPr>
              <a:stCxn id="32" idx="6"/>
              <a:endCxn id="17" idx="0"/>
            </p:cNvCxnSpPr>
            <p:nvPr/>
          </p:nvCxnSpPr>
          <p:spPr>
            <a:xfrm>
              <a:off x="6426405" y="2529235"/>
              <a:ext cx="1143610" cy="1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C15384B-FFC3-1DFA-CA5B-92253627AB28}"/>
                    </a:ext>
                  </a:extLst>
                </p:cNvPr>
                <p:cNvSpPr txBox="1"/>
                <p:nvPr/>
              </p:nvSpPr>
              <p:spPr>
                <a:xfrm>
                  <a:off x="8048905" y="2365986"/>
                  <a:ext cx="8372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A69CD716-683E-7F84-78EF-E06499BE91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8905" y="2365986"/>
                  <a:ext cx="837280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5109" r="-8029" b="-4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098AD06-5322-7CFB-F6DA-C1CA797059C5}"/>
                    </a:ext>
                  </a:extLst>
                </p:cNvPr>
                <p:cNvSpPr txBox="1"/>
                <p:nvPr/>
              </p:nvSpPr>
              <p:spPr>
                <a:xfrm>
                  <a:off x="4952391" y="1381744"/>
                  <a:ext cx="2617622" cy="2346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9D18ACA-3FA3-868D-A2FE-D5877D6B98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2391" y="1381744"/>
                  <a:ext cx="2617622" cy="234616"/>
                </a:xfrm>
                <a:prstGeom prst="rect">
                  <a:avLst/>
                </a:prstGeom>
                <a:blipFill>
                  <a:blip r:embed="rId13"/>
                  <a:stretch>
                    <a:fillRect b="-2307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616B819-FFBA-BDCA-EBEA-41051A531D19}"/>
                    </a:ext>
                  </a:extLst>
                </p:cNvPr>
                <p:cNvSpPr txBox="1"/>
                <p:nvPr/>
              </p:nvSpPr>
              <p:spPr>
                <a:xfrm>
                  <a:off x="5465176" y="1062159"/>
                  <a:ext cx="1670457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𝑟𝑒𝑝𝑎𝑟𝑎𝑚𝑒𝑡𝑒𝑟𝑖𝑧𝑎𝑡𝑖𝑜𝑛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𝑡𝑟𝑖𝑐𝑘</m:t>
                        </m:r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76FD007-564B-93F9-6888-651944AB22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5176" y="1062159"/>
                  <a:ext cx="1670457" cy="169277"/>
                </a:xfrm>
                <a:prstGeom prst="rect">
                  <a:avLst/>
                </a:prstGeom>
                <a:blipFill>
                  <a:blip r:embed="rId14"/>
                  <a:stretch>
                    <a:fillRect l="-1825" r="-1095" b="-321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2348A45-A5E6-C098-03B6-70227AF6051A}"/>
                    </a:ext>
                  </a:extLst>
                </p:cNvPr>
                <p:cNvSpPr txBox="1"/>
                <p:nvPr/>
              </p:nvSpPr>
              <p:spPr>
                <a:xfrm>
                  <a:off x="6864688" y="2265800"/>
                  <a:ext cx="109882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𝑙𝑎𝑡𝑒𝑛𝑡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𝑣𝑎𝑟𝑖𝑎𝑏𝑙𝑒</m:t>
                        </m:r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DAD34DE-28DF-C9F1-3522-CDA5B8AEA3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4688" y="2265800"/>
                  <a:ext cx="1098826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2778" r="-2222" b="-967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618022B-2BBA-B8F8-8506-1C673BD40904}"/>
                    </a:ext>
                  </a:extLst>
                </p:cNvPr>
                <p:cNvSpPr txBox="1"/>
                <p:nvPr/>
              </p:nvSpPr>
              <p:spPr>
                <a:xfrm>
                  <a:off x="7309257" y="2583739"/>
                  <a:ext cx="197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C57768C-AC22-5DF6-E50A-2105E992E1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9257" y="2583739"/>
                  <a:ext cx="197938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9375" r="-9375" b="-217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CB6485-9861-A362-7800-A444B93C2B03}"/>
                </a:ext>
              </a:extLst>
            </p:cNvPr>
            <p:cNvSpPr txBox="1"/>
            <p:nvPr/>
          </p:nvSpPr>
          <p:spPr>
            <a:xfrm>
              <a:off x="3508228" y="1751052"/>
              <a:ext cx="1067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rgbClr val="C00000"/>
                  </a:solidFill>
                </a:rPr>
                <a:t>Encoder</a:t>
              </a:r>
              <a:endParaRPr lang="ko-KR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AD44966-AB3B-4E2D-7687-2B537A95BBE8}"/>
                </a:ext>
              </a:extLst>
            </p:cNvPr>
            <p:cNvSpPr txBox="1"/>
            <p:nvPr/>
          </p:nvSpPr>
          <p:spPr>
            <a:xfrm>
              <a:off x="7818264" y="1751052"/>
              <a:ext cx="1099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rgbClr val="C00000"/>
                  </a:solidFill>
                </a:rPr>
                <a:t>Decoder</a:t>
              </a:r>
              <a:endParaRPr lang="ko-KR" altLang="en-US" b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E2B54B-E1B8-5D8E-1DC8-032E35666DA1}"/>
                    </a:ext>
                  </a:extLst>
                </p:cNvPr>
                <p:cNvSpPr txBox="1"/>
                <p:nvPr/>
              </p:nvSpPr>
              <p:spPr>
                <a:xfrm>
                  <a:off x="6864688" y="4073638"/>
                  <a:ext cx="3453189" cy="11110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1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100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1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ko-KR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d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𝐾𝐿</m:t>
                                </m:r>
                              </m:sub>
                            </m:s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)||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</m:func>
                      </m:oMath>
                    </m:oMathPara>
                  </a14:m>
                  <a:endParaRPr lang="en-US" altLang="ko-KR" sz="11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100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 sz="11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sub>
                                    </m:s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altLang="ko-KR" sz="11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b="0" i="1" smtClean="0"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e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11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groupCh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ko-KR" sz="1100" b="0" i="0" smtClean="0">
                                <a:latin typeface="Cambria Math" panose="02040503050406030204" pitchFamily="18" charset="0"/>
                              </a:rPr>
                              <m:t>reconstruction</m:t>
                            </m:r>
                            <m:r>
                              <a:rPr lang="en-US" altLang="ko-KR" sz="11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ko-KR" sz="1100" b="0" i="0" smtClean="0">
                                <a:latin typeface="Cambria Math" panose="02040503050406030204" pitchFamily="18" charset="0"/>
                              </a:rPr>
                              <m:t>term</m:t>
                            </m:r>
                          </m:lim>
                        </m:limLow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limLow>
                          <m:limLowPr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𝐾𝐿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)||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</m:groupChr>
                          </m:e>
                          <m:lim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𝑝𝑟𝑖𝑜𝑟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𝑚𝑎𝑡𝑐h𝑖𝑛𝑔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𝑡𝑒𝑟𝑚</m:t>
                            </m:r>
                          </m:lim>
                        </m:limLow>
                      </m:oMath>
                    </m:oMathPara>
                  </a14:m>
                  <a:endParaRPr lang="en-US" altLang="ko-KR" sz="1100" b="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E2B54B-E1B8-5D8E-1DC8-032E35666D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4688" y="4073638"/>
                  <a:ext cx="3453189" cy="1111073"/>
                </a:xfrm>
                <a:prstGeom prst="rect">
                  <a:avLst/>
                </a:prstGeom>
                <a:blipFill>
                  <a:blip r:embed="rId17"/>
                  <a:stretch>
                    <a:fillRect l="-1060" r="-1237" b="-384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AD9AAB8-4814-35B1-848F-EC698FA513CD}"/>
                    </a:ext>
                  </a:extLst>
                </p:cNvPr>
                <p:cNvSpPr txBox="1"/>
                <p:nvPr/>
              </p:nvSpPr>
              <p:spPr>
                <a:xfrm>
                  <a:off x="6864688" y="3742136"/>
                  <a:ext cx="3453189" cy="16927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𝐸𝑣𝑖𝑑𝑒𝑛𝑐𝑒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𝐿𝑜𝑤𝑒𝑟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𝐵𝑜𝑢𝑛𝑑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𝐸𝐿𝐵𝑂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BC250250-8CFB-C042-4B32-B055B5B93D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4688" y="3742136"/>
                  <a:ext cx="3453189" cy="169276"/>
                </a:xfrm>
                <a:prstGeom prst="rect">
                  <a:avLst/>
                </a:prstGeom>
                <a:blipFill>
                  <a:blip r:embed="rId18"/>
                  <a:stretch>
                    <a:fillRect b="-357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AEED117-4DF0-F3AD-02AA-66730D6917B9}"/>
                    </a:ext>
                  </a:extLst>
                </p:cNvPr>
                <p:cNvSpPr txBox="1"/>
                <p:nvPr/>
              </p:nvSpPr>
              <p:spPr>
                <a:xfrm>
                  <a:off x="7577045" y="5458509"/>
                  <a:ext cx="72795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𝑚𝑎𝑥𝑖𝑚𝑖𝑧𝑒</m:t>
                        </m:r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1049" name="TextBox 1048">
                  <a:extLst>
                    <a:ext uri="{FF2B5EF4-FFF2-40B4-BE49-F238E27FC236}">
                      <a16:creationId xmlns:a16="http://schemas.microsoft.com/office/drawing/2014/main" id="{1BCD91AE-200C-AF53-7DE2-237AF86D2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7045" y="5458509"/>
                  <a:ext cx="727956" cy="184666"/>
                </a:xfrm>
                <a:prstGeom prst="rect">
                  <a:avLst/>
                </a:prstGeom>
                <a:blipFill>
                  <a:blip r:embed="rId19"/>
                  <a:stretch>
                    <a:fillRect l="-3361" r="-2521" b="-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D8F19D3-4E90-976F-8E41-765C6D8C55F9}"/>
                    </a:ext>
                  </a:extLst>
                </p:cNvPr>
                <p:cNvSpPr txBox="1"/>
                <p:nvPr/>
              </p:nvSpPr>
              <p:spPr>
                <a:xfrm>
                  <a:off x="9027815" y="5458509"/>
                  <a:ext cx="69749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𝑚𝑖𝑛𝑖𝑚𝑖𝑧𝑒</m:t>
                        </m:r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1050" name="TextBox 1049">
                  <a:extLst>
                    <a:ext uri="{FF2B5EF4-FFF2-40B4-BE49-F238E27FC236}">
                      <a16:creationId xmlns:a16="http://schemas.microsoft.com/office/drawing/2014/main" id="{59CBA935-2AE9-2AA1-F7E5-21938FF399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7815" y="5458509"/>
                  <a:ext cx="697499" cy="184666"/>
                </a:xfrm>
                <a:prstGeom prst="rect">
                  <a:avLst/>
                </a:prstGeom>
                <a:blipFill>
                  <a:blip r:embed="rId20"/>
                  <a:stretch>
                    <a:fillRect l="-3509" r="-2632" b="-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88B4AB71-4EF4-D534-4503-37CB3B9068A7}"/>
                </a:ext>
              </a:extLst>
            </p:cNvPr>
            <p:cNvSpPr/>
            <p:nvPr/>
          </p:nvSpPr>
          <p:spPr>
            <a:xfrm>
              <a:off x="7275023" y="4792811"/>
              <a:ext cx="1332000" cy="46880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BBEA4750-D6CE-D6D9-753D-9D3EDE5ADC43}"/>
                </a:ext>
              </a:extLst>
            </p:cNvPr>
            <p:cNvSpPr/>
            <p:nvPr/>
          </p:nvSpPr>
          <p:spPr>
            <a:xfrm>
              <a:off x="8698385" y="4789007"/>
              <a:ext cx="1356360" cy="46880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FA984267-37E7-1C64-BDB3-ED110B377404}"/>
                </a:ext>
              </a:extLst>
            </p:cNvPr>
            <p:cNvCxnSpPr>
              <a:stCxn id="47" idx="2"/>
              <a:endCxn id="45" idx="0"/>
            </p:cNvCxnSpPr>
            <p:nvPr/>
          </p:nvCxnSpPr>
          <p:spPr>
            <a:xfrm>
              <a:off x="7941023" y="5261617"/>
              <a:ext cx="0" cy="19689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화살표 연결선 49">
              <a:extLst>
                <a:ext uri="{FF2B5EF4-FFF2-40B4-BE49-F238E27FC236}">
                  <a16:creationId xmlns:a16="http://schemas.microsoft.com/office/drawing/2014/main" id="{B41D0CEC-DD95-DCF3-2DB9-4DC5D7E2AB4D}"/>
                </a:ext>
              </a:extLst>
            </p:cNvPr>
            <p:cNvCxnSpPr>
              <a:cxnSpLocks/>
              <a:stCxn id="48" idx="2"/>
              <a:endCxn id="46" idx="0"/>
            </p:cNvCxnSpPr>
            <p:nvPr/>
          </p:nvCxnSpPr>
          <p:spPr>
            <a:xfrm>
              <a:off x="9376565" y="5257813"/>
              <a:ext cx="0" cy="200696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7AD6BED5-04AF-367A-A38D-EB6D976A6648}"/>
                </a:ext>
              </a:extLst>
            </p:cNvPr>
            <p:cNvSpPr/>
            <p:nvPr/>
          </p:nvSpPr>
          <p:spPr>
            <a:xfrm>
              <a:off x="9863075" y="1899236"/>
              <a:ext cx="1260000" cy="12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직선 화살표 연결선 51">
              <a:extLst>
                <a:ext uri="{FF2B5EF4-FFF2-40B4-BE49-F238E27FC236}">
                  <a16:creationId xmlns:a16="http://schemas.microsoft.com/office/drawing/2014/main" id="{0463D0A3-53DE-BCB2-5194-0090846EC086}"/>
                </a:ext>
              </a:extLst>
            </p:cNvPr>
            <p:cNvCxnSpPr>
              <a:stCxn id="17" idx="2"/>
              <a:endCxn id="51" idx="1"/>
            </p:cNvCxnSpPr>
            <p:nvPr/>
          </p:nvCxnSpPr>
          <p:spPr>
            <a:xfrm>
              <a:off x="9384185" y="2529235"/>
              <a:ext cx="478890" cy="1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F33611B-FEDE-055B-BAE4-6412BCF1C784}"/>
                    </a:ext>
                  </a:extLst>
                </p:cNvPr>
                <p:cNvSpPr txBox="1"/>
                <p:nvPr/>
              </p:nvSpPr>
              <p:spPr>
                <a:xfrm>
                  <a:off x="10386988" y="2390736"/>
                  <a:ext cx="21217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068" name="TextBox 1067">
                  <a:extLst>
                    <a:ext uri="{FF2B5EF4-FFF2-40B4-BE49-F238E27FC236}">
                      <a16:creationId xmlns:a16="http://schemas.microsoft.com/office/drawing/2014/main" id="{AFC45BAD-C90E-DD53-B35C-BD7FED72C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6988" y="2390736"/>
                  <a:ext cx="212173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8824" t="-22222" r="-79412" b="-444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C7B4A25-CAA1-7501-9D41-2280891ADCBC}"/>
                    </a:ext>
                  </a:extLst>
                </p:cNvPr>
                <p:cNvSpPr txBox="1"/>
                <p:nvPr/>
              </p:nvSpPr>
              <p:spPr>
                <a:xfrm>
                  <a:off x="1437781" y="1587283"/>
                  <a:ext cx="137364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120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bserved</m:t>
                        </m:r>
                        <m: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samples</m:t>
                        </m:r>
                        <m: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08F01276-C842-3EC4-E40C-8B02F186BD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7781" y="1587283"/>
                  <a:ext cx="1373646" cy="184666"/>
                </a:xfrm>
                <a:prstGeom prst="rect">
                  <a:avLst/>
                </a:prstGeom>
                <a:blipFill>
                  <a:blip r:embed="rId22"/>
                  <a:stretch>
                    <a:fillRect l="-1778" r="-444" b="-3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BC3AF4AD-8242-B9A9-AC8A-DED08343998F}"/>
                    </a:ext>
                  </a:extLst>
                </p:cNvPr>
                <p:cNvSpPr txBox="1"/>
                <p:nvPr/>
              </p:nvSpPr>
              <p:spPr>
                <a:xfrm>
                  <a:off x="9779000" y="1587283"/>
                  <a:ext cx="142814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Generated</m:t>
                        </m:r>
                        <m: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samples</m:t>
                        </m:r>
                        <m: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C872E32E-E1E9-F42A-36E9-DE7A39BC76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9000" y="1587283"/>
                  <a:ext cx="1428147" cy="184666"/>
                </a:xfrm>
                <a:prstGeom prst="rect">
                  <a:avLst/>
                </a:prstGeom>
                <a:blipFill>
                  <a:blip r:embed="rId23"/>
                  <a:stretch>
                    <a:fillRect l="-2137" t="-23333" r="-16667" b="-3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6661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Variational Auto Encoders (VAE)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groupChr>
                      </m:e>
                      <m:lim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reconstruction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term</m:t>
                        </m:r>
                      </m:lim>
                    </m:limLow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altLang="ko-K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𝐾𝐿</m:t>
                                </m:r>
                              </m:sub>
                            </m:s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)||</m:t>
                            </m:r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prior</m:t>
                        </m:r>
                        <m: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matching</m:t>
                        </m:r>
                        <m: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term</m:t>
                        </m:r>
                      </m:lim>
                    </m:limLow>
                  </m:oMath>
                </a14:m>
                <a:endParaRPr lang="en-US" altLang="ko-KR" dirty="0"/>
              </a:p>
              <a:p>
                <a:endParaRPr lang="en-US" altLang="ko-KR" dirty="0"/>
              </a:p>
              <a:p>
                <a:pPr lvl="1"/>
                <a:r>
                  <a:rPr lang="en-US" altLang="ko-KR" dirty="0"/>
                  <a:t>Loss = BCE + KLD</a:t>
                </a:r>
              </a:p>
              <a:p>
                <a:endParaRPr lang="en-US" altLang="ko-KR" dirty="0"/>
              </a:p>
              <a:p>
                <a:pPr lvl="1"/>
                <a:r>
                  <a:rPr lang="en-US" altLang="ko-KR" dirty="0"/>
                  <a:t>BCE</a:t>
                </a:r>
                <a:r>
                  <a:rPr lang="ko-KR" altLang="en-US" dirty="0"/>
                  <a:t>는 </a:t>
                </a:r>
                <a:r>
                  <a:rPr lang="en-US" altLang="ko-KR" dirty="0"/>
                  <a:t>Reconstruction</a:t>
                </a:r>
                <a:r>
                  <a:rPr lang="ko-KR" altLang="en-US" dirty="0"/>
                  <a:t>에 대한 </a:t>
                </a:r>
                <a:r>
                  <a:rPr lang="en-US" altLang="ko-KR" dirty="0"/>
                  <a:t>term.</a:t>
                </a:r>
              </a:p>
              <a:p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1" dirty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ko-KR" altLang="en-US" dirty="0"/>
                  <a:t>에 대한 추정하는 분포와 원본 분포는 다음과 같다</a:t>
                </a:r>
                <a:r>
                  <a:rPr lang="en-US" altLang="ko-KR" dirty="0"/>
                  <a:t>:</a:t>
                </a:r>
              </a:p>
              <a:p>
                <a:endParaRPr lang="en-US" altLang="ko-K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US" altLang="ko-K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;0,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US" altLang="ko-KR" b="0" dirty="0"/>
              </a:p>
              <a:p>
                <a:pPr marL="457200" lvl="1" indent="0">
                  <a:buNone/>
                </a:pPr>
                <a:endParaRPr lang="en-US" altLang="ko-KR" dirty="0"/>
              </a:p>
              <a:p>
                <a:pPr lvl="1"/>
                <a:r>
                  <a:rPr lang="ko-KR" altLang="en-US" dirty="0"/>
                  <a:t>즉 </a:t>
                </a:r>
                <a:r>
                  <a:rPr lang="en-US" altLang="ko-KR" dirty="0"/>
                  <a:t>z</a:t>
                </a:r>
                <a:r>
                  <a:rPr lang="ko-KR" altLang="en-US" dirty="0"/>
                  <a:t>는 정규 분포이므로 </a:t>
                </a:r>
                <a:r>
                  <a:rPr lang="en-US" altLang="ko-KR" dirty="0"/>
                  <a:t>trick</a:t>
                </a:r>
                <a:r>
                  <a:rPr lang="ko-KR" altLang="en-US" dirty="0"/>
                  <a:t>으로 추정한 값 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이 정규분포와 얼마나 차이가 있는지를 계산하여 </a:t>
                </a:r>
                <a:r>
                  <a:rPr lang="en-US" altLang="ko-KR" dirty="0"/>
                  <a:t>Loss</a:t>
                </a:r>
                <a:r>
                  <a:rPr lang="ko-KR" altLang="en-US" dirty="0"/>
                  <a:t>를 계산한다</a:t>
                </a:r>
                <a:r>
                  <a:rPr lang="en-US" altLang="ko-KR" dirty="0"/>
                  <a:t>.</a:t>
                </a:r>
                <a:endParaRPr lang="ko-KR" altLang="en-US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  <a:blipFill>
                <a:blip r:embed="rId3"/>
                <a:stretch>
                  <a:fillRect l="-1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985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Hierarchical Variational Auto Encoders (H-VAE)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37" y="1092146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H-VAE</a:t>
            </a:r>
            <a:r>
              <a:rPr lang="ko-KR" altLang="en-US" dirty="0"/>
              <a:t>는 </a:t>
            </a:r>
            <a:r>
              <a:rPr lang="en-US" altLang="ko-KR" dirty="0"/>
              <a:t>VAE</a:t>
            </a:r>
            <a:r>
              <a:rPr lang="ko-KR" altLang="en-US" dirty="0"/>
              <a:t>보다 더 </a:t>
            </a:r>
            <a:r>
              <a:rPr lang="en-US" altLang="ko-KR" dirty="0"/>
              <a:t>high-level</a:t>
            </a:r>
            <a:r>
              <a:rPr lang="ko-KR" altLang="en-US" dirty="0"/>
              <a:t>의 잠재변수를 이끌어내기 위해 계층적으로 쌓은 모델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VAE</a:t>
            </a:r>
            <a:r>
              <a:rPr lang="ko-KR" altLang="en-US" dirty="0"/>
              <a:t>를 통해 </a:t>
            </a:r>
            <a:r>
              <a:rPr lang="en-US" altLang="ko-KR" dirty="0"/>
              <a:t>Decoding</a:t>
            </a:r>
            <a:r>
              <a:rPr lang="ko-KR" altLang="en-US" dirty="0"/>
              <a:t>한 값을 다시 잠재변수로 가정하고 </a:t>
            </a:r>
            <a:r>
              <a:rPr lang="en-US" altLang="ko-KR" dirty="0"/>
              <a:t>VAE</a:t>
            </a:r>
            <a:r>
              <a:rPr lang="ko-KR" altLang="en-US" dirty="0"/>
              <a:t>를 연속적으로 사용한다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pic>
        <p:nvPicPr>
          <p:cNvPr id="4" name="Picture 2" descr="A Variational Auto Encoder graphically regresented">
            <a:extLst>
              <a:ext uri="{FF2B5EF4-FFF2-40B4-BE49-F238E27FC236}">
                <a16:creationId xmlns:a16="http://schemas.microsoft.com/office/drawing/2014/main" id="{A24F539E-BEFF-6B52-4FC6-9F953A755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107" y="4542273"/>
            <a:ext cx="5715785" cy="219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255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Hierarchical Variational Auto Encoders (H-VAE)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T</a:t>
                </a:r>
                <a:r>
                  <a:rPr lang="ko-KR" altLang="en-US" dirty="0"/>
                  <a:t>개의 계층 레벨이 있을 때 </a:t>
                </a:r>
                <a:r>
                  <a:rPr lang="en-US" altLang="ko-KR" dirty="0"/>
                  <a:t>H-VAE</a:t>
                </a:r>
                <a:r>
                  <a:rPr lang="ko-KR" altLang="en-US" dirty="0"/>
                  <a:t>는 다음과 같은 </a:t>
                </a:r>
                <a:r>
                  <a:rPr lang="en-US" altLang="ko-KR" dirty="0"/>
                  <a:t>Markov Chain</a:t>
                </a:r>
                <a:r>
                  <a:rPr lang="ko-KR" altLang="en-US" dirty="0"/>
                  <a:t>을 가진다</a:t>
                </a:r>
                <a:r>
                  <a:rPr lang="en-US" altLang="ko-KR" dirty="0"/>
                  <a:t>:</a:t>
                </a:r>
                <a:r>
                  <a:rPr lang="ko-KR" altLang="en-US" dirty="0"/>
                  <a:t> </a:t>
                </a:r>
                <a:endParaRPr lang="en-US" altLang="ko-KR" dirty="0"/>
              </a:p>
              <a:p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  <a:blipFill>
                <a:blip r:embed="rId3"/>
                <a:stretch>
                  <a:fillRect l="-161" t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A Variational Auto Encoder graphically regresented">
            <a:extLst>
              <a:ext uri="{FF2B5EF4-FFF2-40B4-BE49-F238E27FC236}">
                <a16:creationId xmlns:a16="http://schemas.microsoft.com/office/drawing/2014/main" id="{A24F539E-BEFF-6B52-4FC6-9F953A755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107" y="4542273"/>
            <a:ext cx="5715785" cy="219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39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Hierarchical Variational Auto Encoders (H-VAE)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ELBO </a:t>
                </a:r>
                <a:r>
                  <a:rPr lang="ko-KR" altLang="en-US" dirty="0"/>
                  <a:t>도출을 위한 수식은 다음과 같다</a:t>
                </a:r>
                <a:r>
                  <a:rPr lang="en-US" altLang="ko-KR" dirty="0"/>
                  <a:t>:</a:t>
                </a:r>
              </a:p>
              <a:p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1: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altLang="ko-K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1: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nary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ko-K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1: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1: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1: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  <a:blipFill>
                <a:blip r:embed="rId3"/>
                <a:stretch>
                  <a:fillRect l="-161" t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A Variational Auto Encoder graphically regresented">
            <a:extLst>
              <a:ext uri="{FF2B5EF4-FFF2-40B4-BE49-F238E27FC236}">
                <a16:creationId xmlns:a16="http://schemas.microsoft.com/office/drawing/2014/main" id="{0B348408-514C-947C-8DE0-64404D7F0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107" y="4542273"/>
            <a:ext cx="5715785" cy="219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995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Hierarchical Variational Auto Encoders (H-VAE)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/>
                  <a:t>최종적으로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ko-KR" altLang="en-US" dirty="0"/>
                  <a:t>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ko-KR" b="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의 수식을 대입하면 다음과 같은 식을 최종적으로 얻을 수 있다</a:t>
                </a:r>
                <a:r>
                  <a:rPr lang="en-US" altLang="ko-KR" dirty="0"/>
                  <a:t>:</a:t>
                </a:r>
              </a:p>
              <a:p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1: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nary>
                                    <m:naryPr>
                                      <m:chr m:val="∏"/>
                                      <m:limLoc m:val="subSup"/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=2</m:t>
                                      </m:r>
                                    </m:sub>
                                    <m:sup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nary>
                                    <m:naryPr>
                                      <m:chr m:val="∏"/>
                                      <m:limLoc m:val="subSup"/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=2</m:t>
                                      </m:r>
                                    </m:sub>
                                    <m:sup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  <a:blipFill>
                <a:blip r:embed="rId3"/>
                <a:stretch>
                  <a:fillRect l="-161" t="-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A Variational Auto Encoder graphically regresented">
            <a:extLst>
              <a:ext uri="{FF2B5EF4-FFF2-40B4-BE49-F238E27FC236}">
                <a16:creationId xmlns:a16="http://schemas.microsoft.com/office/drawing/2014/main" id="{0B348408-514C-947C-8DE0-64404D7F0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107" y="4542273"/>
            <a:ext cx="5715785" cy="219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E588CD-6034-C75F-5C5C-E7750F3DB076}"/>
                  </a:ext>
                </a:extLst>
              </p:cNvPr>
              <p:cNvSpPr txBox="1"/>
              <p:nvPr/>
            </p:nvSpPr>
            <p:spPr>
              <a:xfrm>
                <a:off x="519037" y="3005252"/>
                <a:ext cx="3047222" cy="1044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ko-KR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E588CD-6034-C75F-5C5C-E7750F3DB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37" y="3005252"/>
                <a:ext cx="3047222" cy="1044260"/>
              </a:xfrm>
              <a:prstGeom prst="rect">
                <a:avLst/>
              </a:prstGeom>
              <a:blipFill>
                <a:blip r:embed="rId5"/>
                <a:stretch>
                  <a:fillRect t="-49123" r="-5400" b="-76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68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Concept of Generative Models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생성 모델</a:t>
            </a:r>
            <a:r>
              <a:rPr lang="en-US" altLang="ko-KR" dirty="0"/>
              <a:t>(Generative Model)</a:t>
            </a:r>
            <a:r>
              <a:rPr lang="ko-KR" altLang="en-US" dirty="0"/>
              <a:t>이란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pPr lvl="1"/>
            <a:r>
              <a:rPr lang="ko-KR" altLang="en-US" dirty="0"/>
              <a:t>분포에 맞는 데이터를 생성해내는 통계 모델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관측한 데이터의 분포를 추정하는 모델</a:t>
            </a:r>
            <a:r>
              <a:rPr lang="en-US" altLang="ko-KR" dirty="0"/>
              <a:t>. </a:t>
            </a:r>
            <a:r>
              <a:rPr lang="ko-KR" altLang="en-US" dirty="0"/>
              <a:t>→ 이미지의 경우 </a:t>
            </a:r>
            <a:r>
              <a:rPr lang="en-US" altLang="ko-KR" dirty="0"/>
              <a:t>pixel </a:t>
            </a:r>
            <a:r>
              <a:rPr lang="ko-KR" altLang="en-US" dirty="0"/>
              <a:t>분포를 의미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2"/>
            <a:r>
              <a:rPr lang="ko-KR" altLang="en-US" dirty="0"/>
              <a:t>생성 모델은 관측된 </a:t>
            </a:r>
            <a:r>
              <a:rPr lang="en-US" altLang="ko-KR" dirty="0"/>
              <a:t>target</a:t>
            </a:r>
            <a:r>
              <a:rPr lang="ko-KR" altLang="en-US" dirty="0"/>
              <a:t> 데이터의 확률 분포와 최대한 유사한 분포를 추정하고 가장 완성도 있는 데이터를 </a:t>
            </a:r>
            <a:r>
              <a:rPr lang="en-US" altLang="ko-KR" dirty="0"/>
              <a:t>Sampling</a:t>
            </a:r>
            <a:r>
              <a:rPr lang="ko-KR" altLang="en-US" dirty="0"/>
              <a:t>하는 모델이라 할 수 있다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D9112392-1FE2-DF94-DD60-0F195E239723}"/>
              </a:ext>
            </a:extLst>
          </p:cNvPr>
          <p:cNvGrpSpPr/>
          <p:nvPr/>
        </p:nvGrpSpPr>
        <p:grpSpPr>
          <a:xfrm>
            <a:off x="1951458" y="3411164"/>
            <a:ext cx="4237167" cy="3177875"/>
            <a:chOff x="1858833" y="3429000"/>
            <a:chExt cx="4237167" cy="3177875"/>
          </a:xfrm>
        </p:grpSpPr>
        <p:pic>
          <p:nvPicPr>
            <p:cNvPr id="4" name="그림 3" descr="도표, 디자인, 종이접기이(가) 표시된 사진&#10;&#10;자동 생성된 설명">
              <a:extLst>
                <a:ext uri="{FF2B5EF4-FFF2-40B4-BE49-F238E27FC236}">
                  <a16:creationId xmlns:a16="http://schemas.microsoft.com/office/drawing/2014/main" id="{715C2DA1-27B0-8B5D-C11D-434CAF6BD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833" y="3429000"/>
              <a:ext cx="4237167" cy="3177875"/>
            </a:xfrm>
            <a:prstGeom prst="rect">
              <a:avLst/>
            </a:prstGeom>
          </p:spPr>
        </p:pic>
        <p:pic>
          <p:nvPicPr>
            <p:cNvPr id="7" name="그림 6" descr="인간의 얼굴, 사람, 미소, 이마이(가) 표시된 사진&#10;&#10;자동 생성된 설명">
              <a:extLst>
                <a:ext uri="{FF2B5EF4-FFF2-40B4-BE49-F238E27FC236}">
                  <a16:creationId xmlns:a16="http://schemas.microsoft.com/office/drawing/2014/main" id="{B51F8F1D-BB84-ED7F-6C66-1BE513C92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887" y="3582690"/>
              <a:ext cx="941672" cy="941672"/>
            </a:xfrm>
            <a:prstGeom prst="rect">
              <a:avLst/>
            </a:prstGeom>
          </p:spPr>
        </p:pic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93E7BE00-9F2A-BFB7-F41B-103052223AE3}"/>
                </a:ext>
              </a:extLst>
            </p:cNvPr>
            <p:cNvSpPr/>
            <p:nvPr/>
          </p:nvSpPr>
          <p:spPr>
            <a:xfrm>
              <a:off x="4072379" y="4053526"/>
              <a:ext cx="387508" cy="103695"/>
            </a:xfrm>
            <a:custGeom>
              <a:avLst/>
              <a:gdLst>
                <a:gd name="connsiteX0" fmla="*/ 367646 w 367646"/>
                <a:gd name="connsiteY0" fmla="*/ 0 h 103695"/>
                <a:gd name="connsiteX1" fmla="*/ 141402 w 367646"/>
                <a:gd name="connsiteY1" fmla="*/ 9427 h 103695"/>
                <a:gd name="connsiteX2" fmla="*/ 0 w 367646"/>
                <a:gd name="connsiteY2" fmla="*/ 103695 h 10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646" h="103695">
                  <a:moveTo>
                    <a:pt x="367646" y="0"/>
                  </a:moveTo>
                  <a:lnTo>
                    <a:pt x="141402" y="9427"/>
                  </a:lnTo>
                  <a:cubicBezTo>
                    <a:pt x="80128" y="26709"/>
                    <a:pt x="29851" y="83270"/>
                    <a:pt x="0" y="103695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그림 15" descr="인간의 얼굴, 사람, 이마, 턱이(가) 표시된 사진&#10;&#10;자동 생성된 설명">
              <a:extLst>
                <a:ext uri="{FF2B5EF4-FFF2-40B4-BE49-F238E27FC236}">
                  <a16:creationId xmlns:a16="http://schemas.microsoft.com/office/drawing/2014/main" id="{EAFDD398-B6A7-C80A-403C-A79ECDAA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977" y="4487094"/>
              <a:ext cx="941672" cy="932788"/>
            </a:xfrm>
            <a:prstGeom prst="rect">
              <a:avLst/>
            </a:prstGeom>
          </p:spPr>
        </p:pic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A55404A0-9C9C-CE45-163C-1D846644B3F1}"/>
                </a:ext>
              </a:extLst>
            </p:cNvPr>
            <p:cNvSpPr/>
            <p:nvPr/>
          </p:nvSpPr>
          <p:spPr>
            <a:xfrm>
              <a:off x="3393649" y="4922828"/>
              <a:ext cx="593889" cy="544718"/>
            </a:xfrm>
            <a:custGeom>
              <a:avLst/>
              <a:gdLst>
                <a:gd name="connsiteX0" fmla="*/ 0 w 593889"/>
                <a:gd name="connsiteY0" fmla="*/ 54525 h 544718"/>
                <a:gd name="connsiteX1" fmla="*/ 292231 w 593889"/>
                <a:gd name="connsiteY1" fmla="*/ 45098 h 544718"/>
                <a:gd name="connsiteX2" fmla="*/ 593889 w 593889"/>
                <a:gd name="connsiteY2" fmla="*/ 544718 h 54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3889" h="544718">
                  <a:moveTo>
                    <a:pt x="0" y="54525"/>
                  </a:moveTo>
                  <a:cubicBezTo>
                    <a:pt x="96625" y="8962"/>
                    <a:pt x="193250" y="-36601"/>
                    <a:pt x="292231" y="45098"/>
                  </a:cubicBezTo>
                  <a:cubicBezTo>
                    <a:pt x="391212" y="126797"/>
                    <a:pt x="492550" y="335757"/>
                    <a:pt x="593889" y="544718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B87E68F-D168-4AE9-7096-E5019E87A1FA}"/>
              </a:ext>
            </a:extLst>
          </p:cNvPr>
          <p:cNvGrpSpPr/>
          <p:nvPr/>
        </p:nvGrpSpPr>
        <p:grpSpPr>
          <a:xfrm>
            <a:off x="7028803" y="3577823"/>
            <a:ext cx="3478490" cy="2762415"/>
            <a:chOff x="7028803" y="3577823"/>
            <a:chExt cx="3478490" cy="2762415"/>
          </a:xfrm>
        </p:grpSpPr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8D65C981-81B2-E952-0A96-9B6E9326123D}"/>
                </a:ext>
              </a:extLst>
            </p:cNvPr>
            <p:cNvSpPr/>
            <p:nvPr/>
          </p:nvSpPr>
          <p:spPr>
            <a:xfrm rot="60000">
              <a:off x="7049579" y="4370092"/>
              <a:ext cx="2965546" cy="1970146"/>
            </a:xfrm>
            <a:custGeom>
              <a:avLst/>
              <a:gdLst>
                <a:gd name="connsiteX0" fmla="*/ 0 w 3619893"/>
                <a:gd name="connsiteY0" fmla="*/ 2347758 h 2347758"/>
                <a:gd name="connsiteX1" fmla="*/ 659876 w 3619893"/>
                <a:gd name="connsiteY1" fmla="*/ 1866991 h 2347758"/>
                <a:gd name="connsiteX2" fmla="*/ 1216058 w 3619893"/>
                <a:gd name="connsiteY2" fmla="*/ 484 h 2347758"/>
                <a:gd name="connsiteX3" fmla="*/ 1734532 w 3619893"/>
                <a:gd name="connsiteY3" fmla="*/ 2055527 h 2347758"/>
                <a:gd name="connsiteX4" fmla="*/ 2337847 w 3619893"/>
                <a:gd name="connsiteY4" fmla="*/ 1131700 h 2347758"/>
                <a:gd name="connsiteX5" fmla="*/ 3120272 w 3619893"/>
                <a:gd name="connsiteY5" fmla="*/ 2102661 h 2347758"/>
                <a:gd name="connsiteX6" fmla="*/ 3619893 w 3619893"/>
                <a:gd name="connsiteY6" fmla="*/ 2262917 h 234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893" h="2347758">
                  <a:moveTo>
                    <a:pt x="0" y="2347758"/>
                  </a:moveTo>
                  <a:cubicBezTo>
                    <a:pt x="228600" y="2302980"/>
                    <a:pt x="457200" y="2258203"/>
                    <a:pt x="659876" y="1866991"/>
                  </a:cubicBezTo>
                  <a:cubicBezTo>
                    <a:pt x="862552" y="1475779"/>
                    <a:pt x="1036949" y="-30939"/>
                    <a:pt x="1216058" y="484"/>
                  </a:cubicBezTo>
                  <a:cubicBezTo>
                    <a:pt x="1395167" y="31907"/>
                    <a:pt x="1547567" y="1866991"/>
                    <a:pt x="1734532" y="2055527"/>
                  </a:cubicBezTo>
                  <a:cubicBezTo>
                    <a:pt x="1921497" y="2244063"/>
                    <a:pt x="2106890" y="1123844"/>
                    <a:pt x="2337847" y="1131700"/>
                  </a:cubicBezTo>
                  <a:cubicBezTo>
                    <a:pt x="2568804" y="1139556"/>
                    <a:pt x="2906598" y="1914125"/>
                    <a:pt x="3120272" y="2102661"/>
                  </a:cubicBezTo>
                  <a:cubicBezTo>
                    <a:pt x="3333946" y="2291197"/>
                    <a:pt x="3619893" y="2262917"/>
                    <a:pt x="3619893" y="2262917"/>
                  </a:cubicBezTo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7C75D3C8-80A0-2AE5-7A2D-49804532EED4}"/>
                </a:ext>
              </a:extLst>
            </p:cNvPr>
            <p:cNvCxnSpPr>
              <a:cxnSpLocks/>
            </p:cNvCxnSpPr>
            <p:nvPr/>
          </p:nvCxnSpPr>
          <p:spPr>
            <a:xfrm>
              <a:off x="7028803" y="3577823"/>
              <a:ext cx="0" cy="2727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D1A59DDD-E7E6-852A-DA9A-E9DA66F6CC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8803" y="6305005"/>
              <a:ext cx="34784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그림 29" descr="미소, 사람, 인간의 얼굴, 입술이(가) 표시된 사진&#10;&#10;자동 생성된 설명">
              <a:extLst>
                <a:ext uri="{FF2B5EF4-FFF2-40B4-BE49-F238E27FC236}">
                  <a16:creationId xmlns:a16="http://schemas.microsoft.com/office/drawing/2014/main" id="{8549F86B-C02D-4E23-28A3-B5699210C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343" y="4632176"/>
              <a:ext cx="555926" cy="545631"/>
            </a:xfrm>
            <a:prstGeom prst="rect">
              <a:avLst/>
            </a:prstGeom>
          </p:spPr>
        </p:pic>
        <p:pic>
          <p:nvPicPr>
            <p:cNvPr id="32" name="그림 31" descr="인간의 얼굴, 사람, 눈썹, 입술이(가) 표시된 사진&#10;&#10;자동 생성된 설명">
              <a:extLst>
                <a:ext uri="{FF2B5EF4-FFF2-40B4-BE49-F238E27FC236}">
                  <a16:creationId xmlns:a16="http://schemas.microsoft.com/office/drawing/2014/main" id="{565FEE2E-97F8-EEE9-D428-A806A6174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591" y="5185480"/>
              <a:ext cx="555926" cy="555926"/>
            </a:xfrm>
            <a:prstGeom prst="rect">
              <a:avLst/>
            </a:prstGeom>
          </p:spPr>
        </p:pic>
        <p:pic>
          <p:nvPicPr>
            <p:cNvPr id="34" name="그림 33" descr="인간의 얼굴, 미소, 사람, 이마이(가) 표시된 사진&#10;&#10;자동 생성된 설명">
              <a:extLst>
                <a:ext uri="{FF2B5EF4-FFF2-40B4-BE49-F238E27FC236}">
                  <a16:creationId xmlns:a16="http://schemas.microsoft.com/office/drawing/2014/main" id="{FB244ECD-C675-701C-A44A-BE3E998DC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0460" y="3688278"/>
              <a:ext cx="540531" cy="545631"/>
            </a:xfrm>
            <a:prstGeom prst="rect">
              <a:avLst/>
            </a:prstGeom>
          </p:spPr>
        </p:pic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04017D88-BEA6-B72D-2E11-80096E7F6A23}"/>
                </a:ext>
              </a:extLst>
            </p:cNvPr>
            <p:cNvSpPr/>
            <p:nvPr/>
          </p:nvSpPr>
          <p:spPr>
            <a:xfrm>
              <a:off x="7947659" y="4236720"/>
              <a:ext cx="76199" cy="269806"/>
            </a:xfrm>
            <a:custGeom>
              <a:avLst/>
              <a:gdLst>
                <a:gd name="connsiteX0" fmla="*/ 0 w 22860"/>
                <a:gd name="connsiteY0" fmla="*/ 0 h 198120"/>
                <a:gd name="connsiteX1" fmla="*/ 22860 w 22860"/>
                <a:gd name="connsiteY1" fmla="*/ 198120 h 1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" h="198120">
                  <a:moveTo>
                    <a:pt x="0" y="0"/>
                  </a:moveTo>
                  <a:cubicBezTo>
                    <a:pt x="3810" y="69850"/>
                    <a:pt x="7620" y="139700"/>
                    <a:pt x="22860" y="19812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245F1C66-689D-233E-7DF0-BBBA685BDF01}"/>
                </a:ext>
              </a:extLst>
            </p:cNvPr>
            <p:cNvSpPr/>
            <p:nvPr/>
          </p:nvSpPr>
          <p:spPr>
            <a:xfrm flipH="1">
              <a:off x="8913306" y="5177351"/>
              <a:ext cx="76199" cy="269806"/>
            </a:xfrm>
            <a:custGeom>
              <a:avLst/>
              <a:gdLst>
                <a:gd name="connsiteX0" fmla="*/ 0 w 22860"/>
                <a:gd name="connsiteY0" fmla="*/ 0 h 198120"/>
                <a:gd name="connsiteX1" fmla="*/ 22860 w 22860"/>
                <a:gd name="connsiteY1" fmla="*/ 198120 h 1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" h="198120">
                  <a:moveTo>
                    <a:pt x="0" y="0"/>
                  </a:moveTo>
                  <a:cubicBezTo>
                    <a:pt x="3810" y="69850"/>
                    <a:pt x="7620" y="139700"/>
                    <a:pt x="22860" y="19812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A60B261A-9FA2-EB2D-AB4D-534256422416}"/>
                </a:ext>
              </a:extLst>
            </p:cNvPr>
            <p:cNvSpPr/>
            <p:nvPr/>
          </p:nvSpPr>
          <p:spPr>
            <a:xfrm>
              <a:off x="9044940" y="5437448"/>
              <a:ext cx="563880" cy="102292"/>
            </a:xfrm>
            <a:custGeom>
              <a:avLst/>
              <a:gdLst>
                <a:gd name="connsiteX0" fmla="*/ 563880 w 563880"/>
                <a:gd name="connsiteY0" fmla="*/ 33712 h 102292"/>
                <a:gd name="connsiteX1" fmla="*/ 144780 w 563880"/>
                <a:gd name="connsiteY1" fmla="*/ 3232 h 102292"/>
                <a:gd name="connsiteX2" fmla="*/ 0 w 563880"/>
                <a:gd name="connsiteY2" fmla="*/ 102292 h 10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80" h="102292">
                  <a:moveTo>
                    <a:pt x="563880" y="33712"/>
                  </a:moveTo>
                  <a:cubicBezTo>
                    <a:pt x="401320" y="12757"/>
                    <a:pt x="238760" y="-8198"/>
                    <a:pt x="144780" y="3232"/>
                  </a:cubicBezTo>
                  <a:cubicBezTo>
                    <a:pt x="50800" y="14662"/>
                    <a:pt x="24130" y="85782"/>
                    <a:pt x="0" y="102292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9830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Hierarchical Variational Auto Encoders (H-VAE)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H-VAE</a:t>
                </a:r>
                <a:r>
                  <a:rPr lang="ko-KR" altLang="en-US" dirty="0"/>
                  <a:t>는 </a:t>
                </a:r>
                <a:r>
                  <a:rPr lang="en-US" altLang="ko-KR" dirty="0"/>
                  <a:t>VAE</a:t>
                </a:r>
                <a:r>
                  <a:rPr lang="ko-KR" altLang="en-US" dirty="0"/>
                  <a:t>를 계층적으로 쌓아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점진적으로 더 높은 차원의 이미지를 생성하려 시도했다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Diffusion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model</a:t>
                </a:r>
                <a:r>
                  <a:rPr lang="ko-KR" altLang="en-US" dirty="0"/>
                  <a:t>은 </a:t>
                </a:r>
                <a:r>
                  <a:rPr lang="en-US" altLang="ko-KR" dirty="0"/>
                  <a:t>H-VAE</a:t>
                </a:r>
                <a:r>
                  <a:rPr lang="ko-KR" altLang="en-US" dirty="0"/>
                  <a:t>의</a:t>
                </a:r>
                <a:r>
                  <a:rPr lang="en-US" altLang="ko-KR" b="0" dirty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처</m:t>
                    </m:r>
                  </m:oMath>
                </a14:m>
                <a:r>
                  <a:rPr lang="ko-KR" altLang="en-US" dirty="0"/>
                  <a:t>럼 </a:t>
                </a:r>
                <a:r>
                  <a:rPr lang="en-US" altLang="ko-KR" dirty="0"/>
                  <a:t>latent </a:t>
                </a:r>
                <a:r>
                  <a:rPr lang="ko-KR" altLang="en-US" dirty="0"/>
                  <a:t>상에서 특정하는 것이 아닌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를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유도한다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pPr lvl="1"/>
                <a:r>
                  <a:rPr lang="en-US" altLang="ko-KR" dirty="0"/>
                  <a:t>Latent vector</a:t>
                </a:r>
                <a:r>
                  <a:rPr lang="ko-KR" altLang="en-US" dirty="0"/>
                  <a:t>의 형태가 아니라 </a:t>
                </a:r>
                <a:r>
                  <a:rPr lang="en-US" altLang="ko-KR" dirty="0"/>
                  <a:t>input</a:t>
                </a:r>
                <a:r>
                  <a:rPr lang="ko-KR" altLang="en-US" dirty="0"/>
                  <a:t>과 동일한 이미지를 점진적으로 생성 </a:t>
                </a:r>
                <a:r>
                  <a:rPr lang="en-US" altLang="ko-KR" dirty="0"/>
                  <a:t>-&gt; </a:t>
                </a:r>
                <a:r>
                  <a:rPr lang="ko-KR" altLang="en-US" dirty="0"/>
                  <a:t>점진적인 </a:t>
                </a:r>
                <a:r>
                  <a:rPr lang="en-US" altLang="ko-KR" dirty="0"/>
                  <a:t>process</a:t>
                </a:r>
                <a:r>
                  <a:rPr lang="ko-KR" altLang="en-US" dirty="0"/>
                  <a:t>를 </a:t>
                </a:r>
                <a:r>
                  <a:rPr lang="en-US" altLang="ko-KR" dirty="0"/>
                  <a:t>noise</a:t>
                </a:r>
                <a:r>
                  <a:rPr lang="ko-KR" altLang="en-US" dirty="0"/>
                  <a:t>를 제거하는 형태로 진화했다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037" y="1092146"/>
                <a:ext cx="11332755" cy="5278845"/>
              </a:xfrm>
              <a:blipFill>
                <a:blip r:embed="rId3"/>
                <a:stretch>
                  <a:fillRect l="-161" t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A Variational Auto Encoder graphically regresented">
            <a:extLst>
              <a:ext uri="{FF2B5EF4-FFF2-40B4-BE49-F238E27FC236}">
                <a16:creationId xmlns:a16="http://schemas.microsoft.com/office/drawing/2014/main" id="{B464C756-D519-B7A6-9BA3-2B274ECF4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107" y="4542273"/>
            <a:ext cx="5715785" cy="219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83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Concept of Generative Models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1" y="1026159"/>
            <a:ext cx="11332755" cy="5278845"/>
          </a:xfrm>
        </p:spPr>
        <p:txBody>
          <a:bodyPr>
            <a:normAutofit/>
          </a:bodyPr>
          <a:lstStyle/>
          <a:p>
            <a:r>
              <a:rPr lang="ko-KR" altLang="en-US" dirty="0"/>
              <a:t>생성 모델은 고차원의 데이터</a:t>
            </a:r>
            <a:r>
              <a:rPr lang="en-US" altLang="ko-KR" dirty="0"/>
              <a:t>(</a:t>
            </a:r>
            <a:r>
              <a:rPr lang="ko-KR" altLang="en-US" dirty="0"/>
              <a:t>이미지</a:t>
            </a:r>
            <a:r>
              <a:rPr lang="en-US" altLang="ko-KR" dirty="0"/>
              <a:t>, </a:t>
            </a:r>
            <a:r>
              <a:rPr lang="ko-KR" altLang="en-US" dirty="0"/>
              <a:t>텍스트</a:t>
            </a:r>
            <a:r>
              <a:rPr lang="en-US" altLang="ko-KR" dirty="0"/>
              <a:t> </a:t>
            </a:r>
            <a:r>
              <a:rPr lang="ko-KR" altLang="en-US" dirty="0"/>
              <a:t>등</a:t>
            </a:r>
            <a:r>
              <a:rPr lang="en-US" altLang="ko-KR" dirty="0"/>
              <a:t>)</a:t>
            </a:r>
            <a:r>
              <a:rPr lang="ko-KR" altLang="en-US" dirty="0"/>
              <a:t>에서 저차원의 잠재 변수</a:t>
            </a:r>
            <a:r>
              <a:rPr lang="en-US" altLang="ko-KR" dirty="0"/>
              <a:t>(</a:t>
            </a:r>
            <a:r>
              <a:rPr lang="ko-KR" altLang="en-US" dirty="0"/>
              <a:t>노이즈</a:t>
            </a:r>
            <a:r>
              <a:rPr lang="en-US" altLang="ko-KR" dirty="0"/>
              <a:t> </a:t>
            </a:r>
            <a:r>
              <a:rPr lang="ko-KR" altLang="en-US" dirty="0"/>
              <a:t>등</a:t>
            </a:r>
            <a:r>
              <a:rPr lang="en-US" altLang="ko-KR" dirty="0"/>
              <a:t>)</a:t>
            </a:r>
            <a:r>
              <a:rPr lang="ko-KR" altLang="en-US" dirty="0"/>
              <a:t>로</a:t>
            </a:r>
            <a:r>
              <a:rPr lang="en-US" altLang="ko-KR" dirty="0"/>
              <a:t> mapping</a:t>
            </a:r>
            <a:r>
              <a:rPr lang="ko-KR" altLang="en-US" dirty="0"/>
              <a:t> 시킬 수 있다 가정함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Manifold Hypothesis</a:t>
            </a:r>
          </a:p>
          <a:p>
            <a:pPr lvl="1"/>
            <a:r>
              <a:rPr lang="ko-KR" altLang="en-US" dirty="0"/>
              <a:t>데이터가 고차원이더라도 이를 표현할 수 있는 저차원의 </a:t>
            </a:r>
            <a:r>
              <a:rPr lang="en-US" altLang="ko-KR" dirty="0"/>
              <a:t>manifold</a:t>
            </a:r>
            <a:r>
              <a:rPr lang="ko-KR" altLang="en-US" dirty="0"/>
              <a:t>가 있다는 가정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2"/>
            <a:r>
              <a:rPr lang="ko-KR" altLang="en-US" dirty="0"/>
              <a:t>즉 고차원의 복잡한 데이터도 저차원으로 풀어서 보면 간단하다</a:t>
            </a:r>
            <a:r>
              <a:rPr lang="en-US" altLang="ko-KR" dirty="0"/>
              <a:t>.</a:t>
            </a:r>
          </a:p>
          <a:p>
            <a:pPr lvl="2"/>
            <a:r>
              <a:rPr lang="ko-KR" altLang="en-US" dirty="0"/>
              <a:t>이를 이용해 </a:t>
            </a:r>
            <a:r>
              <a:rPr lang="ko-KR" altLang="en-US" dirty="0">
                <a:highlight>
                  <a:srgbClr val="FFFF00"/>
                </a:highlight>
              </a:rPr>
              <a:t>분포를 비교적 쉽게 추정</a:t>
            </a:r>
            <a:r>
              <a:rPr lang="ko-KR" altLang="en-US" dirty="0"/>
              <a:t>하고 데이터를 생성하려는 것이 생성모델이다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424CF3-2042-3C2B-EB44-1158BD2F6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12" y="2490750"/>
            <a:ext cx="3843337" cy="27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7DC4876-FDB4-CBC5-FCB8-0A68C108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50" y="2490750"/>
            <a:ext cx="3829312" cy="27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2FD074DF-98CC-A342-48E3-4F48BA6BDD13}"/>
              </a:ext>
            </a:extLst>
          </p:cNvPr>
          <p:cNvSpPr/>
          <p:nvPr/>
        </p:nvSpPr>
        <p:spPr>
          <a:xfrm>
            <a:off x="5624512" y="3246482"/>
            <a:ext cx="942975" cy="838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32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792561A-F84A-C959-C3C6-F11B7E5A7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Evidence</a:t>
            </a:r>
            <a:r>
              <a:rPr lang="ko-KR" altLang="en-US" dirty="0"/>
              <a:t> </a:t>
            </a:r>
            <a:r>
              <a:rPr lang="en-US" altLang="ko-KR" dirty="0"/>
              <a:t>Lower</a:t>
            </a:r>
            <a:r>
              <a:rPr lang="ko-KR" altLang="en-US" dirty="0"/>
              <a:t> </a:t>
            </a:r>
            <a:r>
              <a:rPr lang="en-US" altLang="ko-KR" dirty="0"/>
              <a:t>Bound (ELBO)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47A4B16-8254-F73D-4565-728E817E93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확률 밀도 함수 </a:t>
                </a:r>
                <a:r>
                  <a:rPr lang="en-US" altLang="ko-KR" dirty="0"/>
                  <a:t>(Probability Density Function, PDF): </a:t>
                </a:r>
                <a:r>
                  <a:rPr lang="ko-KR" altLang="en-US" dirty="0"/>
                  <a:t>확률  변수의 분포를 나타내는 함수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연속형</a:t>
                </a:r>
                <a:endParaRPr lang="en-US" altLang="ko-KR" dirty="0"/>
              </a:p>
              <a:p>
                <a:endParaRPr lang="en-US" altLang="ko-K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ko-KR" dirty="0"/>
              </a:p>
              <a:p>
                <a:endParaRPr lang="en-US" altLang="ko-KR" dirty="0"/>
              </a:p>
              <a:p>
                <a:pPr lvl="1"/>
                <a:r>
                  <a:rPr lang="ko-KR" altLang="en-US" dirty="0"/>
                  <a:t>조건</a:t>
                </a:r>
                <a:r>
                  <a:rPr lang="en-US" altLang="ko-KR" dirty="0"/>
                  <a:t>: </a:t>
                </a:r>
                <a:r>
                  <a:rPr lang="ko-KR" altLang="en-US" dirty="0"/>
                  <a:t>모든 실수 값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에</m:t>
                    </m:r>
                  </m:oMath>
                </a14:m>
                <a:r>
                  <a:rPr lang="ko-KR" altLang="en-US" dirty="0"/>
                  <a:t> 대해 </a:t>
                </a:r>
                <a:endParaRPr lang="en-US" altLang="ko-KR" dirty="0"/>
              </a:p>
              <a:p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altLang="ko-KR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47A4B16-8254-F73D-4565-728E817E93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1" t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0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792561A-F84A-C959-C3C6-F11B7E5A7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Evidence</a:t>
            </a:r>
            <a:r>
              <a:rPr lang="ko-KR" altLang="en-US" dirty="0"/>
              <a:t> </a:t>
            </a:r>
            <a:r>
              <a:rPr lang="en-US" altLang="ko-KR" dirty="0"/>
              <a:t>Lower</a:t>
            </a:r>
            <a:r>
              <a:rPr lang="ko-KR" altLang="en-US" dirty="0"/>
              <a:t> </a:t>
            </a:r>
            <a:r>
              <a:rPr lang="en-US" altLang="ko-KR" dirty="0"/>
              <a:t>Bound (ELBO)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47A4B16-8254-F73D-4565-728E817E93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결합 확률 분포 </a:t>
                </a:r>
                <a:r>
                  <a:rPr lang="en-US" altLang="ko-KR" dirty="0"/>
                  <a:t>(Joint Probability Distribution): </a:t>
                </a:r>
                <a:r>
                  <a:rPr lang="ko-KR" altLang="en-US" dirty="0"/>
                  <a:t>두개 이상의 확률변수가 동시에 특정한 값 또는 범위에 속할 확률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r>
                  <a:rPr lang="ko-KR" altLang="en-US" dirty="0"/>
                  <a:t>결합 확률 밀도함수 </a:t>
                </a:r>
                <a:r>
                  <a:rPr lang="en-US" altLang="ko-KR" dirty="0"/>
                  <a:t>(Joint Probability Density Function): </a:t>
                </a:r>
                <a:r>
                  <a:rPr lang="ko-KR" altLang="en-US" dirty="0"/>
                  <a:t>결합 확률 분포에 대한 확률 밀도 함수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47A4B16-8254-F73D-4565-728E817E93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1" t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그룹 11">
            <a:extLst>
              <a:ext uri="{FF2B5EF4-FFF2-40B4-BE49-F238E27FC236}">
                <a16:creationId xmlns:a16="http://schemas.microsoft.com/office/drawing/2014/main" id="{BDC330A2-0840-5BD1-0982-47A13EBAAABF}"/>
              </a:ext>
            </a:extLst>
          </p:cNvPr>
          <p:cNvGrpSpPr/>
          <p:nvPr/>
        </p:nvGrpSpPr>
        <p:grpSpPr>
          <a:xfrm>
            <a:off x="5035641" y="4712389"/>
            <a:ext cx="2120717" cy="1352062"/>
            <a:chOff x="5419969" y="4479779"/>
            <a:chExt cx="2120717" cy="1352062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1500C3A-5E0B-B5DD-C53D-00CB29D6FE55}"/>
                </a:ext>
              </a:extLst>
            </p:cNvPr>
            <p:cNvSpPr/>
            <p:nvPr/>
          </p:nvSpPr>
          <p:spPr>
            <a:xfrm>
              <a:off x="6188625" y="4600475"/>
              <a:ext cx="583406" cy="1110669"/>
            </a:xfrm>
            <a:custGeom>
              <a:avLst/>
              <a:gdLst>
                <a:gd name="connsiteX0" fmla="*/ 291703 w 583406"/>
                <a:gd name="connsiteY0" fmla="*/ 0 h 1110669"/>
                <a:gd name="connsiteX1" fmla="*/ 385402 w 583406"/>
                <a:gd name="connsiteY1" fmla="*/ 77309 h 1110669"/>
                <a:gd name="connsiteX2" fmla="*/ 583406 w 583406"/>
                <a:gd name="connsiteY2" fmla="*/ 555335 h 1110669"/>
                <a:gd name="connsiteX3" fmla="*/ 385402 w 583406"/>
                <a:gd name="connsiteY3" fmla="*/ 1033362 h 1110669"/>
                <a:gd name="connsiteX4" fmla="*/ 291704 w 583406"/>
                <a:gd name="connsiteY4" fmla="*/ 1110669 h 1110669"/>
                <a:gd name="connsiteX5" fmla="*/ 198005 w 583406"/>
                <a:gd name="connsiteY5" fmla="*/ 1033361 h 1110669"/>
                <a:gd name="connsiteX6" fmla="*/ 0 w 583406"/>
                <a:gd name="connsiteY6" fmla="*/ 555334 h 1110669"/>
                <a:gd name="connsiteX7" fmla="*/ 198005 w 583406"/>
                <a:gd name="connsiteY7" fmla="*/ 77308 h 111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406" h="1110669">
                  <a:moveTo>
                    <a:pt x="291703" y="0"/>
                  </a:moveTo>
                  <a:lnTo>
                    <a:pt x="385402" y="77309"/>
                  </a:lnTo>
                  <a:cubicBezTo>
                    <a:pt x="507739" y="199647"/>
                    <a:pt x="583406" y="368654"/>
                    <a:pt x="583406" y="555335"/>
                  </a:cubicBezTo>
                  <a:cubicBezTo>
                    <a:pt x="583406" y="742016"/>
                    <a:pt x="507739" y="911024"/>
                    <a:pt x="385402" y="1033362"/>
                  </a:cubicBezTo>
                  <a:lnTo>
                    <a:pt x="291704" y="1110669"/>
                  </a:lnTo>
                  <a:lnTo>
                    <a:pt x="198005" y="1033361"/>
                  </a:lnTo>
                  <a:cubicBezTo>
                    <a:pt x="75668" y="911023"/>
                    <a:pt x="0" y="742015"/>
                    <a:pt x="0" y="555334"/>
                  </a:cubicBezTo>
                  <a:cubicBezTo>
                    <a:pt x="0" y="368653"/>
                    <a:pt x="75668" y="199646"/>
                    <a:pt x="198005" y="7730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738A0B5C-EE57-FA32-CED9-8744E6712C4C}"/>
                </a:ext>
              </a:extLst>
            </p:cNvPr>
            <p:cNvSpPr/>
            <p:nvPr/>
          </p:nvSpPr>
          <p:spPr>
            <a:xfrm>
              <a:off x="5419969" y="4479780"/>
              <a:ext cx="1352061" cy="13520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B50AD626-E804-F18C-0ACE-575B567C3C38}"/>
                </a:ext>
              </a:extLst>
            </p:cNvPr>
            <p:cNvSpPr/>
            <p:nvPr/>
          </p:nvSpPr>
          <p:spPr>
            <a:xfrm>
              <a:off x="6188625" y="4479779"/>
              <a:ext cx="1352061" cy="13520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FE6C7A-5834-C011-BC9E-96648B9E0A28}"/>
                  </a:ext>
                </a:extLst>
              </p:cNvPr>
              <p:cNvSpPr txBox="1"/>
              <p:nvPr/>
            </p:nvSpPr>
            <p:spPr>
              <a:xfrm>
                <a:off x="5419968" y="4527723"/>
                <a:ext cx="583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FE6C7A-5834-C011-BC9E-96648B9E0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968" y="4527723"/>
                <a:ext cx="583406" cy="369332"/>
              </a:xfrm>
              <a:prstGeom prst="rect">
                <a:avLst/>
              </a:prstGeom>
              <a:blipFill>
                <a:blip r:embed="rId3"/>
                <a:stretch>
                  <a:fillRect r="-11458"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AA4C71-82A2-B30A-FAAD-F7199C1B793B}"/>
                  </a:ext>
                </a:extLst>
              </p:cNvPr>
              <p:cNvSpPr txBox="1"/>
              <p:nvPr/>
            </p:nvSpPr>
            <p:spPr>
              <a:xfrm>
                <a:off x="6188623" y="4527722"/>
                <a:ext cx="583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AA4C71-82A2-B30A-FAAD-F7199C1B7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623" y="4527722"/>
                <a:ext cx="583406" cy="369332"/>
              </a:xfrm>
              <a:prstGeom prst="rect">
                <a:avLst/>
              </a:prstGeom>
              <a:blipFill>
                <a:blip r:embed="rId4"/>
                <a:stretch>
                  <a:fillRect r="-12500"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82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792561A-F84A-C959-C3C6-F11B7E5A7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Evidence</a:t>
            </a:r>
            <a:r>
              <a:rPr lang="ko-KR" altLang="en-US" dirty="0"/>
              <a:t> </a:t>
            </a:r>
            <a:r>
              <a:rPr lang="en-US" altLang="ko-KR" dirty="0"/>
              <a:t>Lower</a:t>
            </a:r>
            <a:r>
              <a:rPr lang="ko-KR" altLang="en-US" dirty="0"/>
              <a:t> </a:t>
            </a:r>
            <a:r>
              <a:rPr lang="en-US" altLang="ko-KR" dirty="0"/>
              <a:t>Bound (ELBO)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47A4B16-8254-F73D-4565-728E817E93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조건부 확률 </a:t>
                </a:r>
                <a:r>
                  <a:rPr lang="en-US" altLang="ko-KR" dirty="0"/>
                  <a:t>(Conditional Distribution): </a:t>
                </a:r>
                <a:r>
                  <a:rPr lang="ko-KR" altLang="en-US" dirty="0"/>
                  <a:t>사건 </a:t>
                </a:r>
                <a:r>
                  <a:rPr lang="en-US" altLang="ko-KR" dirty="0"/>
                  <a:t>X</a:t>
                </a:r>
                <a:r>
                  <a:rPr lang="ko-KR" altLang="en-US" dirty="0"/>
                  <a:t>가 발생하였다는 전재 하여 다른 사건 </a:t>
                </a:r>
                <a:r>
                  <a:rPr lang="en-US" altLang="ko-KR" dirty="0"/>
                  <a:t>Y</a:t>
                </a:r>
                <a:r>
                  <a:rPr lang="ko-KR" altLang="en-US" dirty="0"/>
                  <a:t>가 발생할 확률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ko-KR" altLang="en-US" dirty="0"/>
                  <a:t>조건부 확률 밀도함수 </a:t>
                </a:r>
                <a:r>
                  <a:rPr lang="en-US" altLang="ko-KR" dirty="0"/>
                  <a:t>(Conditional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Probability Density Function): </a:t>
                </a:r>
                <a:r>
                  <a:rPr lang="ko-KR" altLang="en-US" dirty="0"/>
                  <a:t>조건부 확률에 대한 확률 밀도함수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pPr lvl="1"/>
                <a:r>
                  <a:rPr lang="ko-KR" altLang="en-US" dirty="0"/>
                  <a:t>확률분포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ko-KR" altLang="en-US" dirty="0"/>
                  <a:t>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ko-KR" altLang="en-US" dirty="0"/>
                  <a:t>에 대해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로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주어진 확률변수 </a:t>
                </a:r>
                <a:r>
                  <a:rPr lang="en-US" altLang="ko-KR" dirty="0"/>
                  <a:t>Y</a:t>
                </a:r>
                <a:r>
                  <a:rPr lang="ko-KR" altLang="en-US" dirty="0"/>
                  <a:t>의 조건부 분포는 다음과 같다</a:t>
                </a:r>
                <a:r>
                  <a:rPr lang="en-US" altLang="ko-KR" dirty="0"/>
                  <a:t>:</a:t>
                </a:r>
              </a:p>
              <a:p>
                <a:pPr lvl="1"/>
                <a:endParaRPr lang="en-US" altLang="ko-K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ko-KR" dirty="0"/>
              </a:p>
              <a:p>
                <a:endParaRPr lang="en-US" altLang="ko-KR" dirty="0"/>
              </a:p>
              <a:p>
                <a:pPr lvl="1"/>
                <a:r>
                  <a:rPr lang="ko-KR" altLang="en-US" dirty="0"/>
                  <a:t>즉 </a:t>
                </a:r>
                <a:r>
                  <a:rPr lang="en-US" altLang="ko-KR" dirty="0"/>
                  <a:t>Y</a:t>
                </a:r>
                <a:r>
                  <a:rPr lang="ko-KR" altLang="en-US" dirty="0"/>
                  <a:t>에 대한 확률 분포이지만 </a:t>
                </a:r>
                <a:r>
                  <a:rPr lang="en-US" altLang="ko-KR" dirty="0"/>
                  <a:t>X</a:t>
                </a:r>
                <a:r>
                  <a:rPr lang="ko-KR" altLang="en-US" dirty="0"/>
                  <a:t>를 전제로 한다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47A4B16-8254-F73D-4565-728E817E93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1" t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B4A2DE-E465-8D19-D343-F0937664CAD9}"/>
                  </a:ext>
                </a:extLst>
              </p:cNvPr>
              <p:cNvSpPr txBox="1"/>
              <p:nvPr/>
            </p:nvSpPr>
            <p:spPr>
              <a:xfrm>
                <a:off x="7285213" y="3520459"/>
                <a:ext cx="2135713" cy="1007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>
                    <a:solidFill>
                      <a:srgbClr val="FF000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*</a:t>
                </a:r>
                <a:r>
                  <a:rPr lang="en-US" altLang="ko-KR" sz="14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4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는 주변확률분포</a:t>
                </a:r>
                <a:r>
                  <a:rPr lang="en-US" altLang="ko-KR" sz="14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:</a:t>
                </a:r>
              </a:p>
              <a:p>
                <a:endParaRPr lang="en-US" altLang="ko-KR" sz="14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  <m:t>−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KoPubWorld돋움체 Medium" panose="00000600000000000000" pitchFamily="2" charset="-127"/>
                                      <a:cs typeface="KoPubWorld돋움체 Medium" panose="00000600000000000000" pitchFamily="2" charset="-127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KoPubWorld돋움체 Medium" panose="00000600000000000000" pitchFamily="2" charset="-127"/>
                                      <a:cs typeface="KoPubWorld돋움체 Medium" panose="00000600000000000000" pitchFamily="2" charset="-127"/>
                                    </a:rPr>
                                    <m:t>𝑥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KoPubWorld돋움체 Medium" panose="00000600000000000000" pitchFamily="2" charset="-127"/>
                                      <a:cs typeface="KoPubWorld돋움체 Medium" panose="00000600000000000000" pitchFamily="2" charset="-127"/>
                                    </a:rPr>
                                    <m:t>,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KoPubWorld돋움체 Medium" panose="00000600000000000000" pitchFamily="2" charset="-127"/>
                                      <a:cs typeface="KoPubWorld돋움체 Medium" panose="00000600000000000000" pitchFamily="2" charset="-127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  <m:t>𝑑𝑦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ko-KR" altLang="en-US" sz="14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B4A2DE-E465-8D19-D343-F0937664C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213" y="3520459"/>
                <a:ext cx="2135713" cy="1007263"/>
              </a:xfrm>
              <a:prstGeom prst="rect">
                <a:avLst/>
              </a:prstGeom>
              <a:blipFill>
                <a:blip r:embed="rId3"/>
                <a:stretch>
                  <a:fillRect l="-857" t="-40606" b="-1230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그룹 6">
            <a:extLst>
              <a:ext uri="{FF2B5EF4-FFF2-40B4-BE49-F238E27FC236}">
                <a16:creationId xmlns:a16="http://schemas.microsoft.com/office/drawing/2014/main" id="{5605D6D7-F6A0-AE28-72C0-9537E753C3D9}"/>
              </a:ext>
            </a:extLst>
          </p:cNvPr>
          <p:cNvGrpSpPr/>
          <p:nvPr/>
        </p:nvGrpSpPr>
        <p:grpSpPr>
          <a:xfrm>
            <a:off x="5035641" y="4527722"/>
            <a:ext cx="2120717" cy="1536729"/>
            <a:chOff x="5035641" y="4527722"/>
            <a:chExt cx="2120717" cy="1536729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738A0B5C-EE57-FA32-CED9-8744E6712C4C}"/>
                </a:ext>
              </a:extLst>
            </p:cNvPr>
            <p:cNvSpPr/>
            <p:nvPr/>
          </p:nvSpPr>
          <p:spPr>
            <a:xfrm>
              <a:off x="5035641" y="4712390"/>
              <a:ext cx="1352061" cy="135206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B50AD626-E804-F18C-0ACE-575B567C3C38}"/>
                </a:ext>
              </a:extLst>
            </p:cNvPr>
            <p:cNvSpPr/>
            <p:nvPr/>
          </p:nvSpPr>
          <p:spPr>
            <a:xfrm>
              <a:off x="5804297" y="4712389"/>
              <a:ext cx="1352061" cy="13520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EFE6C7A-5834-C011-BC9E-96648B9E0A28}"/>
                    </a:ext>
                  </a:extLst>
                </p:cNvPr>
                <p:cNvSpPr txBox="1"/>
                <p:nvPr/>
              </p:nvSpPr>
              <p:spPr>
                <a:xfrm>
                  <a:off x="5419968" y="4527723"/>
                  <a:ext cx="5834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EFE6C7A-5834-C011-BC9E-96648B9E0A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9968" y="4527723"/>
                  <a:ext cx="583406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11458" b="-1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9AA4C71-82A2-B30A-FAAD-F7199C1B793B}"/>
                    </a:ext>
                  </a:extLst>
                </p:cNvPr>
                <p:cNvSpPr txBox="1"/>
                <p:nvPr/>
              </p:nvSpPr>
              <p:spPr>
                <a:xfrm>
                  <a:off x="6188623" y="4527722"/>
                  <a:ext cx="5834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9AA4C71-82A2-B30A-FAAD-F7199C1B79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8623" y="4527722"/>
                  <a:ext cx="583406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12500" b="-1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1500C3A-5E0B-B5DD-C53D-00CB29D6FE55}"/>
                </a:ext>
              </a:extLst>
            </p:cNvPr>
            <p:cNvSpPr/>
            <p:nvPr/>
          </p:nvSpPr>
          <p:spPr>
            <a:xfrm>
              <a:off x="5804297" y="4833085"/>
              <a:ext cx="583406" cy="1110669"/>
            </a:xfrm>
            <a:custGeom>
              <a:avLst/>
              <a:gdLst>
                <a:gd name="connsiteX0" fmla="*/ 291703 w 583406"/>
                <a:gd name="connsiteY0" fmla="*/ 0 h 1110669"/>
                <a:gd name="connsiteX1" fmla="*/ 385402 w 583406"/>
                <a:gd name="connsiteY1" fmla="*/ 77309 h 1110669"/>
                <a:gd name="connsiteX2" fmla="*/ 583406 w 583406"/>
                <a:gd name="connsiteY2" fmla="*/ 555335 h 1110669"/>
                <a:gd name="connsiteX3" fmla="*/ 385402 w 583406"/>
                <a:gd name="connsiteY3" fmla="*/ 1033362 h 1110669"/>
                <a:gd name="connsiteX4" fmla="*/ 291704 w 583406"/>
                <a:gd name="connsiteY4" fmla="*/ 1110669 h 1110669"/>
                <a:gd name="connsiteX5" fmla="*/ 198005 w 583406"/>
                <a:gd name="connsiteY5" fmla="*/ 1033361 h 1110669"/>
                <a:gd name="connsiteX6" fmla="*/ 0 w 583406"/>
                <a:gd name="connsiteY6" fmla="*/ 555334 h 1110669"/>
                <a:gd name="connsiteX7" fmla="*/ 198005 w 583406"/>
                <a:gd name="connsiteY7" fmla="*/ 77308 h 111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406" h="1110669">
                  <a:moveTo>
                    <a:pt x="291703" y="0"/>
                  </a:moveTo>
                  <a:lnTo>
                    <a:pt x="385402" y="77309"/>
                  </a:lnTo>
                  <a:cubicBezTo>
                    <a:pt x="507739" y="199647"/>
                    <a:pt x="583406" y="368654"/>
                    <a:pt x="583406" y="555335"/>
                  </a:cubicBezTo>
                  <a:cubicBezTo>
                    <a:pt x="583406" y="742016"/>
                    <a:pt x="507739" y="911024"/>
                    <a:pt x="385402" y="1033362"/>
                  </a:cubicBezTo>
                  <a:lnTo>
                    <a:pt x="291704" y="1110669"/>
                  </a:lnTo>
                  <a:lnTo>
                    <a:pt x="198005" y="1033361"/>
                  </a:lnTo>
                  <a:cubicBezTo>
                    <a:pt x="75668" y="911023"/>
                    <a:pt x="0" y="742015"/>
                    <a:pt x="0" y="555334"/>
                  </a:cubicBezTo>
                  <a:cubicBezTo>
                    <a:pt x="0" y="368653"/>
                    <a:pt x="75668" y="199646"/>
                    <a:pt x="198005" y="7730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058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Evidence</a:t>
            </a:r>
            <a:r>
              <a:rPr lang="ko-KR" altLang="en-US" dirty="0"/>
              <a:t> </a:t>
            </a:r>
            <a:r>
              <a:rPr lang="en-US" altLang="ko-KR" dirty="0"/>
              <a:t>Lower</a:t>
            </a:r>
            <a:r>
              <a:rPr lang="ko-KR" altLang="en-US" dirty="0"/>
              <a:t> </a:t>
            </a:r>
            <a:r>
              <a:rPr lang="en-US" altLang="ko-KR" dirty="0"/>
              <a:t>Bound (ELBO)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1" y="1026159"/>
                <a:ext cx="11332755" cy="5278845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/>
                  <a:t>실제 데이터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와 </a:t>
                </a:r>
                <a:r>
                  <a:rPr lang="ko-KR" altLang="en-US" dirty="0" err="1"/>
                  <a:t>저차원</a:t>
                </a:r>
                <a:r>
                  <a:rPr lang="ko-KR" altLang="en-US" dirty="0"/>
                  <a:t> 잠재변수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의 분포를 일치 시키기 위해서는 두 분포의 결합 분포를 최대화 하면 된다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pPr lvl="1"/>
                <a:r>
                  <a:rPr lang="ko-KR" altLang="en-US" dirty="0"/>
                  <a:t>실제 데이터의 분포를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라</m:t>
                    </m:r>
                  </m:oMath>
                </a14:m>
                <a:r>
                  <a:rPr lang="ko-KR" altLang="en-US" dirty="0"/>
                  <a:t> 할 때 실제 잠재변수의 분포는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그리고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의 결합 분포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에 대하여 다음이 성립하여야 한다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1" y="1026159"/>
                <a:ext cx="11332755" cy="5278845"/>
              </a:xfrm>
              <a:blipFill>
                <a:blip r:embed="rId3"/>
                <a:stretch>
                  <a:fillRect l="-161" t="-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26FA908F-3BDA-24CC-B343-2A090E1786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1319"/>
          <a:stretch/>
        </p:blipFill>
        <p:spPr>
          <a:xfrm>
            <a:off x="1607236" y="3992486"/>
            <a:ext cx="3126990" cy="231251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8D6B652-1A06-0CB1-B3F6-0DE3F7764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776" y="3992486"/>
            <a:ext cx="3126990" cy="2312518"/>
          </a:xfrm>
          <a:prstGeom prst="rect">
            <a:avLst/>
          </a:prstGeom>
        </p:spPr>
      </p:pic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3A64CB7F-4069-A698-5B59-5A72619E1CBC}"/>
              </a:ext>
            </a:extLst>
          </p:cNvPr>
          <p:cNvSpPr/>
          <p:nvPr/>
        </p:nvSpPr>
        <p:spPr>
          <a:xfrm>
            <a:off x="5624510" y="4729645"/>
            <a:ext cx="942975" cy="838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09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Evidence</a:t>
            </a:r>
            <a:r>
              <a:rPr lang="ko-KR" altLang="en-US" dirty="0"/>
              <a:t> </a:t>
            </a:r>
            <a:r>
              <a:rPr lang="en-US" altLang="ko-KR" dirty="0"/>
              <a:t>Lower</a:t>
            </a:r>
            <a:r>
              <a:rPr lang="ko-KR" altLang="en-US" dirty="0"/>
              <a:t> </a:t>
            </a:r>
            <a:r>
              <a:rPr lang="en-US" altLang="ko-KR" dirty="0"/>
              <a:t>Bound (ELBO)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1" y="1026159"/>
                <a:ext cx="11332755" cy="5278845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/>
                  <a:t>이 때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는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관측된 </a:t>
                </a:r>
                <a:r>
                  <a:rPr lang="en-US" altLang="ko-KR" dirty="0"/>
                  <a:t>data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ko-KR" altLang="en-US" dirty="0"/>
                  <a:t>에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대한 </a:t>
                </a:r>
                <a:r>
                  <a:rPr lang="en-US" altLang="ko-KR" dirty="0"/>
                  <a:t>likelihood</a:t>
                </a:r>
                <a:r>
                  <a:rPr lang="ko-KR" altLang="en-US" dirty="0"/>
                  <a:t>를 의미한다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Likelihood: </a:t>
                </a:r>
              </a:p>
              <a:p>
                <a:pPr lvl="1"/>
                <a:r>
                  <a:rPr lang="ko-KR" altLang="en-US" dirty="0"/>
                  <a:t>관측된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가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임의의 확률분포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ko-KR" altLang="en-US" dirty="0"/>
                  <a:t>에서 관측되었을 확률을 의미한다</a:t>
                </a:r>
                <a:r>
                  <a:rPr lang="en-US" altLang="ko-KR" dirty="0"/>
                  <a:t>.</a:t>
                </a:r>
              </a:p>
              <a:p>
                <a:pPr lvl="1"/>
                <a:r>
                  <a:rPr lang="ko-KR" altLang="en-US" dirty="0"/>
                  <a:t>즉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ko-KR" altLang="en-US" dirty="0"/>
                  <a:t>가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ko-KR" altLang="en-US" dirty="0"/>
                  <a:t>의 평균에 가까울 수록 </a:t>
                </a:r>
                <a:r>
                  <a:rPr lang="en-US" altLang="ko-KR" dirty="0"/>
                  <a:t>Likelihood </a:t>
                </a:r>
                <a:r>
                  <a:rPr lang="ko-KR" altLang="en-US" dirty="0"/>
                  <a:t>값이 높다</a:t>
                </a:r>
                <a:r>
                  <a:rPr lang="en-US" altLang="ko-KR" dirty="0"/>
                  <a:t>.</a:t>
                </a:r>
              </a:p>
              <a:p>
                <a:pPr lvl="1"/>
                <a:r>
                  <a:rPr lang="en-US" altLang="ko-KR" dirty="0"/>
                  <a:t>Likelihood</a:t>
                </a:r>
                <a:r>
                  <a:rPr lang="ko-KR" altLang="en-US" dirty="0"/>
                  <a:t>를 최대화 하는 것 → 모든 관측 값에 대한 </a:t>
                </a:r>
                <a:r>
                  <a:rPr lang="en-US" altLang="ko-KR" dirty="0"/>
                  <a:t>likelihood</a:t>
                </a:r>
                <a:r>
                  <a:rPr lang="ko-KR" altLang="en-US" dirty="0"/>
                  <a:t>가 최대일 때를 의미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1" y="1026159"/>
                <a:ext cx="11332755" cy="5278845"/>
              </a:xfrm>
              <a:blipFill>
                <a:blip r:embed="rId3"/>
                <a:stretch>
                  <a:fillRect l="-161" t="-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025B5340-7F8D-5FA4-CCE2-50E39FA3B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95" y="3750171"/>
            <a:ext cx="4697691" cy="25462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ECF876D-771A-D9B5-547E-D70AE0979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616" y="3758753"/>
            <a:ext cx="4713578" cy="25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37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7318</TotalTime>
  <Words>2079</Words>
  <Application>Microsoft Office PowerPoint</Application>
  <PresentationFormat>와이드스크린</PresentationFormat>
  <Paragraphs>368</Paragraphs>
  <Slides>30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41" baseType="lpstr">
      <vt:lpstr>KoPubWorld돋움체 Bold</vt:lpstr>
      <vt:lpstr>KoPubWorld돋움체 Light</vt:lpstr>
      <vt:lpstr>KoPubWorld돋움체 Medium</vt:lpstr>
      <vt:lpstr>Malgun Gothic Semilight</vt:lpstr>
      <vt:lpstr>맑은 고딕</vt:lpstr>
      <vt:lpstr>Arial</vt:lpstr>
      <vt:lpstr>Calibri</vt:lpstr>
      <vt:lpstr>Calibri Light</vt:lpstr>
      <vt:lpstr>Cambria Math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Sunwoo Pi</cp:lastModifiedBy>
  <cp:revision>728</cp:revision>
  <dcterms:created xsi:type="dcterms:W3CDTF">2022-02-02T04:32:22Z</dcterms:created>
  <dcterms:modified xsi:type="dcterms:W3CDTF">2024-04-01T23:43:11Z</dcterms:modified>
</cp:coreProperties>
</file>