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8"/>
  </p:notesMasterIdLst>
  <p:handoutMasterIdLst>
    <p:handoutMasterId r:id="rId39"/>
  </p:handoutMasterIdLst>
  <p:sldIdLst>
    <p:sldId id="342" r:id="rId2"/>
    <p:sldId id="346" r:id="rId3"/>
    <p:sldId id="432" r:id="rId4"/>
    <p:sldId id="397" r:id="rId5"/>
    <p:sldId id="398" r:id="rId6"/>
    <p:sldId id="411" r:id="rId7"/>
    <p:sldId id="400" r:id="rId8"/>
    <p:sldId id="410" r:id="rId9"/>
    <p:sldId id="433" r:id="rId10"/>
    <p:sldId id="404" r:id="rId11"/>
    <p:sldId id="435" r:id="rId12"/>
    <p:sldId id="436" r:id="rId13"/>
    <p:sldId id="402" r:id="rId14"/>
    <p:sldId id="405" r:id="rId15"/>
    <p:sldId id="406" r:id="rId16"/>
    <p:sldId id="407" r:id="rId17"/>
    <p:sldId id="408" r:id="rId18"/>
    <p:sldId id="409" r:id="rId19"/>
    <p:sldId id="434" r:id="rId20"/>
    <p:sldId id="438" r:id="rId21"/>
    <p:sldId id="431" r:id="rId22"/>
    <p:sldId id="416" r:id="rId23"/>
    <p:sldId id="417" r:id="rId24"/>
    <p:sldId id="418" r:id="rId25"/>
    <p:sldId id="419" r:id="rId26"/>
    <p:sldId id="423" r:id="rId27"/>
    <p:sldId id="424" r:id="rId28"/>
    <p:sldId id="425" r:id="rId29"/>
    <p:sldId id="421" r:id="rId30"/>
    <p:sldId id="428" r:id="rId31"/>
    <p:sldId id="429" r:id="rId32"/>
    <p:sldId id="427" r:id="rId33"/>
    <p:sldId id="413" r:id="rId34"/>
    <p:sldId id="412" r:id="rId35"/>
    <p:sldId id="430" r:id="rId36"/>
    <p:sldId id="41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2A08E13D-E4C2-42CC-9B56-46B1DA2F6597}">
          <p14:sldIdLst>
            <p14:sldId id="342"/>
            <p14:sldId id="346"/>
          </p14:sldIdLst>
        </p14:section>
        <p14:section name="Preview - SAM" id="{A635EA9C-B174-4816-9912-9B2A1647556B}">
          <p14:sldIdLst>
            <p14:sldId id="432"/>
            <p14:sldId id="397"/>
            <p14:sldId id="398"/>
            <p14:sldId id="411"/>
            <p14:sldId id="400"/>
            <p14:sldId id="410"/>
            <p14:sldId id="433"/>
            <p14:sldId id="404"/>
            <p14:sldId id="435"/>
            <p14:sldId id="436"/>
            <p14:sldId id="402"/>
            <p14:sldId id="405"/>
            <p14:sldId id="406"/>
            <p14:sldId id="407"/>
            <p14:sldId id="408"/>
            <p14:sldId id="409"/>
            <p14:sldId id="434"/>
            <p14:sldId id="438"/>
            <p14:sldId id="431"/>
          </p14:sldIdLst>
        </p14:section>
        <p14:section name="Preview - Self-Supervised Learning" id="{D7892F94-E282-4FCE-AA14-130E07EE6DE5}">
          <p14:sldIdLst>
            <p14:sldId id="416"/>
            <p14:sldId id="417"/>
            <p14:sldId id="418"/>
            <p14:sldId id="419"/>
            <p14:sldId id="423"/>
            <p14:sldId id="424"/>
            <p14:sldId id="425"/>
            <p14:sldId id="421"/>
            <p14:sldId id="428"/>
            <p14:sldId id="429"/>
            <p14:sldId id="427"/>
          </p14:sldIdLst>
        </p14:section>
        <p14:section name="Experiments" id="{9B24C3D5-14E9-452B-8740-D2151B075952}">
          <p14:sldIdLst>
            <p14:sldId id="413"/>
            <p14:sldId id="412"/>
            <p14:sldId id="430"/>
            <p14:sldId id="415"/>
          </p14:sldIdLst>
        </p14:section>
        <p14:section name="Discussion" id="{C6A562E2-B29F-41EB-9DD5-7A20FBB63006}">
          <p14:sldIdLst/>
        </p14:section>
      </p14:sectionLst>
    </p:ex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7F7F7"/>
    <a:srgbClr val="616161"/>
    <a:srgbClr val="FF0000"/>
    <a:srgbClr val="555657"/>
    <a:srgbClr val="F2E5FF"/>
    <a:srgbClr val="CCCCFF"/>
    <a:srgbClr val="000000"/>
    <a:srgbClr val="3E3E3E"/>
    <a:srgbClr val="CD0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3" autoAdjust="0"/>
    <p:restoredTop sz="79273" autoAdjust="0"/>
  </p:normalViewPr>
  <p:slideViewPr>
    <p:cSldViewPr snapToGrid="0" showGuides="1">
      <p:cViewPr varScale="1">
        <p:scale>
          <a:sx n="87" d="100"/>
          <a:sy n="87" d="100"/>
        </p:scale>
        <p:origin x="1560" y="96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2024-04-16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16:36:25.753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1236 4 24575,'-54'-1'0,"30"-1"0,0 2 0,0 0 0,0 1 0,0 2 0,0 0 0,1 2 0,-46 15 0,-242 133 0,169-79 0,74-32 0,49-29 0,-1 0 0,-23 10 0,35-18 0,0-1 0,0 2 0,1-1 0,0 1 0,0 0 0,0 1 0,1-1 0,0 1 0,0 1 0,1-1 0,0 1 0,0 0 0,-5 14 0,3-9 0,0 0 0,-1-1 0,-1 0 0,-13 15 0,2-7 0,-115 122 0,131-136 0,-1 0 0,1-1 0,0 2 0,1-1 0,-1 0 0,1 1 0,1 0 0,-1 0 0,1-1 0,0 1 0,1 1 0,0-1 0,0 0 0,0 0 0,1 0 0,0 1 0,0-1 0,1 0 0,0 0 0,1 0 0,-1 0 0,1 0 0,0 0 0,6 11 0,-2-4 0,2-1 0,0 0 0,0 0 0,1 0 0,1-1 0,0 0 0,0-1 0,2 0 0,-1-1 0,21 14 0,196 154 0,-211-164 0,0-2 0,1 1 0,0-2 0,39 17 0,88 25 0,-13-4 0,-93-35 0,0-2 0,56 11 0,-50-13 0,66 22 0,-39-8 0,109 21 0,-108-30 0,112 41 0,82 33 0,-148-52 0,127 58 0,-161-55 0,1-4 0,140 40 0,-167-65 0,114 9 0,-128-17 0,60 12 0,-67-8 0,48 3 0,135-6 0,-92-4 0,225 30 0,-104 9 0,-180-24 0,-49-10 0,0 0 0,38 3 0,-32-8 0,0-1 0,0-1 0,-1-1 0,1-1 0,-1-2 0,0 0 0,31-13 0,59-13 0,-86 25 0,0 0 0,-1-2 0,0-2 0,32-16 0,-57 25 0,0 0 0,0-1 0,0 1 0,0-1 0,-1 0 0,1 0 0,-1 0 0,0-1 0,0 1 0,0-1 0,0 0 0,-1 0 0,0 0 0,1 0 0,-1 0 0,-1 0 0,4-9 0,-4 7 0,-1 0 0,1 0 0,-1 0 0,0 0 0,-1 0 0,0-1 0,1 1 0,-2 0 0,1 1 0,-1-1 0,0 0 0,-3-6 0,-3-4 0,-1 0 0,0 0 0,-2 1 0,0 0 0,0 0 0,-2 2 0,1-1 0,-17-12 0,-38-37 0,47 43 0,0 0 0,-46-32 0,-130-68 0,-64-48 0,73 42 0,117 79 0,1-4 0,4-3 0,1-2 0,-108-126 0,147 155 0,-1 1 0,-1 2 0,-2 0 0,0 2 0,-1 1 0,-1 2 0,-49-23 0,4 9 0,-26-9 0,-144-85 0,-132-64 0,346 179 0,-1 0 0,-38-7 0,-9-2 0,19-6 0,51 21 0,0 1 0,0 0 0,-1 1 0,0 0 0,0 1 0,-15-3 0,-49 0 0,-137 6 0,78 4 0,60-5 0,1 4 0,-98 16 0,136-13-1365,4-2-5461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2024-04-16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5420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single input prompt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는 이 상황에서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ambiguous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일으킬 수 있다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ambiguous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의 의미는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prompt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의 정확한 의도가 모호하여 일관적인 답을 </a:t>
            </a:r>
            <a:r>
              <a:rPr lang="ko-KR" altLang="en-US" b="0" i="0" dirty="0" err="1">
                <a:solidFill>
                  <a:srgbClr val="555555"/>
                </a:solidFill>
                <a:effectLst/>
                <a:latin typeface="AppleSDGothicNeo"/>
              </a:rPr>
              <a:t>못낼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 가능성이 있다는 말이다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 </a:t>
            </a:r>
          </a:p>
          <a:p>
            <a:pPr algn="l"/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저자들은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3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개의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output tokens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사용하여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multiple masks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예측하게 했다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 (Whole, part, subpart)</a:t>
            </a:r>
          </a:p>
          <a:p>
            <a:pPr algn="l"/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학습하는 동안에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3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개의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loss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항상 계산하되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, backpropagation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은 가장 낮은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loss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로만 진행한다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small head 1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개가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masks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의 랭킹을 계산한다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algn="l"/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각 마스크가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object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얼마나 커버하는지 </a:t>
            </a:r>
            <a:r>
              <a:rPr lang="en-US" altLang="ko-KR" b="0" i="0" dirty="0" err="1">
                <a:solidFill>
                  <a:srgbClr val="555555"/>
                </a:solidFill>
                <a:effectLst/>
                <a:latin typeface="AppleSDGothicNeo"/>
              </a:rPr>
              <a:t>IoU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계산한다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526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single input prompt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는 이 상황에서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ambiguous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일으킬 수 있다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ambiguous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의 의미는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prompt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의 정확한 의도가 모호하여 일관적인 답을 </a:t>
            </a:r>
            <a:r>
              <a:rPr lang="ko-KR" altLang="en-US" b="0" i="0" dirty="0" err="1">
                <a:solidFill>
                  <a:srgbClr val="555555"/>
                </a:solidFill>
                <a:effectLst/>
                <a:latin typeface="AppleSDGothicNeo"/>
              </a:rPr>
              <a:t>못낼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 가능성이 있다는 말이다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 </a:t>
            </a:r>
          </a:p>
          <a:p>
            <a:pPr algn="l"/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저자들은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3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개의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output tokens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사용하여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multiple masks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예측하게 했다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 (Whole, part, subpart)</a:t>
            </a:r>
          </a:p>
          <a:p>
            <a:pPr algn="l"/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학습하는 동안에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3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개의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loss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항상 계산하되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, backpropagation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은 가장 낮은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loss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로만 진행한다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small head 1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개가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masks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의 랭킹을 계산한다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algn="l"/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각 마스크가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object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얼마나 커버하는지 </a:t>
            </a:r>
            <a:r>
              <a:rPr lang="en-US" altLang="ko-KR" b="0" i="0" dirty="0" err="1">
                <a:solidFill>
                  <a:srgbClr val="555555"/>
                </a:solidFill>
                <a:effectLst/>
                <a:latin typeface="AppleSDGothicNeo"/>
              </a:rPr>
              <a:t>IoU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계산한다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30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203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203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7449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4653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287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single input prompt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는 이 상황에서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ambiguous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일으킬 수 있다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ambiguous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의 의미는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prompt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의 정확한 의도가 모호하여 일관적인 답을 </a:t>
            </a:r>
            <a:r>
              <a:rPr lang="ko-KR" altLang="en-US" b="0" i="0" dirty="0" err="1">
                <a:solidFill>
                  <a:srgbClr val="555555"/>
                </a:solidFill>
                <a:effectLst/>
                <a:latin typeface="AppleSDGothicNeo"/>
              </a:rPr>
              <a:t>못낼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 가능성이 있다는 말이다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 </a:t>
            </a:r>
          </a:p>
          <a:p>
            <a:pPr algn="l"/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저자들은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3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개의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output tokens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사용하여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multiple masks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예측하게 했다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 (Whole, part, subpart)</a:t>
            </a:r>
          </a:p>
          <a:p>
            <a:pPr algn="l"/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학습하는 동안에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3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개의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loss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항상 계산하되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, backpropagation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은 가장 낮은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loss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로만 진행한다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small head 1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개가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masks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의 랭킹을 계산한다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algn="l"/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각 마스크가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object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얼마나 커버하는지 </a:t>
            </a:r>
            <a:r>
              <a:rPr lang="en-US" altLang="ko-KR" b="0" i="0" dirty="0" err="1">
                <a:solidFill>
                  <a:srgbClr val="555555"/>
                </a:solidFill>
                <a:effectLst/>
                <a:latin typeface="AppleSDGothicNeo"/>
              </a:rPr>
              <a:t>IoU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계산한다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606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single input prompt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는 이 상황에서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ambiguous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일으킬 수 있다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ambiguous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의 의미는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prompt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의 정확한 의도가 모호하여 일관적인 답을 </a:t>
            </a:r>
            <a:r>
              <a:rPr lang="ko-KR" altLang="en-US" b="0" i="0" dirty="0" err="1">
                <a:solidFill>
                  <a:srgbClr val="555555"/>
                </a:solidFill>
                <a:effectLst/>
                <a:latin typeface="AppleSDGothicNeo"/>
              </a:rPr>
              <a:t>못낼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 가능성이 있다는 말이다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 </a:t>
            </a:r>
          </a:p>
          <a:p>
            <a:pPr algn="l"/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저자들은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3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개의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output tokens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사용하여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multiple masks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예측하게 했다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 (Whole, part, subpart)</a:t>
            </a:r>
          </a:p>
          <a:p>
            <a:pPr algn="l"/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학습하는 동안에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3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개의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loss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항상 계산하되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, backpropagation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은 가장 낮은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loss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로만 진행한다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small head 1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개가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masks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의 랭킹을 계산한다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algn="l"/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각 마스크가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object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얼마나 커버하는지 </a:t>
            </a:r>
            <a:r>
              <a:rPr lang="en-US" altLang="ko-KR" b="0" i="0" dirty="0" err="1">
                <a:solidFill>
                  <a:srgbClr val="555555"/>
                </a:solidFill>
                <a:effectLst/>
                <a:latin typeface="AppleSDGothicNeo"/>
              </a:rPr>
              <a:t>IoU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계산한다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614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ko-KR" dirty="0"/>
              <a:t>Background : </a:t>
            </a:r>
            <a:r>
              <a:rPr lang="en-US" altLang="ko-KR" dirty="0" err="1"/>
              <a:t>Foudation</a:t>
            </a:r>
            <a:r>
              <a:rPr lang="en-US" altLang="ko-KR" dirty="0"/>
              <a:t> model. SAM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최신 </a:t>
            </a:r>
            <a:r>
              <a:rPr lang="en-US" altLang="ko-KR" dirty="0"/>
              <a:t>works </a:t>
            </a:r>
            <a:r>
              <a:rPr lang="ko-KR" altLang="en-US" dirty="0"/>
              <a:t>소개 </a:t>
            </a:r>
            <a:r>
              <a:rPr lang="en-US" altLang="ko-KR" dirty="0"/>
              <a:t>=&gt; (1) zero-shot | (2) adaptation</a:t>
            </a:r>
          </a:p>
          <a:p>
            <a:pPr marL="171450" indent="-171450">
              <a:buFontTx/>
              <a:buChar char="-"/>
            </a:pPr>
            <a:r>
              <a:rPr lang="en-US" altLang="ko-KR" dirty="0"/>
              <a:t>Conclusion : </a:t>
            </a:r>
            <a:r>
              <a:rPr lang="ko-KR" altLang="en-US" dirty="0"/>
              <a:t>여전한 문제점들  </a:t>
            </a:r>
            <a:r>
              <a:rPr lang="en-US" altLang="ko-KR" dirty="0"/>
              <a:t>+ future work &amp; </a:t>
            </a:r>
            <a:r>
              <a:rPr lang="ko-KR" altLang="en-US" dirty="0"/>
              <a:t>가능성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925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single input prompt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는 이 상황에서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ambiguous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일으킬 수 있다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ambiguous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의 의미는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prompt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의 정확한 의도가 모호하여 일관적인 답을 </a:t>
            </a:r>
            <a:r>
              <a:rPr lang="ko-KR" altLang="en-US" b="0" i="0" dirty="0" err="1">
                <a:solidFill>
                  <a:srgbClr val="555555"/>
                </a:solidFill>
                <a:effectLst/>
                <a:latin typeface="AppleSDGothicNeo"/>
              </a:rPr>
              <a:t>못낼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 가능성이 있다는 말이다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 </a:t>
            </a:r>
          </a:p>
          <a:p>
            <a:pPr algn="l"/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저자들은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3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개의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output tokens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사용하여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multiple masks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예측하게 했다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 (Whole, part, subpart)</a:t>
            </a:r>
          </a:p>
          <a:p>
            <a:pPr algn="l"/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학습하는 동안에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3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개의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loss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항상 계산하되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, backpropagation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은 가장 낮은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loss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로만 진행한다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small head 1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개가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masks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의 랭킹을 계산한다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algn="l"/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각 마스크가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object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얼마나 커버하는지 </a:t>
            </a:r>
            <a:r>
              <a:rPr lang="en-US" altLang="ko-KR" b="0" i="0" dirty="0" err="1">
                <a:solidFill>
                  <a:srgbClr val="555555"/>
                </a:solidFill>
                <a:effectLst/>
                <a:latin typeface="AppleSDGothicNeo"/>
              </a:rPr>
              <a:t>IoU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를 계산한다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7478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ko-KR" dirty="0"/>
              <a:t>Background : </a:t>
            </a:r>
            <a:r>
              <a:rPr lang="en-US" altLang="ko-KR" dirty="0" err="1"/>
              <a:t>Foudation</a:t>
            </a:r>
            <a:r>
              <a:rPr lang="en-US" altLang="ko-KR" dirty="0"/>
              <a:t> model. SAM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최신 </a:t>
            </a:r>
            <a:r>
              <a:rPr lang="en-US" altLang="ko-KR" dirty="0"/>
              <a:t>works </a:t>
            </a:r>
            <a:r>
              <a:rPr lang="ko-KR" altLang="en-US" dirty="0"/>
              <a:t>소개 </a:t>
            </a:r>
            <a:r>
              <a:rPr lang="en-US" altLang="ko-KR" dirty="0"/>
              <a:t>=&gt; (1) zero-shot | (2) adaptation</a:t>
            </a:r>
          </a:p>
          <a:p>
            <a:pPr marL="171450" indent="-171450">
              <a:buFontTx/>
              <a:buChar char="-"/>
            </a:pPr>
            <a:r>
              <a:rPr lang="en-US" altLang="ko-KR" dirty="0"/>
              <a:t>Conclusion : </a:t>
            </a:r>
            <a:r>
              <a:rPr lang="ko-KR" altLang="en-US" dirty="0"/>
              <a:t>여전한 문제점들  </a:t>
            </a:r>
            <a:r>
              <a:rPr lang="en-US" altLang="ko-KR" dirty="0"/>
              <a:t>+ future work &amp; </a:t>
            </a:r>
            <a:r>
              <a:rPr lang="ko-KR" altLang="en-US" dirty="0"/>
              <a:t>가능성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2320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ko-KR" dirty="0"/>
              <a:t>Problem </a:t>
            </a:r>
            <a:r>
              <a:rPr lang="ko-KR" altLang="en-US" dirty="0"/>
              <a:t>언급</a:t>
            </a:r>
            <a:endParaRPr lang="en-US" altLang="ko-KR" dirty="0"/>
          </a:p>
          <a:p>
            <a:pPr marL="685800" lvl="1" indent="-228600">
              <a:buFontTx/>
              <a:buAutoNum type="arabicPeriod"/>
            </a:pPr>
            <a:r>
              <a:rPr lang="en-US" altLang="ko-KR" dirty="0"/>
              <a:t>Large dataset </a:t>
            </a:r>
            <a:r>
              <a:rPr lang="ko-KR" altLang="en-US" dirty="0"/>
              <a:t>필요</a:t>
            </a:r>
            <a:r>
              <a:rPr lang="en-US" altLang="ko-KR" dirty="0"/>
              <a:t> =&gt; large</a:t>
            </a:r>
            <a:r>
              <a:rPr lang="ko-KR" altLang="en-US" dirty="0"/>
              <a:t> </a:t>
            </a:r>
            <a:r>
              <a:rPr lang="en-US" altLang="ko-KR" dirty="0"/>
              <a:t>dataset </a:t>
            </a:r>
            <a:r>
              <a:rPr lang="ko-KR" altLang="en-US" dirty="0"/>
              <a:t>얻기 어려움</a:t>
            </a:r>
            <a:endParaRPr lang="en-US" altLang="ko-KR" dirty="0"/>
          </a:p>
          <a:p>
            <a:pPr marL="228600" lvl="0" indent="-228600">
              <a:buFontTx/>
              <a:buAutoNum type="arabicPeriod"/>
            </a:pPr>
            <a:r>
              <a:rPr lang="en-US" altLang="ko-KR" dirty="0"/>
              <a:t>Annotation-efficient </a:t>
            </a:r>
            <a:r>
              <a:rPr lang="ko-KR" altLang="en-US" dirty="0"/>
              <a:t>필요성 강조 </a:t>
            </a:r>
            <a:r>
              <a:rPr lang="en-US" altLang="ko-KR" dirty="0"/>
              <a:t>=&gt; </a:t>
            </a:r>
            <a:r>
              <a:rPr lang="ko-KR" altLang="en-US" dirty="0"/>
              <a:t>그 중 하나인 </a:t>
            </a:r>
            <a:r>
              <a:rPr lang="en-US" altLang="ko-KR" dirty="0"/>
              <a:t>semi-supervised learning</a:t>
            </a:r>
            <a:r>
              <a:rPr lang="ko-KR" altLang="en-US" dirty="0"/>
              <a:t>이 있음</a:t>
            </a:r>
            <a:endParaRPr lang="en-US" altLang="ko-KR" dirty="0"/>
          </a:p>
          <a:p>
            <a:pPr marL="628650" lvl="1" indent="-171450">
              <a:buFontTx/>
              <a:buChar char="-"/>
            </a:pPr>
            <a:r>
              <a:rPr lang="ko-KR" altLang="en-US" dirty="0"/>
              <a:t>하지만</a:t>
            </a:r>
            <a:r>
              <a:rPr lang="en-US" altLang="ko-KR" dirty="0"/>
              <a:t>, semi</a:t>
            </a:r>
            <a:r>
              <a:rPr lang="ko-KR" altLang="en-US" dirty="0"/>
              <a:t>도 아직 </a:t>
            </a:r>
            <a:r>
              <a:rPr lang="en-US" altLang="ko-KR" dirty="0"/>
              <a:t>supervise</a:t>
            </a:r>
            <a:r>
              <a:rPr lang="ko-KR" altLang="en-US" dirty="0"/>
              <a:t>보다 약하다</a:t>
            </a:r>
            <a:r>
              <a:rPr lang="en-US" altLang="ko-KR" dirty="0"/>
              <a:t>(</a:t>
            </a:r>
            <a:r>
              <a:rPr lang="ko-KR" altLang="en-US" dirty="0"/>
              <a:t>한계점</a:t>
            </a:r>
            <a:r>
              <a:rPr lang="en-US" altLang="ko-KR" dirty="0"/>
              <a:t>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altLang="ko-KR" dirty="0"/>
              <a:t>Sam </a:t>
            </a:r>
            <a:r>
              <a:rPr lang="ko-KR" altLang="en-US" dirty="0"/>
              <a:t>등장 </a:t>
            </a:r>
            <a:r>
              <a:rPr lang="en-US" altLang="ko-KR" dirty="0"/>
              <a:t>=&gt; SAM</a:t>
            </a:r>
            <a:r>
              <a:rPr lang="ko-KR" altLang="en-US" dirty="0"/>
              <a:t>의 </a:t>
            </a:r>
            <a:r>
              <a:rPr lang="en-US" altLang="ko-KR" dirty="0" err="1"/>
              <a:t>generato</a:t>
            </a:r>
            <a:r>
              <a:rPr lang="ko-KR" altLang="en-US" dirty="0"/>
              <a:t>로서의 가능성 강조</a:t>
            </a:r>
            <a:r>
              <a:rPr lang="en-US" altLang="ko-KR" dirty="0"/>
              <a:t>???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389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ko-KR" dirty="0"/>
              <a:t>Problem </a:t>
            </a:r>
            <a:r>
              <a:rPr lang="ko-KR" altLang="en-US" dirty="0"/>
              <a:t>언급</a:t>
            </a:r>
            <a:endParaRPr lang="en-US" altLang="ko-KR" dirty="0"/>
          </a:p>
          <a:p>
            <a:pPr marL="685800" lvl="1" indent="-228600">
              <a:buFontTx/>
              <a:buAutoNum type="arabicPeriod"/>
            </a:pPr>
            <a:r>
              <a:rPr lang="en-US" altLang="ko-KR" dirty="0"/>
              <a:t>Large dataset </a:t>
            </a:r>
            <a:r>
              <a:rPr lang="ko-KR" altLang="en-US" dirty="0"/>
              <a:t>필요</a:t>
            </a:r>
            <a:r>
              <a:rPr lang="en-US" altLang="ko-KR" dirty="0"/>
              <a:t> =&gt; large</a:t>
            </a:r>
            <a:r>
              <a:rPr lang="ko-KR" altLang="en-US" dirty="0"/>
              <a:t> </a:t>
            </a:r>
            <a:r>
              <a:rPr lang="en-US" altLang="ko-KR" dirty="0"/>
              <a:t>dataset </a:t>
            </a:r>
            <a:r>
              <a:rPr lang="ko-KR" altLang="en-US" dirty="0"/>
              <a:t>얻기 어려움</a:t>
            </a:r>
            <a:endParaRPr lang="en-US" altLang="ko-KR" dirty="0"/>
          </a:p>
          <a:p>
            <a:pPr marL="228600" lvl="0" indent="-228600">
              <a:buFontTx/>
              <a:buAutoNum type="arabicPeriod"/>
            </a:pPr>
            <a:r>
              <a:rPr lang="en-US" altLang="ko-KR" dirty="0"/>
              <a:t>Annotation-efficient </a:t>
            </a:r>
            <a:r>
              <a:rPr lang="ko-KR" altLang="en-US" dirty="0"/>
              <a:t>필요성 강조 </a:t>
            </a:r>
            <a:r>
              <a:rPr lang="en-US" altLang="ko-KR" dirty="0"/>
              <a:t>=&gt; </a:t>
            </a:r>
            <a:r>
              <a:rPr lang="ko-KR" altLang="en-US" dirty="0"/>
              <a:t>그 중 하나인 </a:t>
            </a:r>
            <a:r>
              <a:rPr lang="en-US" altLang="ko-KR" dirty="0"/>
              <a:t>semi-supervised learning</a:t>
            </a:r>
            <a:r>
              <a:rPr lang="ko-KR" altLang="en-US" dirty="0"/>
              <a:t>이 있음</a:t>
            </a:r>
            <a:endParaRPr lang="en-US" altLang="ko-KR" dirty="0"/>
          </a:p>
          <a:p>
            <a:pPr marL="628650" lvl="1" indent="-171450">
              <a:buFontTx/>
              <a:buChar char="-"/>
            </a:pPr>
            <a:r>
              <a:rPr lang="ko-KR" altLang="en-US" dirty="0"/>
              <a:t>하지만</a:t>
            </a:r>
            <a:r>
              <a:rPr lang="en-US" altLang="ko-KR" dirty="0"/>
              <a:t>, semi</a:t>
            </a:r>
            <a:r>
              <a:rPr lang="ko-KR" altLang="en-US" dirty="0"/>
              <a:t>도 아직 </a:t>
            </a:r>
            <a:r>
              <a:rPr lang="en-US" altLang="ko-KR" dirty="0"/>
              <a:t>supervise</a:t>
            </a:r>
            <a:r>
              <a:rPr lang="ko-KR" altLang="en-US" dirty="0"/>
              <a:t>보다 약하다</a:t>
            </a:r>
            <a:r>
              <a:rPr lang="en-US" altLang="ko-KR" dirty="0"/>
              <a:t>(</a:t>
            </a:r>
            <a:r>
              <a:rPr lang="ko-KR" altLang="en-US" dirty="0"/>
              <a:t>한계점</a:t>
            </a:r>
            <a:r>
              <a:rPr lang="en-US" altLang="ko-KR" dirty="0"/>
              <a:t>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altLang="ko-KR" dirty="0"/>
              <a:t>Sam </a:t>
            </a:r>
            <a:r>
              <a:rPr lang="ko-KR" altLang="en-US" dirty="0"/>
              <a:t>등장 </a:t>
            </a:r>
            <a:r>
              <a:rPr lang="en-US" altLang="ko-KR" dirty="0"/>
              <a:t>=&gt; SAM</a:t>
            </a:r>
            <a:r>
              <a:rPr lang="ko-KR" altLang="en-US" dirty="0"/>
              <a:t>의 </a:t>
            </a:r>
            <a:r>
              <a:rPr lang="en-US" altLang="ko-KR" dirty="0" err="1"/>
              <a:t>generato</a:t>
            </a:r>
            <a:r>
              <a:rPr lang="ko-KR" altLang="en-US" dirty="0"/>
              <a:t>로서의 가능성 강조</a:t>
            </a:r>
            <a:r>
              <a:rPr lang="en-US" altLang="ko-KR" dirty="0"/>
              <a:t>???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05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ko-KR" dirty="0"/>
              <a:t>Problem </a:t>
            </a:r>
            <a:r>
              <a:rPr lang="ko-KR" altLang="en-US" dirty="0"/>
              <a:t>언급</a:t>
            </a:r>
            <a:endParaRPr lang="en-US" altLang="ko-KR" dirty="0"/>
          </a:p>
          <a:p>
            <a:pPr marL="685800" lvl="1" indent="-228600">
              <a:buFontTx/>
              <a:buAutoNum type="arabicPeriod"/>
            </a:pPr>
            <a:r>
              <a:rPr lang="en-US" altLang="ko-KR" dirty="0"/>
              <a:t>Large dataset </a:t>
            </a:r>
            <a:r>
              <a:rPr lang="ko-KR" altLang="en-US" dirty="0"/>
              <a:t>필요</a:t>
            </a:r>
            <a:r>
              <a:rPr lang="en-US" altLang="ko-KR" dirty="0"/>
              <a:t> =&gt; large</a:t>
            </a:r>
            <a:r>
              <a:rPr lang="ko-KR" altLang="en-US" dirty="0"/>
              <a:t> </a:t>
            </a:r>
            <a:r>
              <a:rPr lang="en-US" altLang="ko-KR" dirty="0"/>
              <a:t>dataset </a:t>
            </a:r>
            <a:r>
              <a:rPr lang="ko-KR" altLang="en-US" dirty="0"/>
              <a:t>얻기 어려움</a:t>
            </a:r>
            <a:endParaRPr lang="en-US" altLang="ko-KR" dirty="0"/>
          </a:p>
          <a:p>
            <a:pPr marL="228600" lvl="0" indent="-228600">
              <a:buFontTx/>
              <a:buAutoNum type="arabicPeriod"/>
            </a:pPr>
            <a:r>
              <a:rPr lang="en-US" altLang="ko-KR" dirty="0"/>
              <a:t>Annotation-efficient </a:t>
            </a:r>
            <a:r>
              <a:rPr lang="ko-KR" altLang="en-US" dirty="0"/>
              <a:t>필요성 강조 </a:t>
            </a:r>
            <a:r>
              <a:rPr lang="en-US" altLang="ko-KR" dirty="0"/>
              <a:t>=&gt; </a:t>
            </a:r>
            <a:r>
              <a:rPr lang="ko-KR" altLang="en-US" dirty="0"/>
              <a:t>그 중 하나인 </a:t>
            </a:r>
            <a:r>
              <a:rPr lang="en-US" altLang="ko-KR" dirty="0"/>
              <a:t>semi-supervised learning</a:t>
            </a:r>
            <a:r>
              <a:rPr lang="ko-KR" altLang="en-US" dirty="0"/>
              <a:t>이 있음</a:t>
            </a:r>
            <a:endParaRPr lang="en-US" altLang="ko-KR" dirty="0"/>
          </a:p>
          <a:p>
            <a:pPr marL="628650" lvl="1" indent="-171450">
              <a:buFontTx/>
              <a:buChar char="-"/>
            </a:pPr>
            <a:r>
              <a:rPr lang="ko-KR" altLang="en-US" dirty="0"/>
              <a:t>하지만</a:t>
            </a:r>
            <a:r>
              <a:rPr lang="en-US" altLang="ko-KR" dirty="0"/>
              <a:t>, semi</a:t>
            </a:r>
            <a:r>
              <a:rPr lang="ko-KR" altLang="en-US" dirty="0"/>
              <a:t>도 아직 </a:t>
            </a:r>
            <a:r>
              <a:rPr lang="en-US" altLang="ko-KR" dirty="0"/>
              <a:t>supervise</a:t>
            </a:r>
            <a:r>
              <a:rPr lang="ko-KR" altLang="en-US" dirty="0"/>
              <a:t>보다 약하다</a:t>
            </a:r>
            <a:r>
              <a:rPr lang="en-US" altLang="ko-KR" dirty="0"/>
              <a:t>(</a:t>
            </a:r>
            <a:r>
              <a:rPr lang="ko-KR" altLang="en-US" dirty="0"/>
              <a:t>한계점</a:t>
            </a:r>
            <a:r>
              <a:rPr lang="en-US" altLang="ko-KR" dirty="0"/>
              <a:t>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altLang="ko-KR" dirty="0"/>
              <a:t>Sam </a:t>
            </a:r>
            <a:r>
              <a:rPr lang="ko-KR" altLang="en-US" dirty="0"/>
              <a:t>등장 </a:t>
            </a:r>
            <a:r>
              <a:rPr lang="en-US" altLang="ko-KR" dirty="0"/>
              <a:t>=&gt; SAM</a:t>
            </a:r>
            <a:r>
              <a:rPr lang="ko-KR" altLang="en-US" dirty="0"/>
              <a:t>의 </a:t>
            </a:r>
            <a:r>
              <a:rPr lang="en-US" altLang="ko-KR" dirty="0" err="1"/>
              <a:t>generato</a:t>
            </a:r>
            <a:r>
              <a:rPr lang="ko-KR" altLang="en-US" dirty="0"/>
              <a:t>로서의 가능성 강조</a:t>
            </a:r>
            <a:r>
              <a:rPr lang="en-US" altLang="ko-KR" dirty="0"/>
              <a:t>???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321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ko-KR" dirty="0"/>
              <a:t>Problem </a:t>
            </a:r>
            <a:r>
              <a:rPr lang="ko-KR" altLang="en-US" dirty="0"/>
              <a:t>언급</a:t>
            </a:r>
            <a:endParaRPr lang="en-US" altLang="ko-KR" dirty="0"/>
          </a:p>
          <a:p>
            <a:pPr marL="685800" lvl="1" indent="-228600">
              <a:buFontTx/>
              <a:buAutoNum type="arabicPeriod"/>
            </a:pPr>
            <a:r>
              <a:rPr lang="en-US" altLang="ko-KR" dirty="0"/>
              <a:t>Large dataset </a:t>
            </a:r>
            <a:r>
              <a:rPr lang="ko-KR" altLang="en-US" dirty="0"/>
              <a:t>필요</a:t>
            </a:r>
            <a:r>
              <a:rPr lang="en-US" altLang="ko-KR" dirty="0"/>
              <a:t> =&gt; large</a:t>
            </a:r>
            <a:r>
              <a:rPr lang="ko-KR" altLang="en-US" dirty="0"/>
              <a:t> </a:t>
            </a:r>
            <a:r>
              <a:rPr lang="en-US" altLang="ko-KR" dirty="0"/>
              <a:t>dataset </a:t>
            </a:r>
            <a:r>
              <a:rPr lang="ko-KR" altLang="en-US" dirty="0"/>
              <a:t>얻기 어려움</a:t>
            </a:r>
            <a:endParaRPr lang="en-US" altLang="ko-KR" dirty="0"/>
          </a:p>
          <a:p>
            <a:pPr marL="228600" lvl="0" indent="-228600">
              <a:buFontTx/>
              <a:buAutoNum type="arabicPeriod"/>
            </a:pPr>
            <a:r>
              <a:rPr lang="en-US" altLang="ko-KR" dirty="0"/>
              <a:t>Annotation-efficient </a:t>
            </a:r>
            <a:r>
              <a:rPr lang="ko-KR" altLang="en-US" dirty="0"/>
              <a:t>필요성 강조 </a:t>
            </a:r>
            <a:r>
              <a:rPr lang="en-US" altLang="ko-KR" dirty="0"/>
              <a:t>=&gt; </a:t>
            </a:r>
            <a:r>
              <a:rPr lang="ko-KR" altLang="en-US" dirty="0"/>
              <a:t>그 중 하나인 </a:t>
            </a:r>
            <a:r>
              <a:rPr lang="en-US" altLang="ko-KR" dirty="0"/>
              <a:t>semi-supervised learning</a:t>
            </a:r>
            <a:r>
              <a:rPr lang="ko-KR" altLang="en-US" dirty="0"/>
              <a:t>이 있음</a:t>
            </a:r>
            <a:endParaRPr lang="en-US" altLang="ko-KR" dirty="0"/>
          </a:p>
          <a:p>
            <a:pPr marL="628650" lvl="1" indent="-171450">
              <a:buFontTx/>
              <a:buChar char="-"/>
            </a:pPr>
            <a:r>
              <a:rPr lang="ko-KR" altLang="en-US" dirty="0"/>
              <a:t>하지만</a:t>
            </a:r>
            <a:r>
              <a:rPr lang="en-US" altLang="ko-KR" dirty="0"/>
              <a:t>, semi</a:t>
            </a:r>
            <a:r>
              <a:rPr lang="ko-KR" altLang="en-US" dirty="0"/>
              <a:t>도 아직 </a:t>
            </a:r>
            <a:r>
              <a:rPr lang="en-US" altLang="ko-KR" dirty="0"/>
              <a:t>supervise</a:t>
            </a:r>
            <a:r>
              <a:rPr lang="ko-KR" altLang="en-US" dirty="0"/>
              <a:t>보다 약하다</a:t>
            </a:r>
            <a:r>
              <a:rPr lang="en-US" altLang="ko-KR" dirty="0"/>
              <a:t>(</a:t>
            </a:r>
            <a:r>
              <a:rPr lang="ko-KR" altLang="en-US" dirty="0"/>
              <a:t>한계점</a:t>
            </a:r>
            <a:r>
              <a:rPr lang="en-US" altLang="ko-KR" dirty="0"/>
              <a:t>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altLang="ko-KR" dirty="0"/>
              <a:t>Sam </a:t>
            </a:r>
            <a:r>
              <a:rPr lang="ko-KR" altLang="en-US" dirty="0"/>
              <a:t>등장 </a:t>
            </a:r>
            <a:r>
              <a:rPr lang="en-US" altLang="ko-KR" dirty="0"/>
              <a:t>=&gt; SAM</a:t>
            </a:r>
            <a:r>
              <a:rPr lang="ko-KR" altLang="en-US" dirty="0"/>
              <a:t>의 </a:t>
            </a:r>
            <a:r>
              <a:rPr lang="en-US" altLang="ko-KR" dirty="0" err="1"/>
              <a:t>generato</a:t>
            </a:r>
            <a:r>
              <a:rPr lang="ko-KR" altLang="en-US" dirty="0"/>
              <a:t>로서의 가능성 강조</a:t>
            </a:r>
            <a:r>
              <a:rPr lang="en-US" altLang="ko-KR" dirty="0"/>
              <a:t>???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176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ko-KR" dirty="0"/>
              <a:t>Problem </a:t>
            </a:r>
            <a:r>
              <a:rPr lang="ko-KR" altLang="en-US" dirty="0"/>
              <a:t>언급</a:t>
            </a:r>
            <a:endParaRPr lang="en-US" altLang="ko-KR" dirty="0"/>
          </a:p>
          <a:p>
            <a:pPr marL="685800" lvl="1" indent="-228600">
              <a:buFontTx/>
              <a:buAutoNum type="arabicPeriod"/>
            </a:pPr>
            <a:r>
              <a:rPr lang="en-US" altLang="ko-KR" dirty="0"/>
              <a:t>Large dataset </a:t>
            </a:r>
            <a:r>
              <a:rPr lang="ko-KR" altLang="en-US" dirty="0"/>
              <a:t>필요</a:t>
            </a:r>
            <a:r>
              <a:rPr lang="en-US" altLang="ko-KR" dirty="0"/>
              <a:t> =&gt; large</a:t>
            </a:r>
            <a:r>
              <a:rPr lang="ko-KR" altLang="en-US" dirty="0"/>
              <a:t> </a:t>
            </a:r>
            <a:r>
              <a:rPr lang="en-US" altLang="ko-KR" dirty="0"/>
              <a:t>dataset </a:t>
            </a:r>
            <a:r>
              <a:rPr lang="ko-KR" altLang="en-US" dirty="0"/>
              <a:t>얻기 어려움</a:t>
            </a:r>
            <a:endParaRPr lang="en-US" altLang="ko-KR" dirty="0"/>
          </a:p>
          <a:p>
            <a:pPr marL="228600" lvl="0" indent="-228600">
              <a:buFontTx/>
              <a:buAutoNum type="arabicPeriod"/>
            </a:pPr>
            <a:r>
              <a:rPr lang="en-US" altLang="ko-KR" dirty="0"/>
              <a:t>Annotation-efficient </a:t>
            </a:r>
            <a:r>
              <a:rPr lang="ko-KR" altLang="en-US" dirty="0"/>
              <a:t>필요성 강조 </a:t>
            </a:r>
            <a:r>
              <a:rPr lang="en-US" altLang="ko-KR" dirty="0"/>
              <a:t>=&gt; </a:t>
            </a:r>
            <a:r>
              <a:rPr lang="ko-KR" altLang="en-US" dirty="0"/>
              <a:t>그 중 하나인 </a:t>
            </a:r>
            <a:r>
              <a:rPr lang="en-US" altLang="ko-KR" dirty="0"/>
              <a:t>semi-supervised learning</a:t>
            </a:r>
            <a:r>
              <a:rPr lang="ko-KR" altLang="en-US" dirty="0"/>
              <a:t>이 있음</a:t>
            </a:r>
            <a:endParaRPr lang="en-US" altLang="ko-KR" dirty="0"/>
          </a:p>
          <a:p>
            <a:pPr marL="628650" lvl="1" indent="-171450">
              <a:buFontTx/>
              <a:buChar char="-"/>
            </a:pPr>
            <a:r>
              <a:rPr lang="ko-KR" altLang="en-US" dirty="0"/>
              <a:t>하지만</a:t>
            </a:r>
            <a:r>
              <a:rPr lang="en-US" altLang="ko-KR" dirty="0"/>
              <a:t>, semi</a:t>
            </a:r>
            <a:r>
              <a:rPr lang="ko-KR" altLang="en-US" dirty="0"/>
              <a:t>도 아직 </a:t>
            </a:r>
            <a:r>
              <a:rPr lang="en-US" altLang="ko-KR" dirty="0"/>
              <a:t>supervise</a:t>
            </a:r>
            <a:r>
              <a:rPr lang="ko-KR" altLang="en-US" dirty="0"/>
              <a:t>보다 약하다</a:t>
            </a:r>
            <a:r>
              <a:rPr lang="en-US" altLang="ko-KR" dirty="0"/>
              <a:t>(</a:t>
            </a:r>
            <a:r>
              <a:rPr lang="ko-KR" altLang="en-US" dirty="0"/>
              <a:t>한계점</a:t>
            </a:r>
            <a:r>
              <a:rPr lang="en-US" altLang="ko-KR" dirty="0"/>
              <a:t>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altLang="ko-KR" dirty="0"/>
              <a:t>Sam </a:t>
            </a:r>
            <a:r>
              <a:rPr lang="ko-KR" altLang="en-US" dirty="0"/>
              <a:t>등장 </a:t>
            </a:r>
            <a:r>
              <a:rPr lang="en-US" altLang="ko-KR" dirty="0"/>
              <a:t>=&gt; SAM</a:t>
            </a:r>
            <a:r>
              <a:rPr lang="ko-KR" altLang="en-US" dirty="0"/>
              <a:t>의 </a:t>
            </a:r>
            <a:r>
              <a:rPr lang="en-US" altLang="ko-KR" dirty="0" err="1"/>
              <a:t>generato</a:t>
            </a:r>
            <a:r>
              <a:rPr lang="ko-KR" altLang="en-US" dirty="0"/>
              <a:t>로서의 가능성 강조</a:t>
            </a:r>
            <a:r>
              <a:rPr lang="en-US" altLang="ko-KR" dirty="0"/>
              <a:t>???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7724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ko-KR" dirty="0"/>
              <a:t>Problem </a:t>
            </a:r>
            <a:r>
              <a:rPr lang="ko-KR" altLang="en-US" dirty="0"/>
              <a:t>언급</a:t>
            </a:r>
            <a:endParaRPr lang="en-US" altLang="ko-KR" dirty="0"/>
          </a:p>
          <a:p>
            <a:pPr marL="685800" lvl="1" indent="-228600">
              <a:buFontTx/>
              <a:buAutoNum type="arabicPeriod"/>
            </a:pPr>
            <a:r>
              <a:rPr lang="en-US" altLang="ko-KR" dirty="0"/>
              <a:t>Large dataset </a:t>
            </a:r>
            <a:r>
              <a:rPr lang="ko-KR" altLang="en-US" dirty="0"/>
              <a:t>필요</a:t>
            </a:r>
            <a:r>
              <a:rPr lang="en-US" altLang="ko-KR" dirty="0"/>
              <a:t> =&gt; large</a:t>
            </a:r>
            <a:r>
              <a:rPr lang="ko-KR" altLang="en-US" dirty="0"/>
              <a:t> </a:t>
            </a:r>
            <a:r>
              <a:rPr lang="en-US" altLang="ko-KR" dirty="0"/>
              <a:t>dataset </a:t>
            </a:r>
            <a:r>
              <a:rPr lang="ko-KR" altLang="en-US" dirty="0"/>
              <a:t>얻기 어려움</a:t>
            </a:r>
            <a:endParaRPr lang="en-US" altLang="ko-KR" dirty="0"/>
          </a:p>
          <a:p>
            <a:pPr marL="228600" lvl="0" indent="-228600">
              <a:buFontTx/>
              <a:buAutoNum type="arabicPeriod"/>
            </a:pPr>
            <a:r>
              <a:rPr lang="en-US" altLang="ko-KR" dirty="0"/>
              <a:t>Annotation-efficient </a:t>
            </a:r>
            <a:r>
              <a:rPr lang="ko-KR" altLang="en-US" dirty="0"/>
              <a:t>필요성 강조 </a:t>
            </a:r>
            <a:r>
              <a:rPr lang="en-US" altLang="ko-KR" dirty="0"/>
              <a:t>=&gt; </a:t>
            </a:r>
            <a:r>
              <a:rPr lang="ko-KR" altLang="en-US" dirty="0"/>
              <a:t>그 중 하나인 </a:t>
            </a:r>
            <a:r>
              <a:rPr lang="en-US" altLang="ko-KR" dirty="0"/>
              <a:t>semi-supervised learning</a:t>
            </a:r>
            <a:r>
              <a:rPr lang="ko-KR" altLang="en-US" dirty="0"/>
              <a:t>이 있음</a:t>
            </a:r>
            <a:endParaRPr lang="en-US" altLang="ko-KR" dirty="0"/>
          </a:p>
          <a:p>
            <a:pPr marL="628650" lvl="1" indent="-171450">
              <a:buFontTx/>
              <a:buChar char="-"/>
            </a:pPr>
            <a:r>
              <a:rPr lang="ko-KR" altLang="en-US" dirty="0"/>
              <a:t>하지만</a:t>
            </a:r>
            <a:r>
              <a:rPr lang="en-US" altLang="ko-KR" dirty="0"/>
              <a:t>, semi</a:t>
            </a:r>
            <a:r>
              <a:rPr lang="ko-KR" altLang="en-US" dirty="0"/>
              <a:t>도 아직 </a:t>
            </a:r>
            <a:r>
              <a:rPr lang="en-US" altLang="ko-KR" dirty="0"/>
              <a:t>supervise</a:t>
            </a:r>
            <a:r>
              <a:rPr lang="ko-KR" altLang="en-US" dirty="0"/>
              <a:t>보다 약하다</a:t>
            </a:r>
            <a:r>
              <a:rPr lang="en-US" altLang="ko-KR" dirty="0"/>
              <a:t>(</a:t>
            </a:r>
            <a:r>
              <a:rPr lang="ko-KR" altLang="en-US" dirty="0"/>
              <a:t>한계점</a:t>
            </a:r>
            <a:r>
              <a:rPr lang="en-US" altLang="ko-KR" dirty="0"/>
              <a:t>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altLang="ko-KR" dirty="0"/>
              <a:t>Sam </a:t>
            </a:r>
            <a:r>
              <a:rPr lang="ko-KR" altLang="en-US" dirty="0"/>
              <a:t>등장 </a:t>
            </a:r>
            <a:r>
              <a:rPr lang="en-US" altLang="ko-KR" dirty="0"/>
              <a:t>=&gt; SAM</a:t>
            </a:r>
            <a:r>
              <a:rPr lang="ko-KR" altLang="en-US" dirty="0"/>
              <a:t>의 </a:t>
            </a:r>
            <a:r>
              <a:rPr lang="en-US" altLang="ko-KR" dirty="0" err="1"/>
              <a:t>generato</a:t>
            </a:r>
            <a:r>
              <a:rPr lang="ko-KR" altLang="en-US" dirty="0"/>
              <a:t>로서의 가능성 강조</a:t>
            </a:r>
            <a:r>
              <a:rPr lang="en-US" altLang="ko-KR" dirty="0"/>
              <a:t>???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1743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ko-KR" dirty="0"/>
              <a:t>EMA : </a:t>
            </a:r>
            <a:r>
              <a:rPr lang="ko-KR" altLang="en-US" dirty="0"/>
              <a:t>지수 평균 이동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32725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ko-KR" altLang="en-US" dirty="0"/>
              <a:t>앞에서 </a:t>
            </a:r>
            <a:r>
              <a:rPr lang="en-US" altLang="ko-KR" dirty="0"/>
              <a:t>consistency </a:t>
            </a:r>
            <a:r>
              <a:rPr lang="ko-KR" altLang="en-US" dirty="0"/>
              <a:t>설명 필요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865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ko-KR" dirty="0"/>
              <a:t>Background : </a:t>
            </a:r>
            <a:r>
              <a:rPr lang="en-US" altLang="ko-KR" dirty="0" err="1"/>
              <a:t>Foudation</a:t>
            </a:r>
            <a:r>
              <a:rPr lang="en-US" altLang="ko-KR" dirty="0"/>
              <a:t> model. SAM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최신 </a:t>
            </a:r>
            <a:r>
              <a:rPr lang="en-US" altLang="ko-KR" dirty="0"/>
              <a:t>works </a:t>
            </a:r>
            <a:r>
              <a:rPr lang="ko-KR" altLang="en-US" dirty="0"/>
              <a:t>소개 </a:t>
            </a:r>
            <a:r>
              <a:rPr lang="en-US" altLang="ko-KR" dirty="0"/>
              <a:t>=&gt; (1) zero-shot | (2) adaptation</a:t>
            </a:r>
          </a:p>
          <a:p>
            <a:pPr marL="171450" indent="-171450">
              <a:buFontTx/>
              <a:buChar char="-"/>
            </a:pPr>
            <a:r>
              <a:rPr lang="en-US" altLang="ko-KR" dirty="0"/>
              <a:t>Conclusion : </a:t>
            </a:r>
            <a:r>
              <a:rPr lang="ko-KR" altLang="en-US" dirty="0"/>
              <a:t>여전한 문제점들  </a:t>
            </a:r>
            <a:r>
              <a:rPr lang="en-US" altLang="ko-KR" dirty="0"/>
              <a:t>+ future work &amp; </a:t>
            </a:r>
            <a:r>
              <a:rPr lang="ko-KR" altLang="en-US" dirty="0"/>
              <a:t>가능성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2931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ko-KR" altLang="en-US" dirty="0"/>
              <a:t>앞에서 </a:t>
            </a:r>
            <a:r>
              <a:rPr lang="en-US" altLang="ko-KR" dirty="0"/>
              <a:t>consistency </a:t>
            </a:r>
            <a:r>
              <a:rPr lang="ko-KR" altLang="en-US" dirty="0"/>
              <a:t>설명 필요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5350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ko-KR" dirty="0"/>
              <a:t>However, when only one or a few labeled images are available for semi-supervised learning, </a:t>
            </a:r>
          </a:p>
          <a:p>
            <a:pPr marL="0" indent="0">
              <a:buFontTx/>
              <a:buNone/>
            </a:pPr>
            <a:r>
              <a:rPr lang="en-US" altLang="ko-KR" dirty="0"/>
              <a:t>the model cannot learn sufficient domain knowledge for accurate segmentation of challenging regions with complex structures, </a:t>
            </a:r>
          </a:p>
          <a:p>
            <a:pPr marL="0" indent="0">
              <a:buFontTx/>
              <a:buNone/>
            </a:pPr>
            <a:r>
              <a:rPr lang="en-US" altLang="ko-KR" dirty="0"/>
              <a:t>while the implementation of consistency learning may cause the model to generate "similar but incorrect" predictions of the majority of targets and ignore the inherent information.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6623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ko-KR" altLang="en-US" dirty="0"/>
              <a:t>앞에서 </a:t>
            </a:r>
            <a:r>
              <a:rPr lang="en-US" altLang="ko-KR" dirty="0"/>
              <a:t>consistency </a:t>
            </a:r>
            <a:r>
              <a:rPr lang="ko-KR" altLang="en-US" dirty="0"/>
              <a:t>설명 필요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24005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ko-KR" dirty="0"/>
              <a:t>Background : </a:t>
            </a:r>
            <a:r>
              <a:rPr lang="en-US" altLang="ko-KR" dirty="0" err="1"/>
              <a:t>Foudation</a:t>
            </a:r>
            <a:r>
              <a:rPr lang="en-US" altLang="ko-KR" dirty="0"/>
              <a:t> model. SAM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최신 </a:t>
            </a:r>
            <a:r>
              <a:rPr lang="en-US" altLang="ko-KR" dirty="0"/>
              <a:t>works </a:t>
            </a:r>
            <a:r>
              <a:rPr lang="ko-KR" altLang="en-US" dirty="0"/>
              <a:t>소개 </a:t>
            </a:r>
            <a:r>
              <a:rPr lang="en-US" altLang="ko-KR" dirty="0"/>
              <a:t>=&gt; (1) zero-shot | (2) adaptation</a:t>
            </a:r>
          </a:p>
          <a:p>
            <a:pPr marL="171450" indent="-171450">
              <a:buFontTx/>
              <a:buChar char="-"/>
            </a:pPr>
            <a:r>
              <a:rPr lang="en-US" altLang="ko-KR" dirty="0"/>
              <a:t>Conclusion : </a:t>
            </a:r>
            <a:r>
              <a:rPr lang="ko-KR" altLang="en-US" dirty="0"/>
              <a:t>여전한 문제점들  </a:t>
            </a:r>
            <a:r>
              <a:rPr lang="en-US" altLang="ko-KR" dirty="0"/>
              <a:t>+ future work &amp; </a:t>
            </a:r>
            <a:r>
              <a:rPr lang="ko-KR" altLang="en-US" dirty="0"/>
              <a:t>가능성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7291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ko-KR" dirty="0"/>
              <a:t>Background : </a:t>
            </a:r>
            <a:r>
              <a:rPr lang="en-US" altLang="ko-KR" dirty="0" err="1"/>
              <a:t>Foudation</a:t>
            </a:r>
            <a:r>
              <a:rPr lang="en-US" altLang="ko-KR" dirty="0"/>
              <a:t> model. SAM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최신 </a:t>
            </a:r>
            <a:r>
              <a:rPr lang="en-US" altLang="ko-KR" dirty="0"/>
              <a:t>works </a:t>
            </a:r>
            <a:r>
              <a:rPr lang="ko-KR" altLang="en-US" dirty="0"/>
              <a:t>소개 </a:t>
            </a:r>
            <a:r>
              <a:rPr lang="en-US" altLang="ko-KR" dirty="0"/>
              <a:t>=&gt; (1) zero-shot | (2) adaptation</a:t>
            </a:r>
          </a:p>
          <a:p>
            <a:pPr marL="171450" indent="-171450">
              <a:buFontTx/>
              <a:buChar char="-"/>
            </a:pPr>
            <a:r>
              <a:rPr lang="en-US" altLang="ko-KR" dirty="0"/>
              <a:t>Conclusion : </a:t>
            </a:r>
            <a:r>
              <a:rPr lang="ko-KR" altLang="en-US" dirty="0"/>
              <a:t>여전한 문제점들  </a:t>
            </a:r>
            <a:r>
              <a:rPr lang="en-US" altLang="ko-KR" dirty="0"/>
              <a:t>+ future work &amp; </a:t>
            </a:r>
            <a:r>
              <a:rPr lang="ko-KR" altLang="en-US" dirty="0"/>
              <a:t>가능성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4230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ko-KR" dirty="0"/>
              <a:t>Background : </a:t>
            </a:r>
            <a:r>
              <a:rPr lang="en-US" altLang="ko-KR" dirty="0" err="1"/>
              <a:t>Foudation</a:t>
            </a:r>
            <a:r>
              <a:rPr lang="en-US" altLang="ko-KR" dirty="0"/>
              <a:t> model. SAM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최신 </a:t>
            </a:r>
            <a:r>
              <a:rPr lang="en-US" altLang="ko-KR" dirty="0"/>
              <a:t>works </a:t>
            </a:r>
            <a:r>
              <a:rPr lang="ko-KR" altLang="en-US" dirty="0"/>
              <a:t>소개 </a:t>
            </a:r>
            <a:r>
              <a:rPr lang="en-US" altLang="ko-KR" dirty="0"/>
              <a:t>=&gt; (1) zero-shot | (2) adaptation</a:t>
            </a:r>
          </a:p>
          <a:p>
            <a:pPr marL="171450" indent="-171450">
              <a:buFontTx/>
              <a:buChar char="-"/>
            </a:pPr>
            <a:r>
              <a:rPr lang="en-US" altLang="ko-KR" dirty="0"/>
              <a:t>Conclusion : </a:t>
            </a:r>
            <a:r>
              <a:rPr lang="ko-KR" altLang="en-US" dirty="0"/>
              <a:t>여전한 문제점들  </a:t>
            </a:r>
            <a:r>
              <a:rPr lang="en-US" altLang="ko-KR" dirty="0"/>
              <a:t>+ future work &amp; </a:t>
            </a:r>
            <a:r>
              <a:rPr lang="ko-KR" altLang="en-US" dirty="0"/>
              <a:t>가능성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07884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ko-KR" dirty="0"/>
              <a:t>Background : </a:t>
            </a:r>
            <a:r>
              <a:rPr lang="en-US" altLang="ko-KR" dirty="0" err="1"/>
              <a:t>Foudation</a:t>
            </a:r>
            <a:r>
              <a:rPr lang="en-US" altLang="ko-KR" dirty="0"/>
              <a:t> model. SAM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최신 </a:t>
            </a:r>
            <a:r>
              <a:rPr lang="en-US" altLang="ko-KR" dirty="0"/>
              <a:t>works </a:t>
            </a:r>
            <a:r>
              <a:rPr lang="ko-KR" altLang="en-US" dirty="0"/>
              <a:t>소개 </a:t>
            </a:r>
            <a:r>
              <a:rPr lang="en-US" altLang="ko-KR" dirty="0"/>
              <a:t>=&gt; (1) zero-shot | (2) adaptation</a:t>
            </a:r>
          </a:p>
          <a:p>
            <a:pPr marL="171450" indent="-171450">
              <a:buFontTx/>
              <a:buChar char="-"/>
            </a:pPr>
            <a:r>
              <a:rPr lang="en-US" altLang="ko-KR" dirty="0"/>
              <a:t>Conclusion : </a:t>
            </a:r>
            <a:r>
              <a:rPr lang="ko-KR" altLang="en-US" dirty="0"/>
              <a:t>여전한 문제점들  </a:t>
            </a:r>
            <a:r>
              <a:rPr lang="en-US" altLang="ko-KR" dirty="0"/>
              <a:t>+ future work &amp; </a:t>
            </a:r>
            <a:r>
              <a:rPr lang="ko-KR" altLang="en-US" dirty="0"/>
              <a:t>가능성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70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281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2840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474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922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190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923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SAM for Medical Image Segmentation</a:t>
            </a:r>
          </a:p>
          <a:p>
            <a:pPr algn="ctr"/>
            <a:r>
              <a:rPr lang="en-US" altLang="ko-KR" sz="3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: Tutorial 2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2024.04.09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Seung-Ha Noh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SAM architecture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37" y="988395"/>
            <a:ext cx="11332755" cy="5278845"/>
          </a:xfrm>
        </p:spPr>
        <p:txBody>
          <a:bodyPr/>
          <a:lstStyle/>
          <a:p>
            <a:r>
              <a:rPr lang="ko-KR" altLang="en-US" dirty="0"/>
              <a:t>사전 준비</a:t>
            </a:r>
            <a:endParaRPr lang="en-US" altLang="ko-KR" dirty="0"/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/>
              <a:t>Dense prompt embedding</a:t>
            </a:r>
          </a:p>
          <a:p>
            <a:pPr lvl="2"/>
            <a:r>
              <a:rPr lang="en-US" altLang="ko-KR" dirty="0"/>
              <a:t>Image embedding</a:t>
            </a:r>
            <a:r>
              <a:rPr lang="ko-KR" altLang="en-US" dirty="0"/>
              <a:t>과 </a:t>
            </a:r>
            <a:r>
              <a:rPr lang="en-US" altLang="ko-KR" dirty="0"/>
              <a:t>element-wise addition </a:t>
            </a:r>
            <a:r>
              <a:rPr lang="ko-KR" altLang="en-US" dirty="0"/>
              <a:t>수행</a:t>
            </a:r>
            <a:endParaRPr lang="en-US" altLang="ko-KR" dirty="0"/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/>
              <a:t> Sparse prompt embedding</a:t>
            </a:r>
          </a:p>
          <a:p>
            <a:pPr lvl="2"/>
            <a:r>
              <a:rPr lang="en-US" altLang="ko-KR" dirty="0"/>
              <a:t>Token </a:t>
            </a:r>
            <a:r>
              <a:rPr lang="ko-KR" altLang="en-US" dirty="0"/>
              <a:t>생성 </a:t>
            </a:r>
            <a:r>
              <a:rPr lang="en-US" altLang="ko-KR" dirty="0"/>
              <a:t>– </a:t>
            </a:r>
            <a:r>
              <a:rPr lang="en-US" altLang="ko-KR" u="sng" dirty="0"/>
              <a:t>Output tokens</a:t>
            </a:r>
            <a:r>
              <a:rPr lang="en-US" altLang="ko-KR" dirty="0"/>
              <a:t> + sparse prompt embeddings</a:t>
            </a:r>
          </a:p>
          <a:p>
            <a:pPr marL="1790700" lvl="3" indent="-457200"/>
            <a:r>
              <a:rPr lang="en-US" altLang="ko-KR" u="sng" dirty="0"/>
              <a:t>Output tokens</a:t>
            </a:r>
            <a:r>
              <a:rPr lang="en-US" altLang="ko-KR" dirty="0"/>
              <a:t> = Mask Tokens(4</a:t>
            </a:r>
            <a:r>
              <a:rPr lang="ko-KR" altLang="en-US" dirty="0"/>
              <a:t>개</a:t>
            </a:r>
            <a:r>
              <a:rPr lang="en-US" altLang="ko-KR" dirty="0"/>
              <a:t>) + </a:t>
            </a:r>
            <a:r>
              <a:rPr lang="en-US" altLang="ko-KR" dirty="0" err="1"/>
              <a:t>Iou</a:t>
            </a:r>
            <a:r>
              <a:rPr lang="ko-KR" altLang="en-US" dirty="0"/>
              <a:t> </a:t>
            </a:r>
            <a:r>
              <a:rPr lang="en-US" altLang="ko-KR" dirty="0"/>
              <a:t>Token(1</a:t>
            </a:r>
            <a:r>
              <a:rPr lang="ko-KR" altLang="en-US" dirty="0"/>
              <a:t>개</a:t>
            </a:r>
            <a:r>
              <a:rPr lang="en-US" altLang="ko-KR" dirty="0"/>
              <a:t>)</a:t>
            </a:r>
          </a:p>
          <a:p>
            <a:pPr marL="2247900" lvl="4" indent="-457200"/>
            <a:r>
              <a:rPr lang="en-US" altLang="ko-KR" b="1" dirty="0"/>
              <a:t>Mask</a:t>
            </a:r>
            <a:r>
              <a:rPr lang="ko-KR" altLang="en-US" b="1" dirty="0"/>
              <a:t> </a:t>
            </a:r>
            <a:r>
              <a:rPr lang="en-US" altLang="ko-KR" b="1" dirty="0"/>
              <a:t>Tokens</a:t>
            </a:r>
            <a:r>
              <a:rPr lang="ko-KR" altLang="en-US" b="1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최종 </a:t>
            </a:r>
            <a:r>
              <a:rPr lang="en-US" altLang="ko-KR" dirty="0"/>
              <a:t>mask</a:t>
            </a:r>
            <a:r>
              <a:rPr lang="ko-KR" altLang="en-US" dirty="0"/>
              <a:t>각 될 </a:t>
            </a:r>
            <a:r>
              <a:rPr lang="en-US" altLang="ko-KR" dirty="0"/>
              <a:t>tokens(=&gt; multi masks)</a:t>
            </a:r>
          </a:p>
          <a:p>
            <a:pPr marL="2247900" lvl="4" indent="-457200"/>
            <a:r>
              <a:rPr lang="en-US" altLang="ko-KR" b="1" dirty="0" err="1"/>
              <a:t>IoU</a:t>
            </a:r>
            <a:r>
              <a:rPr lang="en-US" altLang="ko-KR" b="1" dirty="0"/>
              <a:t> Token </a:t>
            </a:r>
            <a:r>
              <a:rPr lang="en-US" altLang="ko-KR" dirty="0"/>
              <a:t>: </a:t>
            </a:r>
            <a:r>
              <a:rPr lang="ko-KR" altLang="en-US" dirty="0"/>
              <a:t>각 </a:t>
            </a:r>
            <a:r>
              <a:rPr lang="en-US" altLang="ko-KR" dirty="0"/>
              <a:t>mask</a:t>
            </a:r>
            <a:r>
              <a:rPr lang="ko-KR" altLang="en-US" dirty="0"/>
              <a:t>를 </a:t>
            </a:r>
            <a:r>
              <a:rPr lang="en-US" altLang="ko-KR" dirty="0"/>
              <a:t>ranking</a:t>
            </a:r>
            <a:r>
              <a:rPr lang="ko-KR" altLang="en-US" dirty="0"/>
              <a:t>하기 위한 </a:t>
            </a:r>
            <a:r>
              <a:rPr lang="en-US" altLang="ko-KR" dirty="0"/>
              <a:t>token</a:t>
            </a:r>
          </a:p>
          <a:p>
            <a:pPr marL="2247900" lvl="4" indent="-457200"/>
            <a:r>
              <a:rPr lang="en-US" altLang="ko-KR" dirty="0" err="1"/>
              <a:t>nn.Embedding</a:t>
            </a:r>
            <a:r>
              <a:rPr lang="en-US" altLang="ko-KR" dirty="0"/>
              <a:t>()</a:t>
            </a:r>
            <a:r>
              <a:rPr lang="ko-KR" altLang="en-US" dirty="0"/>
              <a:t>을 통해 정의</a:t>
            </a:r>
            <a:endParaRPr lang="en-US" altLang="ko-KR" dirty="0"/>
          </a:p>
          <a:p>
            <a:pPr marL="1333500" lvl="3" indent="0">
              <a:buNone/>
            </a:pPr>
            <a:endParaRPr lang="en-US" altLang="ko-KR" dirty="0"/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C2C4734B-0935-A296-CF12-BFF70A1FDAFE}"/>
              </a:ext>
            </a:extLst>
          </p:cNvPr>
          <p:cNvGrpSpPr/>
          <p:nvPr/>
        </p:nvGrpSpPr>
        <p:grpSpPr>
          <a:xfrm>
            <a:off x="1501535" y="4727188"/>
            <a:ext cx="4683879" cy="1765801"/>
            <a:chOff x="116721" y="4765288"/>
            <a:chExt cx="4683879" cy="1765801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53626668-4594-50A9-28F6-B74B1D9520CC}"/>
                </a:ext>
              </a:extLst>
            </p:cNvPr>
            <p:cNvGrpSpPr/>
            <p:nvPr/>
          </p:nvGrpSpPr>
          <p:grpSpPr>
            <a:xfrm>
              <a:off x="116721" y="4835779"/>
              <a:ext cx="3961639" cy="1695310"/>
              <a:chOff x="516771" y="4190930"/>
              <a:chExt cx="3961639" cy="1695310"/>
            </a:xfrm>
          </p:grpSpPr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4BBCA715-FDC5-1591-77BA-CC4F86709390}"/>
                  </a:ext>
                </a:extLst>
              </p:cNvPr>
              <p:cNvGrpSpPr/>
              <p:nvPr/>
            </p:nvGrpSpPr>
            <p:grpSpPr>
              <a:xfrm>
                <a:off x="1127754" y="4190930"/>
                <a:ext cx="1476763" cy="918380"/>
                <a:chOff x="2462658" y="2964607"/>
                <a:chExt cx="1587500" cy="991702"/>
              </a:xfrm>
            </p:grpSpPr>
            <p:sp>
              <p:nvSpPr>
                <p:cNvPr id="5" name="정육면체 4">
                  <a:extLst>
                    <a:ext uri="{FF2B5EF4-FFF2-40B4-BE49-F238E27FC236}">
                      <a16:creationId xmlns:a16="http://schemas.microsoft.com/office/drawing/2014/main" id="{B3348A61-C632-9F12-4ADD-888F6D5C743D}"/>
                    </a:ext>
                  </a:extLst>
                </p:cNvPr>
                <p:cNvSpPr/>
                <p:nvPr/>
              </p:nvSpPr>
              <p:spPr>
                <a:xfrm>
                  <a:off x="2902579" y="2964607"/>
                  <a:ext cx="631458" cy="602692"/>
                </a:xfrm>
                <a:prstGeom prst="cub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7E9B916-FE3B-950F-505A-1C4AE17880CF}"/>
                    </a:ext>
                  </a:extLst>
                </p:cNvPr>
                <p:cNvSpPr txBox="1"/>
                <p:nvPr/>
              </p:nvSpPr>
              <p:spPr>
                <a:xfrm>
                  <a:off x="2462658" y="3586977"/>
                  <a:ext cx="15875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(256, 64, 64)</a:t>
                  </a:r>
                  <a:endPara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292E5AEF-15F5-9CFC-3951-F91E7388419B}"/>
                  </a:ext>
                </a:extLst>
              </p:cNvPr>
              <p:cNvGrpSpPr/>
              <p:nvPr/>
            </p:nvGrpSpPr>
            <p:grpSpPr>
              <a:xfrm>
                <a:off x="2649451" y="4967860"/>
                <a:ext cx="1476763" cy="918380"/>
                <a:chOff x="2462658" y="2964607"/>
                <a:chExt cx="1587500" cy="991702"/>
              </a:xfrm>
            </p:grpSpPr>
            <p:sp>
              <p:nvSpPr>
                <p:cNvPr id="9" name="정육면체 8">
                  <a:extLst>
                    <a:ext uri="{FF2B5EF4-FFF2-40B4-BE49-F238E27FC236}">
                      <a16:creationId xmlns:a16="http://schemas.microsoft.com/office/drawing/2014/main" id="{CE2696FF-C5D6-0359-F18F-2E33347CB405}"/>
                    </a:ext>
                  </a:extLst>
                </p:cNvPr>
                <p:cNvSpPr/>
                <p:nvPr/>
              </p:nvSpPr>
              <p:spPr>
                <a:xfrm>
                  <a:off x="2892340" y="2964607"/>
                  <a:ext cx="631458" cy="602692"/>
                </a:xfrm>
                <a:prstGeom prst="cub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A200828-E238-59AE-D202-8A59D30782F8}"/>
                    </a:ext>
                  </a:extLst>
                </p:cNvPr>
                <p:cNvSpPr txBox="1"/>
                <p:nvPr/>
              </p:nvSpPr>
              <p:spPr>
                <a:xfrm>
                  <a:off x="2462658" y="3586977"/>
                  <a:ext cx="15875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(256, 64, 64)</a:t>
                  </a:r>
                  <a:endPara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E94257D9-A0D9-9C2E-2DFF-7EF47D4C61E1}"/>
                  </a:ext>
                </a:extLst>
              </p:cNvPr>
              <p:cNvGrpSpPr/>
              <p:nvPr/>
            </p:nvGrpSpPr>
            <p:grpSpPr>
              <a:xfrm>
                <a:off x="2293567" y="4279479"/>
                <a:ext cx="1832647" cy="370131"/>
                <a:chOff x="3093667" y="3055846"/>
                <a:chExt cx="1970070" cy="399682"/>
              </a:xfrm>
            </p:grpSpPr>
            <p:cxnSp>
              <p:nvCxnSpPr>
                <p:cNvPr id="11" name="직선 화살표 연결선 10">
                  <a:extLst>
                    <a:ext uri="{FF2B5EF4-FFF2-40B4-BE49-F238E27FC236}">
                      <a16:creationId xmlns:a16="http://schemas.microsoft.com/office/drawing/2014/main" id="{CC70CAA0-49F4-F97B-035B-24E554F3BD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93667" y="3261023"/>
                  <a:ext cx="197007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타원 12">
                  <a:extLst>
                    <a:ext uri="{FF2B5EF4-FFF2-40B4-BE49-F238E27FC236}">
                      <a16:creationId xmlns:a16="http://schemas.microsoft.com/office/drawing/2014/main" id="{7C9F022E-BC5A-F072-7F55-5E0BC181798B}"/>
                    </a:ext>
                  </a:extLst>
                </p:cNvPr>
                <p:cNvSpPr/>
                <p:nvPr/>
              </p:nvSpPr>
              <p:spPr>
                <a:xfrm>
                  <a:off x="3955275" y="3055846"/>
                  <a:ext cx="388125" cy="39968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25E9F5C4-7D00-F92F-12F5-4028A0D9B541}"/>
                  </a:ext>
                </a:extLst>
              </p:cNvPr>
              <p:cNvCxnSpPr>
                <a:stCxn id="13" idx="2"/>
                <a:endCxn id="13" idx="6"/>
              </p:cNvCxnSpPr>
              <p:nvPr/>
            </p:nvCxnSpPr>
            <p:spPr>
              <a:xfrm>
                <a:off x="3095073" y="4464545"/>
                <a:ext cx="361051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>
                <a:extLst>
                  <a:ext uri="{FF2B5EF4-FFF2-40B4-BE49-F238E27FC236}">
                    <a16:creationId xmlns:a16="http://schemas.microsoft.com/office/drawing/2014/main" id="{0EDCF3EA-610D-08FA-7278-E5BF6C41E516}"/>
                  </a:ext>
                </a:extLst>
              </p:cNvPr>
              <p:cNvCxnSpPr>
                <a:cxnSpLocks/>
                <a:stCxn id="13" idx="0"/>
                <a:endCxn id="13" idx="4"/>
              </p:cNvCxnSpPr>
              <p:nvPr/>
            </p:nvCxnSpPr>
            <p:spPr>
              <a:xfrm>
                <a:off x="3275599" y="4279479"/>
                <a:ext cx="0" cy="37013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직선 화살표 연결선 19">
                <a:extLst>
                  <a:ext uri="{FF2B5EF4-FFF2-40B4-BE49-F238E27FC236}">
                    <a16:creationId xmlns:a16="http://schemas.microsoft.com/office/drawing/2014/main" id="{1EA61EDD-8270-9EFD-6E48-405ECF4863E6}"/>
                  </a:ext>
                </a:extLst>
              </p:cNvPr>
              <p:cNvCxnSpPr>
                <a:cxnSpLocks/>
                <a:stCxn id="9" idx="1"/>
                <a:endCxn id="13" idx="4"/>
              </p:cNvCxnSpPr>
              <p:nvPr/>
            </p:nvCxnSpPr>
            <p:spPr>
              <a:xfrm flipV="1">
                <a:off x="3273099" y="4649610"/>
                <a:ext cx="2500" cy="45778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46958DA-4CA2-EF3F-FC8F-1E3FE10264FA}"/>
                  </a:ext>
                </a:extLst>
              </p:cNvPr>
              <p:cNvSpPr txBox="1"/>
              <p:nvPr/>
            </p:nvSpPr>
            <p:spPr>
              <a:xfrm>
                <a:off x="3408651" y="4667833"/>
                <a:ext cx="106975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Mask</a:t>
                </a:r>
                <a:endParaRPr lang="ko-KR" altLang="en-US" sz="12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2CA7152-C255-13F5-5D86-3F8E4D20B412}"/>
                  </a:ext>
                </a:extLst>
              </p:cNvPr>
              <p:cNvSpPr txBox="1"/>
              <p:nvPr/>
            </p:nvSpPr>
            <p:spPr>
              <a:xfrm>
                <a:off x="516771" y="4313105"/>
                <a:ext cx="1069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Image Embedding</a:t>
                </a:r>
                <a:endParaRPr lang="ko-KR" altLang="en-US" sz="12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A2758E7F-DE72-E451-6DBE-CE7A1030A33C}"/>
                </a:ext>
              </a:extLst>
            </p:cNvPr>
            <p:cNvCxnSpPr>
              <a:cxnSpLocks/>
            </p:cNvCxnSpPr>
            <p:nvPr/>
          </p:nvCxnSpPr>
          <p:spPr>
            <a:xfrm>
              <a:off x="4800600" y="4765288"/>
              <a:ext cx="0" cy="1635716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FFA6BF22-E2BB-5C23-EFEE-C9CF4601B5DC}"/>
              </a:ext>
            </a:extLst>
          </p:cNvPr>
          <p:cNvGrpSpPr/>
          <p:nvPr/>
        </p:nvGrpSpPr>
        <p:grpSpPr>
          <a:xfrm>
            <a:off x="6963293" y="5106914"/>
            <a:ext cx="1381235" cy="607228"/>
            <a:chOff x="6506471" y="4641422"/>
            <a:chExt cx="1381235" cy="60722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1715166-F277-B429-D7BE-28A4E2A466D3}"/>
                </a:ext>
              </a:extLst>
            </p:cNvPr>
            <p:cNvSpPr txBox="1"/>
            <p:nvPr/>
          </p:nvSpPr>
          <p:spPr>
            <a:xfrm>
              <a:off x="6554794" y="4971652"/>
              <a:ext cx="1089060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(bs, </a:t>
              </a:r>
              <a:r>
                <a:rPr lang="en-US" altLang="ko-KR" sz="12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256)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B9FEF729-23AE-30C9-B10D-0CD54421FD2B}"/>
                </a:ext>
              </a:extLst>
            </p:cNvPr>
            <p:cNvGrpSpPr/>
            <p:nvPr/>
          </p:nvGrpSpPr>
          <p:grpSpPr>
            <a:xfrm>
              <a:off x="6506471" y="4641422"/>
              <a:ext cx="1381235" cy="317440"/>
              <a:chOff x="1955138" y="4619197"/>
              <a:chExt cx="1381235" cy="317440"/>
            </a:xfrm>
          </p:grpSpPr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044907C9-9AF8-4F63-9B4B-9EA2FCF722F0}"/>
                  </a:ext>
                </a:extLst>
              </p:cNvPr>
              <p:cNvSpPr/>
              <p:nvPr/>
            </p:nvSpPr>
            <p:spPr>
              <a:xfrm>
                <a:off x="2088255" y="4619197"/>
                <a:ext cx="1248118" cy="15396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A9204E85-5BD3-ABCF-1148-03BAAB238455}"/>
                  </a:ext>
                </a:extLst>
              </p:cNvPr>
              <p:cNvSpPr/>
              <p:nvPr/>
            </p:nvSpPr>
            <p:spPr>
              <a:xfrm>
                <a:off x="2047058" y="4673800"/>
                <a:ext cx="1248118" cy="15396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77695115-721E-0183-4596-ACD24530EBF7}"/>
                  </a:ext>
                </a:extLst>
              </p:cNvPr>
              <p:cNvSpPr/>
              <p:nvPr/>
            </p:nvSpPr>
            <p:spPr>
              <a:xfrm>
                <a:off x="2001098" y="4728067"/>
                <a:ext cx="1248118" cy="15396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AC802D23-2F8D-070D-B9F3-FDD291DBEDD0}"/>
                  </a:ext>
                </a:extLst>
              </p:cNvPr>
              <p:cNvSpPr/>
              <p:nvPr/>
            </p:nvSpPr>
            <p:spPr>
              <a:xfrm>
                <a:off x="1955138" y="4782670"/>
                <a:ext cx="1248118" cy="15396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026" name="그룹 1025">
            <a:extLst>
              <a:ext uri="{FF2B5EF4-FFF2-40B4-BE49-F238E27FC236}">
                <a16:creationId xmlns:a16="http://schemas.microsoft.com/office/drawing/2014/main" id="{22EFEA7B-864A-5B29-9790-10AC1812CE1D}"/>
              </a:ext>
            </a:extLst>
          </p:cNvPr>
          <p:cNvGrpSpPr/>
          <p:nvPr/>
        </p:nvGrpSpPr>
        <p:grpSpPr>
          <a:xfrm>
            <a:off x="7003332" y="4629887"/>
            <a:ext cx="1248118" cy="459222"/>
            <a:chOff x="878633" y="4473011"/>
            <a:chExt cx="878565" cy="319798"/>
          </a:xfrm>
        </p:grpSpPr>
        <p:sp>
          <p:nvSpPr>
            <p:cNvPr id="1034" name="직사각형 1033">
              <a:extLst>
                <a:ext uri="{FF2B5EF4-FFF2-40B4-BE49-F238E27FC236}">
                  <a16:creationId xmlns:a16="http://schemas.microsoft.com/office/drawing/2014/main" id="{49D5D145-DAF1-A4C1-2212-765DB2A69AA5}"/>
                </a:ext>
              </a:extLst>
            </p:cNvPr>
            <p:cNvSpPr/>
            <p:nvPr/>
          </p:nvSpPr>
          <p:spPr>
            <a:xfrm>
              <a:off x="878633" y="4473011"/>
              <a:ext cx="878565" cy="10722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5" name="TextBox 1034">
              <a:extLst>
                <a:ext uri="{FF2B5EF4-FFF2-40B4-BE49-F238E27FC236}">
                  <a16:creationId xmlns:a16="http://schemas.microsoft.com/office/drawing/2014/main" id="{F8DA06C5-0DF2-C2CF-DA66-B39FA3F14E2F}"/>
                </a:ext>
              </a:extLst>
            </p:cNvPr>
            <p:cNvSpPr txBox="1"/>
            <p:nvPr/>
          </p:nvSpPr>
          <p:spPr>
            <a:xfrm>
              <a:off x="878633" y="4599910"/>
              <a:ext cx="878565" cy="19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(bs, 256)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6" name="그룹 1035">
            <a:extLst>
              <a:ext uri="{FF2B5EF4-FFF2-40B4-BE49-F238E27FC236}">
                <a16:creationId xmlns:a16="http://schemas.microsoft.com/office/drawing/2014/main" id="{5F8F63B9-CEC1-6EA9-4FE0-D1B47D321CD0}"/>
              </a:ext>
            </a:extLst>
          </p:cNvPr>
          <p:cNvGrpSpPr/>
          <p:nvPr/>
        </p:nvGrpSpPr>
        <p:grpSpPr>
          <a:xfrm>
            <a:off x="6893244" y="6215482"/>
            <a:ext cx="1332912" cy="426077"/>
            <a:chOff x="1916304" y="4970096"/>
            <a:chExt cx="1332912" cy="426077"/>
          </a:xfrm>
        </p:grpSpPr>
        <p:sp>
          <p:nvSpPr>
            <p:cNvPr id="1037" name="TextBox 1036">
              <a:extLst>
                <a:ext uri="{FF2B5EF4-FFF2-40B4-BE49-F238E27FC236}">
                  <a16:creationId xmlns:a16="http://schemas.microsoft.com/office/drawing/2014/main" id="{1E556865-FF8D-563D-6E02-C576315FA07D}"/>
                </a:ext>
              </a:extLst>
            </p:cNvPr>
            <p:cNvSpPr txBox="1"/>
            <p:nvPr/>
          </p:nvSpPr>
          <p:spPr>
            <a:xfrm>
              <a:off x="1916304" y="4970096"/>
              <a:ext cx="13329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(bs, </a:t>
              </a:r>
              <a:r>
                <a:rPr lang="en-US" altLang="ko-KR" sz="12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256)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8" name="TextBox 1037">
              <a:extLst>
                <a:ext uri="{FF2B5EF4-FFF2-40B4-BE49-F238E27FC236}">
                  <a16:creationId xmlns:a16="http://schemas.microsoft.com/office/drawing/2014/main" id="{41FA80DB-CA75-3EC9-0FDE-31D815479486}"/>
                </a:ext>
              </a:extLst>
            </p:cNvPr>
            <p:cNvSpPr txBox="1"/>
            <p:nvPr/>
          </p:nvSpPr>
          <p:spPr>
            <a:xfrm>
              <a:off x="1926431" y="5180729"/>
              <a:ext cx="12768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Sparse token </a:t>
              </a:r>
              <a:r>
                <a:rPr lang="ko-KR" alt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개수</a:t>
              </a:r>
            </a:p>
          </p:txBody>
        </p:sp>
      </p:grpSp>
      <p:grpSp>
        <p:nvGrpSpPr>
          <p:cNvPr id="1039" name="그룹 1038">
            <a:extLst>
              <a:ext uri="{FF2B5EF4-FFF2-40B4-BE49-F238E27FC236}">
                <a16:creationId xmlns:a16="http://schemas.microsoft.com/office/drawing/2014/main" id="{9E614EFD-1A0F-5B66-EB00-525FC016473E}"/>
              </a:ext>
            </a:extLst>
          </p:cNvPr>
          <p:cNvGrpSpPr/>
          <p:nvPr/>
        </p:nvGrpSpPr>
        <p:grpSpPr>
          <a:xfrm>
            <a:off x="6932078" y="5919186"/>
            <a:ext cx="1340038" cy="262837"/>
            <a:chOff x="1955138" y="4673800"/>
            <a:chExt cx="1340038" cy="262837"/>
          </a:xfrm>
          <a:solidFill>
            <a:schemeClr val="accent1"/>
          </a:solidFill>
        </p:grpSpPr>
        <p:sp>
          <p:nvSpPr>
            <p:cNvPr id="1040" name="직사각형 1039">
              <a:extLst>
                <a:ext uri="{FF2B5EF4-FFF2-40B4-BE49-F238E27FC236}">
                  <a16:creationId xmlns:a16="http://schemas.microsoft.com/office/drawing/2014/main" id="{E6C760DD-80DD-AE04-08FD-536A31BCB465}"/>
                </a:ext>
              </a:extLst>
            </p:cNvPr>
            <p:cNvSpPr/>
            <p:nvPr/>
          </p:nvSpPr>
          <p:spPr>
            <a:xfrm>
              <a:off x="2047058" y="4673800"/>
              <a:ext cx="1248118" cy="15396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1" name="직사각형 1040">
              <a:extLst>
                <a:ext uri="{FF2B5EF4-FFF2-40B4-BE49-F238E27FC236}">
                  <a16:creationId xmlns:a16="http://schemas.microsoft.com/office/drawing/2014/main" id="{E757BD3B-A22C-2484-E39C-5025D568AA3E}"/>
                </a:ext>
              </a:extLst>
            </p:cNvPr>
            <p:cNvSpPr/>
            <p:nvPr/>
          </p:nvSpPr>
          <p:spPr>
            <a:xfrm>
              <a:off x="2001098" y="4728067"/>
              <a:ext cx="1248118" cy="15396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2" name="직사각형 1041">
              <a:extLst>
                <a:ext uri="{FF2B5EF4-FFF2-40B4-BE49-F238E27FC236}">
                  <a16:creationId xmlns:a16="http://schemas.microsoft.com/office/drawing/2014/main" id="{BA31B776-EC30-4636-34DF-6CAC0246A995}"/>
                </a:ext>
              </a:extLst>
            </p:cNvPr>
            <p:cNvSpPr/>
            <p:nvPr/>
          </p:nvSpPr>
          <p:spPr>
            <a:xfrm>
              <a:off x="1955138" y="4782670"/>
              <a:ext cx="1248118" cy="15396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43" name="TextBox 1042">
            <a:extLst>
              <a:ext uri="{FF2B5EF4-FFF2-40B4-BE49-F238E27FC236}">
                <a16:creationId xmlns:a16="http://schemas.microsoft.com/office/drawing/2014/main" id="{8F618316-6C26-C5E1-3203-9BD831CA3145}"/>
              </a:ext>
            </a:extLst>
          </p:cNvPr>
          <p:cNvSpPr txBox="1"/>
          <p:nvPr/>
        </p:nvSpPr>
        <p:spPr>
          <a:xfrm>
            <a:off x="6876367" y="5657224"/>
            <a:ext cx="1276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 </a:t>
            </a:r>
            <a:r>
              <a:rPr lang="ko-KR" alt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개수</a:t>
            </a:r>
          </a:p>
        </p:txBody>
      </p:sp>
      <p:sp>
        <p:nvSpPr>
          <p:cNvPr id="1044" name="화살표: 오른쪽 1043">
            <a:extLst>
              <a:ext uri="{FF2B5EF4-FFF2-40B4-BE49-F238E27FC236}">
                <a16:creationId xmlns:a16="http://schemas.microsoft.com/office/drawing/2014/main" id="{3E44C574-396E-081E-3786-3CC6CEDA04D8}"/>
              </a:ext>
            </a:extLst>
          </p:cNvPr>
          <p:cNvSpPr/>
          <p:nvPr/>
        </p:nvSpPr>
        <p:spPr>
          <a:xfrm>
            <a:off x="8704069" y="5005806"/>
            <a:ext cx="778610" cy="60387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45" name="그룹 1044">
            <a:extLst>
              <a:ext uri="{FF2B5EF4-FFF2-40B4-BE49-F238E27FC236}">
                <a16:creationId xmlns:a16="http://schemas.microsoft.com/office/drawing/2014/main" id="{209DBCCE-9FE3-CAB2-3CEA-9D74F8F45B26}"/>
              </a:ext>
            </a:extLst>
          </p:cNvPr>
          <p:cNvGrpSpPr/>
          <p:nvPr/>
        </p:nvGrpSpPr>
        <p:grpSpPr>
          <a:xfrm>
            <a:off x="9682995" y="4688611"/>
            <a:ext cx="1702516" cy="1208312"/>
            <a:chOff x="5079149" y="3956460"/>
            <a:chExt cx="1702516" cy="1208312"/>
          </a:xfrm>
        </p:grpSpPr>
        <p:grpSp>
          <p:nvGrpSpPr>
            <p:cNvPr id="1046" name="그룹 1045">
              <a:extLst>
                <a:ext uri="{FF2B5EF4-FFF2-40B4-BE49-F238E27FC236}">
                  <a16:creationId xmlns:a16="http://schemas.microsoft.com/office/drawing/2014/main" id="{B5F6E4CD-B3B7-5D98-0AE2-CF6DBCF84691}"/>
                </a:ext>
              </a:extLst>
            </p:cNvPr>
            <p:cNvGrpSpPr/>
            <p:nvPr/>
          </p:nvGrpSpPr>
          <p:grpSpPr>
            <a:xfrm>
              <a:off x="5079149" y="4301159"/>
              <a:ext cx="1661320" cy="863613"/>
              <a:chOff x="4738212" y="4816723"/>
              <a:chExt cx="1661320" cy="863613"/>
            </a:xfrm>
          </p:grpSpPr>
          <p:sp>
            <p:nvSpPr>
              <p:cNvPr id="1048" name="TextBox 1047">
                <a:extLst>
                  <a:ext uri="{FF2B5EF4-FFF2-40B4-BE49-F238E27FC236}">
                    <a16:creationId xmlns:a16="http://schemas.microsoft.com/office/drawing/2014/main" id="{9C04BD46-6CD9-63EE-24AC-E3E93714D085}"/>
                  </a:ext>
                </a:extLst>
              </p:cNvPr>
              <p:cNvSpPr txBox="1"/>
              <p:nvPr/>
            </p:nvSpPr>
            <p:spPr>
              <a:xfrm>
                <a:off x="4738212" y="5403337"/>
                <a:ext cx="14358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(bs, </a:t>
                </a:r>
                <a:r>
                  <a:rPr lang="en-US" altLang="ko-KR" sz="1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+ 4 + n</a:t>
                </a:r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256)</a:t>
                </a:r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49" name="그룹 1048">
                <a:extLst>
                  <a:ext uri="{FF2B5EF4-FFF2-40B4-BE49-F238E27FC236}">
                    <a16:creationId xmlns:a16="http://schemas.microsoft.com/office/drawing/2014/main" id="{8F944CE5-D96C-7241-3D95-744E80E1F07A}"/>
                  </a:ext>
                </a:extLst>
              </p:cNvPr>
              <p:cNvGrpSpPr/>
              <p:nvPr/>
            </p:nvGrpSpPr>
            <p:grpSpPr>
              <a:xfrm>
                <a:off x="5059494" y="4816723"/>
                <a:ext cx="1340038" cy="262837"/>
                <a:chOff x="1955138" y="4673800"/>
                <a:chExt cx="1340038" cy="262837"/>
              </a:xfrm>
            </p:grpSpPr>
            <p:sp>
              <p:nvSpPr>
                <p:cNvPr id="1056" name="직사각형 1055">
                  <a:extLst>
                    <a:ext uri="{FF2B5EF4-FFF2-40B4-BE49-F238E27FC236}">
                      <a16:creationId xmlns:a16="http://schemas.microsoft.com/office/drawing/2014/main" id="{F39E2E83-28DB-7015-F67A-ECE24603248C}"/>
                    </a:ext>
                  </a:extLst>
                </p:cNvPr>
                <p:cNvSpPr/>
                <p:nvPr/>
              </p:nvSpPr>
              <p:spPr>
                <a:xfrm>
                  <a:off x="2047058" y="4673800"/>
                  <a:ext cx="1248118" cy="15396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7" name="직사각형 1056">
                  <a:extLst>
                    <a:ext uri="{FF2B5EF4-FFF2-40B4-BE49-F238E27FC236}">
                      <a16:creationId xmlns:a16="http://schemas.microsoft.com/office/drawing/2014/main" id="{2B3CA9E8-2101-8C1B-0FC1-B65375792CE4}"/>
                    </a:ext>
                  </a:extLst>
                </p:cNvPr>
                <p:cNvSpPr/>
                <p:nvPr/>
              </p:nvSpPr>
              <p:spPr>
                <a:xfrm>
                  <a:off x="2001098" y="4728067"/>
                  <a:ext cx="1248118" cy="15396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8" name="직사각형 1057">
                  <a:extLst>
                    <a:ext uri="{FF2B5EF4-FFF2-40B4-BE49-F238E27FC236}">
                      <a16:creationId xmlns:a16="http://schemas.microsoft.com/office/drawing/2014/main" id="{78377383-DAF6-89BD-CDDB-7A4C34A3D295}"/>
                    </a:ext>
                  </a:extLst>
                </p:cNvPr>
                <p:cNvSpPr/>
                <p:nvPr/>
              </p:nvSpPr>
              <p:spPr>
                <a:xfrm>
                  <a:off x="1955138" y="4782670"/>
                  <a:ext cx="1248118" cy="15396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050" name="직사각형 1049">
                <a:extLst>
                  <a:ext uri="{FF2B5EF4-FFF2-40B4-BE49-F238E27FC236}">
                    <a16:creationId xmlns:a16="http://schemas.microsoft.com/office/drawing/2014/main" id="{5AB81834-C92F-B5CA-5A7A-73AB226E869E}"/>
                  </a:ext>
                </a:extLst>
              </p:cNvPr>
              <p:cNvSpPr/>
              <p:nvPr/>
            </p:nvSpPr>
            <p:spPr>
              <a:xfrm>
                <a:off x="5013534" y="4980252"/>
                <a:ext cx="1248118" cy="15396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051" name="그룹 1050">
                <a:extLst>
                  <a:ext uri="{FF2B5EF4-FFF2-40B4-BE49-F238E27FC236}">
                    <a16:creationId xmlns:a16="http://schemas.microsoft.com/office/drawing/2014/main" id="{1C22D668-5DDA-9780-C0B7-E77C452F66E9}"/>
                  </a:ext>
                </a:extLst>
              </p:cNvPr>
              <p:cNvGrpSpPr/>
              <p:nvPr/>
            </p:nvGrpSpPr>
            <p:grpSpPr>
              <a:xfrm>
                <a:off x="4830569" y="5018981"/>
                <a:ext cx="1381235" cy="317440"/>
                <a:chOff x="1955138" y="4619197"/>
                <a:chExt cx="1381235" cy="317440"/>
              </a:xfrm>
              <a:solidFill>
                <a:schemeClr val="accent6"/>
              </a:solidFill>
            </p:grpSpPr>
            <p:sp>
              <p:nvSpPr>
                <p:cNvPr id="1052" name="직사각형 1051">
                  <a:extLst>
                    <a:ext uri="{FF2B5EF4-FFF2-40B4-BE49-F238E27FC236}">
                      <a16:creationId xmlns:a16="http://schemas.microsoft.com/office/drawing/2014/main" id="{8A1FE352-D78D-95B8-4599-95DEFDF1ADF1}"/>
                    </a:ext>
                  </a:extLst>
                </p:cNvPr>
                <p:cNvSpPr/>
                <p:nvPr/>
              </p:nvSpPr>
              <p:spPr>
                <a:xfrm>
                  <a:off x="2088255" y="4619197"/>
                  <a:ext cx="1248118" cy="15396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3" name="직사각형 1052">
                  <a:extLst>
                    <a:ext uri="{FF2B5EF4-FFF2-40B4-BE49-F238E27FC236}">
                      <a16:creationId xmlns:a16="http://schemas.microsoft.com/office/drawing/2014/main" id="{DBB91637-8FF9-64A5-E585-03A70DC3D6DC}"/>
                    </a:ext>
                  </a:extLst>
                </p:cNvPr>
                <p:cNvSpPr/>
                <p:nvPr/>
              </p:nvSpPr>
              <p:spPr>
                <a:xfrm>
                  <a:off x="2047058" y="4673800"/>
                  <a:ext cx="1248118" cy="15396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054" name="직사각형 1053">
                  <a:extLst>
                    <a:ext uri="{FF2B5EF4-FFF2-40B4-BE49-F238E27FC236}">
                      <a16:creationId xmlns:a16="http://schemas.microsoft.com/office/drawing/2014/main" id="{2224F1E8-7310-29C5-25EF-2331C388317E}"/>
                    </a:ext>
                  </a:extLst>
                </p:cNvPr>
                <p:cNvSpPr/>
                <p:nvPr/>
              </p:nvSpPr>
              <p:spPr>
                <a:xfrm>
                  <a:off x="2001098" y="4728067"/>
                  <a:ext cx="1248118" cy="15396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5" name="직사각형 1054">
                  <a:extLst>
                    <a:ext uri="{FF2B5EF4-FFF2-40B4-BE49-F238E27FC236}">
                      <a16:creationId xmlns:a16="http://schemas.microsoft.com/office/drawing/2014/main" id="{B1F03746-7C34-4D22-6CBF-2A279F31238A}"/>
                    </a:ext>
                  </a:extLst>
                </p:cNvPr>
                <p:cNvSpPr/>
                <p:nvPr/>
              </p:nvSpPr>
              <p:spPr>
                <a:xfrm>
                  <a:off x="1955138" y="4782670"/>
                  <a:ext cx="1248118" cy="153967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047" name="TextBox 1046">
              <a:extLst>
                <a:ext uri="{FF2B5EF4-FFF2-40B4-BE49-F238E27FC236}">
                  <a16:creationId xmlns:a16="http://schemas.microsoft.com/office/drawing/2014/main" id="{3794723D-DCFE-A0A9-0D23-DAD69F11042F}"/>
                </a:ext>
              </a:extLst>
            </p:cNvPr>
            <p:cNvSpPr txBox="1"/>
            <p:nvPr/>
          </p:nvSpPr>
          <p:spPr>
            <a:xfrm>
              <a:off x="5171506" y="3956460"/>
              <a:ext cx="16101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최종 입력 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Token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59" name="정육면체 1058">
            <a:extLst>
              <a:ext uri="{FF2B5EF4-FFF2-40B4-BE49-F238E27FC236}">
                <a16:creationId xmlns:a16="http://schemas.microsoft.com/office/drawing/2014/main" id="{BFC8CFB9-FE9B-A982-A8DE-C9D64387A0D8}"/>
              </a:ext>
            </a:extLst>
          </p:cNvPr>
          <p:cNvSpPr/>
          <p:nvPr/>
        </p:nvSpPr>
        <p:spPr>
          <a:xfrm>
            <a:off x="5215429" y="4811986"/>
            <a:ext cx="587410" cy="558132"/>
          </a:xfrm>
          <a:prstGeom prst="cub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756B2-875A-5034-52E8-20BD6BA70ECA}"/>
              </a:ext>
            </a:extLst>
          </p:cNvPr>
          <p:cNvSpPr txBox="1"/>
          <p:nvPr/>
        </p:nvSpPr>
        <p:spPr>
          <a:xfrm>
            <a:off x="8575779" y="5609678"/>
            <a:ext cx="97713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Concat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  <a:endParaRPr lang="ko-KR" altLang="en-US" sz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762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SAM architecture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37" y="988395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Making the model ambiguity-aware</a:t>
            </a:r>
          </a:p>
          <a:p>
            <a:pPr lvl="1"/>
            <a:r>
              <a:rPr lang="en-US" altLang="ko-KR" dirty="0"/>
              <a:t>Single prompt</a:t>
            </a:r>
            <a:r>
              <a:rPr lang="ko-KR" altLang="en-US" dirty="0"/>
              <a:t>는 </a:t>
            </a:r>
            <a:r>
              <a:rPr lang="en-US" altLang="ko-KR" dirty="0"/>
              <a:t>ambiguous </a:t>
            </a:r>
            <a:r>
              <a:rPr lang="ko-KR" altLang="en-US" dirty="0"/>
              <a:t>문제를 일으킬 수 있음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1026" name="Picture 2" descr="Refer to caption">
            <a:extLst>
              <a:ext uri="{FF2B5EF4-FFF2-40B4-BE49-F238E27FC236}">
                <a16:creationId xmlns:a16="http://schemas.microsoft.com/office/drawing/2014/main" id="{255459DA-FB8B-AF11-42A9-993A35358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160" y="2027104"/>
            <a:ext cx="3839679" cy="424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199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SAM architecture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37" y="988395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Making the model ambiguity-aware</a:t>
            </a:r>
          </a:p>
          <a:p>
            <a:pPr lvl="1"/>
            <a:r>
              <a:rPr lang="en-US" altLang="ko-KR" dirty="0"/>
              <a:t>Single prompt</a:t>
            </a:r>
          </a:p>
          <a:p>
            <a:pPr lvl="2"/>
            <a:r>
              <a:rPr lang="en-US" altLang="ko-KR" dirty="0"/>
              <a:t>multiple</a:t>
            </a:r>
            <a:r>
              <a:rPr lang="ko-KR" altLang="en-US" dirty="0"/>
              <a:t> </a:t>
            </a:r>
            <a:r>
              <a:rPr lang="en-US" altLang="ko-KR" dirty="0"/>
              <a:t>mask tokens </a:t>
            </a:r>
            <a:r>
              <a:rPr lang="ko-KR" altLang="en-US" dirty="0"/>
              <a:t>사용 </a:t>
            </a:r>
            <a:r>
              <a:rPr lang="en-US" altLang="ko-KR" dirty="0"/>
              <a:t>– </a:t>
            </a:r>
            <a:r>
              <a:rPr lang="ko-KR" altLang="en-US" dirty="0"/>
              <a:t>동시에 </a:t>
            </a:r>
            <a:r>
              <a:rPr lang="en-US" altLang="ko-KR" dirty="0"/>
              <a:t>multiple masks </a:t>
            </a:r>
            <a:r>
              <a:rPr lang="ko-KR" altLang="en-US" dirty="0"/>
              <a:t>예측</a:t>
            </a:r>
            <a:endParaRPr lang="en-US" altLang="ko-KR" dirty="0"/>
          </a:p>
          <a:p>
            <a:pPr lvl="3"/>
            <a:r>
              <a:rPr lang="ko-KR" altLang="en-US" dirty="0"/>
              <a:t>총 </a:t>
            </a:r>
            <a:r>
              <a:rPr lang="en-US" altLang="ko-KR" dirty="0"/>
              <a:t>3</a:t>
            </a:r>
            <a:r>
              <a:rPr lang="ko-KR" altLang="en-US" dirty="0"/>
              <a:t>개의 </a:t>
            </a:r>
            <a:r>
              <a:rPr lang="en-US" altLang="ko-KR" dirty="0"/>
              <a:t>mask token : whole. Part, subpart </a:t>
            </a:r>
            <a:r>
              <a:rPr lang="ko-KR" altLang="en-US" dirty="0"/>
              <a:t>관찰</a:t>
            </a:r>
            <a:endParaRPr lang="en-US" altLang="ko-KR" dirty="0"/>
          </a:p>
          <a:p>
            <a:pPr lvl="2"/>
            <a:r>
              <a:rPr lang="ko-KR" altLang="en-US" dirty="0"/>
              <a:t>학습 중에는</a:t>
            </a:r>
            <a:r>
              <a:rPr lang="en-US" altLang="ko-KR" dirty="0"/>
              <a:t>, GT</a:t>
            </a:r>
            <a:r>
              <a:rPr lang="ko-KR" altLang="en-US" dirty="0"/>
              <a:t>와 </a:t>
            </a:r>
            <a:r>
              <a:rPr lang="en-US" altLang="ko-KR" dirty="0"/>
              <a:t>prediction mask</a:t>
            </a:r>
            <a:r>
              <a:rPr lang="ko-KR" altLang="en-US" dirty="0"/>
              <a:t>간의 </a:t>
            </a:r>
            <a:r>
              <a:rPr lang="en-US" altLang="ko-KR" dirty="0"/>
              <a:t>loss</a:t>
            </a:r>
            <a:r>
              <a:rPr lang="ko-KR" altLang="en-US" dirty="0"/>
              <a:t>를 계산하여</a:t>
            </a:r>
            <a:r>
              <a:rPr lang="en-US" altLang="ko-KR" dirty="0"/>
              <a:t>, </a:t>
            </a:r>
            <a:r>
              <a:rPr lang="ko-KR" altLang="en-US" dirty="0"/>
              <a:t>그 중 가장 낮은 </a:t>
            </a:r>
            <a:r>
              <a:rPr lang="en-US" altLang="ko-KR" dirty="0"/>
              <a:t>loss</a:t>
            </a:r>
            <a:r>
              <a:rPr lang="ko-KR" altLang="en-US" dirty="0"/>
              <a:t>를 </a:t>
            </a:r>
            <a:r>
              <a:rPr lang="en-US" altLang="ko-KR" dirty="0"/>
              <a:t>backpropagation</a:t>
            </a:r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Multiple prompts</a:t>
            </a:r>
          </a:p>
          <a:p>
            <a:pPr lvl="2"/>
            <a:r>
              <a:rPr lang="en-US" altLang="ko-KR" dirty="0"/>
              <a:t>Prompt </a:t>
            </a:r>
            <a:r>
              <a:rPr lang="ko-KR" altLang="en-US" dirty="0"/>
              <a:t>개수가 많아질수록</a:t>
            </a:r>
            <a:r>
              <a:rPr lang="en-US" altLang="ko-KR" dirty="0"/>
              <a:t>, 3</a:t>
            </a:r>
            <a:r>
              <a:rPr lang="ko-KR" altLang="en-US" dirty="0"/>
              <a:t>개의 </a:t>
            </a:r>
            <a:r>
              <a:rPr lang="en-US" altLang="ko-KR" dirty="0"/>
              <a:t>masks</a:t>
            </a:r>
            <a:r>
              <a:rPr lang="ko-KR" altLang="en-US" dirty="0"/>
              <a:t>들은 유사해짐</a:t>
            </a:r>
            <a:endParaRPr lang="en-US" altLang="ko-KR" dirty="0"/>
          </a:p>
          <a:p>
            <a:pPr lvl="2"/>
            <a:r>
              <a:rPr lang="en-US" altLang="ko-KR" dirty="0"/>
              <a:t>Loss </a:t>
            </a:r>
            <a:r>
              <a:rPr lang="ko-KR" altLang="en-US" dirty="0"/>
              <a:t>계산 </a:t>
            </a:r>
            <a:r>
              <a:rPr lang="en-US" altLang="ko-KR" dirty="0"/>
              <a:t>cost </a:t>
            </a:r>
            <a:r>
              <a:rPr lang="ko-KR" altLang="en-US" dirty="0"/>
              <a:t>줄이고</a:t>
            </a:r>
            <a:r>
              <a:rPr lang="en-US" altLang="ko-KR" dirty="0"/>
              <a:t>, </a:t>
            </a:r>
            <a:r>
              <a:rPr lang="ko-KR" altLang="en-US" dirty="0"/>
              <a:t>규칙적인 기울기 신호를 </a:t>
            </a:r>
            <a:r>
              <a:rPr lang="en-US" altLang="ko-KR" dirty="0"/>
              <a:t>backpropagation </a:t>
            </a:r>
            <a:r>
              <a:rPr lang="ko-KR" altLang="en-US" dirty="0"/>
              <a:t>받도록 하기 위해</a:t>
            </a:r>
            <a:r>
              <a:rPr lang="en-US" altLang="ko-KR" dirty="0"/>
              <a:t>, only single mask </a:t>
            </a:r>
            <a:r>
              <a:rPr lang="ko-KR" altLang="en-US" dirty="0"/>
              <a:t>예측</a:t>
            </a:r>
            <a:endParaRPr lang="en-US" altLang="ko-KR" dirty="0"/>
          </a:p>
          <a:p>
            <a:pPr lvl="2"/>
            <a:r>
              <a:rPr lang="ko-KR" altLang="en-US" dirty="0"/>
              <a:t>이를 위해</a:t>
            </a:r>
            <a:r>
              <a:rPr lang="en-US" altLang="ko-KR" dirty="0"/>
              <a:t>, </a:t>
            </a:r>
            <a:r>
              <a:rPr lang="ko-KR" altLang="en-US" dirty="0"/>
              <a:t>추가적인 </a:t>
            </a:r>
            <a:r>
              <a:rPr lang="en-US" altLang="ko-KR" dirty="0"/>
              <a:t>4</a:t>
            </a:r>
            <a:r>
              <a:rPr lang="ko-KR" altLang="en-US" dirty="0"/>
              <a:t>번째 </a:t>
            </a:r>
            <a:r>
              <a:rPr lang="en-US" altLang="ko-KR" dirty="0"/>
              <a:t>mask token </a:t>
            </a:r>
            <a:r>
              <a:rPr lang="ko-KR" altLang="en-US" dirty="0"/>
              <a:t>추가</a:t>
            </a:r>
            <a:endParaRPr lang="en-US" altLang="ko-KR" dirty="0"/>
          </a:p>
          <a:p>
            <a:pPr lvl="2"/>
            <a:r>
              <a:rPr lang="en-US" altLang="ko-KR" dirty="0"/>
              <a:t>This fourth mask is never returned for a single prompt and is the only mask returned for multiple prompts.</a:t>
            </a:r>
          </a:p>
        </p:txBody>
      </p:sp>
    </p:spTree>
    <p:extLst>
      <p:ext uri="{BB962C8B-B14F-4D97-AF65-F5344CB8AC3E}">
        <p14:creationId xmlns:p14="http://schemas.microsoft.com/office/powerpoint/2010/main" val="3184911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SAM architecture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37" y="988395"/>
            <a:ext cx="11332755" cy="5278845"/>
          </a:xfrm>
        </p:spPr>
        <p:txBody>
          <a:bodyPr/>
          <a:lstStyle/>
          <a:p>
            <a:r>
              <a:rPr lang="en-US" altLang="ko-KR" dirty="0"/>
              <a:t>Two-Way Transformer block</a:t>
            </a:r>
          </a:p>
          <a:p>
            <a:pPr lvl="1"/>
            <a:r>
              <a:rPr lang="en-US" altLang="ko-KR" dirty="0"/>
              <a:t>Image</a:t>
            </a:r>
            <a:r>
              <a:rPr lang="ko-KR" altLang="en-US" dirty="0"/>
              <a:t> </a:t>
            </a:r>
            <a:r>
              <a:rPr lang="en-US" altLang="ko-KR" dirty="0"/>
              <a:t>Embeddings</a:t>
            </a:r>
            <a:r>
              <a:rPr lang="ko-KR" altLang="en-US" dirty="0"/>
              <a:t>과 </a:t>
            </a:r>
            <a:r>
              <a:rPr lang="en-US" altLang="ko-KR" dirty="0"/>
              <a:t>Tokens</a:t>
            </a:r>
            <a:r>
              <a:rPr lang="ko-KR" altLang="en-US" dirty="0"/>
              <a:t>간의 연관성 학습 </a:t>
            </a:r>
            <a:r>
              <a:rPr lang="en-US" altLang="ko-KR" dirty="0"/>
              <a:t>=&gt; prompt</a:t>
            </a:r>
            <a:r>
              <a:rPr lang="ko-KR" altLang="en-US" dirty="0"/>
              <a:t>가 가리키는 </a:t>
            </a:r>
            <a:r>
              <a:rPr lang="en-US" altLang="ko-KR" dirty="0"/>
              <a:t>mask </a:t>
            </a:r>
            <a:r>
              <a:rPr lang="ko-KR" altLang="en-US" dirty="0"/>
              <a:t>추출</a:t>
            </a:r>
            <a:endParaRPr lang="en-US" altLang="ko-KR" dirty="0"/>
          </a:p>
          <a:p>
            <a:pPr lvl="1"/>
            <a:r>
              <a:rPr lang="ko-KR" altLang="en-US" dirty="0"/>
              <a:t>프로세스</a:t>
            </a:r>
            <a:endParaRPr lang="en-US" altLang="ko-KR" dirty="0"/>
          </a:p>
          <a:p>
            <a:pPr marL="1257300" lvl="2" indent="-342900">
              <a:buFont typeface="+mj-ea"/>
              <a:buAutoNum type="circleNumDbPlain"/>
            </a:pPr>
            <a:r>
              <a:rPr lang="en-US" altLang="ko-KR" dirty="0"/>
              <a:t>Self-attention : Token(=prompt)</a:t>
            </a:r>
            <a:r>
              <a:rPr lang="ko-KR" altLang="en-US" dirty="0"/>
              <a:t>에 대한 </a:t>
            </a:r>
            <a:r>
              <a:rPr lang="en-US" altLang="ko-KR" dirty="0"/>
              <a:t>self-attention </a:t>
            </a:r>
            <a:r>
              <a:rPr lang="ko-KR" altLang="en-US" dirty="0"/>
              <a:t>수행</a:t>
            </a:r>
            <a:endParaRPr lang="en-US" altLang="ko-KR" dirty="0"/>
          </a:p>
          <a:p>
            <a:pPr lvl="3"/>
            <a:r>
              <a:rPr lang="ko-KR" altLang="en-US" dirty="0"/>
              <a:t>빈 </a:t>
            </a:r>
            <a:r>
              <a:rPr lang="en-US" altLang="ko-KR" dirty="0"/>
              <a:t>Mask, </a:t>
            </a:r>
            <a:r>
              <a:rPr lang="en-US" altLang="ko-KR" dirty="0" err="1"/>
              <a:t>IoU</a:t>
            </a:r>
            <a:r>
              <a:rPr lang="ko-KR" altLang="en-US" dirty="0"/>
              <a:t> </a:t>
            </a:r>
            <a:r>
              <a:rPr lang="ko-KR" altLang="en-US" dirty="0" err="1"/>
              <a:t>임베딩에</a:t>
            </a:r>
            <a:r>
              <a:rPr lang="ko-KR" altLang="en-US" dirty="0"/>
              <a:t> </a:t>
            </a:r>
            <a:r>
              <a:rPr lang="en-US" altLang="ko-KR" dirty="0"/>
              <a:t>prompt</a:t>
            </a:r>
            <a:r>
              <a:rPr lang="ko-KR" altLang="en-US" dirty="0"/>
              <a:t>에 대한 정보 학습</a:t>
            </a:r>
            <a:endParaRPr lang="en-US" altLang="ko-KR" dirty="0"/>
          </a:p>
          <a:p>
            <a:pPr marL="1257300" lvl="2" indent="-342900">
              <a:buFont typeface="+mj-ea"/>
              <a:buAutoNum type="circleNumDbPlain"/>
            </a:pPr>
            <a:r>
              <a:rPr lang="en-US" altLang="ko-KR" dirty="0"/>
              <a:t>Token to Image Attention : token</a:t>
            </a:r>
            <a:r>
              <a:rPr lang="ko-KR" altLang="en-US" dirty="0"/>
              <a:t>에 </a:t>
            </a:r>
            <a:r>
              <a:rPr lang="en-US" altLang="ko-KR" dirty="0"/>
              <a:t>image embedding</a:t>
            </a:r>
            <a:r>
              <a:rPr lang="ko-KR" altLang="en-US" dirty="0"/>
              <a:t>과의 연관성 부여</a:t>
            </a:r>
            <a:endParaRPr lang="en-US" altLang="ko-KR" dirty="0"/>
          </a:p>
          <a:p>
            <a:pPr lvl="3"/>
            <a:r>
              <a:rPr lang="en-US" altLang="ko-KR" dirty="0"/>
              <a:t>Query = Token, Key/Value = Image embedding</a:t>
            </a:r>
          </a:p>
          <a:p>
            <a:pPr lvl="2"/>
            <a:endParaRPr lang="en-US" altLang="ko-KR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CCD8609-9869-985B-6CDD-09F4E194B90D}"/>
              </a:ext>
            </a:extLst>
          </p:cNvPr>
          <p:cNvGrpSpPr/>
          <p:nvPr/>
        </p:nvGrpSpPr>
        <p:grpSpPr>
          <a:xfrm>
            <a:off x="3178968" y="3821214"/>
            <a:ext cx="5834063" cy="2150751"/>
            <a:chOff x="2624137" y="2628900"/>
            <a:chExt cx="6943725" cy="239408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16433D0-C56C-9834-AC46-7EFBDFDED7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" t="4632" r="11189" b="56579"/>
            <a:stretch/>
          </p:blipFill>
          <p:spPr bwMode="auto">
            <a:xfrm>
              <a:off x="2624137" y="2628900"/>
              <a:ext cx="6943725" cy="2394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27069806-A200-FFD1-B033-C2D6E229C1FD}"/>
                </a:ext>
              </a:extLst>
            </p:cNvPr>
            <p:cNvSpPr/>
            <p:nvPr/>
          </p:nvSpPr>
          <p:spPr>
            <a:xfrm>
              <a:off x="4000500" y="2695575"/>
              <a:ext cx="2638426" cy="219075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85724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SAM architecture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37" y="988395"/>
            <a:ext cx="11332755" cy="5278845"/>
          </a:xfrm>
        </p:spPr>
        <p:txBody>
          <a:bodyPr/>
          <a:lstStyle/>
          <a:p>
            <a:r>
              <a:rPr lang="en-US" altLang="ko-KR" dirty="0"/>
              <a:t>Two-Way Transformer block</a:t>
            </a:r>
          </a:p>
          <a:p>
            <a:pPr lvl="1"/>
            <a:r>
              <a:rPr lang="ko-KR" altLang="en-US" dirty="0"/>
              <a:t>프로세스</a:t>
            </a:r>
            <a:endParaRPr lang="en-US" altLang="ko-KR" dirty="0"/>
          </a:p>
          <a:p>
            <a:pPr marL="1257300" lvl="2" indent="-342900">
              <a:buFont typeface="+mj-ea"/>
              <a:buAutoNum type="circleNumDbPlain" startAt="3"/>
            </a:pPr>
            <a:r>
              <a:rPr lang="en-US" altLang="ko-KR" dirty="0"/>
              <a:t>MLP – </a:t>
            </a:r>
            <a:r>
              <a:rPr lang="ko-KR" altLang="en-US" dirty="0"/>
              <a:t>각 </a:t>
            </a:r>
            <a:r>
              <a:rPr lang="en-US" altLang="ko-KR" dirty="0"/>
              <a:t>token</a:t>
            </a:r>
            <a:r>
              <a:rPr lang="ko-KR" altLang="en-US" dirty="0"/>
              <a:t>에 대해 차원간 업데이트</a:t>
            </a:r>
            <a:endParaRPr lang="en-US" altLang="ko-KR" dirty="0"/>
          </a:p>
          <a:p>
            <a:pPr lvl="3"/>
            <a:r>
              <a:rPr lang="ko-KR" altLang="en-US" dirty="0"/>
              <a:t>단순 </a:t>
            </a:r>
            <a:r>
              <a:rPr lang="en-US" altLang="ko-KR" dirty="0"/>
              <a:t>Linear </a:t>
            </a:r>
            <a:r>
              <a:rPr lang="ko-KR" altLang="en-US" dirty="0"/>
              <a:t>연산을 통해</a:t>
            </a:r>
            <a:r>
              <a:rPr lang="en-US" altLang="ko-KR" dirty="0"/>
              <a:t>, </a:t>
            </a:r>
            <a:r>
              <a:rPr lang="ko-KR" altLang="en-US" dirty="0"/>
              <a:t>차원이 </a:t>
            </a:r>
            <a:r>
              <a:rPr lang="en-US" altLang="ko-KR" dirty="0"/>
              <a:t>(256 -&gt; 2048 -&gt; 256) </a:t>
            </a:r>
            <a:r>
              <a:rPr lang="ko-KR" altLang="en-US" dirty="0"/>
              <a:t>으로 늘어났다가</a:t>
            </a:r>
            <a:r>
              <a:rPr lang="en-US" altLang="ko-KR" dirty="0"/>
              <a:t>, </a:t>
            </a:r>
            <a:r>
              <a:rPr lang="ko-KR" altLang="en-US" dirty="0"/>
              <a:t>돌아옴</a:t>
            </a:r>
            <a:endParaRPr lang="en-US" altLang="ko-KR" dirty="0"/>
          </a:p>
          <a:p>
            <a:pPr marL="1257300" lvl="2" indent="-342900">
              <a:buFont typeface="+mj-ea"/>
              <a:buAutoNum type="circleNumDbPlain" startAt="4"/>
            </a:pPr>
            <a:r>
              <a:rPr lang="en-US" altLang="ko-KR" dirty="0"/>
              <a:t>Image to token Attention : Image embedding</a:t>
            </a:r>
            <a:r>
              <a:rPr lang="ko-KR" altLang="en-US" dirty="0"/>
              <a:t>에 </a:t>
            </a:r>
            <a:r>
              <a:rPr lang="en-US" altLang="ko-KR" dirty="0"/>
              <a:t>token</a:t>
            </a:r>
            <a:r>
              <a:rPr lang="ko-KR" altLang="en-US" dirty="0"/>
              <a:t>과의 연관성 부여</a:t>
            </a:r>
            <a:endParaRPr lang="en-US" altLang="ko-KR" dirty="0"/>
          </a:p>
          <a:p>
            <a:pPr lvl="3"/>
            <a:r>
              <a:rPr lang="en-US" altLang="ko-KR" dirty="0"/>
              <a:t>Query : image embedding, Key/Value : token</a:t>
            </a:r>
          </a:p>
          <a:p>
            <a:pPr marL="1257300" lvl="2" indent="-342900">
              <a:buFont typeface="+mj-ea"/>
              <a:buAutoNum type="circleNumDbPlain" startAt="3"/>
            </a:pPr>
            <a:endParaRPr lang="en-US" altLang="ko-KR" dirty="0"/>
          </a:p>
          <a:p>
            <a:pPr lvl="2"/>
            <a:endParaRPr lang="en-US" altLang="ko-KR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513559C-2BBA-701D-1893-7DB45EA19CFF}"/>
              </a:ext>
            </a:extLst>
          </p:cNvPr>
          <p:cNvGrpSpPr/>
          <p:nvPr/>
        </p:nvGrpSpPr>
        <p:grpSpPr>
          <a:xfrm>
            <a:off x="3178968" y="3627817"/>
            <a:ext cx="5834063" cy="2150751"/>
            <a:chOff x="2624137" y="2628900"/>
            <a:chExt cx="6943725" cy="2394085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90BC182-3A73-A406-60D1-36558C596E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" t="4632" r="11189" b="56579"/>
            <a:stretch/>
          </p:blipFill>
          <p:spPr bwMode="auto">
            <a:xfrm>
              <a:off x="2624137" y="2628900"/>
              <a:ext cx="6943725" cy="2394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EAEB36E-687D-E554-C25F-C53A4D875EE3}"/>
                </a:ext>
              </a:extLst>
            </p:cNvPr>
            <p:cNvSpPr/>
            <p:nvPr/>
          </p:nvSpPr>
          <p:spPr>
            <a:xfrm>
              <a:off x="4000500" y="2695575"/>
              <a:ext cx="2638426" cy="219075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6879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SAM architecture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37" y="988395"/>
            <a:ext cx="11332755" cy="5278845"/>
          </a:xfrm>
        </p:spPr>
        <p:txBody>
          <a:bodyPr/>
          <a:lstStyle/>
          <a:p>
            <a:r>
              <a:rPr lang="ko-KR" altLang="en-US" dirty="0"/>
              <a:t>최종 </a:t>
            </a:r>
            <a:r>
              <a:rPr lang="en-US" altLang="ko-KR" dirty="0"/>
              <a:t>Attention layer </a:t>
            </a:r>
            <a:r>
              <a:rPr lang="ko-KR" altLang="en-US" dirty="0"/>
              <a:t>수행</a:t>
            </a:r>
            <a:endParaRPr lang="en-US" altLang="ko-KR" dirty="0"/>
          </a:p>
          <a:p>
            <a:pPr lvl="1"/>
            <a:r>
              <a:rPr lang="en-US" altLang="ko-KR" dirty="0"/>
              <a:t>Token to Image Attention </a:t>
            </a:r>
            <a:r>
              <a:rPr lang="ko-KR" altLang="en-US" dirty="0"/>
              <a:t>수행</a:t>
            </a:r>
            <a:endParaRPr lang="en-US" altLang="ko-KR" dirty="0"/>
          </a:p>
          <a:p>
            <a:pPr lvl="2"/>
            <a:r>
              <a:rPr lang="en-US" altLang="ko-KR" dirty="0"/>
              <a:t>Query : Token, Key/Value : Image embedding</a:t>
            </a:r>
          </a:p>
          <a:p>
            <a:pPr lvl="2"/>
            <a:r>
              <a:rPr lang="en-US" altLang="ko-KR" dirty="0"/>
              <a:t>Layer Norm(Token + Attn(Token, Image, Image))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513559C-2BBA-701D-1893-7DB45EA19CFF}"/>
              </a:ext>
            </a:extLst>
          </p:cNvPr>
          <p:cNvGrpSpPr/>
          <p:nvPr/>
        </p:nvGrpSpPr>
        <p:grpSpPr>
          <a:xfrm>
            <a:off x="3268382" y="3127170"/>
            <a:ext cx="5834063" cy="2150751"/>
            <a:chOff x="2624137" y="2628900"/>
            <a:chExt cx="6943725" cy="2394085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90BC182-3A73-A406-60D1-36558C596E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" t="4632" r="11189" b="56579"/>
            <a:stretch/>
          </p:blipFill>
          <p:spPr bwMode="auto">
            <a:xfrm>
              <a:off x="2624137" y="2628900"/>
              <a:ext cx="6943725" cy="2394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EAEB36E-687D-E554-C25F-C53A4D875EE3}"/>
                </a:ext>
              </a:extLst>
            </p:cNvPr>
            <p:cNvSpPr/>
            <p:nvPr/>
          </p:nvSpPr>
          <p:spPr>
            <a:xfrm>
              <a:off x="6799044" y="3970722"/>
              <a:ext cx="861127" cy="77282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1202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SAM architecture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37" y="988395"/>
            <a:ext cx="11332755" cy="5278845"/>
          </a:xfrm>
        </p:spPr>
        <p:txBody>
          <a:bodyPr/>
          <a:lstStyle/>
          <a:p>
            <a:r>
              <a:rPr lang="ko-KR" altLang="en-US" dirty="0"/>
              <a:t>필요한 </a:t>
            </a:r>
            <a:r>
              <a:rPr lang="en-US" altLang="ko-KR" dirty="0"/>
              <a:t>Token </a:t>
            </a:r>
            <a:r>
              <a:rPr lang="ko-KR" altLang="en-US" dirty="0"/>
              <a:t>분리 </a:t>
            </a:r>
            <a:r>
              <a:rPr lang="en-US" altLang="ko-KR" dirty="0"/>
              <a:t>&amp; </a:t>
            </a:r>
            <a:r>
              <a:rPr lang="ko-KR" altLang="en-US" dirty="0"/>
              <a:t>최종 </a:t>
            </a:r>
            <a:r>
              <a:rPr lang="en-US" altLang="ko-KR" dirty="0"/>
              <a:t>MLP </a:t>
            </a:r>
            <a:r>
              <a:rPr lang="ko-KR" altLang="en-US" dirty="0"/>
              <a:t>통과</a:t>
            </a:r>
            <a:endParaRPr lang="en-US" altLang="ko-KR" dirty="0"/>
          </a:p>
          <a:p>
            <a:pPr lvl="1"/>
            <a:r>
              <a:rPr lang="en-US" altLang="ko-KR" dirty="0" err="1"/>
              <a:t>IoU</a:t>
            </a:r>
            <a:r>
              <a:rPr lang="en-US" altLang="ko-KR" dirty="0"/>
              <a:t> Token</a:t>
            </a:r>
            <a:r>
              <a:rPr lang="ko-KR" altLang="en-US" dirty="0"/>
              <a:t>과</a:t>
            </a:r>
            <a:r>
              <a:rPr lang="en-US" altLang="ko-KR" dirty="0"/>
              <a:t>, Mask Tokens </a:t>
            </a:r>
            <a:r>
              <a:rPr lang="ko-KR" altLang="en-US" dirty="0"/>
              <a:t>분리</a:t>
            </a:r>
            <a:endParaRPr lang="en-US" altLang="ko-KR" dirty="0"/>
          </a:p>
          <a:p>
            <a:pPr lvl="2"/>
            <a:r>
              <a:rPr lang="en-US" altLang="ko-KR" dirty="0" err="1"/>
              <a:t>IoU</a:t>
            </a:r>
            <a:r>
              <a:rPr lang="en-US" altLang="ko-KR" dirty="0"/>
              <a:t> Token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각 </a:t>
            </a:r>
            <a:r>
              <a:rPr lang="en-US" altLang="ko-KR" dirty="0"/>
              <a:t>mask</a:t>
            </a:r>
            <a:r>
              <a:rPr lang="ko-KR" altLang="en-US" dirty="0"/>
              <a:t>에 대한 </a:t>
            </a:r>
            <a:r>
              <a:rPr lang="en-US" altLang="ko-KR" dirty="0" err="1"/>
              <a:t>IoU</a:t>
            </a:r>
            <a:r>
              <a:rPr lang="ko-KR" altLang="en-US" dirty="0"/>
              <a:t>값을 예측</a:t>
            </a:r>
            <a:r>
              <a:rPr lang="en-US" altLang="ko-KR" dirty="0"/>
              <a:t>.</a:t>
            </a:r>
          </a:p>
          <a:p>
            <a:pPr lvl="3"/>
            <a:r>
              <a:rPr lang="en-US" altLang="ko-KR" dirty="0"/>
              <a:t>Ex) [[0.9064, 0.7825, 0.9232, 0.8515]]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513559C-2BBA-701D-1893-7DB45EA19CFF}"/>
              </a:ext>
            </a:extLst>
          </p:cNvPr>
          <p:cNvGrpSpPr/>
          <p:nvPr/>
        </p:nvGrpSpPr>
        <p:grpSpPr>
          <a:xfrm>
            <a:off x="7159123" y="838132"/>
            <a:ext cx="4765336" cy="1404489"/>
            <a:chOff x="2624137" y="2628900"/>
            <a:chExt cx="6943725" cy="2394085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90BC182-3A73-A406-60D1-36558C596E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" t="4632" r="11189" b="56579"/>
            <a:stretch/>
          </p:blipFill>
          <p:spPr bwMode="auto">
            <a:xfrm>
              <a:off x="2624137" y="2628900"/>
              <a:ext cx="6943725" cy="2394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EAEB36E-687D-E554-C25F-C53A4D875EE3}"/>
                </a:ext>
              </a:extLst>
            </p:cNvPr>
            <p:cNvSpPr/>
            <p:nvPr/>
          </p:nvSpPr>
          <p:spPr>
            <a:xfrm>
              <a:off x="7607727" y="3631438"/>
              <a:ext cx="1164211" cy="113502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6" name="화살표: 오른쪽 25">
            <a:extLst>
              <a:ext uri="{FF2B5EF4-FFF2-40B4-BE49-F238E27FC236}">
                <a16:creationId xmlns:a16="http://schemas.microsoft.com/office/drawing/2014/main" id="{57158CC4-EE71-0C50-1931-AA43EA37E6E3}"/>
              </a:ext>
            </a:extLst>
          </p:cNvPr>
          <p:cNvSpPr/>
          <p:nvPr/>
        </p:nvSpPr>
        <p:spPr>
          <a:xfrm>
            <a:off x="2802145" y="4241147"/>
            <a:ext cx="822616" cy="60387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6122BA0C-4E8F-894F-7709-0B7A9F3F9B4A}"/>
              </a:ext>
            </a:extLst>
          </p:cNvPr>
          <p:cNvGrpSpPr/>
          <p:nvPr/>
        </p:nvGrpSpPr>
        <p:grpSpPr>
          <a:xfrm>
            <a:off x="794955" y="3999785"/>
            <a:ext cx="1702516" cy="1208312"/>
            <a:chOff x="5079149" y="3956460"/>
            <a:chExt cx="1702516" cy="1208312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7994E3AE-9511-60D6-2B0C-73D6D0795699}"/>
                </a:ext>
              </a:extLst>
            </p:cNvPr>
            <p:cNvGrpSpPr/>
            <p:nvPr/>
          </p:nvGrpSpPr>
          <p:grpSpPr>
            <a:xfrm>
              <a:off x="5079149" y="4301159"/>
              <a:ext cx="1661320" cy="863613"/>
              <a:chOff x="4738212" y="4816723"/>
              <a:chExt cx="1661320" cy="863613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31679CC-E8F4-C235-C11B-5D6E10EE6074}"/>
                  </a:ext>
                </a:extLst>
              </p:cNvPr>
              <p:cNvSpPr txBox="1"/>
              <p:nvPr/>
            </p:nvSpPr>
            <p:spPr>
              <a:xfrm>
                <a:off x="4738212" y="5403337"/>
                <a:ext cx="14358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(bs, </a:t>
                </a:r>
                <a:r>
                  <a:rPr lang="en-US" altLang="ko-KR" sz="1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+ 4 + n</a:t>
                </a:r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256)</a:t>
                </a:r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6" name="그룹 45">
                <a:extLst>
                  <a:ext uri="{FF2B5EF4-FFF2-40B4-BE49-F238E27FC236}">
                    <a16:creationId xmlns:a16="http://schemas.microsoft.com/office/drawing/2014/main" id="{07E86852-DC3C-FFF8-C029-4E93954DC01B}"/>
                  </a:ext>
                </a:extLst>
              </p:cNvPr>
              <p:cNvGrpSpPr/>
              <p:nvPr/>
            </p:nvGrpSpPr>
            <p:grpSpPr>
              <a:xfrm>
                <a:off x="5059494" y="4816723"/>
                <a:ext cx="1340038" cy="262837"/>
                <a:chOff x="1955138" y="4673800"/>
                <a:chExt cx="1340038" cy="262837"/>
              </a:xfrm>
            </p:grpSpPr>
            <p:sp>
              <p:nvSpPr>
                <p:cNvPr id="53" name="직사각형 52">
                  <a:extLst>
                    <a:ext uri="{FF2B5EF4-FFF2-40B4-BE49-F238E27FC236}">
                      <a16:creationId xmlns:a16="http://schemas.microsoft.com/office/drawing/2014/main" id="{611A4B0C-F847-9A1F-17ED-E6C771F6E1BE}"/>
                    </a:ext>
                  </a:extLst>
                </p:cNvPr>
                <p:cNvSpPr/>
                <p:nvPr/>
              </p:nvSpPr>
              <p:spPr>
                <a:xfrm>
                  <a:off x="2047058" y="4673800"/>
                  <a:ext cx="1248118" cy="15396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직사각형 53">
                  <a:extLst>
                    <a:ext uri="{FF2B5EF4-FFF2-40B4-BE49-F238E27FC236}">
                      <a16:creationId xmlns:a16="http://schemas.microsoft.com/office/drawing/2014/main" id="{A9D78EC1-9EB4-927D-3D80-3B9523D11A43}"/>
                    </a:ext>
                  </a:extLst>
                </p:cNvPr>
                <p:cNvSpPr/>
                <p:nvPr/>
              </p:nvSpPr>
              <p:spPr>
                <a:xfrm>
                  <a:off x="2001098" y="4728067"/>
                  <a:ext cx="1248118" cy="15396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직사각형 54">
                  <a:extLst>
                    <a:ext uri="{FF2B5EF4-FFF2-40B4-BE49-F238E27FC236}">
                      <a16:creationId xmlns:a16="http://schemas.microsoft.com/office/drawing/2014/main" id="{913F1F69-2992-A2BF-826D-C6FDA91A8CA4}"/>
                    </a:ext>
                  </a:extLst>
                </p:cNvPr>
                <p:cNvSpPr/>
                <p:nvPr/>
              </p:nvSpPr>
              <p:spPr>
                <a:xfrm>
                  <a:off x="1955138" y="4782670"/>
                  <a:ext cx="1248118" cy="15396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10E84846-D1A7-BADC-8E79-31A33E2D341C}"/>
                  </a:ext>
                </a:extLst>
              </p:cNvPr>
              <p:cNvSpPr/>
              <p:nvPr/>
            </p:nvSpPr>
            <p:spPr>
              <a:xfrm>
                <a:off x="5013534" y="4980252"/>
                <a:ext cx="1248118" cy="15396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8" name="그룹 47">
                <a:extLst>
                  <a:ext uri="{FF2B5EF4-FFF2-40B4-BE49-F238E27FC236}">
                    <a16:creationId xmlns:a16="http://schemas.microsoft.com/office/drawing/2014/main" id="{C150EFBE-4305-9ECE-BDCD-EBB1BAEECC9B}"/>
                  </a:ext>
                </a:extLst>
              </p:cNvPr>
              <p:cNvGrpSpPr/>
              <p:nvPr/>
            </p:nvGrpSpPr>
            <p:grpSpPr>
              <a:xfrm>
                <a:off x="4830569" y="5018981"/>
                <a:ext cx="1381235" cy="317440"/>
                <a:chOff x="1955138" y="4619197"/>
                <a:chExt cx="1381235" cy="317440"/>
              </a:xfrm>
              <a:solidFill>
                <a:schemeClr val="accent6"/>
              </a:solidFill>
            </p:grpSpPr>
            <p:sp>
              <p:nvSpPr>
                <p:cNvPr id="49" name="직사각형 48">
                  <a:extLst>
                    <a:ext uri="{FF2B5EF4-FFF2-40B4-BE49-F238E27FC236}">
                      <a16:creationId xmlns:a16="http://schemas.microsoft.com/office/drawing/2014/main" id="{4959DAF6-C79E-8E1F-A172-E315ADB28D95}"/>
                    </a:ext>
                  </a:extLst>
                </p:cNvPr>
                <p:cNvSpPr/>
                <p:nvPr/>
              </p:nvSpPr>
              <p:spPr>
                <a:xfrm>
                  <a:off x="2088255" y="4619197"/>
                  <a:ext cx="1248118" cy="15396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직사각형 49">
                  <a:extLst>
                    <a:ext uri="{FF2B5EF4-FFF2-40B4-BE49-F238E27FC236}">
                      <a16:creationId xmlns:a16="http://schemas.microsoft.com/office/drawing/2014/main" id="{BD3BF8DE-CD23-1651-7151-DED074E65032}"/>
                    </a:ext>
                  </a:extLst>
                </p:cNvPr>
                <p:cNvSpPr/>
                <p:nvPr/>
              </p:nvSpPr>
              <p:spPr>
                <a:xfrm>
                  <a:off x="2047058" y="4673800"/>
                  <a:ext cx="1248118" cy="15396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1" name="직사각형 50">
                  <a:extLst>
                    <a:ext uri="{FF2B5EF4-FFF2-40B4-BE49-F238E27FC236}">
                      <a16:creationId xmlns:a16="http://schemas.microsoft.com/office/drawing/2014/main" id="{F4A081E5-B2F3-8677-6404-053A1F14105E}"/>
                    </a:ext>
                  </a:extLst>
                </p:cNvPr>
                <p:cNvSpPr/>
                <p:nvPr/>
              </p:nvSpPr>
              <p:spPr>
                <a:xfrm>
                  <a:off x="2001098" y="4728067"/>
                  <a:ext cx="1248118" cy="15396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직사각형 51">
                  <a:extLst>
                    <a:ext uri="{FF2B5EF4-FFF2-40B4-BE49-F238E27FC236}">
                      <a16:creationId xmlns:a16="http://schemas.microsoft.com/office/drawing/2014/main" id="{384AB270-2937-6CFA-F870-3B13F95EE589}"/>
                    </a:ext>
                  </a:extLst>
                </p:cNvPr>
                <p:cNvSpPr/>
                <p:nvPr/>
              </p:nvSpPr>
              <p:spPr>
                <a:xfrm>
                  <a:off x="1955138" y="4782670"/>
                  <a:ext cx="1248118" cy="153967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41A73C1-89B2-96B3-AED2-9B4B89BC1B5D}"/>
                </a:ext>
              </a:extLst>
            </p:cNvPr>
            <p:cNvSpPr txBox="1"/>
            <p:nvPr/>
          </p:nvSpPr>
          <p:spPr>
            <a:xfrm>
              <a:off x="5171506" y="3956460"/>
              <a:ext cx="16101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최종 입력 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Token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FA9976D7-F44D-1FBB-DFF3-A34BE0E7AF32}"/>
              </a:ext>
            </a:extLst>
          </p:cNvPr>
          <p:cNvGrpSpPr/>
          <p:nvPr/>
        </p:nvGrpSpPr>
        <p:grpSpPr>
          <a:xfrm>
            <a:off x="3855125" y="4889670"/>
            <a:ext cx="1248118" cy="459222"/>
            <a:chOff x="878633" y="4473011"/>
            <a:chExt cx="878565" cy="319798"/>
          </a:xfrm>
        </p:grpSpPr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41496DEE-4FBF-56F7-5CEA-C44BD6D31C9D}"/>
                </a:ext>
              </a:extLst>
            </p:cNvPr>
            <p:cNvSpPr/>
            <p:nvPr/>
          </p:nvSpPr>
          <p:spPr>
            <a:xfrm>
              <a:off x="878633" y="4473011"/>
              <a:ext cx="878565" cy="10722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EBFF47E-7D6C-435A-1824-503E54E1AC71}"/>
                </a:ext>
              </a:extLst>
            </p:cNvPr>
            <p:cNvSpPr txBox="1"/>
            <p:nvPr/>
          </p:nvSpPr>
          <p:spPr>
            <a:xfrm>
              <a:off x="878633" y="4599910"/>
              <a:ext cx="878565" cy="19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(bs, 256)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022B2A71-4C4F-4A6B-B7E9-B36B9438FA78}"/>
              </a:ext>
            </a:extLst>
          </p:cNvPr>
          <p:cNvGrpSpPr/>
          <p:nvPr/>
        </p:nvGrpSpPr>
        <p:grpSpPr>
          <a:xfrm>
            <a:off x="3855125" y="3999449"/>
            <a:ext cx="1381235" cy="607228"/>
            <a:chOff x="6506471" y="4641422"/>
            <a:chExt cx="1381235" cy="60722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23E7C79-0FCD-7834-7F86-087975C5E793}"/>
                </a:ext>
              </a:extLst>
            </p:cNvPr>
            <p:cNvSpPr txBox="1"/>
            <p:nvPr/>
          </p:nvSpPr>
          <p:spPr>
            <a:xfrm>
              <a:off x="6554794" y="4971652"/>
              <a:ext cx="1089060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(bs, </a:t>
              </a:r>
              <a:r>
                <a:rPr lang="en-US" altLang="ko-KR" sz="12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256)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E4417852-4F38-F7B5-5894-9C90BAA6508F}"/>
                </a:ext>
              </a:extLst>
            </p:cNvPr>
            <p:cNvGrpSpPr/>
            <p:nvPr/>
          </p:nvGrpSpPr>
          <p:grpSpPr>
            <a:xfrm>
              <a:off x="6506471" y="4641422"/>
              <a:ext cx="1381235" cy="317440"/>
              <a:chOff x="1955138" y="4619197"/>
              <a:chExt cx="1381235" cy="317440"/>
            </a:xfrm>
          </p:grpSpPr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C3BFFABF-6E04-F525-01F2-187CF2E85122}"/>
                  </a:ext>
                </a:extLst>
              </p:cNvPr>
              <p:cNvSpPr/>
              <p:nvPr/>
            </p:nvSpPr>
            <p:spPr>
              <a:xfrm>
                <a:off x="2088255" y="4619197"/>
                <a:ext cx="1248118" cy="15396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8EF26748-2203-4980-FF9B-C17841A0DC77}"/>
                  </a:ext>
                </a:extLst>
              </p:cNvPr>
              <p:cNvSpPr/>
              <p:nvPr/>
            </p:nvSpPr>
            <p:spPr>
              <a:xfrm>
                <a:off x="2047058" y="4673800"/>
                <a:ext cx="1248118" cy="15396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376C86E6-B0B1-9EBB-92D9-4B05C9BB6058}"/>
                  </a:ext>
                </a:extLst>
              </p:cNvPr>
              <p:cNvSpPr/>
              <p:nvPr/>
            </p:nvSpPr>
            <p:spPr>
              <a:xfrm>
                <a:off x="2001098" y="4728067"/>
                <a:ext cx="1248118" cy="15396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38C8C8D0-9578-807A-E021-6ABBF8DDAF0F}"/>
                  </a:ext>
                </a:extLst>
              </p:cNvPr>
              <p:cNvSpPr/>
              <p:nvPr/>
            </p:nvSpPr>
            <p:spPr>
              <a:xfrm>
                <a:off x="1955138" y="4782670"/>
                <a:ext cx="1248118" cy="15396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4681B5AE-3F59-0780-FAD8-3F4A8475F366}"/>
              </a:ext>
            </a:extLst>
          </p:cNvPr>
          <p:cNvGrpSpPr/>
          <p:nvPr/>
        </p:nvGrpSpPr>
        <p:grpSpPr>
          <a:xfrm>
            <a:off x="9635825" y="3932561"/>
            <a:ext cx="1531915" cy="668784"/>
            <a:chOff x="6397647" y="4641422"/>
            <a:chExt cx="1829229" cy="66878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B37D63F-4FEE-5095-C8D0-0845C8A43CBC}"/>
                </a:ext>
              </a:extLst>
            </p:cNvPr>
            <p:cNvSpPr txBox="1"/>
            <p:nvPr/>
          </p:nvSpPr>
          <p:spPr>
            <a:xfrm>
              <a:off x="6397647" y="4971652"/>
              <a:ext cx="18292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(bs, </a:t>
              </a:r>
              <a:r>
                <a:rPr lang="en-US" altLang="ko-KR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32)</a:t>
              </a:r>
              <a:endPara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418F6970-E16C-EC56-F313-25BFDAAEF6C0}"/>
                </a:ext>
              </a:extLst>
            </p:cNvPr>
            <p:cNvGrpSpPr/>
            <p:nvPr/>
          </p:nvGrpSpPr>
          <p:grpSpPr>
            <a:xfrm>
              <a:off x="6506471" y="4641422"/>
              <a:ext cx="1381235" cy="317440"/>
              <a:chOff x="1955138" y="4619197"/>
              <a:chExt cx="1381235" cy="317440"/>
            </a:xfrm>
          </p:grpSpPr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E5B22037-46CE-0869-372A-3EF8887A4672}"/>
                  </a:ext>
                </a:extLst>
              </p:cNvPr>
              <p:cNvSpPr/>
              <p:nvPr/>
            </p:nvSpPr>
            <p:spPr>
              <a:xfrm>
                <a:off x="2088255" y="4619197"/>
                <a:ext cx="1248118" cy="15396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직사각형 72">
                <a:extLst>
                  <a:ext uri="{FF2B5EF4-FFF2-40B4-BE49-F238E27FC236}">
                    <a16:creationId xmlns:a16="http://schemas.microsoft.com/office/drawing/2014/main" id="{1436A2E0-2D87-59D1-0A1B-B7B147549124}"/>
                  </a:ext>
                </a:extLst>
              </p:cNvPr>
              <p:cNvSpPr/>
              <p:nvPr/>
            </p:nvSpPr>
            <p:spPr>
              <a:xfrm>
                <a:off x="2047058" y="4673800"/>
                <a:ext cx="1248118" cy="15396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E82EC8A6-727A-47B4-20E8-9C725E89FD88}"/>
                  </a:ext>
                </a:extLst>
              </p:cNvPr>
              <p:cNvSpPr/>
              <p:nvPr/>
            </p:nvSpPr>
            <p:spPr>
              <a:xfrm>
                <a:off x="2001098" y="4728067"/>
                <a:ext cx="1248118" cy="15396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39A472EE-9315-C657-B0FD-2576561CFFA7}"/>
                  </a:ext>
                </a:extLst>
              </p:cNvPr>
              <p:cNvSpPr/>
              <p:nvPr/>
            </p:nvSpPr>
            <p:spPr>
              <a:xfrm>
                <a:off x="1955138" y="4782670"/>
                <a:ext cx="1248118" cy="15396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cxnSp>
        <p:nvCxnSpPr>
          <p:cNvPr id="76" name="직선 화살표 연결선 75">
            <a:extLst>
              <a:ext uri="{FF2B5EF4-FFF2-40B4-BE49-F238E27FC236}">
                <a16:creationId xmlns:a16="http://schemas.microsoft.com/office/drawing/2014/main" id="{DE6A32F6-D593-2974-55EC-2E4669FC9588}"/>
              </a:ext>
            </a:extLst>
          </p:cNvPr>
          <p:cNvCxnSpPr>
            <a:cxnSpLocks/>
            <a:endCxn id="75" idx="1"/>
          </p:cNvCxnSpPr>
          <p:nvPr/>
        </p:nvCxnSpPr>
        <p:spPr>
          <a:xfrm flipV="1">
            <a:off x="5241123" y="4173018"/>
            <a:ext cx="4485838" cy="76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47C6FBA1-8B96-1D47-F652-DF9EFD107EE9}"/>
              </a:ext>
            </a:extLst>
          </p:cNvPr>
          <p:cNvSpPr/>
          <p:nvPr/>
        </p:nvSpPr>
        <p:spPr>
          <a:xfrm>
            <a:off x="7435041" y="3879203"/>
            <a:ext cx="1428017" cy="65947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</a:rPr>
              <a:t>mlp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(256 &gt; 32)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34BC03B-B863-CF45-A8AD-8BC9377AD968}"/>
              </a:ext>
            </a:extLst>
          </p:cNvPr>
          <p:cNvSpPr txBox="1"/>
          <p:nvPr/>
        </p:nvSpPr>
        <p:spPr>
          <a:xfrm>
            <a:off x="5531178" y="4086528"/>
            <a:ext cx="11499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Mask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Tokens</a:t>
            </a:r>
            <a:endParaRPr lang="ko-KR" altLang="en-US" sz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B7CCD6B-56FB-5303-7D37-20CDCB068F67}"/>
              </a:ext>
            </a:extLst>
          </p:cNvPr>
          <p:cNvSpPr txBox="1"/>
          <p:nvPr/>
        </p:nvSpPr>
        <p:spPr>
          <a:xfrm>
            <a:off x="9595110" y="4995688"/>
            <a:ext cx="1531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(bs, </a:t>
            </a:r>
            <a:r>
              <a:rPr lang="en-US" altLang="ko-K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직선 화살표 연결선 88">
            <a:extLst>
              <a:ext uri="{FF2B5EF4-FFF2-40B4-BE49-F238E27FC236}">
                <a16:creationId xmlns:a16="http://schemas.microsoft.com/office/drawing/2014/main" id="{523D37FB-6CCE-DD2E-D0AB-5763D79B78CD}"/>
              </a:ext>
            </a:extLst>
          </p:cNvPr>
          <p:cNvCxnSpPr>
            <a:cxnSpLocks/>
          </p:cNvCxnSpPr>
          <p:nvPr/>
        </p:nvCxnSpPr>
        <p:spPr>
          <a:xfrm flipV="1">
            <a:off x="5241123" y="4909195"/>
            <a:ext cx="4485838" cy="76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B4A769A5-7ED5-A5D3-F604-B1CB4D8B537A}"/>
              </a:ext>
            </a:extLst>
          </p:cNvPr>
          <p:cNvSpPr/>
          <p:nvPr/>
        </p:nvSpPr>
        <p:spPr>
          <a:xfrm>
            <a:off x="7435041" y="4615380"/>
            <a:ext cx="1428017" cy="65947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</a:rPr>
              <a:t>mlp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(256 &gt; 4)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8F968D2-F591-8188-3431-51CCD01EE37D}"/>
              </a:ext>
            </a:extLst>
          </p:cNvPr>
          <p:cNvSpPr txBox="1"/>
          <p:nvPr/>
        </p:nvSpPr>
        <p:spPr>
          <a:xfrm>
            <a:off x="5577579" y="4787198"/>
            <a:ext cx="11499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IoU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Tokens</a:t>
            </a:r>
            <a:endParaRPr lang="ko-KR" altLang="en-US" sz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2E7B3561-9947-75BB-BA29-82E3F5501F33}"/>
              </a:ext>
            </a:extLst>
          </p:cNvPr>
          <p:cNvSpPr/>
          <p:nvPr/>
        </p:nvSpPr>
        <p:spPr>
          <a:xfrm>
            <a:off x="10158942" y="4845019"/>
            <a:ext cx="404253" cy="1411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606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SAM architecture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37" y="988395"/>
            <a:ext cx="11332755" cy="5278845"/>
          </a:xfrm>
        </p:spPr>
        <p:txBody>
          <a:bodyPr/>
          <a:lstStyle/>
          <a:p>
            <a:r>
              <a:rPr lang="en-US" altLang="ko-KR" dirty="0"/>
              <a:t>Upscale Image embeddings</a:t>
            </a:r>
          </a:p>
          <a:p>
            <a:pPr lvl="1"/>
            <a:r>
              <a:rPr lang="en-US" altLang="ko-KR" dirty="0"/>
              <a:t>2</a:t>
            </a:r>
            <a:r>
              <a:rPr lang="ko-KR" altLang="en-US" dirty="0"/>
              <a:t>차원으로 </a:t>
            </a:r>
            <a:r>
              <a:rPr lang="en-US" altLang="ko-KR" dirty="0"/>
              <a:t>reshape </a:t>
            </a:r>
            <a:r>
              <a:rPr lang="ko-KR" altLang="en-US" dirty="0"/>
              <a:t>후</a:t>
            </a:r>
            <a:r>
              <a:rPr lang="en-US" altLang="ko-KR" dirty="0"/>
              <a:t>, Conv </a:t>
            </a:r>
            <a:r>
              <a:rPr lang="ko-KR" altLang="en-US" dirty="0"/>
              <a:t>연산을 통해 </a:t>
            </a:r>
            <a:r>
              <a:rPr lang="en-US" altLang="ko-KR" dirty="0"/>
              <a:t>x4 Upscale </a:t>
            </a:r>
            <a:r>
              <a:rPr lang="ko-KR" altLang="en-US" dirty="0"/>
              <a:t>수행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6D9ADDAA-A8F4-6B64-31CE-AD09BB6A0342}"/>
              </a:ext>
            </a:extLst>
          </p:cNvPr>
          <p:cNvGrpSpPr/>
          <p:nvPr/>
        </p:nvGrpSpPr>
        <p:grpSpPr>
          <a:xfrm>
            <a:off x="7159123" y="838132"/>
            <a:ext cx="4765336" cy="1404489"/>
            <a:chOff x="2624137" y="2628900"/>
            <a:chExt cx="6943725" cy="2394085"/>
          </a:xfrm>
        </p:grpSpPr>
        <p:pic>
          <p:nvPicPr>
            <p:cNvPr id="66" name="Picture 2">
              <a:extLst>
                <a:ext uri="{FF2B5EF4-FFF2-40B4-BE49-F238E27FC236}">
                  <a16:creationId xmlns:a16="http://schemas.microsoft.com/office/drawing/2014/main" id="{861CBFAB-1101-6FE7-0343-02D3A15549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" t="4632" r="11189" b="56579"/>
            <a:stretch/>
          </p:blipFill>
          <p:spPr bwMode="auto">
            <a:xfrm>
              <a:off x="2624137" y="2628900"/>
              <a:ext cx="6943725" cy="2394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FB2F2E81-1330-5ABB-8127-26693302D40F}"/>
                </a:ext>
              </a:extLst>
            </p:cNvPr>
            <p:cNvSpPr/>
            <p:nvPr/>
          </p:nvSpPr>
          <p:spPr>
            <a:xfrm>
              <a:off x="6886010" y="2690920"/>
              <a:ext cx="851025" cy="119370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59D0E511-C0B4-2095-1709-8DE1603FF4F7}"/>
              </a:ext>
            </a:extLst>
          </p:cNvPr>
          <p:cNvGrpSpPr/>
          <p:nvPr/>
        </p:nvGrpSpPr>
        <p:grpSpPr>
          <a:xfrm>
            <a:off x="3132237" y="2989385"/>
            <a:ext cx="6048250" cy="1568941"/>
            <a:chOff x="3132238" y="2887785"/>
            <a:chExt cx="6048250" cy="1568941"/>
          </a:xfrm>
        </p:grpSpPr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22331E49-5209-14E4-DD60-2B2EC42DE3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8503" y="3702160"/>
              <a:ext cx="3002333" cy="114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정육면체 70">
              <a:extLst>
                <a:ext uri="{FF2B5EF4-FFF2-40B4-BE49-F238E27FC236}">
                  <a16:creationId xmlns:a16="http://schemas.microsoft.com/office/drawing/2014/main" id="{C88BEEAC-5994-777F-C8E8-CB95605455F3}"/>
                </a:ext>
              </a:extLst>
            </p:cNvPr>
            <p:cNvSpPr/>
            <p:nvPr/>
          </p:nvSpPr>
          <p:spPr>
            <a:xfrm>
              <a:off x="3616955" y="3433745"/>
              <a:ext cx="631458" cy="602692"/>
            </a:xfrm>
            <a:prstGeom prst="cub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14C525C-E379-EEE0-C716-60DCB9CD7E2E}"/>
                </a:ext>
              </a:extLst>
            </p:cNvPr>
            <p:cNvSpPr txBox="1"/>
            <p:nvPr/>
          </p:nvSpPr>
          <p:spPr>
            <a:xfrm>
              <a:off x="3132238" y="4102659"/>
              <a:ext cx="15319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(bs, 256, 64, 64)</a:t>
              </a:r>
              <a:endPara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정육면체 72">
              <a:extLst>
                <a:ext uri="{FF2B5EF4-FFF2-40B4-BE49-F238E27FC236}">
                  <a16:creationId xmlns:a16="http://schemas.microsoft.com/office/drawing/2014/main" id="{FCF78FCB-DFBA-95D1-E58E-EAED3A224DB5}"/>
                </a:ext>
              </a:extLst>
            </p:cNvPr>
            <p:cNvSpPr/>
            <p:nvPr/>
          </p:nvSpPr>
          <p:spPr>
            <a:xfrm>
              <a:off x="7765786" y="2887785"/>
              <a:ext cx="1245734" cy="1148652"/>
            </a:xfrm>
            <a:prstGeom prst="cub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D74C8F7-CA9A-8311-F7D3-EEE5884A3E33}"/>
                </a:ext>
              </a:extLst>
            </p:cNvPr>
            <p:cNvSpPr txBox="1"/>
            <p:nvPr/>
          </p:nvSpPr>
          <p:spPr>
            <a:xfrm>
              <a:off x="7500836" y="4109188"/>
              <a:ext cx="16796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(bs, 32, 256, 256)</a:t>
              </a:r>
              <a:endPara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사다리꼴 74">
              <a:extLst>
                <a:ext uri="{FF2B5EF4-FFF2-40B4-BE49-F238E27FC236}">
                  <a16:creationId xmlns:a16="http://schemas.microsoft.com/office/drawing/2014/main" id="{71E0B7EB-2914-2A0A-560C-D379A9281937}"/>
                </a:ext>
              </a:extLst>
            </p:cNvPr>
            <p:cNvSpPr/>
            <p:nvPr/>
          </p:nvSpPr>
          <p:spPr>
            <a:xfrm rot="16200000">
              <a:off x="5145054" y="3052707"/>
              <a:ext cx="1486154" cy="1321884"/>
            </a:xfrm>
            <a:prstGeom prst="trapezoid">
              <a:avLst>
                <a:gd name="adj" fmla="val 3172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F6DCBDE-252F-6F7A-EBD2-6C31DAF61E65}"/>
                </a:ext>
              </a:extLst>
            </p:cNvPr>
            <p:cNvSpPr txBox="1"/>
            <p:nvPr/>
          </p:nvSpPr>
          <p:spPr>
            <a:xfrm>
              <a:off x="5227189" y="3442703"/>
              <a:ext cx="1321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2x</a:t>
              </a:r>
            </a:p>
            <a:p>
              <a:pPr algn="ctr"/>
              <a:r>
                <a:rPr lang="en-US" altLang="ko-KR" sz="1600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Trans Conv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2383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SAM architecture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37" y="988395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Mask </a:t>
            </a:r>
            <a:r>
              <a:rPr lang="ko-KR" altLang="en-US" dirty="0"/>
              <a:t>생성</a:t>
            </a:r>
            <a:endParaRPr lang="en-US" altLang="ko-KR" dirty="0"/>
          </a:p>
          <a:p>
            <a:pPr lvl="1"/>
            <a:r>
              <a:rPr lang="en-US" altLang="ko-KR" dirty="0"/>
              <a:t>4</a:t>
            </a:r>
            <a:r>
              <a:rPr lang="ko-KR" altLang="en-US" dirty="0"/>
              <a:t>개의 </a:t>
            </a:r>
            <a:r>
              <a:rPr lang="en-US" altLang="ko-KR" dirty="0"/>
              <a:t>mask token</a:t>
            </a:r>
            <a:r>
              <a:rPr lang="ko-KR" altLang="en-US" dirty="0"/>
              <a:t>과</a:t>
            </a:r>
            <a:r>
              <a:rPr lang="en-US" altLang="ko-KR" dirty="0"/>
              <a:t> Image embedding</a:t>
            </a:r>
            <a:r>
              <a:rPr lang="ko-KR" altLang="en-US" dirty="0"/>
              <a:t>이 </a:t>
            </a:r>
            <a:r>
              <a:rPr lang="en-US" altLang="ko-KR" dirty="0"/>
              <a:t>dot product</a:t>
            </a:r>
            <a:r>
              <a:rPr lang="ko-KR" altLang="en-US" dirty="0"/>
              <a:t> 수행</a:t>
            </a:r>
            <a:endParaRPr lang="en-US" altLang="ko-KR" dirty="0"/>
          </a:p>
          <a:p>
            <a:pPr lvl="1"/>
            <a:r>
              <a:rPr lang="ko-KR" altLang="en-US" dirty="0"/>
              <a:t>최종적으로 각 </a:t>
            </a:r>
            <a:r>
              <a:rPr lang="en-US" altLang="ko-KR" dirty="0"/>
              <a:t>token</a:t>
            </a:r>
            <a:r>
              <a:rPr lang="ko-KR" altLang="en-US" dirty="0"/>
              <a:t>별로 </a:t>
            </a:r>
            <a:r>
              <a:rPr lang="en-US" altLang="ko-KR" dirty="0"/>
              <a:t>mask </a:t>
            </a:r>
            <a:r>
              <a:rPr lang="ko-KR" altLang="en-US" dirty="0"/>
              <a:t>생성 </a:t>
            </a:r>
            <a:r>
              <a:rPr lang="en-US" altLang="ko-KR" dirty="0"/>
              <a:t>=&gt; multi-mask</a:t>
            </a:r>
          </a:p>
          <a:p>
            <a:pPr lvl="2"/>
            <a:r>
              <a:rPr lang="en-US" altLang="ko-KR" dirty="0"/>
              <a:t>If) multi-mask</a:t>
            </a:r>
            <a:r>
              <a:rPr lang="ko-KR" altLang="en-US" dirty="0"/>
              <a:t>로 뽑을 것인가</a:t>
            </a:r>
            <a:r>
              <a:rPr lang="en-US" altLang="ko-KR" dirty="0"/>
              <a:t>? 3</a:t>
            </a:r>
            <a:r>
              <a:rPr lang="ko-KR" altLang="en-US" dirty="0"/>
              <a:t>개의 </a:t>
            </a:r>
            <a:r>
              <a:rPr lang="en-US" altLang="ko-KR" dirty="0"/>
              <a:t>mask </a:t>
            </a:r>
            <a:r>
              <a:rPr lang="ko-KR" altLang="en-US" dirty="0"/>
              <a:t>사용</a:t>
            </a:r>
            <a:r>
              <a:rPr lang="en-US" altLang="ko-KR" dirty="0"/>
              <a:t>(whole, part, subpart)</a:t>
            </a:r>
          </a:p>
          <a:p>
            <a:pPr lvl="3"/>
            <a:r>
              <a:rPr lang="ko-KR" altLang="en-US" dirty="0"/>
              <a:t>저자는 </a:t>
            </a:r>
            <a:r>
              <a:rPr lang="en-US" altLang="ko-KR" dirty="0"/>
              <a:t>3</a:t>
            </a:r>
            <a:r>
              <a:rPr lang="ko-KR" altLang="en-US" dirty="0"/>
              <a:t>개의 마스크가 대부분의 일반적인 경우를 처리하기 충분하다고 밝힘</a:t>
            </a:r>
            <a:endParaRPr lang="en-US" altLang="ko-KR" dirty="0"/>
          </a:p>
          <a:p>
            <a:pPr lvl="2"/>
            <a:r>
              <a:rPr lang="en-US" altLang="ko-KR" dirty="0"/>
              <a:t>If) single-mask</a:t>
            </a:r>
            <a:r>
              <a:rPr lang="ko-KR" altLang="en-US" dirty="0"/>
              <a:t>로 뽑을 것인가</a:t>
            </a:r>
            <a:r>
              <a:rPr lang="en-US" altLang="ko-KR" dirty="0"/>
              <a:t>? </a:t>
            </a:r>
            <a:r>
              <a:rPr lang="ko-KR" altLang="en-US" dirty="0"/>
              <a:t>첫번째 </a:t>
            </a:r>
            <a:r>
              <a:rPr lang="en-US" altLang="ko-KR" dirty="0"/>
              <a:t>mask </a:t>
            </a:r>
            <a:r>
              <a:rPr lang="ko-KR" altLang="en-US" dirty="0"/>
              <a:t>사용</a:t>
            </a:r>
            <a:endParaRPr lang="en-US" altLang="ko-KR" dirty="0"/>
          </a:p>
          <a:p>
            <a:pPr lvl="1"/>
            <a:endParaRPr lang="en-US" altLang="ko-KR" dirty="0"/>
          </a:p>
          <a:p>
            <a:pPr lvl="3"/>
            <a:endParaRPr lang="en-US" altLang="ko-KR" dirty="0"/>
          </a:p>
          <a:p>
            <a:pPr lvl="3"/>
            <a:endParaRPr lang="en-US" altLang="ko-KR" dirty="0"/>
          </a:p>
          <a:p>
            <a:pPr lvl="3"/>
            <a:endParaRPr lang="en-US" altLang="ko-KR" dirty="0"/>
          </a:p>
          <a:p>
            <a:pPr lvl="3"/>
            <a:endParaRPr lang="en-US" altLang="ko-KR" dirty="0"/>
          </a:p>
          <a:p>
            <a:pPr marL="1371600" lvl="3" indent="0">
              <a:buNone/>
            </a:pPr>
            <a:endParaRPr lang="en-US" altLang="ko-KR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94913734-4A44-6BC4-0382-89895DE1DE89}"/>
              </a:ext>
            </a:extLst>
          </p:cNvPr>
          <p:cNvGrpSpPr/>
          <p:nvPr/>
        </p:nvGrpSpPr>
        <p:grpSpPr>
          <a:xfrm>
            <a:off x="746483" y="4443749"/>
            <a:ext cx="1449127" cy="1007510"/>
            <a:chOff x="6397647" y="4641422"/>
            <a:chExt cx="1490059" cy="49735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C1EA5C-7414-2B5A-8546-F40B3302DD68}"/>
                </a:ext>
              </a:extLst>
            </p:cNvPr>
            <p:cNvSpPr txBox="1"/>
            <p:nvPr/>
          </p:nvSpPr>
          <p:spPr>
            <a:xfrm>
              <a:off x="6397647" y="4971652"/>
              <a:ext cx="1356942" cy="167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(bs, </a:t>
              </a:r>
              <a:r>
                <a:rPr lang="en-US" altLang="ko-KR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32)</a:t>
              </a:r>
              <a:endPara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F0E620AA-12A4-E200-4EAA-6454872C09F9}"/>
                </a:ext>
              </a:extLst>
            </p:cNvPr>
            <p:cNvGrpSpPr/>
            <p:nvPr/>
          </p:nvGrpSpPr>
          <p:grpSpPr>
            <a:xfrm>
              <a:off x="6506471" y="4641422"/>
              <a:ext cx="1381235" cy="317440"/>
              <a:chOff x="1955138" y="4619197"/>
              <a:chExt cx="1381235" cy="317440"/>
            </a:xfrm>
          </p:grpSpPr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97929312-6D42-1460-4392-F8A394FF7EFD}"/>
                  </a:ext>
                </a:extLst>
              </p:cNvPr>
              <p:cNvSpPr/>
              <p:nvPr/>
            </p:nvSpPr>
            <p:spPr>
              <a:xfrm>
                <a:off x="2088255" y="4619197"/>
                <a:ext cx="1248118" cy="15396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C1E8C05E-4B1F-9F92-3F5E-DF0B2F4DC7E6}"/>
                  </a:ext>
                </a:extLst>
              </p:cNvPr>
              <p:cNvSpPr/>
              <p:nvPr/>
            </p:nvSpPr>
            <p:spPr>
              <a:xfrm>
                <a:off x="2047058" y="4673800"/>
                <a:ext cx="1248118" cy="15396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D7546CCC-44C3-BD5C-D10B-98FE86081F86}"/>
                  </a:ext>
                </a:extLst>
              </p:cNvPr>
              <p:cNvSpPr/>
              <p:nvPr/>
            </p:nvSpPr>
            <p:spPr>
              <a:xfrm>
                <a:off x="2001098" y="4728067"/>
                <a:ext cx="1248118" cy="15396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246811D9-C172-8CAA-9833-6CDA0F4B7F2A}"/>
                  </a:ext>
                </a:extLst>
              </p:cNvPr>
              <p:cNvSpPr/>
              <p:nvPr/>
            </p:nvSpPr>
            <p:spPr>
              <a:xfrm>
                <a:off x="1955138" y="4782670"/>
                <a:ext cx="1248118" cy="15396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6D9ADDAA-A8F4-6B64-31CE-AD09BB6A0342}"/>
              </a:ext>
            </a:extLst>
          </p:cNvPr>
          <p:cNvGrpSpPr/>
          <p:nvPr/>
        </p:nvGrpSpPr>
        <p:grpSpPr>
          <a:xfrm>
            <a:off x="7711807" y="838132"/>
            <a:ext cx="4212652" cy="1376837"/>
            <a:chOff x="2624137" y="2628900"/>
            <a:chExt cx="6943725" cy="2394085"/>
          </a:xfrm>
        </p:grpSpPr>
        <p:pic>
          <p:nvPicPr>
            <p:cNvPr id="66" name="Picture 2">
              <a:extLst>
                <a:ext uri="{FF2B5EF4-FFF2-40B4-BE49-F238E27FC236}">
                  <a16:creationId xmlns:a16="http://schemas.microsoft.com/office/drawing/2014/main" id="{861CBFAB-1101-6FE7-0343-02D3A15549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" t="4632" r="11189" b="56579"/>
            <a:stretch/>
          </p:blipFill>
          <p:spPr bwMode="auto">
            <a:xfrm>
              <a:off x="2624137" y="2628900"/>
              <a:ext cx="6943725" cy="2394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FB2F2E81-1330-5ABB-8127-26693302D40F}"/>
                </a:ext>
              </a:extLst>
            </p:cNvPr>
            <p:cNvSpPr/>
            <p:nvPr/>
          </p:nvSpPr>
          <p:spPr>
            <a:xfrm>
              <a:off x="7977839" y="2885038"/>
              <a:ext cx="851025" cy="71815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FCDF2B1A-82AD-D3C4-7AD3-9304DDE97040}"/>
              </a:ext>
            </a:extLst>
          </p:cNvPr>
          <p:cNvGrpSpPr/>
          <p:nvPr/>
        </p:nvGrpSpPr>
        <p:grpSpPr>
          <a:xfrm>
            <a:off x="2718479" y="4574970"/>
            <a:ext cx="2676135" cy="726567"/>
            <a:chOff x="3137360" y="2877885"/>
            <a:chExt cx="3663837" cy="726567"/>
          </a:xfrm>
        </p:grpSpPr>
        <p:sp>
          <p:nvSpPr>
            <p:cNvPr id="4" name="정육면체 3">
              <a:extLst>
                <a:ext uri="{FF2B5EF4-FFF2-40B4-BE49-F238E27FC236}">
                  <a16:creationId xmlns:a16="http://schemas.microsoft.com/office/drawing/2014/main" id="{4954056D-3ADA-50CE-3DCF-EBBDB3BAE511}"/>
                </a:ext>
              </a:extLst>
            </p:cNvPr>
            <p:cNvSpPr/>
            <p:nvPr/>
          </p:nvSpPr>
          <p:spPr>
            <a:xfrm>
              <a:off x="3139104" y="2877885"/>
              <a:ext cx="3662093" cy="375664"/>
            </a:xfrm>
            <a:prstGeom prst="cub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F7E4C3-3122-1FEE-F686-34B65D90EEF6}"/>
                </a:ext>
              </a:extLst>
            </p:cNvPr>
            <p:cNvSpPr txBox="1"/>
            <p:nvPr/>
          </p:nvSpPr>
          <p:spPr>
            <a:xfrm>
              <a:off x="3137360" y="3265898"/>
              <a:ext cx="35481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(bs, 32, 256 x 256)</a:t>
              </a:r>
              <a:endPara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EC7922F-631A-3B2C-EDA4-8C107C062B77}"/>
              </a:ext>
            </a:extLst>
          </p:cNvPr>
          <p:cNvSpPr txBox="1"/>
          <p:nvPr/>
        </p:nvSpPr>
        <p:spPr>
          <a:xfrm>
            <a:off x="2259166" y="4602345"/>
            <a:ext cx="48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@</a:t>
            </a:r>
            <a:endParaRPr lang="ko-KR" altLang="en-US" sz="2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778F68-8AD4-6C86-6C12-2760EE2B2A70}"/>
              </a:ext>
            </a:extLst>
          </p:cNvPr>
          <p:cNvSpPr txBox="1"/>
          <p:nvPr/>
        </p:nvSpPr>
        <p:spPr>
          <a:xfrm>
            <a:off x="6849227" y="5064010"/>
            <a:ext cx="21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(bs, </a:t>
            </a:r>
            <a:r>
              <a:rPr lang="en-US" altLang="ko-K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256,256)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91B279-7A01-04DE-93AA-CF3123419E89}"/>
              </a:ext>
            </a:extLst>
          </p:cNvPr>
          <p:cNvSpPr txBox="1"/>
          <p:nvPr/>
        </p:nvSpPr>
        <p:spPr>
          <a:xfrm>
            <a:off x="5454676" y="5233287"/>
            <a:ext cx="1321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reshape</a:t>
            </a: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F554811C-E109-AB18-0CD7-D5028EE1B439}"/>
              </a:ext>
            </a:extLst>
          </p:cNvPr>
          <p:cNvCxnSpPr>
            <a:stCxn id="16" idx="0"/>
          </p:cNvCxnSpPr>
          <p:nvPr/>
        </p:nvCxnSpPr>
        <p:spPr>
          <a:xfrm flipV="1">
            <a:off x="6115618" y="4780796"/>
            <a:ext cx="161" cy="452491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221E4E56-68A8-0F54-0957-116849C7AE59}"/>
              </a:ext>
            </a:extLst>
          </p:cNvPr>
          <p:cNvSpPr/>
          <p:nvPr/>
        </p:nvSpPr>
        <p:spPr>
          <a:xfrm>
            <a:off x="5559386" y="4560255"/>
            <a:ext cx="1112787" cy="33855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5516203-D107-647D-D366-58C98406C076}"/>
              </a:ext>
            </a:extLst>
          </p:cNvPr>
          <p:cNvGrpSpPr/>
          <p:nvPr/>
        </p:nvGrpSpPr>
        <p:grpSpPr>
          <a:xfrm>
            <a:off x="7041930" y="3438553"/>
            <a:ext cx="1946924" cy="1585070"/>
            <a:chOff x="9122451" y="2942516"/>
            <a:chExt cx="1946924" cy="1585070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65C3977B-D436-6329-1F64-C941B9ACB97A}"/>
                </a:ext>
              </a:extLst>
            </p:cNvPr>
            <p:cNvSpPr/>
            <p:nvPr/>
          </p:nvSpPr>
          <p:spPr>
            <a:xfrm>
              <a:off x="9600069" y="2942516"/>
              <a:ext cx="1469306" cy="119067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385777F9-549B-0FE1-FDFF-8D2B5CB593DF}"/>
                </a:ext>
              </a:extLst>
            </p:cNvPr>
            <p:cNvGrpSpPr/>
            <p:nvPr/>
          </p:nvGrpSpPr>
          <p:grpSpPr>
            <a:xfrm>
              <a:off x="9122451" y="3042880"/>
              <a:ext cx="1774106" cy="1484706"/>
              <a:chOff x="9122451" y="3042880"/>
              <a:chExt cx="1774106" cy="1484706"/>
            </a:xfrm>
          </p:grpSpPr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CEFE6576-6679-890D-2D81-3339EDF8E94E}"/>
                  </a:ext>
                </a:extLst>
              </p:cNvPr>
              <p:cNvSpPr/>
              <p:nvPr/>
            </p:nvSpPr>
            <p:spPr>
              <a:xfrm>
                <a:off x="9427251" y="3042880"/>
                <a:ext cx="1469306" cy="119067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0B2D6050-6483-89EC-B2C9-CEBF99453AC3}"/>
                  </a:ext>
                </a:extLst>
              </p:cNvPr>
              <p:cNvSpPr/>
              <p:nvPr/>
            </p:nvSpPr>
            <p:spPr>
              <a:xfrm>
                <a:off x="9274851" y="3195280"/>
                <a:ext cx="1469306" cy="119067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DC8C3726-9C05-0512-FC83-719926BFB0A6}"/>
                  </a:ext>
                </a:extLst>
              </p:cNvPr>
              <p:cNvSpPr/>
              <p:nvPr/>
            </p:nvSpPr>
            <p:spPr>
              <a:xfrm>
                <a:off x="9122451" y="3336915"/>
                <a:ext cx="1469306" cy="119067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86148DE9-38EB-1EE0-5820-9B5A6D23A3DF}"/>
              </a:ext>
            </a:extLst>
          </p:cNvPr>
          <p:cNvCxnSpPr>
            <a:cxnSpLocks/>
            <a:stCxn id="21" idx="3"/>
            <a:endCxn id="27" idx="1"/>
          </p:cNvCxnSpPr>
          <p:nvPr/>
        </p:nvCxnSpPr>
        <p:spPr>
          <a:xfrm>
            <a:off x="8511236" y="4428288"/>
            <a:ext cx="760066" cy="95762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09216EC-97AF-D9BE-0847-10ED724B7D4B}"/>
              </a:ext>
            </a:extLst>
          </p:cNvPr>
          <p:cNvSpPr txBox="1"/>
          <p:nvPr/>
        </p:nvSpPr>
        <p:spPr>
          <a:xfrm>
            <a:off x="9271302" y="5216634"/>
            <a:ext cx="1674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Single-mask</a:t>
            </a:r>
            <a:endParaRPr lang="ko-KR" altLang="en-US" sz="16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8" name="원호 37">
            <a:extLst>
              <a:ext uri="{FF2B5EF4-FFF2-40B4-BE49-F238E27FC236}">
                <a16:creationId xmlns:a16="http://schemas.microsoft.com/office/drawing/2014/main" id="{6F009DC2-9D3B-FEA0-AA72-8D9EB718B348}"/>
              </a:ext>
            </a:extLst>
          </p:cNvPr>
          <p:cNvSpPr/>
          <p:nvPr/>
        </p:nvSpPr>
        <p:spPr>
          <a:xfrm rot="8426270">
            <a:off x="8615780" y="3449617"/>
            <a:ext cx="400510" cy="227193"/>
          </a:xfrm>
          <a:prstGeom prst="arc">
            <a:avLst>
              <a:gd name="adj1" fmla="val 11252119"/>
              <a:gd name="adj2" fmla="val 0"/>
            </a:avLst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9" name="연결선: 꺾임 38">
            <a:extLst>
              <a:ext uri="{FF2B5EF4-FFF2-40B4-BE49-F238E27FC236}">
                <a16:creationId xmlns:a16="http://schemas.microsoft.com/office/drawing/2014/main" id="{C79D39B5-4C44-BE56-A624-7D2CAB620138}"/>
              </a:ext>
            </a:extLst>
          </p:cNvPr>
          <p:cNvCxnSpPr>
            <a:cxnSpLocks/>
          </p:cNvCxnSpPr>
          <p:nvPr/>
        </p:nvCxnSpPr>
        <p:spPr>
          <a:xfrm>
            <a:off x="8889212" y="3651809"/>
            <a:ext cx="593778" cy="27679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FC8EBF9-0C65-303A-5DEF-4A01AFAB7076}"/>
              </a:ext>
            </a:extLst>
          </p:cNvPr>
          <p:cNvSpPr txBox="1"/>
          <p:nvPr/>
        </p:nvSpPr>
        <p:spPr>
          <a:xfrm>
            <a:off x="9481910" y="3760110"/>
            <a:ext cx="1994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Multi-mask</a:t>
            </a:r>
          </a:p>
          <a:p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(whole, part, subpart)</a:t>
            </a:r>
            <a:endParaRPr lang="ko-KR" altLang="en-US" sz="1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459E37B-09A1-8545-833B-D5B56A496BC9}"/>
              </a:ext>
            </a:extLst>
          </p:cNvPr>
          <p:cNvSpPr txBox="1"/>
          <p:nvPr/>
        </p:nvSpPr>
        <p:spPr>
          <a:xfrm>
            <a:off x="7711807" y="5996049"/>
            <a:ext cx="376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실제 학습에서는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x4 </a:t>
            </a:r>
            <a:r>
              <a:rPr lang="en-US" altLang="ko-KR" sz="16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UpScailing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하여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(1024, 1024)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로 만든 다음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loss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계산</a:t>
            </a:r>
          </a:p>
        </p:txBody>
      </p:sp>
    </p:spTree>
    <p:extLst>
      <p:ext uri="{BB962C8B-B14F-4D97-AF65-F5344CB8AC3E}">
        <p14:creationId xmlns:p14="http://schemas.microsoft.com/office/powerpoint/2010/main" val="2400146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SAM architecture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037" y="988395"/>
                <a:ext cx="11332755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Training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Object</a:t>
                </a:r>
              </a:p>
              <a:p>
                <a:pPr lvl="1"/>
                <a:r>
                  <a:rPr lang="en-US" altLang="ko-KR" dirty="0"/>
                  <a:t>Mask loss</a:t>
                </a:r>
              </a:p>
              <a:p>
                <a:pPr marL="914400" lvl="2" indent="0">
                  <a:buNone/>
                </a:pPr>
                <a:endParaRPr lang="en-US" altLang="ko-KR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=20:1 </m:t>
                    </m:r>
                  </m:oMath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 err="1"/>
                  <a:t>IoU</a:t>
                </a:r>
                <a:r>
                  <a:rPr lang="en-US" altLang="ko-KR" dirty="0"/>
                  <a:t> loss</a:t>
                </a:r>
              </a:p>
              <a:p>
                <a:pPr marL="914400" lvl="2" indent="0">
                  <a:buNone/>
                </a:pPr>
                <a:endParaRPr lang="en-US" altLang="ko-KR" dirty="0"/>
              </a:p>
              <a:p>
                <a:pPr lvl="2"/>
                <a:endParaRPr lang="en-US" altLang="ko-KR" dirty="0"/>
              </a:p>
              <a:p>
                <a:pPr lvl="2"/>
                <a:r>
                  <a:rPr lang="en-US" altLang="ko-KR" dirty="0"/>
                  <a:t>Mean-square-error loss </a:t>
                </a:r>
                <a:r>
                  <a:rPr lang="ko-KR" altLang="en-US" dirty="0"/>
                  <a:t>사용</a:t>
                </a:r>
                <a:endParaRPr lang="en-US" altLang="ko-KR" dirty="0"/>
              </a:p>
              <a:p>
                <a:pPr lvl="2"/>
                <a:r>
                  <a:rPr lang="en-US" altLang="ko-KR" dirty="0"/>
                  <a:t>Adding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to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the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mask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loss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with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a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constant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scaling factor of 1.0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037" y="988395"/>
                <a:ext cx="11332755" cy="5278845"/>
              </a:xfrm>
              <a:blipFill>
                <a:blip r:embed="rId3"/>
                <a:stretch>
                  <a:fillRect l="-377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5B022E-3866-C450-A611-0219A273CAAD}"/>
                  </a:ext>
                </a:extLst>
              </p:cNvPr>
              <p:cNvSpPr txBox="1"/>
              <p:nvPr/>
            </p:nvSpPr>
            <p:spPr>
              <a:xfrm>
                <a:off x="426410" y="1756102"/>
                <a:ext cx="11339177" cy="298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𝑀𝑎𝑠𝑘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𝐹𝑜𝑐𝑎𝑙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𝑚𝑎𝑠𝑘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𝑝𝑟𝑒𝑑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𝑚𝑎𝑠𝑘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𝐺𝑇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𝐷𝑖𝑐𝑒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𝑚𝑎𝑠𝑘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𝑝𝑟𝑒𝑑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𝑚𝑎𝑠𝑘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𝐺𝑇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5B022E-3866-C450-A611-0219A273C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10" y="1756102"/>
                <a:ext cx="11339177" cy="298415"/>
              </a:xfrm>
              <a:prstGeom prst="rect">
                <a:avLst/>
              </a:prstGeom>
              <a:blipFill>
                <a:blip r:embed="rId4"/>
                <a:stretch>
                  <a:fillRect b="-265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EFB2F6-7197-EA99-4FD3-89931DBE73B9}"/>
                  </a:ext>
                </a:extLst>
              </p:cNvPr>
              <p:cNvSpPr txBox="1"/>
              <p:nvPr/>
            </p:nvSpPr>
            <p:spPr>
              <a:xfrm>
                <a:off x="3136496" y="3770130"/>
                <a:ext cx="6097836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MSE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𝐼𝑜𝑈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, 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IoU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𝑚𝑎𝑠𝑘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𝑚𝑎𝑠𝑘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𝐺𝑇</m:t>
                        </m:r>
                      </m:sub>
                    </m:sSub>
                  </m:oMath>
                </a14:m>
                <a:r>
                  <a:rPr lang="en-US" altLang="ko-KR" dirty="0"/>
                  <a:t>))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EFB2F6-7197-EA99-4FD3-89931DBE7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496" y="3770130"/>
                <a:ext cx="6097836" cy="390748"/>
              </a:xfrm>
              <a:prstGeom prst="rect">
                <a:avLst/>
              </a:prstGeom>
              <a:blipFill>
                <a:blip r:embed="rId5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28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ko-KR" dirty="0"/>
              <a:t>SAM architecture</a:t>
            </a:r>
          </a:p>
          <a:p>
            <a:pPr marL="457200" indent="-457200">
              <a:buFont typeface="+mj-lt"/>
              <a:buAutoNum type="arabicPeriod"/>
            </a:pPr>
            <a:endParaRPr lang="en-US" altLang="ko-KR" dirty="0"/>
          </a:p>
          <a:p>
            <a:pPr marL="457200" indent="-457200">
              <a:buFont typeface="+mj-lt"/>
              <a:buAutoNum type="arabicPeriod"/>
            </a:pPr>
            <a:r>
              <a:rPr lang="en-US" altLang="ko-KR" dirty="0" err="1"/>
              <a:t>SemiSAM</a:t>
            </a:r>
            <a:r>
              <a:rPr lang="en-US" altLang="ko-KR" dirty="0"/>
              <a:t>: Exploring SAM for Enhancing Semi-Supervised Medical Image Segmentation with Extremely Limited Annotations (2023.12)</a:t>
            </a:r>
          </a:p>
          <a:p>
            <a:pPr marL="876300" lvl="1" indent="-457200"/>
            <a:r>
              <a:rPr lang="en-US" altLang="ko-KR" dirty="0"/>
              <a:t>Introduction</a:t>
            </a:r>
          </a:p>
          <a:p>
            <a:pPr marL="876300" lvl="1" indent="-457200"/>
            <a:r>
              <a:rPr lang="en-US" altLang="ko-KR" dirty="0"/>
              <a:t>Background – Semi-supervised learning</a:t>
            </a:r>
          </a:p>
          <a:p>
            <a:pPr marL="876300" lvl="1" indent="-457200"/>
            <a:r>
              <a:rPr lang="en-US" altLang="ko-KR" dirty="0"/>
              <a:t>Method</a:t>
            </a:r>
          </a:p>
          <a:p>
            <a:pPr marL="876300" lvl="1" indent="-457200"/>
            <a:r>
              <a:rPr lang="en-US" altLang="ko-KR" dirty="0"/>
              <a:t>Experiments</a:t>
            </a:r>
          </a:p>
          <a:p>
            <a:pPr marL="876300" lvl="1" indent="-457200"/>
            <a:r>
              <a:rPr lang="en-US" altLang="ko-KR" dirty="0"/>
              <a:t>Conclusion</a:t>
            </a:r>
            <a:endParaRPr lang="ko-KR" altLang="en-US" dirty="0"/>
          </a:p>
          <a:p>
            <a:pPr marL="457200" indent="-457200">
              <a:buFont typeface="+mj-lt"/>
              <a:buAutoNum type="arabicPeriod"/>
            </a:pPr>
            <a:endParaRPr lang="en-US" altLang="ko-KR" dirty="0"/>
          </a:p>
          <a:p>
            <a:pPr marL="876300" lvl="1" indent="-457200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3890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SAM architecture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37" y="988395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Training</a:t>
            </a:r>
            <a:r>
              <a:rPr lang="ko-KR" altLang="en-US" dirty="0"/>
              <a:t> </a:t>
            </a:r>
            <a:r>
              <a:rPr lang="en-US" altLang="ko-KR" dirty="0"/>
              <a:t>Object</a:t>
            </a:r>
          </a:p>
          <a:p>
            <a:pPr lvl="1"/>
            <a:r>
              <a:rPr lang="en-US" altLang="ko-KR" dirty="0"/>
              <a:t>SAM official code</a:t>
            </a:r>
            <a:r>
              <a:rPr lang="ko-KR" altLang="en-US" dirty="0"/>
              <a:t>에서는 </a:t>
            </a:r>
            <a:r>
              <a:rPr lang="en-US" altLang="ko-KR" dirty="0"/>
              <a:t>training code </a:t>
            </a:r>
            <a:r>
              <a:rPr lang="ko-KR" altLang="en-US" dirty="0" err="1"/>
              <a:t>미제공</a:t>
            </a:r>
            <a:endParaRPr lang="en-US" altLang="ko-KR" dirty="0"/>
          </a:p>
          <a:p>
            <a:pPr lvl="1"/>
            <a:r>
              <a:rPr lang="en-US" altLang="ko-KR" dirty="0"/>
              <a:t>SAM</a:t>
            </a:r>
            <a:r>
              <a:rPr lang="ko-KR" altLang="en-US" dirty="0"/>
              <a:t>을 </a:t>
            </a:r>
            <a:r>
              <a:rPr lang="en-US" altLang="ko-KR" dirty="0"/>
              <a:t>medical domain</a:t>
            </a:r>
            <a:r>
              <a:rPr lang="ko-KR" altLang="en-US" dirty="0"/>
              <a:t>에 적용한 </a:t>
            </a:r>
            <a:r>
              <a:rPr lang="en-US" altLang="ko-KR" dirty="0"/>
              <a:t>projects</a:t>
            </a:r>
            <a:r>
              <a:rPr lang="ko-KR" altLang="en-US" dirty="0"/>
              <a:t>에서는 주로 </a:t>
            </a:r>
            <a:r>
              <a:rPr lang="en-US" altLang="ko-KR" dirty="0"/>
              <a:t>Mask loss</a:t>
            </a:r>
            <a:r>
              <a:rPr lang="ko-KR" altLang="en-US" dirty="0"/>
              <a:t>만 사용</a:t>
            </a:r>
            <a:endParaRPr lang="en-US" altLang="ko-KR" dirty="0"/>
          </a:p>
          <a:p>
            <a:pPr lvl="2"/>
            <a:r>
              <a:rPr lang="en-US" altLang="ko-KR" b="1" dirty="0" err="1"/>
              <a:t>MedSAM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mask loss</a:t>
            </a:r>
            <a:r>
              <a:rPr lang="ko-KR" altLang="en-US" dirty="0"/>
              <a:t>만 사용</a:t>
            </a:r>
            <a:r>
              <a:rPr lang="en-US" altLang="ko-KR" dirty="0"/>
              <a:t>(Dice loss + BCE loss)</a:t>
            </a:r>
          </a:p>
          <a:p>
            <a:pPr lvl="2"/>
            <a:r>
              <a:rPr lang="en-US" altLang="ko-KR" b="1" dirty="0"/>
              <a:t>SAM-Med2D</a:t>
            </a:r>
            <a:r>
              <a:rPr lang="en-US" altLang="ko-KR" dirty="0"/>
              <a:t> : mask loss + </a:t>
            </a:r>
            <a:r>
              <a:rPr lang="en-US" altLang="ko-KR" u="sng" dirty="0" err="1"/>
              <a:t>IoU</a:t>
            </a:r>
            <a:r>
              <a:rPr lang="en-US" altLang="ko-KR" u="sng" dirty="0"/>
              <a:t> loss </a:t>
            </a:r>
            <a:r>
              <a:rPr lang="ko-KR" altLang="en-US" dirty="0"/>
              <a:t>사용</a:t>
            </a:r>
            <a:endParaRPr lang="en-US" altLang="ko-KR" dirty="0"/>
          </a:p>
          <a:p>
            <a:pPr lvl="3"/>
            <a:r>
              <a:rPr lang="en-US" altLang="ko-KR" dirty="0"/>
              <a:t>Mask</a:t>
            </a:r>
            <a:r>
              <a:rPr lang="ko-KR" altLang="en-US" dirty="0"/>
              <a:t> </a:t>
            </a:r>
            <a:r>
              <a:rPr lang="en-US" altLang="ko-KR" dirty="0"/>
              <a:t>loss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focal</a:t>
            </a:r>
            <a:r>
              <a:rPr lang="ko-KR" altLang="en-US" dirty="0"/>
              <a:t> </a:t>
            </a:r>
            <a:r>
              <a:rPr lang="en-US" altLang="ko-KR" dirty="0"/>
              <a:t>loss</a:t>
            </a:r>
            <a:r>
              <a:rPr lang="ko-KR" altLang="en-US" dirty="0"/>
              <a:t> </a:t>
            </a:r>
            <a:r>
              <a:rPr lang="en-US" altLang="ko-KR" dirty="0"/>
              <a:t>+</a:t>
            </a:r>
            <a:r>
              <a:rPr lang="ko-KR" altLang="en-US" dirty="0"/>
              <a:t> </a:t>
            </a:r>
            <a:r>
              <a:rPr lang="en-US" altLang="ko-KR" dirty="0"/>
              <a:t>Dice loss</a:t>
            </a:r>
          </a:p>
          <a:p>
            <a:pPr lvl="3"/>
            <a:r>
              <a:rPr lang="en-US" altLang="ko-KR" dirty="0" err="1"/>
              <a:t>IoU</a:t>
            </a:r>
            <a:r>
              <a:rPr lang="en-US" altLang="ko-KR" dirty="0"/>
              <a:t> loss : MSE loss</a:t>
            </a:r>
            <a:endParaRPr lang="ko-KR" altLang="en-US" dirty="0"/>
          </a:p>
          <a:p>
            <a:pPr lvl="2"/>
            <a:r>
              <a:rPr lang="en-US" altLang="ko-KR" b="1" dirty="0"/>
              <a:t>SAM-Med3D</a:t>
            </a:r>
            <a:r>
              <a:rPr lang="en-US" altLang="ko-KR" dirty="0"/>
              <a:t> : mask loss</a:t>
            </a:r>
            <a:r>
              <a:rPr lang="ko-KR" altLang="en-US" dirty="0"/>
              <a:t>만 사용</a:t>
            </a:r>
            <a:r>
              <a:rPr lang="en-US" altLang="ko-KR" dirty="0"/>
              <a:t>(Dice loss + CE loss)</a:t>
            </a:r>
          </a:p>
          <a:p>
            <a:pPr lvl="2"/>
            <a:r>
              <a:rPr lang="en-US" altLang="ko-KR" b="1" dirty="0" err="1"/>
              <a:t>SegVol</a:t>
            </a:r>
            <a:r>
              <a:rPr lang="en-US" altLang="ko-KR" dirty="0"/>
              <a:t> : mask loss</a:t>
            </a:r>
            <a:r>
              <a:rPr lang="ko-KR" altLang="en-US" dirty="0"/>
              <a:t>만 사용</a:t>
            </a:r>
            <a:r>
              <a:rPr lang="en-US" altLang="ko-KR" dirty="0"/>
              <a:t>(Dice loss + BCE loss)</a:t>
            </a:r>
          </a:p>
          <a:p>
            <a:pPr lvl="2"/>
            <a:r>
              <a:rPr lang="en-US" altLang="ko-KR" b="1" dirty="0"/>
              <a:t>UniverSeg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mask loss (Dice loss)</a:t>
            </a:r>
          </a:p>
        </p:txBody>
      </p:sp>
    </p:spTree>
    <p:extLst>
      <p:ext uri="{BB962C8B-B14F-4D97-AF65-F5344CB8AC3E}">
        <p14:creationId xmlns:p14="http://schemas.microsoft.com/office/powerpoint/2010/main" val="3924582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SemiSAM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SAM architecture</a:t>
            </a:r>
          </a:p>
          <a:p>
            <a:pPr marL="457200" indent="-457200">
              <a:buFont typeface="+mj-lt"/>
              <a:buAutoNum type="arabicPeriod"/>
            </a:pPr>
            <a:endParaRPr lang="en-US" altLang="ko-KR" dirty="0"/>
          </a:p>
          <a:p>
            <a:pPr marL="457200" indent="-457200">
              <a:buFont typeface="+mj-lt"/>
              <a:buAutoNum type="arabicPeriod"/>
            </a:pPr>
            <a:r>
              <a:rPr lang="en-US" altLang="ko-KR" dirty="0" err="1"/>
              <a:t>SemiSAM</a:t>
            </a:r>
            <a:r>
              <a:rPr lang="en-US" altLang="ko-KR" dirty="0"/>
              <a:t>: Exploring SAM for Enhancing Semi-Supervised Medical Image Segmentation with Extremely Limited Annotations (2023.12)</a:t>
            </a:r>
          </a:p>
          <a:p>
            <a:pPr marL="876300" lvl="1" indent="-457200"/>
            <a:r>
              <a:rPr lang="en-US" altLang="ko-KR" dirty="0"/>
              <a:t>Introduction</a:t>
            </a:r>
          </a:p>
          <a:p>
            <a:pPr marL="876300" lvl="1" indent="-457200"/>
            <a:r>
              <a:rPr lang="en-US" altLang="ko-KR" dirty="0"/>
              <a:t>Background – Semi-supervised learning</a:t>
            </a:r>
          </a:p>
          <a:p>
            <a:pPr marL="876300" lvl="1" indent="-457200"/>
            <a:r>
              <a:rPr lang="en-US" altLang="ko-KR" dirty="0"/>
              <a:t>Method</a:t>
            </a:r>
          </a:p>
          <a:p>
            <a:pPr marL="876300" lvl="1" indent="-457200"/>
            <a:r>
              <a:rPr lang="en-US" altLang="ko-KR" dirty="0"/>
              <a:t>Experiments</a:t>
            </a:r>
          </a:p>
          <a:p>
            <a:pPr marL="876300" lvl="1" indent="-457200"/>
            <a:r>
              <a:rPr lang="en-US" altLang="ko-KR" dirty="0"/>
              <a:t>Conclusion</a:t>
            </a:r>
            <a:endParaRPr lang="ko-KR" altLang="en-US" dirty="0"/>
          </a:p>
          <a:p>
            <a:pPr marL="457200" indent="-457200">
              <a:buFont typeface="+mj-lt"/>
              <a:buAutoNum type="arabicPeriod"/>
            </a:pPr>
            <a:endParaRPr lang="en-US" altLang="ko-KR" dirty="0"/>
          </a:p>
          <a:p>
            <a:pPr marL="876300" lvl="1" indent="-457200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24246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Deep</a:t>
            </a:r>
            <a:r>
              <a:rPr lang="ko-KR" altLang="en-US" dirty="0"/>
              <a:t> </a:t>
            </a:r>
            <a:r>
              <a:rPr lang="en-US" altLang="ko-KR" dirty="0"/>
              <a:t>Learning</a:t>
            </a:r>
            <a:r>
              <a:rPr lang="ko-KR" altLang="en-US" dirty="0"/>
              <a:t> 모델의 성능을 올리기 위해서는</a:t>
            </a:r>
            <a:r>
              <a:rPr lang="en-US" altLang="ko-KR" dirty="0"/>
              <a:t> </a:t>
            </a:r>
            <a:r>
              <a:rPr lang="en-US" altLang="ko-KR" b="1" u="sng" dirty="0">
                <a:solidFill>
                  <a:srgbClr val="FF0000"/>
                </a:solidFill>
              </a:rPr>
              <a:t>Large-scale</a:t>
            </a:r>
            <a:r>
              <a:rPr lang="en-US" altLang="ko-KR" b="1" dirty="0"/>
              <a:t>,</a:t>
            </a:r>
            <a:r>
              <a:rPr lang="ko-KR" altLang="en-US" b="1" dirty="0"/>
              <a:t> </a:t>
            </a:r>
            <a:r>
              <a:rPr lang="en-US" altLang="ko-KR" b="1" u="sng" dirty="0">
                <a:solidFill>
                  <a:srgbClr val="FF0000"/>
                </a:solidFill>
              </a:rPr>
              <a:t>high-quality</a:t>
            </a:r>
            <a:r>
              <a:rPr lang="ko-KR" altLang="en-US" dirty="0"/>
              <a:t>의 </a:t>
            </a:r>
            <a:r>
              <a:rPr lang="en-US" altLang="ko-KR" dirty="0"/>
              <a:t>dataset</a:t>
            </a:r>
            <a:r>
              <a:rPr lang="ko-KR" altLang="en-US" dirty="0"/>
              <a:t>이 필수적</a:t>
            </a:r>
            <a:endParaRPr lang="en-US" altLang="ko-KR" dirty="0"/>
          </a:p>
          <a:p>
            <a:r>
              <a:rPr lang="ko-KR" altLang="en-US" dirty="0"/>
              <a:t>하지만</a:t>
            </a:r>
            <a:r>
              <a:rPr lang="en-US" altLang="ko-KR" dirty="0"/>
              <a:t>, medical </a:t>
            </a:r>
            <a:r>
              <a:rPr lang="ko-KR" altLang="en-US" dirty="0"/>
              <a:t>분야에서 </a:t>
            </a:r>
            <a:r>
              <a:rPr lang="en-US" altLang="ko-KR" dirty="0"/>
              <a:t>annotation</a:t>
            </a:r>
            <a:r>
              <a:rPr lang="ko-KR" altLang="en-US" dirty="0"/>
              <a:t>을 구축하기 위해서는</a:t>
            </a:r>
            <a:r>
              <a:rPr lang="en-US" altLang="ko-KR" dirty="0"/>
              <a:t>, </a:t>
            </a:r>
            <a:r>
              <a:rPr lang="ko-KR" altLang="en-US" dirty="0"/>
              <a:t>전문성과 세밀함을 요구</a:t>
            </a:r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=&gt; </a:t>
            </a:r>
            <a:r>
              <a:rPr lang="ko-KR" altLang="en-US" dirty="0"/>
              <a:t>위 조건을 만족하는 </a:t>
            </a:r>
            <a:r>
              <a:rPr lang="en-US" altLang="ko-KR" dirty="0"/>
              <a:t>dataset </a:t>
            </a:r>
            <a:r>
              <a:rPr lang="ko-KR" altLang="en-US" dirty="0"/>
              <a:t>구축하기에 제한적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58475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이런 문제를 해결하기 위해 </a:t>
            </a:r>
            <a:r>
              <a:rPr lang="en-US" altLang="ko-KR" dirty="0"/>
              <a:t>‘</a:t>
            </a:r>
            <a:r>
              <a:rPr lang="en-US" altLang="ko-KR" u="sng" dirty="0">
                <a:solidFill>
                  <a:srgbClr val="FF0000"/>
                </a:solidFill>
              </a:rPr>
              <a:t>annotation-efficient deep learning</a:t>
            </a:r>
            <a:r>
              <a:rPr lang="en-US" altLang="ko-KR" dirty="0"/>
              <a:t>’</a:t>
            </a:r>
            <a:r>
              <a:rPr lang="ko-KR" altLang="en-US" dirty="0"/>
              <a:t> 이 연구되고 있음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 algn="ctr">
              <a:buNone/>
            </a:pPr>
            <a:endParaRPr lang="en-US" altLang="ko-KR" dirty="0"/>
          </a:p>
          <a:p>
            <a:pPr marL="457200" lvl="1" indent="0" algn="ctr">
              <a:buNone/>
            </a:pPr>
            <a:r>
              <a:rPr lang="ko-KR" altLang="en-US" sz="1400" dirty="0"/>
              <a:t>대량의 </a:t>
            </a:r>
            <a:r>
              <a:rPr lang="en-US" altLang="ko-KR" sz="1400" dirty="0"/>
              <a:t>unlabeled data + </a:t>
            </a:r>
            <a:r>
              <a:rPr lang="ko-KR" altLang="en-US" sz="1400" dirty="0"/>
              <a:t>소량의 </a:t>
            </a:r>
            <a:r>
              <a:rPr lang="en-US" altLang="ko-KR" sz="1400" dirty="0"/>
              <a:t>labeled data</a:t>
            </a:r>
            <a:r>
              <a:rPr lang="ko-KR" altLang="en-US" sz="1400" dirty="0"/>
              <a:t>를 함께 사용하여 학습하는 기법</a:t>
            </a:r>
            <a:endParaRPr lang="en-US" altLang="ko-KR" sz="1400" dirty="0"/>
          </a:p>
          <a:p>
            <a:pPr marL="457200" lvl="1" indent="0" algn="ctr">
              <a:buNone/>
            </a:pPr>
            <a:endParaRPr lang="en-US" altLang="ko-KR" sz="1400" dirty="0"/>
          </a:p>
          <a:p>
            <a:pPr marL="457200" lvl="1" indent="0" algn="ctr">
              <a:buNone/>
            </a:pPr>
            <a:endParaRPr lang="en-US" altLang="ko-KR" sz="1400" dirty="0"/>
          </a:p>
          <a:p>
            <a:pPr marL="457200" lvl="1" indent="0" algn="ctr">
              <a:buNone/>
            </a:pPr>
            <a:endParaRPr lang="en-US" altLang="ko-KR" sz="1400" dirty="0"/>
          </a:p>
          <a:p>
            <a:pPr marL="457200" lvl="1" indent="0" algn="ctr">
              <a:buNone/>
            </a:pPr>
            <a:endParaRPr lang="en-US" altLang="ko-KR" sz="1400" dirty="0"/>
          </a:p>
          <a:p>
            <a:pPr marL="457200" lvl="1" indent="0" algn="ctr">
              <a:buNone/>
            </a:pPr>
            <a:endParaRPr lang="en-US" altLang="ko-KR" sz="1400" dirty="0"/>
          </a:p>
          <a:p>
            <a:pPr marL="457200" lvl="1" indent="0" algn="ctr">
              <a:buNone/>
            </a:pPr>
            <a:endParaRPr lang="en-US" altLang="ko-KR" sz="1400" dirty="0"/>
          </a:p>
          <a:p>
            <a:pPr marL="457200" lvl="1" indent="0" algn="ctr">
              <a:buNone/>
            </a:pPr>
            <a:r>
              <a:rPr lang="ko-KR" altLang="en-US" sz="1400" dirty="0"/>
              <a:t>데이터 자체의 본질적인 특성을 이해하면서</a:t>
            </a:r>
            <a:r>
              <a:rPr lang="en-US" altLang="ko-KR" sz="1400" dirty="0"/>
              <a:t>, </a:t>
            </a:r>
            <a:r>
              <a:rPr lang="ko-KR" altLang="en-US" sz="1400" dirty="0"/>
              <a:t>소량의 가이드를 통해 원하는 </a:t>
            </a:r>
            <a:r>
              <a:rPr lang="en-US" altLang="ko-KR" sz="1400" dirty="0"/>
              <a:t>task</a:t>
            </a:r>
            <a:r>
              <a:rPr lang="ko-KR" altLang="en-US" sz="1400" dirty="0"/>
              <a:t>로 적용</a:t>
            </a:r>
            <a:endParaRPr lang="en-US" altLang="ko-KR" sz="1400" dirty="0"/>
          </a:p>
          <a:p>
            <a:pPr marL="457200" lvl="1" indent="0" algn="ctr">
              <a:buNone/>
            </a:pPr>
            <a:r>
              <a:rPr lang="en-US" altLang="ko-KR" sz="1400" dirty="0"/>
              <a:t>Labeled</a:t>
            </a:r>
            <a:r>
              <a:rPr lang="ko-KR" altLang="en-US" sz="1400" dirty="0"/>
              <a:t> </a:t>
            </a:r>
            <a:r>
              <a:rPr lang="en-US" altLang="ko-KR" sz="1400" dirty="0"/>
              <a:t>data</a:t>
            </a:r>
            <a:r>
              <a:rPr lang="ko-KR" altLang="en-US" sz="1400" dirty="0"/>
              <a:t>가 만든 </a:t>
            </a:r>
            <a:r>
              <a:rPr lang="en-US" altLang="ko-KR" sz="1400" dirty="0"/>
              <a:t>decision boundary</a:t>
            </a:r>
            <a:r>
              <a:rPr lang="ko-KR" altLang="en-US" sz="1400" dirty="0"/>
              <a:t>를</a:t>
            </a:r>
            <a:r>
              <a:rPr lang="en-US" altLang="ko-KR" sz="1400" dirty="0"/>
              <a:t>, unlabeled data</a:t>
            </a:r>
            <a:r>
              <a:rPr lang="ko-KR" altLang="en-US" sz="1400" dirty="0"/>
              <a:t>가 더 </a:t>
            </a:r>
            <a:r>
              <a:rPr lang="en-US" altLang="ko-KR" sz="1400" dirty="0"/>
              <a:t>robust</a:t>
            </a:r>
            <a:r>
              <a:rPr lang="ko-KR" altLang="en-US" sz="1400" dirty="0"/>
              <a:t>하게 수정해줌</a:t>
            </a:r>
          </a:p>
          <a:p>
            <a:pPr marL="704850" lvl="1" indent="-285750" algn="ctr"/>
            <a:endParaRPr lang="en-US" altLang="ko-KR" sz="1400" dirty="0"/>
          </a:p>
          <a:p>
            <a:pPr lvl="1"/>
            <a:endParaRPr lang="en-US" altLang="ko-KR" dirty="0"/>
          </a:p>
        </p:txBody>
      </p:sp>
      <p:cxnSp>
        <p:nvCxnSpPr>
          <p:cNvPr id="5" name="연결선: 꺾임 4">
            <a:extLst>
              <a:ext uri="{FF2B5EF4-FFF2-40B4-BE49-F238E27FC236}">
                <a16:creationId xmlns:a16="http://schemas.microsoft.com/office/drawing/2014/main" id="{1F9AA216-6493-5C84-D320-F7D433DE9566}"/>
              </a:ext>
            </a:extLst>
          </p:cNvPr>
          <p:cNvCxnSpPr>
            <a:cxnSpLocks/>
            <a:endCxn id="7" idx="0"/>
          </p:cNvCxnSpPr>
          <p:nvPr/>
        </p:nvCxnSpPr>
        <p:spPr>
          <a:xfrm rot="10800000" flipV="1">
            <a:off x="5970491" y="1344058"/>
            <a:ext cx="1432845" cy="921494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4C93B8-2858-9132-5851-D1A179BADA6A}"/>
              </a:ext>
            </a:extLst>
          </p:cNvPr>
          <p:cNvSpPr txBox="1"/>
          <p:nvPr/>
        </p:nvSpPr>
        <p:spPr>
          <a:xfrm>
            <a:off x="2703916" y="2265552"/>
            <a:ext cx="6533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Semi-supervised learning</a:t>
            </a:r>
            <a:endParaRPr lang="ko-KR" altLang="en-US" sz="2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CF8ED7BA-8D2E-68A1-8A91-FB812C9F1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15" y="3384932"/>
            <a:ext cx="5238620" cy="169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828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극히 제한된 </a:t>
            </a:r>
            <a:r>
              <a:rPr lang="en-US" altLang="ko-KR" dirty="0"/>
              <a:t>labeled set</a:t>
            </a:r>
            <a:r>
              <a:rPr lang="ko-KR" altLang="en-US" dirty="0"/>
              <a:t>에서</a:t>
            </a:r>
            <a:r>
              <a:rPr lang="en-US" altLang="ko-KR" dirty="0"/>
              <a:t>, semi-supervised</a:t>
            </a:r>
            <a:r>
              <a:rPr lang="ko-KR" altLang="en-US" dirty="0"/>
              <a:t>로도 좋은 성능을 보여주지 못함</a:t>
            </a:r>
            <a:endParaRPr lang="en-US" altLang="ko-KR" dirty="0"/>
          </a:p>
          <a:p>
            <a:pPr lvl="1"/>
            <a:r>
              <a:rPr lang="en-US" altLang="ko-KR" dirty="0"/>
              <a:t>Annotation </a:t>
            </a:r>
            <a:r>
              <a:rPr lang="ko-KR" altLang="en-US" dirty="0"/>
              <a:t>개수가 거의 없다</a:t>
            </a:r>
            <a:r>
              <a:rPr lang="en-US" altLang="ko-KR" dirty="0"/>
              <a:t>!</a:t>
            </a:r>
            <a:r>
              <a:rPr lang="ko-KR" altLang="en-US" dirty="0"/>
              <a:t> </a:t>
            </a:r>
            <a:r>
              <a:rPr lang="en-US" altLang="ko-KR" dirty="0"/>
              <a:t>=&gt; guide</a:t>
            </a:r>
            <a:r>
              <a:rPr lang="ko-KR" altLang="en-US" dirty="0"/>
              <a:t>가 없다</a:t>
            </a:r>
            <a:r>
              <a:rPr lang="en-US" altLang="ko-KR" dirty="0"/>
              <a:t>!</a:t>
            </a:r>
          </a:p>
          <a:p>
            <a:pPr marL="457200" lvl="1" indent="0" algn="ctr">
              <a:buNone/>
            </a:pPr>
            <a:endParaRPr lang="en-US" altLang="ko-KR" dirty="0"/>
          </a:p>
          <a:p>
            <a:pPr marL="457200" lvl="1" indent="0" algn="ctr">
              <a:buNone/>
            </a:pPr>
            <a:r>
              <a:rPr lang="en-US" altLang="ko-KR" dirty="0"/>
              <a:t>“</a:t>
            </a:r>
            <a:r>
              <a:rPr lang="ko-KR" altLang="en-US" dirty="0"/>
              <a:t>추가적인 </a:t>
            </a:r>
            <a:r>
              <a:rPr lang="en-US" altLang="ko-KR" u="sng" dirty="0">
                <a:solidFill>
                  <a:schemeClr val="accent2"/>
                </a:solidFill>
              </a:rPr>
              <a:t>guide</a:t>
            </a:r>
            <a:r>
              <a:rPr lang="ko-KR" altLang="en-US" dirty="0"/>
              <a:t>를 줄 방법이 없을까</a:t>
            </a:r>
            <a:r>
              <a:rPr lang="en-US" altLang="ko-KR" dirty="0"/>
              <a:t>?”</a:t>
            </a:r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CBD0FD-C3C3-F3C3-2531-B5C9DADAC420}"/>
              </a:ext>
            </a:extLst>
          </p:cNvPr>
          <p:cNvSpPr txBox="1"/>
          <p:nvPr/>
        </p:nvSpPr>
        <p:spPr>
          <a:xfrm>
            <a:off x="2922051" y="4722946"/>
            <a:ext cx="6533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“SAM</a:t>
            </a:r>
            <a:r>
              <a:rPr lang="ko-KR" altLang="en-US" sz="2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의 </a:t>
            </a:r>
            <a:r>
              <a:rPr lang="en-US" altLang="ko-KR" sz="2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mask</a:t>
            </a:r>
            <a:r>
              <a:rPr lang="ko-KR" altLang="en-US" sz="2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</a:t>
            </a:r>
            <a:r>
              <a:rPr lang="en-US" altLang="ko-KR" sz="2400" u="sng" dirty="0">
                <a:solidFill>
                  <a:schemeClr val="accent2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pseudo-label</a:t>
            </a:r>
            <a:r>
              <a:rPr lang="ko-KR" altLang="en-US" sz="2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로 사용해보자</a:t>
            </a:r>
            <a:r>
              <a:rPr lang="en-US" altLang="ko-KR" sz="2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”</a:t>
            </a:r>
            <a:endParaRPr lang="ko-KR" altLang="en-US" sz="2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7105485A-F220-15E6-5F0B-56E67420EDAB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5805889" y="2511846"/>
            <a:ext cx="382736" cy="2211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243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Semi-supervised learning</a:t>
            </a:r>
          </a:p>
          <a:p>
            <a:pPr lvl="1"/>
            <a:r>
              <a:rPr lang="ko-KR" altLang="en-US" dirty="0"/>
              <a:t>비교적 수집이 용이한 </a:t>
            </a:r>
            <a:r>
              <a:rPr lang="en-US" altLang="ko-KR" dirty="0"/>
              <a:t>unlabeled data</a:t>
            </a:r>
            <a:r>
              <a:rPr lang="ko-KR" altLang="en-US" dirty="0"/>
              <a:t>도 활용하여 모델의 성능을 높이는 학습기법</a:t>
            </a:r>
            <a:endParaRPr lang="en-US" altLang="ko-KR" dirty="0"/>
          </a:p>
          <a:p>
            <a:pPr lvl="1"/>
            <a:r>
              <a:rPr lang="ko-KR" altLang="en-US" dirty="0"/>
              <a:t>적은 </a:t>
            </a:r>
            <a:r>
              <a:rPr lang="en-US" altLang="ko-KR" dirty="0"/>
              <a:t>labeled data</a:t>
            </a:r>
            <a:r>
              <a:rPr lang="ko-KR" altLang="en-US" dirty="0"/>
              <a:t>와</a:t>
            </a:r>
            <a:r>
              <a:rPr lang="en-US" altLang="ko-KR" dirty="0"/>
              <a:t> </a:t>
            </a:r>
            <a:r>
              <a:rPr lang="ko-KR" altLang="en-US" dirty="0"/>
              <a:t>대용량의 </a:t>
            </a:r>
            <a:r>
              <a:rPr lang="en-US" altLang="ko-KR" dirty="0"/>
              <a:t>unlabeled data</a:t>
            </a:r>
            <a:r>
              <a:rPr lang="ko-KR" altLang="en-US" dirty="0"/>
              <a:t>를 동시에 활용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D68048C8-0465-BF1E-5097-3573617E9494}"/>
              </a:ext>
            </a:extLst>
          </p:cNvPr>
          <p:cNvGrpSpPr/>
          <p:nvPr/>
        </p:nvGrpSpPr>
        <p:grpSpPr>
          <a:xfrm>
            <a:off x="2545872" y="3210761"/>
            <a:ext cx="7100255" cy="2179387"/>
            <a:chOff x="2638497" y="2741529"/>
            <a:chExt cx="7100255" cy="2179387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AF9D34C9-AB4E-F86E-69E0-A50276A44AB6}"/>
                </a:ext>
              </a:extLst>
            </p:cNvPr>
            <p:cNvGrpSpPr/>
            <p:nvPr/>
          </p:nvGrpSpPr>
          <p:grpSpPr>
            <a:xfrm>
              <a:off x="2638497" y="2741529"/>
              <a:ext cx="7100255" cy="2179387"/>
              <a:chOff x="2545872" y="2681372"/>
              <a:chExt cx="7100255" cy="2149276"/>
            </a:xfrm>
          </p:grpSpPr>
          <p:sp>
            <p:nvSpPr>
              <p:cNvPr id="5" name="사각형: 둥근 모서리 4">
                <a:extLst>
                  <a:ext uri="{FF2B5EF4-FFF2-40B4-BE49-F238E27FC236}">
                    <a16:creationId xmlns:a16="http://schemas.microsoft.com/office/drawing/2014/main" id="{A7C70AD4-18EB-2DAD-F959-9DE6667D933D}"/>
                  </a:ext>
                </a:extLst>
              </p:cNvPr>
              <p:cNvSpPr/>
              <p:nvPr/>
            </p:nvSpPr>
            <p:spPr>
              <a:xfrm>
                <a:off x="2545872" y="3019926"/>
                <a:ext cx="7100255" cy="181072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2"/>
                </a:solidFill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7FBD09-946E-2875-08AB-EE5F327FFC44}"/>
                  </a:ext>
                </a:extLst>
              </p:cNvPr>
              <p:cNvSpPr txBox="1"/>
              <p:nvPr/>
            </p:nvSpPr>
            <p:spPr>
              <a:xfrm>
                <a:off x="2545872" y="2681372"/>
                <a:ext cx="71002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Semi-supervised learning</a:t>
                </a:r>
                <a:endParaRPr lang="ko-KR" altLang="en-US" sz="16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EB387A-9FCF-2902-3FA5-8DDD1A62E809}"/>
                </a:ext>
              </a:extLst>
            </p:cNvPr>
            <p:cNvSpPr txBox="1"/>
            <p:nvPr/>
          </p:nvSpPr>
          <p:spPr>
            <a:xfrm>
              <a:off x="2731121" y="3582136"/>
              <a:ext cx="345750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Labeled data</a:t>
              </a:r>
            </a:p>
            <a:p>
              <a:pPr algn="ctr"/>
              <a:endParaRPr lang="en-US" altLang="ko-KR" sz="16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  <a:p>
              <a:pPr algn="ctr"/>
              <a:r>
                <a:rPr lang="en-US" altLang="ko-KR" sz="2000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Supervised loss</a:t>
              </a:r>
              <a:endParaRPr lang="ko-KR" altLang="en-US" sz="20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B175F4-0D14-6943-2055-439762B83DA2}"/>
                </a:ext>
              </a:extLst>
            </p:cNvPr>
            <p:cNvSpPr txBox="1"/>
            <p:nvPr/>
          </p:nvSpPr>
          <p:spPr>
            <a:xfrm>
              <a:off x="6749716" y="3582137"/>
              <a:ext cx="280378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Unlabeled data</a:t>
              </a:r>
            </a:p>
            <a:p>
              <a:pPr algn="ctr"/>
              <a:endParaRPr lang="en-US" altLang="ko-KR" sz="16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  <a:p>
              <a:pPr algn="ctr"/>
              <a:r>
                <a:rPr lang="en-US" altLang="ko-KR" sz="2000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Unsupervised loss</a:t>
              </a:r>
              <a:endParaRPr lang="ko-KR" altLang="en-US" sz="20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2" name="더하기 기호 11">
              <a:extLst>
                <a:ext uri="{FF2B5EF4-FFF2-40B4-BE49-F238E27FC236}">
                  <a16:creationId xmlns:a16="http://schemas.microsoft.com/office/drawing/2014/main" id="{CFB506BA-0FE2-CDCE-5A59-472CF06E5738}"/>
                </a:ext>
              </a:extLst>
            </p:cNvPr>
            <p:cNvSpPr/>
            <p:nvPr/>
          </p:nvSpPr>
          <p:spPr>
            <a:xfrm>
              <a:off x="5828624" y="3737986"/>
              <a:ext cx="720000" cy="720000"/>
            </a:xfrm>
            <a:prstGeom prst="mathPlus">
              <a:avLst>
                <a:gd name="adj1" fmla="val 2352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3557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Consistency Regularization</a:t>
            </a:r>
          </a:p>
          <a:p>
            <a:pPr lvl="1"/>
            <a:r>
              <a:rPr lang="ko-KR" altLang="en-US" dirty="0"/>
              <a:t>고양이 사진에 약간의 변형</a:t>
            </a:r>
            <a:r>
              <a:rPr lang="en-US" altLang="ko-KR" dirty="0"/>
              <a:t>(crop, </a:t>
            </a:r>
            <a:r>
              <a:rPr lang="ko-KR" altLang="en-US" dirty="0"/>
              <a:t>색 변환 </a:t>
            </a:r>
            <a:r>
              <a:rPr lang="en-US" altLang="ko-KR" dirty="0"/>
              <a:t>.. )</a:t>
            </a:r>
            <a:r>
              <a:rPr lang="ko-KR" altLang="en-US" dirty="0"/>
              <a:t>을</a:t>
            </a:r>
            <a:r>
              <a:rPr lang="en-US" altLang="ko-KR" dirty="0"/>
              <a:t> </a:t>
            </a:r>
            <a:r>
              <a:rPr lang="ko-KR" altLang="en-US" dirty="0"/>
              <a:t>시켜도</a:t>
            </a:r>
            <a:r>
              <a:rPr lang="en-US" altLang="ko-KR" dirty="0"/>
              <a:t>, </a:t>
            </a:r>
            <a:r>
              <a:rPr lang="ko-KR" altLang="en-US" dirty="0"/>
              <a:t>고양이다</a:t>
            </a:r>
            <a:r>
              <a:rPr lang="en-US" altLang="ko-KR" dirty="0"/>
              <a:t>!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하나의 이미지로부터 </a:t>
            </a:r>
            <a:r>
              <a:rPr lang="en-US" altLang="ko-KR" dirty="0"/>
              <a:t>augmented</a:t>
            </a:r>
            <a:r>
              <a:rPr lang="ko-KR" altLang="en-US" dirty="0"/>
              <a:t>된 </a:t>
            </a:r>
            <a:r>
              <a:rPr lang="ko-KR" altLang="en-US" dirty="0" err="1"/>
              <a:t>이미지간의</a:t>
            </a:r>
            <a:r>
              <a:rPr lang="ko-KR" altLang="en-US" dirty="0"/>
              <a:t> 간극을 줄이도록 학습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F998A6C-87FD-1D75-751B-9CBFAB516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2" y="2394390"/>
            <a:ext cx="585787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576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대표적인 </a:t>
                </a:r>
                <a:r>
                  <a:rPr lang="en-US" altLang="ko-KR" dirty="0"/>
                  <a:t>Consistency Regularization </a:t>
                </a:r>
                <a:r>
                  <a:rPr lang="ko-KR" altLang="en-US" dirty="0"/>
                  <a:t>기반 알고리즘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ko-KR" altLang="en-US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𝒎𝒐𝒅𝒆𝒍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𝑭𝒓𝒂𝒎𝒆𝒘𝒐𝒓𝒌</m:t>
                    </m:r>
                  </m:oMath>
                </a14:m>
                <a:endParaRPr lang="en-US" altLang="ko-KR" b="1" dirty="0"/>
              </a:p>
              <a:p>
                <a:pPr lvl="2"/>
                <a:r>
                  <a:rPr lang="en-US" altLang="ko-KR" dirty="0"/>
                  <a:t>Labeled data =&gt; GT</a:t>
                </a:r>
                <a:r>
                  <a:rPr lang="ko-KR" altLang="en-US" dirty="0"/>
                  <a:t>를 사용하여 </a:t>
                </a:r>
                <a:r>
                  <a:rPr lang="en-US" altLang="ko-KR" dirty="0"/>
                  <a:t>cross-entropy loss</a:t>
                </a:r>
              </a:p>
              <a:p>
                <a:pPr lvl="2"/>
                <a:r>
                  <a:rPr lang="en-US" altLang="ko-KR" dirty="0"/>
                  <a:t>Unlabeled data =&gt; augment</a:t>
                </a:r>
                <a:r>
                  <a:rPr lang="ko-KR" altLang="en-US" dirty="0"/>
                  <a:t>한 두 이미지의 </a:t>
                </a:r>
                <a:r>
                  <a:rPr lang="en-US" altLang="ko-KR" dirty="0"/>
                  <a:t>predictions</a:t>
                </a:r>
                <a:r>
                  <a:rPr lang="ko-KR" altLang="en-US" dirty="0"/>
                  <a:t>간의 </a:t>
                </a:r>
                <a:r>
                  <a:rPr lang="en-US" altLang="ko-KR" dirty="0"/>
                  <a:t>MSE loss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>
            <a:extLst>
              <a:ext uri="{FF2B5EF4-FFF2-40B4-BE49-F238E27FC236}">
                <a16:creationId xmlns:a16="http://schemas.microsoft.com/office/drawing/2014/main" id="{0B8D22F3-756D-E8A6-14ED-1C9E9D4C7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12" y="2831465"/>
            <a:ext cx="797242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543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대표적인 </a:t>
                </a:r>
                <a:r>
                  <a:rPr lang="en-US" altLang="ko-KR" dirty="0"/>
                  <a:t>Consistency Regularization </a:t>
                </a:r>
                <a:r>
                  <a:rPr lang="ko-KR" altLang="en-US" dirty="0"/>
                  <a:t>기반 알고리즘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𝑴𝒆𝒂𝒏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𝑻𝒆𝒂𝒄𝒉𝒆𝒓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𝑭𝒓𝒂𝒎𝒆𝒘𝒐𝒓𝒌</m:t>
                    </m:r>
                  </m:oMath>
                </a14:m>
                <a:endParaRPr lang="en-US" altLang="ko-KR" b="1" dirty="0"/>
              </a:p>
              <a:p>
                <a:pPr lvl="2"/>
                <a:r>
                  <a:rPr lang="ko-KR" altLang="en-US" dirty="0"/>
                  <a:t>우선</a:t>
                </a:r>
                <a:r>
                  <a:rPr lang="en-US" altLang="ko-KR" dirty="0"/>
                  <a:t>, labeled data</a:t>
                </a:r>
                <a:r>
                  <a:rPr lang="ko-KR" altLang="en-US" dirty="0"/>
                  <a:t>를 가지고 </a:t>
                </a:r>
                <a:r>
                  <a:rPr lang="en-US" altLang="ko-KR" dirty="0"/>
                  <a:t>Student </a:t>
                </a:r>
                <a:r>
                  <a:rPr lang="ko-KR" altLang="en-US" dirty="0"/>
                  <a:t>모델을 학습 </a:t>
                </a:r>
                <a:r>
                  <a:rPr lang="en-US" altLang="ko-KR" dirty="0"/>
                  <a:t>– supervised learning</a:t>
                </a:r>
              </a:p>
              <a:p>
                <a:pPr lvl="2"/>
                <a:r>
                  <a:rPr lang="en-US" altLang="ko-KR" dirty="0"/>
                  <a:t>Teacher model</a:t>
                </a:r>
                <a:r>
                  <a:rPr lang="ko-KR" altLang="en-US" dirty="0"/>
                  <a:t>은 </a:t>
                </a:r>
                <a:r>
                  <a:rPr lang="en-US" altLang="ko-KR" dirty="0"/>
                  <a:t>student </a:t>
                </a:r>
                <a:r>
                  <a:rPr lang="ko-KR" altLang="en-US" dirty="0"/>
                  <a:t>모델의 </a:t>
                </a:r>
                <a:r>
                  <a:rPr lang="en-US" altLang="ko-KR" dirty="0"/>
                  <a:t>parameter</a:t>
                </a:r>
                <a:r>
                  <a:rPr lang="ko-KR" altLang="en-US" dirty="0"/>
                  <a:t>를 </a:t>
                </a:r>
                <a:r>
                  <a:rPr lang="en-US" altLang="ko-KR" dirty="0"/>
                  <a:t>EMA</a:t>
                </a:r>
                <a:r>
                  <a:rPr lang="ko-KR" altLang="en-US" dirty="0"/>
                  <a:t>를 통해 업데이트</a:t>
                </a:r>
                <a:endParaRPr lang="en-US" altLang="ko-KR" dirty="0"/>
              </a:p>
              <a:p>
                <a:pPr lvl="3"/>
                <a:r>
                  <a:rPr lang="en-US" altLang="ko-KR" dirty="0"/>
                  <a:t>EMA(</a:t>
                </a:r>
                <a:r>
                  <a:rPr lang="en-US" altLang="ko-KR" dirty="0" err="1"/>
                  <a:t>Expontial</a:t>
                </a:r>
                <a:r>
                  <a:rPr lang="en-US" altLang="ko-KR" dirty="0"/>
                  <a:t> Moving Average) : </a:t>
                </a:r>
                <a:r>
                  <a:rPr lang="ko-KR" altLang="en-US" dirty="0"/>
                  <a:t>최근에 발생한 일에 대해서는 높은 가중치를 주고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시간이 지날수록 낮은 가중치를 주는 방법</a:t>
                </a:r>
                <a:endParaRPr lang="en-US" altLang="ko-KR" dirty="0"/>
              </a:p>
              <a:p>
                <a:pPr lvl="4"/>
                <a:r>
                  <a:rPr lang="en-US" altLang="ko-KR" dirty="0"/>
                  <a:t>EMA</a:t>
                </a:r>
                <a:r>
                  <a:rPr lang="ko-KR" altLang="en-US" dirty="0"/>
                  <a:t> 방식으로 </a:t>
                </a:r>
                <a:r>
                  <a:rPr lang="en-US" altLang="ko-KR" dirty="0"/>
                  <a:t>student parameter</a:t>
                </a:r>
                <a:r>
                  <a:rPr lang="ko-KR" altLang="en-US" dirty="0"/>
                  <a:t>를 받아오기 때문에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학습 진행에 따른 </a:t>
                </a:r>
                <a:r>
                  <a:rPr lang="en-US" altLang="ko-KR" dirty="0"/>
                  <a:t>checkpoint</a:t>
                </a:r>
                <a:r>
                  <a:rPr lang="ko-KR" altLang="en-US" dirty="0"/>
                  <a:t>를 부드럽게 </a:t>
                </a:r>
                <a:r>
                  <a:rPr lang="en-US" altLang="ko-KR" dirty="0"/>
                  <a:t>ensemble</a:t>
                </a:r>
                <a:r>
                  <a:rPr lang="ko-KR" altLang="en-US" dirty="0"/>
                  <a:t>하여 적용</a:t>
                </a:r>
                <a:endParaRPr lang="en-US" altLang="ko-KR" dirty="0"/>
              </a:p>
              <a:p>
                <a:pPr lvl="4"/>
                <a:r>
                  <a:rPr lang="en-US" altLang="ko-KR" dirty="0"/>
                  <a:t>Student model</a:t>
                </a:r>
                <a:r>
                  <a:rPr lang="ko-KR" altLang="en-US" dirty="0"/>
                  <a:t>의 일반성 체득</a:t>
                </a:r>
                <a:r>
                  <a:rPr lang="en-US" altLang="ko-KR" dirty="0"/>
                  <a:t>(</a:t>
                </a:r>
                <a:r>
                  <a:rPr lang="ko-KR" altLang="en-US" dirty="0"/>
                  <a:t>평균</a:t>
                </a:r>
                <a:r>
                  <a:rPr lang="en-US" altLang="ko-KR" dirty="0"/>
                  <a:t>)</a:t>
                </a:r>
              </a:p>
              <a:p>
                <a:pPr lvl="3"/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그룹 7">
            <a:extLst>
              <a:ext uri="{FF2B5EF4-FFF2-40B4-BE49-F238E27FC236}">
                <a16:creationId xmlns:a16="http://schemas.microsoft.com/office/drawing/2014/main" id="{237ED830-C994-45BF-748A-6F2C10741D5D}"/>
              </a:ext>
            </a:extLst>
          </p:cNvPr>
          <p:cNvGrpSpPr/>
          <p:nvPr/>
        </p:nvGrpSpPr>
        <p:grpSpPr>
          <a:xfrm>
            <a:off x="2514714" y="3888954"/>
            <a:ext cx="6970808" cy="2184697"/>
            <a:chOff x="2162175" y="2908583"/>
            <a:chExt cx="7867650" cy="3000375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DC6856DF-4524-2AF5-EDD3-D4D7FF4D27A6}"/>
                </a:ext>
              </a:extLst>
            </p:cNvPr>
            <p:cNvGrpSpPr/>
            <p:nvPr/>
          </p:nvGrpSpPr>
          <p:grpSpPr>
            <a:xfrm>
              <a:off x="2162175" y="2908583"/>
              <a:ext cx="7867650" cy="3000375"/>
              <a:chOff x="2162175" y="2908583"/>
              <a:chExt cx="7867650" cy="3000375"/>
            </a:xfrm>
          </p:grpSpPr>
          <p:pic>
            <p:nvPicPr>
              <p:cNvPr id="8194" name="Picture 2">
                <a:extLst>
                  <a:ext uri="{FF2B5EF4-FFF2-40B4-BE49-F238E27FC236}">
                    <a16:creationId xmlns:a16="http://schemas.microsoft.com/office/drawing/2014/main" id="{5094C2D9-AF2F-0680-EE0E-C33894280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2175" y="2908583"/>
                <a:ext cx="7867650" cy="3000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CEE57C06-4E48-F791-0D5D-ED3B8114C142}"/>
                  </a:ext>
                </a:extLst>
              </p:cNvPr>
              <p:cNvSpPr/>
              <p:nvPr/>
            </p:nvSpPr>
            <p:spPr>
              <a:xfrm>
                <a:off x="5076825" y="4672013"/>
                <a:ext cx="214313" cy="319087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73741264-804D-2470-B36D-6E3BBBD146C2}"/>
                </a:ext>
              </a:extLst>
            </p:cNvPr>
            <p:cNvCxnSpPr>
              <a:stCxn id="4" idx="0"/>
            </p:cNvCxnSpPr>
            <p:nvPr/>
          </p:nvCxnSpPr>
          <p:spPr>
            <a:xfrm flipH="1">
              <a:off x="5181600" y="4672013"/>
              <a:ext cx="2382" cy="328612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5021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Overview</a:t>
            </a:r>
          </a:p>
          <a:p>
            <a:pPr lvl="1"/>
            <a:r>
              <a:rPr lang="en-US" altLang="ko-KR" dirty="0"/>
              <a:t>Main Branch</a:t>
            </a:r>
          </a:p>
          <a:p>
            <a:pPr lvl="2"/>
            <a:r>
              <a:rPr lang="en-US" altLang="ko-KR" dirty="0"/>
              <a:t>Semi-supervised Framework – Mean Teacher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Consistency Branch</a:t>
            </a:r>
          </a:p>
          <a:p>
            <a:pPr lvl="2"/>
            <a:r>
              <a:rPr lang="en-US" altLang="ko-KR" dirty="0"/>
              <a:t>Consistency</a:t>
            </a:r>
            <a:r>
              <a:rPr lang="ko-KR" altLang="en-US" dirty="0"/>
              <a:t>를 높이기 위해 추가적으로 </a:t>
            </a:r>
            <a:r>
              <a:rPr lang="en-US" altLang="ko-KR" dirty="0"/>
              <a:t>SAM</a:t>
            </a:r>
            <a:r>
              <a:rPr lang="ko-KR" altLang="en-US" dirty="0"/>
              <a:t>을 활용해서 </a:t>
            </a:r>
            <a:r>
              <a:rPr lang="en-US" altLang="ko-KR" dirty="0"/>
              <a:t>pseudo-label </a:t>
            </a:r>
            <a:r>
              <a:rPr lang="ko-KR" altLang="en-US" dirty="0"/>
              <a:t>제공</a:t>
            </a:r>
          </a:p>
        </p:txBody>
      </p:sp>
      <p:pic>
        <p:nvPicPr>
          <p:cNvPr id="2050" name="Picture 2" descr="Refer to caption">
            <a:extLst>
              <a:ext uri="{FF2B5EF4-FFF2-40B4-BE49-F238E27FC236}">
                <a16:creationId xmlns:a16="http://schemas.microsoft.com/office/drawing/2014/main" id="{86498D98-D96D-1CF8-F0CF-0E0BFAC80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33" y="3166090"/>
            <a:ext cx="4987733" cy="335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28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SAM architecture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ko-KR" dirty="0"/>
              <a:t>SAM architecture</a:t>
            </a:r>
          </a:p>
          <a:p>
            <a:pPr marL="457200" indent="-457200">
              <a:buFont typeface="+mj-lt"/>
              <a:buAutoNum type="arabicPeriod"/>
            </a:pPr>
            <a:endParaRPr lang="en-US" altLang="ko-KR" dirty="0"/>
          </a:p>
          <a:p>
            <a:pPr marL="457200" indent="-457200">
              <a:buFont typeface="+mj-lt"/>
              <a:buAutoNum type="arabicPeriod"/>
            </a:pP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</a:rPr>
              <a:t>SemiSAM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: Exploring SAM for Enhancing Semi-Supervised Medical Image Segmentation with Extremely Limited Annotations (2023.12)</a:t>
            </a:r>
          </a:p>
          <a:p>
            <a:pPr marL="876300" lvl="1" indent="-457200"/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Introduction</a:t>
            </a:r>
          </a:p>
          <a:p>
            <a:pPr marL="876300" lvl="1" indent="-457200"/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Background – Semi-supervised learning</a:t>
            </a:r>
          </a:p>
          <a:p>
            <a:pPr marL="876300" lvl="1" indent="-457200"/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Method</a:t>
            </a:r>
          </a:p>
          <a:p>
            <a:pPr marL="876300" lvl="1" indent="-457200"/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Experiments</a:t>
            </a:r>
          </a:p>
          <a:p>
            <a:pPr marL="876300" lvl="1" indent="-457200"/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Conclusion</a:t>
            </a:r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dirty="0">
              <a:solidFill>
                <a:schemeClr val="bg1">
                  <a:lumMod val="95000"/>
                </a:schemeClr>
              </a:solidFill>
            </a:endParaRPr>
          </a:p>
          <a:p>
            <a:pPr marL="876300" lvl="1" indent="-457200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94120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Main Branch</a:t>
                </a:r>
              </a:p>
              <a:p>
                <a:pPr lvl="1"/>
                <a:r>
                  <a:rPr lang="en-US" altLang="ko-KR" dirty="0"/>
                  <a:t>Labeled set</a:t>
                </a:r>
              </a:p>
              <a:p>
                <a:pPr lvl="2"/>
                <a:r>
                  <a:rPr lang="en-US" altLang="ko-KR" dirty="0"/>
                  <a:t>Student prediction</a:t>
                </a:r>
                <a:r>
                  <a:rPr lang="ko-KR" altLang="en-US" dirty="0"/>
                  <a:t>과</a:t>
                </a:r>
                <a:r>
                  <a:rPr lang="en-US" altLang="ko-KR" dirty="0"/>
                  <a:t> GT</a:t>
                </a:r>
                <a:r>
                  <a:rPr lang="ko-KR" altLang="en-US" dirty="0"/>
                  <a:t>간의 차이 줄이기 </a:t>
                </a:r>
                <a:r>
                  <a:rPr lang="en-US" altLang="ko-KR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supervised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pPr lvl="2"/>
                <a:r>
                  <a:rPr lang="en-US" altLang="ko-KR" dirty="0"/>
                  <a:t>Student parameter</a:t>
                </a:r>
                <a:r>
                  <a:rPr lang="ko-KR" altLang="en-US" dirty="0"/>
                  <a:t>를 </a:t>
                </a:r>
                <a:r>
                  <a:rPr lang="en-US" altLang="ko-KR" dirty="0"/>
                  <a:t>Teacher network</a:t>
                </a:r>
                <a:r>
                  <a:rPr lang="ko-KR" altLang="en-US" dirty="0"/>
                  <a:t>에게 </a:t>
                </a:r>
                <a:r>
                  <a:rPr lang="en-US" altLang="ko-KR" dirty="0"/>
                  <a:t>EMA</a:t>
                </a:r>
              </a:p>
              <a:p>
                <a:pPr lvl="1"/>
                <a:r>
                  <a:rPr lang="en-US" altLang="ko-KR" dirty="0"/>
                  <a:t>Unlabeled set</a:t>
                </a:r>
              </a:p>
              <a:p>
                <a:pPr lvl="2"/>
                <a:r>
                  <a:rPr lang="en-US" altLang="ko-KR" dirty="0"/>
                  <a:t>Student prediction</a:t>
                </a:r>
                <a:r>
                  <a:rPr lang="ko-KR" altLang="en-US" dirty="0"/>
                  <a:t>과</a:t>
                </a:r>
                <a:r>
                  <a:rPr lang="en-US" altLang="ko-KR" dirty="0"/>
                  <a:t> Teacher prediction</a:t>
                </a:r>
                <a:r>
                  <a:rPr lang="ko-KR" altLang="en-US" dirty="0"/>
                  <a:t>간의 차이 줄이기 </a:t>
                </a:r>
                <a:r>
                  <a:rPr lang="en-US" altLang="ko-KR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𝑐𝑜𝑛𝑠𝑖𝑠𝑡𝑒𝑛𝑐𝑦</m:t>
                        </m:r>
                      </m:sub>
                    </m:sSub>
                  </m:oMath>
                </a14:m>
                <a:endParaRPr lang="en-US" altLang="ko-KR" i="1" dirty="0"/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그룹 4">
            <a:extLst>
              <a:ext uri="{FF2B5EF4-FFF2-40B4-BE49-F238E27FC236}">
                <a16:creationId xmlns:a16="http://schemas.microsoft.com/office/drawing/2014/main" id="{22404DC9-D328-ED92-754E-A14181B88CD3}"/>
              </a:ext>
            </a:extLst>
          </p:cNvPr>
          <p:cNvGrpSpPr/>
          <p:nvPr/>
        </p:nvGrpSpPr>
        <p:grpSpPr>
          <a:xfrm>
            <a:off x="2937346" y="3665582"/>
            <a:ext cx="6502557" cy="2342605"/>
            <a:chOff x="1761398" y="3032994"/>
            <a:chExt cx="8217527" cy="3272011"/>
          </a:xfrm>
        </p:grpSpPr>
        <p:pic>
          <p:nvPicPr>
            <p:cNvPr id="2050" name="Picture 2" descr="Refer to caption">
              <a:extLst>
                <a:ext uri="{FF2B5EF4-FFF2-40B4-BE49-F238E27FC236}">
                  <a16:creationId xmlns:a16="http://schemas.microsoft.com/office/drawing/2014/main" id="{86498D98-D96D-1CF8-F0CF-0E0BFAC80E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73"/>
            <a:stretch/>
          </p:blipFill>
          <p:spPr bwMode="auto">
            <a:xfrm>
              <a:off x="1761398" y="3032994"/>
              <a:ext cx="8217527" cy="3272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6C0C7637-FE49-9BC8-EE0B-2069B4814774}"/>
                </a:ext>
              </a:extLst>
            </p:cNvPr>
            <p:cNvSpPr/>
            <p:nvPr/>
          </p:nvSpPr>
          <p:spPr>
            <a:xfrm>
              <a:off x="7611737" y="3086100"/>
              <a:ext cx="859316" cy="483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6916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Consistency Branch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ko-KR" dirty="0"/>
                  <a:t>Student prediction</a:t>
                </a:r>
                <a:r>
                  <a:rPr lang="ko-KR" altLang="en-US" dirty="0"/>
                  <a:t>으로 나온 </a:t>
                </a:r>
                <a:r>
                  <a:rPr lang="en-US" altLang="ko-KR" dirty="0"/>
                  <a:t>coarse mask</a:t>
                </a:r>
                <a:r>
                  <a:rPr lang="ko-KR" altLang="en-US" dirty="0"/>
                  <a:t>로 </a:t>
                </a:r>
                <a:r>
                  <a:rPr lang="en-US" altLang="ko-KR" dirty="0"/>
                  <a:t>point prompt </a:t>
                </a:r>
                <a:r>
                  <a:rPr lang="ko-KR" altLang="en-US" dirty="0"/>
                  <a:t>획득</a:t>
                </a:r>
                <a:endParaRPr lang="en-US" altLang="ko-KR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ko-KR" altLang="en-US" dirty="0"/>
                  <a:t>해당 </a:t>
                </a:r>
                <a:r>
                  <a:rPr lang="en-US" altLang="ko-KR" dirty="0"/>
                  <a:t>point prompt</a:t>
                </a:r>
                <a:r>
                  <a:rPr lang="ko-KR" altLang="en-US" dirty="0"/>
                  <a:t>를 가지고 </a:t>
                </a:r>
                <a:r>
                  <a:rPr lang="en-US" altLang="ko-KR" dirty="0"/>
                  <a:t>SAM</a:t>
                </a:r>
                <a:r>
                  <a:rPr lang="ko-KR" altLang="en-US" dirty="0"/>
                  <a:t>이 비교적</a:t>
                </a:r>
                <a:r>
                  <a:rPr lang="en-US" altLang="ko-KR" dirty="0"/>
                  <a:t> reliable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pseudo-label </a:t>
                </a:r>
                <a:r>
                  <a:rPr lang="ko-KR" altLang="en-US" dirty="0"/>
                  <a:t>생성</a:t>
                </a:r>
                <a:endParaRPr lang="en-US" altLang="ko-KR" dirty="0"/>
              </a:p>
              <a:p>
                <a:pPr lvl="2">
                  <a:buFont typeface="Symbol" panose="05050102010706020507" pitchFamily="18" charset="2"/>
                  <a:buChar char="Þ"/>
                </a:pPr>
                <a:r>
                  <a:rPr lang="ko-KR" altLang="en-US" dirty="0"/>
                  <a:t>일종의 추가 가이드 역할 수행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SAM pseudo-label</a:t>
                </a:r>
                <a:r>
                  <a:rPr lang="ko-KR" altLang="en-US" dirty="0"/>
                  <a:t>과 </a:t>
                </a:r>
                <a:r>
                  <a:rPr lang="en-US" altLang="ko-KR" dirty="0"/>
                  <a:t>Student prediction</a:t>
                </a:r>
                <a:r>
                  <a:rPr lang="ko-KR" altLang="en-US" dirty="0"/>
                  <a:t>간의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consistency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연산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ko-KR" dirty="0"/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그룹 6">
            <a:extLst>
              <a:ext uri="{FF2B5EF4-FFF2-40B4-BE49-F238E27FC236}">
                <a16:creationId xmlns:a16="http://schemas.microsoft.com/office/drawing/2014/main" id="{E1D9B946-FAB4-78B7-1264-BA2BDE97F6F7}"/>
              </a:ext>
            </a:extLst>
          </p:cNvPr>
          <p:cNvGrpSpPr/>
          <p:nvPr/>
        </p:nvGrpSpPr>
        <p:grpSpPr>
          <a:xfrm>
            <a:off x="3053548" y="3665582"/>
            <a:ext cx="6270154" cy="2543175"/>
            <a:chOff x="1913688" y="866605"/>
            <a:chExt cx="8217527" cy="3552155"/>
          </a:xfrm>
        </p:grpSpPr>
        <p:pic>
          <p:nvPicPr>
            <p:cNvPr id="8" name="Picture 2" descr="Refer to caption">
              <a:extLst>
                <a:ext uri="{FF2B5EF4-FFF2-40B4-BE49-F238E27FC236}">
                  <a16:creationId xmlns:a16="http://schemas.microsoft.com/office/drawing/2014/main" id="{A4E2E89C-9FFC-C9FF-2DF3-8F3E9CB0E1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6" b="34084"/>
            <a:stretch/>
          </p:blipFill>
          <p:spPr bwMode="auto">
            <a:xfrm>
              <a:off x="1913688" y="866605"/>
              <a:ext cx="8217527" cy="355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D1C6CBB2-4F56-E501-6784-D9587B230309}"/>
                </a:ext>
              </a:extLst>
            </p:cNvPr>
            <p:cNvSpPr/>
            <p:nvPr/>
          </p:nvSpPr>
          <p:spPr>
            <a:xfrm>
              <a:off x="7778181" y="3103838"/>
              <a:ext cx="859316" cy="483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8736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Training Objective</a:t>
                </a:r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=0.1∗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−5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=0.1∗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−5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ko-KR" altLang="en-US" dirty="0"/>
              </a:p>
              <a:p>
                <a:pPr lvl="2"/>
                <a:r>
                  <a:rPr lang="ko-KR" altLang="en-US" dirty="0"/>
                  <a:t>즉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학습이 진행될수록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dirty="0"/>
                  <a:t>가 커짐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그룹 20">
            <a:extLst>
              <a:ext uri="{FF2B5EF4-FFF2-40B4-BE49-F238E27FC236}">
                <a16:creationId xmlns:a16="http://schemas.microsoft.com/office/drawing/2014/main" id="{4D04C057-648C-C466-3349-67F8CBDEAA69}"/>
              </a:ext>
            </a:extLst>
          </p:cNvPr>
          <p:cNvGrpSpPr/>
          <p:nvPr/>
        </p:nvGrpSpPr>
        <p:grpSpPr>
          <a:xfrm>
            <a:off x="2099705" y="1717069"/>
            <a:ext cx="7992590" cy="1503563"/>
            <a:chOff x="2192330" y="2352212"/>
            <a:chExt cx="7992590" cy="1503563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99E6177B-EA7A-8542-4E9A-C352ED031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2330" y="2657367"/>
              <a:ext cx="7992590" cy="771633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1EBEA943-1FD6-67F0-4C2B-11C8CB59C2DA}"/>
                </a:ext>
              </a:extLst>
            </p:cNvPr>
            <p:cNvSpPr/>
            <p:nvPr/>
          </p:nvSpPr>
          <p:spPr>
            <a:xfrm>
              <a:off x="2757896" y="2776251"/>
              <a:ext cx="1748003" cy="477584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4E94F265-6583-3974-0CB6-49A250B5541C}"/>
                </a:ext>
              </a:extLst>
            </p:cNvPr>
            <p:cNvSpPr/>
            <p:nvPr/>
          </p:nvSpPr>
          <p:spPr>
            <a:xfrm>
              <a:off x="4979624" y="2776251"/>
              <a:ext cx="2269475" cy="477584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BC340C8B-B213-C18F-1CCF-C0EE5D287AFE}"/>
                </a:ext>
              </a:extLst>
            </p:cNvPr>
            <p:cNvSpPr/>
            <p:nvPr/>
          </p:nvSpPr>
          <p:spPr>
            <a:xfrm>
              <a:off x="7755876" y="2776251"/>
              <a:ext cx="2269476" cy="477584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52B14E-4E13-1737-C0A8-818B1B675643}"/>
                </a:ext>
              </a:extLst>
            </p:cNvPr>
            <p:cNvSpPr txBox="1"/>
            <p:nvPr/>
          </p:nvSpPr>
          <p:spPr>
            <a:xfrm>
              <a:off x="2382487" y="3308382"/>
              <a:ext cx="24988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Pred </a:t>
              </a:r>
              <a:r>
                <a:rPr lang="en-US" altLang="ko-KR" sz="105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student</a:t>
              </a:r>
              <a:r>
                <a:rPr lang="en-US" altLang="ko-KR" sz="14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 - </a:t>
              </a:r>
              <a:r>
                <a:rPr lang="en-US" altLang="ko-KR" sz="1400" b="1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Label</a:t>
              </a:r>
              <a:endParaRPr lang="ko-KR" altLang="en-US" sz="14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DEFE13-B9D3-F62F-0864-901F0E487509}"/>
                </a:ext>
              </a:extLst>
            </p:cNvPr>
            <p:cNvSpPr txBox="1"/>
            <p:nvPr/>
          </p:nvSpPr>
          <p:spPr>
            <a:xfrm>
              <a:off x="4846590" y="3308381"/>
              <a:ext cx="24988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Pred </a:t>
              </a:r>
              <a:r>
                <a:rPr lang="en-US" altLang="ko-KR" sz="105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student</a:t>
              </a:r>
              <a:r>
                <a:rPr lang="en-US" altLang="ko-KR" sz="14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 - </a:t>
              </a:r>
              <a:r>
                <a:rPr lang="en-US" altLang="ko-KR" sz="1400" b="1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Pred </a:t>
              </a:r>
              <a:r>
                <a:rPr lang="en-US" altLang="ko-KR" sz="11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teacher</a:t>
              </a:r>
              <a:endPara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F6BCE4-B87C-ECFA-1E10-187AF5B57BEC}"/>
                </a:ext>
              </a:extLst>
            </p:cNvPr>
            <p:cNvSpPr txBox="1"/>
            <p:nvPr/>
          </p:nvSpPr>
          <p:spPr>
            <a:xfrm>
              <a:off x="7764909" y="3357805"/>
              <a:ext cx="22604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Pred </a:t>
              </a:r>
              <a:r>
                <a:rPr lang="en-US" altLang="ko-KR" sz="105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student</a:t>
              </a:r>
              <a:r>
                <a:rPr lang="en-US" altLang="ko-KR" sz="14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 - </a:t>
              </a:r>
              <a:r>
                <a:rPr lang="en-US" altLang="ko-KR" sz="1400" b="1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Pred </a:t>
              </a:r>
              <a:r>
                <a:rPr lang="en-US" altLang="ko-KR" sz="11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SAM</a:t>
              </a:r>
              <a:endPara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308862E7-1B0E-34CA-8CC2-6F40062A7C12}"/>
                </a:ext>
              </a:extLst>
            </p:cNvPr>
            <p:cNvSpPr/>
            <p:nvPr/>
          </p:nvSpPr>
          <p:spPr>
            <a:xfrm>
              <a:off x="2705100" y="2657366"/>
              <a:ext cx="4605596" cy="1198409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BF84EE6F-3CEC-E72D-92B9-33917930135C}"/>
                </a:ext>
              </a:extLst>
            </p:cNvPr>
            <p:cNvSpPr/>
            <p:nvPr/>
          </p:nvSpPr>
          <p:spPr>
            <a:xfrm>
              <a:off x="7505700" y="2654630"/>
              <a:ext cx="2640150" cy="1198409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2FD4E6-81DB-ED12-1C58-1AE8BF2DA486}"/>
                </a:ext>
              </a:extLst>
            </p:cNvPr>
            <p:cNvSpPr txBox="1"/>
            <p:nvPr/>
          </p:nvSpPr>
          <p:spPr>
            <a:xfrm>
              <a:off x="2705100" y="2367534"/>
              <a:ext cx="46055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main branch</a:t>
              </a:r>
              <a:endParaRPr lang="ko-KR" altLang="en-US" sz="1400" b="1" dirty="0">
                <a:solidFill>
                  <a:schemeClr val="accent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E5D0CF-2287-85E5-291E-C7930AE80554}"/>
                </a:ext>
              </a:extLst>
            </p:cNvPr>
            <p:cNvSpPr txBox="1"/>
            <p:nvPr/>
          </p:nvSpPr>
          <p:spPr>
            <a:xfrm>
              <a:off x="7505700" y="2352212"/>
              <a:ext cx="2640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6">
                      <a:lumMod val="50000"/>
                    </a:schemeClr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consistency branch</a:t>
              </a:r>
              <a:endParaRPr lang="ko-KR" altLang="en-US" sz="1400" b="1" dirty="0">
                <a:solidFill>
                  <a:schemeClr val="accent6">
                    <a:lumMod val="50000"/>
                  </a:schemeClr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53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Dataset</a:t>
            </a:r>
          </a:p>
          <a:p>
            <a:pPr lvl="1"/>
            <a:r>
              <a:rPr lang="en-US" altLang="ko-KR" dirty="0"/>
              <a:t>Left Atrium Segmentation Dataset</a:t>
            </a:r>
          </a:p>
          <a:p>
            <a:pPr lvl="2"/>
            <a:r>
              <a:rPr lang="en-US" altLang="ko-KR" dirty="0"/>
              <a:t>100 3D MRI</a:t>
            </a:r>
            <a:r>
              <a:rPr lang="ko-KR" altLang="en-US" dirty="0"/>
              <a:t> </a:t>
            </a:r>
            <a:r>
              <a:rPr lang="en-US" altLang="ko-KR" dirty="0"/>
              <a:t>scans</a:t>
            </a:r>
          </a:p>
          <a:p>
            <a:pPr lvl="2"/>
            <a:r>
              <a:rPr lang="en-US" altLang="ko-KR" dirty="0"/>
              <a:t>Segmentation Target : Left Atrium(LA, </a:t>
            </a:r>
            <a:r>
              <a:rPr lang="ko-KR" altLang="en-US" dirty="0"/>
              <a:t>좌심방</a:t>
            </a:r>
            <a:r>
              <a:rPr lang="en-US" altLang="ko-KR" dirty="0"/>
              <a:t>)</a:t>
            </a:r>
          </a:p>
          <a:p>
            <a:pPr lvl="2"/>
            <a:r>
              <a:rPr lang="en-US" altLang="ko-KR" dirty="0"/>
              <a:t>Train/Test : 80:20</a:t>
            </a:r>
          </a:p>
          <a:p>
            <a:pPr marL="876300" lvl="1" indent="-457200">
              <a:buFont typeface="+mj-lt"/>
              <a:buAutoNum type="arabicPeriod"/>
            </a:pP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BD40EAE-E88E-F69D-2C45-8CE3E34473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426"/>
          <a:stretch/>
        </p:blipFill>
        <p:spPr>
          <a:xfrm>
            <a:off x="2455722" y="3429000"/>
            <a:ext cx="7032523" cy="232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46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Experiment Result</a:t>
            </a:r>
          </a:p>
          <a:p>
            <a:pPr lvl="1"/>
            <a:r>
              <a:rPr lang="en-US" altLang="ko-KR" dirty="0"/>
              <a:t>Comparison with Other Segmentation Methods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A0C3718-184C-DB65-9835-858454E63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11" y="1793657"/>
            <a:ext cx="5775264" cy="470809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0AB84813-056F-5C6A-553E-7B4A55EBEEF0}"/>
              </a:ext>
            </a:extLst>
          </p:cNvPr>
          <p:cNvSpPr/>
          <p:nvPr/>
        </p:nvSpPr>
        <p:spPr>
          <a:xfrm>
            <a:off x="3243450" y="2109295"/>
            <a:ext cx="4462225" cy="673100"/>
          </a:xfrm>
          <a:prstGeom prst="rect">
            <a:avLst/>
          </a:prstGeom>
          <a:solidFill>
            <a:srgbClr val="FFCC66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B6EE868-663A-84CD-1C6E-3422A7F53770}"/>
              </a:ext>
            </a:extLst>
          </p:cNvPr>
          <p:cNvSpPr/>
          <p:nvPr/>
        </p:nvSpPr>
        <p:spPr>
          <a:xfrm>
            <a:off x="3243450" y="5193805"/>
            <a:ext cx="4462225" cy="543075"/>
          </a:xfrm>
          <a:prstGeom prst="rect">
            <a:avLst/>
          </a:prstGeom>
          <a:solidFill>
            <a:srgbClr val="FFCC66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C5A53B-13DF-7495-237D-9E6086F78D2E}"/>
              </a:ext>
            </a:extLst>
          </p:cNvPr>
          <p:cNvSpPr txBox="1"/>
          <p:nvPr/>
        </p:nvSpPr>
        <p:spPr>
          <a:xfrm>
            <a:off x="7705675" y="2184235"/>
            <a:ext cx="2934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Few labeled set</a:t>
            </a:r>
          </a:p>
          <a:p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=&gt; Supervised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성능 급격히 떨어짐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endParaRPr lang="ko-KR" altLang="en-US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612FFF-0FA8-3004-6E0F-EABE7F1CF226}"/>
              </a:ext>
            </a:extLst>
          </p:cNvPr>
          <p:cNvSpPr txBox="1"/>
          <p:nvPr/>
        </p:nvSpPr>
        <p:spPr>
          <a:xfrm>
            <a:off x="7705675" y="5191626"/>
            <a:ext cx="2934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Semi-supervised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기법이 충분히 효과적</a:t>
            </a:r>
          </a:p>
        </p:txBody>
      </p: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5859E0DD-3AA6-47EB-7521-533D68CBC4E1}"/>
              </a:ext>
            </a:extLst>
          </p:cNvPr>
          <p:cNvCxnSpPr>
            <a:stCxn id="10" idx="1"/>
          </p:cNvCxnSpPr>
          <p:nvPr/>
        </p:nvCxnSpPr>
        <p:spPr>
          <a:xfrm rot="10800000" flipH="1" flipV="1">
            <a:off x="7705674" y="2445844"/>
            <a:ext cx="931549" cy="2745781"/>
          </a:xfrm>
          <a:prstGeom prst="bentConnector4">
            <a:avLst>
              <a:gd name="adj1" fmla="val 8574"/>
              <a:gd name="adj2" fmla="val 5476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795C41E-170D-D817-9475-C92BC733E4A6}"/>
              </a:ext>
            </a:extLst>
          </p:cNvPr>
          <p:cNvSpPr txBox="1"/>
          <p:nvPr/>
        </p:nvSpPr>
        <p:spPr>
          <a:xfrm>
            <a:off x="7705675" y="5874736"/>
            <a:ext cx="4152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본 논문에서 제안한 </a:t>
            </a:r>
            <a:r>
              <a:rPr lang="en-US" altLang="ko-KR" sz="14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semiSAM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으로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성능 향상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endParaRPr lang="ko-KR" altLang="en-US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3648B31-867A-5CDF-47F4-DF95FF4E7E77}"/>
              </a:ext>
            </a:extLst>
          </p:cNvPr>
          <p:cNvSpPr/>
          <p:nvPr/>
        </p:nvSpPr>
        <p:spPr>
          <a:xfrm>
            <a:off x="3243449" y="5831840"/>
            <a:ext cx="4462225" cy="609012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2859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Experiment Result</a:t>
            </a:r>
          </a:p>
          <a:p>
            <a:pPr lvl="1"/>
            <a:r>
              <a:rPr lang="en-US" altLang="ko-KR" dirty="0"/>
              <a:t>Performance of </a:t>
            </a:r>
            <a:r>
              <a:rPr lang="en-US" altLang="ko-KR" dirty="0" err="1"/>
              <a:t>SemiSAM</a:t>
            </a:r>
            <a:r>
              <a:rPr lang="en-US" altLang="ko-KR" dirty="0"/>
              <a:t> upon 2 semi-supervised frameworks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21B89664-CD5E-2DDA-8E45-5ADAA51C65FD}"/>
              </a:ext>
            </a:extLst>
          </p:cNvPr>
          <p:cNvGrpSpPr/>
          <p:nvPr/>
        </p:nvGrpSpPr>
        <p:grpSpPr>
          <a:xfrm>
            <a:off x="2154681" y="1822124"/>
            <a:ext cx="5463288" cy="4594508"/>
            <a:chOff x="3364356" y="1841174"/>
            <a:chExt cx="5463288" cy="4594508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E1EF3F06-F851-BA9D-5A99-868AFC080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4356" y="1841174"/>
              <a:ext cx="5463288" cy="4594508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F89CFF16-99ED-C8DD-6DD6-717807629AE4}"/>
                </a:ext>
              </a:extLst>
            </p:cNvPr>
            <p:cNvSpPr/>
            <p:nvPr/>
          </p:nvSpPr>
          <p:spPr>
            <a:xfrm>
              <a:off x="4272149" y="2538342"/>
              <a:ext cx="4490851" cy="151518"/>
            </a:xfrm>
            <a:prstGeom prst="rect">
              <a:avLst/>
            </a:prstGeom>
            <a:solidFill>
              <a:srgbClr val="FFCC66">
                <a:alpha val="20000"/>
              </a:srgb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E1EB584-9550-6A01-8FEF-E308577CF6C3}"/>
                </a:ext>
              </a:extLst>
            </p:cNvPr>
            <p:cNvSpPr/>
            <p:nvPr/>
          </p:nvSpPr>
          <p:spPr>
            <a:xfrm>
              <a:off x="4272148" y="2949877"/>
              <a:ext cx="4490851" cy="151518"/>
            </a:xfrm>
            <a:prstGeom prst="rect">
              <a:avLst/>
            </a:prstGeom>
            <a:solidFill>
              <a:srgbClr val="FFCC66">
                <a:alpha val="20000"/>
              </a:srgb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2717739E-D0E4-E869-59BA-C5002FB4B171}"/>
                </a:ext>
              </a:extLst>
            </p:cNvPr>
            <p:cNvSpPr/>
            <p:nvPr/>
          </p:nvSpPr>
          <p:spPr>
            <a:xfrm>
              <a:off x="4272148" y="3562601"/>
              <a:ext cx="4490851" cy="151518"/>
            </a:xfrm>
            <a:prstGeom prst="rect">
              <a:avLst/>
            </a:prstGeom>
            <a:solidFill>
              <a:srgbClr val="FFCC66">
                <a:alpha val="20000"/>
              </a:srgb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14E3E524-B2A9-27DE-3EA4-753BA59D2E02}"/>
                </a:ext>
              </a:extLst>
            </p:cNvPr>
            <p:cNvSpPr/>
            <p:nvPr/>
          </p:nvSpPr>
          <p:spPr>
            <a:xfrm>
              <a:off x="4272147" y="3974136"/>
              <a:ext cx="4490851" cy="151518"/>
            </a:xfrm>
            <a:prstGeom prst="rect">
              <a:avLst/>
            </a:prstGeom>
            <a:solidFill>
              <a:srgbClr val="FFCC66">
                <a:alpha val="20000"/>
              </a:srgb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459A764-FFE2-0241-EAF6-C8CD7F1F4F61}"/>
                </a:ext>
              </a:extLst>
            </p:cNvPr>
            <p:cNvSpPr/>
            <p:nvPr/>
          </p:nvSpPr>
          <p:spPr>
            <a:xfrm>
              <a:off x="4272148" y="4576182"/>
              <a:ext cx="4490851" cy="151518"/>
            </a:xfrm>
            <a:prstGeom prst="rect">
              <a:avLst/>
            </a:prstGeom>
            <a:solidFill>
              <a:srgbClr val="FFCC66">
                <a:alpha val="20000"/>
              </a:srgb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FC501876-F9E5-1DDF-6049-C58AC0C874D2}"/>
                </a:ext>
              </a:extLst>
            </p:cNvPr>
            <p:cNvSpPr/>
            <p:nvPr/>
          </p:nvSpPr>
          <p:spPr>
            <a:xfrm>
              <a:off x="4272147" y="4987717"/>
              <a:ext cx="4490851" cy="151518"/>
            </a:xfrm>
            <a:prstGeom prst="rect">
              <a:avLst/>
            </a:prstGeom>
            <a:solidFill>
              <a:srgbClr val="FFCC66">
                <a:alpha val="20000"/>
              </a:srgb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CB827A9-2D99-FFE1-887F-02C9E8831606}"/>
                </a:ext>
              </a:extLst>
            </p:cNvPr>
            <p:cNvSpPr/>
            <p:nvPr/>
          </p:nvSpPr>
          <p:spPr>
            <a:xfrm>
              <a:off x="4272146" y="5612040"/>
              <a:ext cx="4490851" cy="151518"/>
            </a:xfrm>
            <a:prstGeom prst="rect">
              <a:avLst/>
            </a:prstGeom>
            <a:solidFill>
              <a:srgbClr val="FFCC66">
                <a:alpha val="20000"/>
              </a:srgb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CB190A12-6E9F-84EE-81E4-9C3B2AFDA9DB}"/>
                </a:ext>
              </a:extLst>
            </p:cNvPr>
            <p:cNvSpPr/>
            <p:nvPr/>
          </p:nvSpPr>
          <p:spPr>
            <a:xfrm>
              <a:off x="4289957" y="5805583"/>
              <a:ext cx="4490851" cy="15151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7D66586-8C7B-7BEE-741F-86BC77718FF0}"/>
              </a:ext>
            </a:extLst>
          </p:cNvPr>
          <p:cNvSpPr txBox="1"/>
          <p:nvPr/>
        </p:nvSpPr>
        <p:spPr>
          <a:xfrm>
            <a:off x="7617969" y="2483366"/>
            <a:ext cx="2934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전반적으로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en-US" altLang="ko-KR" sz="14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SemiSAM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을 적용하였을 때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더 좋은 성능을 보임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331C71-8AE0-E92E-0763-058ECA04F658}"/>
              </a:ext>
            </a:extLst>
          </p:cNvPr>
          <p:cNvSpPr txBox="1"/>
          <p:nvPr/>
        </p:nvSpPr>
        <p:spPr>
          <a:xfrm>
            <a:off x="7617969" y="5524923"/>
            <a:ext cx="414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비교적 많은 양의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labeled data(10%)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를 가졌을 때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성능이 비슷하거나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오히려 떨어지는 모습을 보임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endParaRPr lang="ko-KR" altLang="en-US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3312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</a:p>
          <a:p>
            <a:pPr lvl="1"/>
            <a:r>
              <a:rPr lang="ko-KR" altLang="en-US" dirty="0"/>
              <a:t>아주 제한된 </a:t>
            </a:r>
            <a:r>
              <a:rPr lang="en-US" altLang="ko-KR" dirty="0"/>
              <a:t>labeled data</a:t>
            </a:r>
            <a:r>
              <a:rPr lang="ko-KR" altLang="en-US" dirty="0"/>
              <a:t>가 주어졌을 때</a:t>
            </a:r>
            <a:r>
              <a:rPr lang="en-US" altLang="ko-KR" dirty="0"/>
              <a:t>, SAM</a:t>
            </a:r>
            <a:r>
              <a:rPr lang="ko-KR" altLang="en-US" dirty="0"/>
              <a:t>을 활용하여 </a:t>
            </a:r>
            <a:r>
              <a:rPr lang="en-US" altLang="ko-KR" dirty="0"/>
              <a:t>semi-supervised learning</a:t>
            </a:r>
            <a:r>
              <a:rPr lang="ko-KR" altLang="en-US" dirty="0"/>
              <a:t>에서 </a:t>
            </a:r>
            <a:r>
              <a:rPr lang="en-US" altLang="ko-KR" dirty="0"/>
              <a:t>consistency</a:t>
            </a:r>
            <a:r>
              <a:rPr lang="ko-KR" altLang="en-US" dirty="0"/>
              <a:t>를 향상시키는 </a:t>
            </a:r>
            <a:r>
              <a:rPr lang="en-US" altLang="ko-KR" dirty="0"/>
              <a:t>branch </a:t>
            </a:r>
            <a:r>
              <a:rPr lang="ko-KR" altLang="en-US" dirty="0"/>
              <a:t>제안</a:t>
            </a:r>
            <a:endParaRPr lang="en-US" altLang="ko-KR" dirty="0"/>
          </a:p>
          <a:p>
            <a:pPr lvl="1"/>
            <a:r>
              <a:rPr lang="ko-KR" altLang="en-US" dirty="0"/>
              <a:t>실험을 통해</a:t>
            </a:r>
            <a:r>
              <a:rPr lang="en-US" altLang="ko-KR" dirty="0"/>
              <a:t>, </a:t>
            </a:r>
            <a:r>
              <a:rPr lang="ko-KR" altLang="en-US" dirty="0"/>
              <a:t>제안한 방식의 유효성 입증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Limitation &amp; Future work</a:t>
            </a:r>
          </a:p>
          <a:p>
            <a:pPr lvl="2"/>
            <a:r>
              <a:rPr lang="en-US" altLang="ko-KR" dirty="0"/>
              <a:t>Labeled data </a:t>
            </a:r>
            <a:r>
              <a:rPr lang="ko-KR" altLang="en-US" dirty="0"/>
              <a:t>개수가 많아지면</a:t>
            </a:r>
            <a:r>
              <a:rPr lang="en-US" altLang="ko-KR" dirty="0"/>
              <a:t>, </a:t>
            </a:r>
            <a:r>
              <a:rPr lang="ko-KR" altLang="en-US" dirty="0"/>
              <a:t>오히려 성능이 떨어지는 모습을 볼 수 있었음</a:t>
            </a:r>
          </a:p>
          <a:p>
            <a:pPr lvl="3"/>
            <a:r>
              <a:rPr lang="en-US" altLang="ko-KR" dirty="0"/>
              <a:t>Labeled/unlabeled data </a:t>
            </a:r>
            <a:r>
              <a:rPr lang="ko-KR" altLang="en-US" dirty="0"/>
              <a:t>비율에 상관없이 </a:t>
            </a:r>
            <a:r>
              <a:rPr lang="en-US" altLang="ko-KR" dirty="0"/>
              <a:t>Robust, reliable</a:t>
            </a:r>
            <a:r>
              <a:rPr lang="ko-KR" altLang="en-US" dirty="0"/>
              <a:t>를 보장하도록 개선 예정</a:t>
            </a:r>
          </a:p>
          <a:p>
            <a:pPr marL="914400" lvl="2" indent="0">
              <a:buNone/>
            </a:pPr>
            <a:endParaRPr lang="ko-KR" altLang="en-US" dirty="0"/>
          </a:p>
          <a:p>
            <a:pPr lvl="2"/>
            <a:r>
              <a:rPr lang="ko-KR" altLang="en-US" dirty="0"/>
              <a:t>실험 및 분석에 한가지 데이터셋만 사용</a:t>
            </a:r>
          </a:p>
          <a:p>
            <a:pPr lvl="3"/>
            <a:r>
              <a:rPr lang="ko-KR" altLang="en-US" dirty="0"/>
              <a:t>다양한 </a:t>
            </a:r>
            <a:r>
              <a:rPr lang="ko-KR" altLang="en-US" dirty="0" err="1"/>
              <a:t>모달리티</a:t>
            </a:r>
            <a:r>
              <a:rPr lang="en-US" altLang="ko-KR" dirty="0"/>
              <a:t>, </a:t>
            </a:r>
            <a:r>
              <a:rPr lang="ko-KR" altLang="en-US" dirty="0"/>
              <a:t>대상을 포함하는 </a:t>
            </a:r>
            <a:r>
              <a:rPr lang="en-US" altLang="ko-KR" dirty="0"/>
              <a:t>datasets</a:t>
            </a:r>
            <a:r>
              <a:rPr lang="ko-KR" altLang="en-US" dirty="0"/>
              <a:t>를 사용하여 </a:t>
            </a:r>
            <a:r>
              <a:rPr lang="en-US" altLang="ko-KR" dirty="0"/>
              <a:t>comprehensive analysis </a:t>
            </a:r>
            <a:r>
              <a:rPr lang="ko-KR" altLang="en-US" dirty="0"/>
              <a:t>수행 예정</a:t>
            </a:r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8988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SAM architecture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Segment Anything Model (SAM)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/>
              <a:t>Image Encoder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/>
              <a:t>Prompt Encoder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/>
              <a:t>Mask Decoder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B599D1-97F3-D718-A05D-FA431914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3" y="2959017"/>
            <a:ext cx="10872863" cy="220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9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SAM architecture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Image Encoder</a:t>
            </a:r>
          </a:p>
          <a:p>
            <a:pPr lvl="1"/>
            <a:r>
              <a:rPr lang="en-US" altLang="ko-KR" dirty="0"/>
              <a:t>MAE pre-trained Vision Transformer(</a:t>
            </a:r>
            <a:r>
              <a:rPr lang="en-US" altLang="ko-KR" dirty="0" err="1"/>
              <a:t>ViT</a:t>
            </a:r>
            <a:r>
              <a:rPr lang="en-US" altLang="ko-KR" dirty="0"/>
              <a:t>) </a:t>
            </a:r>
            <a:r>
              <a:rPr lang="ko-KR" altLang="en-US" dirty="0"/>
              <a:t>사용</a:t>
            </a:r>
            <a:endParaRPr lang="en-US" altLang="ko-KR" dirty="0"/>
          </a:p>
          <a:p>
            <a:pPr lvl="1"/>
            <a:r>
              <a:rPr lang="en-US" altLang="ko-KR" dirty="0"/>
              <a:t>They are computed only once per image, not per prompt</a:t>
            </a:r>
          </a:p>
          <a:p>
            <a:pPr lvl="1"/>
            <a:r>
              <a:rPr lang="en-US" altLang="ko-KR" dirty="0"/>
              <a:t>High resolution image(1024 x 1024) </a:t>
            </a:r>
            <a:r>
              <a:rPr lang="ko-KR" altLang="en-US" dirty="0"/>
              <a:t>처리</a:t>
            </a:r>
            <a:endParaRPr lang="en-US" altLang="ko-KR" dirty="0"/>
          </a:p>
          <a:p>
            <a:pPr lvl="2"/>
            <a:r>
              <a:rPr lang="en-US" altLang="ko-KR" dirty="0"/>
              <a:t>Padding(shorter side) &amp; Rescaling</a:t>
            </a:r>
          </a:p>
          <a:p>
            <a:pPr lvl="2"/>
            <a:r>
              <a:rPr lang="en-US" altLang="ko-KR" dirty="0"/>
              <a:t>Patch Embedding =&gt; 64x64 patch map </a:t>
            </a:r>
            <a:r>
              <a:rPr lang="ko-KR" altLang="en-US" dirty="0"/>
              <a:t>생성</a:t>
            </a:r>
            <a:r>
              <a:rPr lang="en-US" altLang="ko-KR" dirty="0"/>
              <a:t>(patch size: 16x16)</a:t>
            </a:r>
          </a:p>
          <a:p>
            <a:pPr lvl="2"/>
            <a:endParaRPr lang="en-US" altLang="ko-KR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C8E5DF-0BB7-DB4F-7E56-5E334C36AB0F}"/>
              </a:ext>
            </a:extLst>
          </p:cNvPr>
          <p:cNvGrpSpPr/>
          <p:nvPr/>
        </p:nvGrpSpPr>
        <p:grpSpPr>
          <a:xfrm>
            <a:off x="2464283" y="3817707"/>
            <a:ext cx="7263433" cy="2441638"/>
            <a:chOff x="2575603" y="3233782"/>
            <a:chExt cx="7263433" cy="244163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EB599D1-97F3-D718-A05D-FA43191433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619"/>
            <a:stretch/>
          </p:blipFill>
          <p:spPr bwMode="auto">
            <a:xfrm>
              <a:off x="2575603" y="3233782"/>
              <a:ext cx="6794243" cy="2406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D47623-C08F-1823-0FD9-728DB884DDB4}"/>
                </a:ext>
              </a:extLst>
            </p:cNvPr>
            <p:cNvSpPr txBox="1"/>
            <p:nvPr/>
          </p:nvSpPr>
          <p:spPr>
            <a:xfrm>
              <a:off x="3009900" y="5271124"/>
              <a:ext cx="158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(3, 1024, 1024)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1EDD8D2-F3C2-AC74-2378-72EF96B5C5B0}"/>
                </a:ext>
              </a:extLst>
            </p:cNvPr>
            <p:cNvSpPr/>
            <p:nvPr/>
          </p:nvSpPr>
          <p:spPr>
            <a:xfrm>
              <a:off x="5270500" y="3703032"/>
              <a:ext cx="482600" cy="11737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Patch Embed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84E512-5FE2-93FF-3DF2-0DCDCE59420D}"/>
                </a:ext>
              </a:extLst>
            </p:cNvPr>
            <p:cNvSpPr txBox="1"/>
            <p:nvPr/>
          </p:nvSpPr>
          <p:spPr>
            <a:xfrm>
              <a:off x="5256466" y="5306088"/>
              <a:ext cx="158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(256, 64, 64)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1A565C59-CCC2-DE2D-5E45-F7E1ED65FD40}"/>
                </a:ext>
              </a:extLst>
            </p:cNvPr>
            <p:cNvGrpSpPr/>
            <p:nvPr/>
          </p:nvGrpSpPr>
          <p:grpSpPr>
            <a:xfrm>
              <a:off x="5905502" y="3703032"/>
              <a:ext cx="2085270" cy="1173768"/>
              <a:chOff x="5905502" y="3703032"/>
              <a:chExt cx="2085270" cy="1173768"/>
            </a:xfrm>
          </p:grpSpPr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CE3DCB29-D0C8-5F46-2111-8889DD6A1081}"/>
                  </a:ext>
                </a:extLst>
              </p:cNvPr>
              <p:cNvSpPr/>
              <p:nvPr/>
            </p:nvSpPr>
            <p:spPr>
              <a:xfrm>
                <a:off x="5905502" y="3703032"/>
                <a:ext cx="482600" cy="11737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bg1"/>
                    </a:solidFill>
                  </a:rPr>
                  <a:t>Transformer block</a:t>
                </a:r>
                <a:endParaRPr lang="ko-KR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C03FC3DD-F0F7-86D2-162F-A10AC707E971}"/>
                  </a:ext>
                </a:extLst>
              </p:cNvPr>
              <p:cNvSpPr/>
              <p:nvPr/>
            </p:nvSpPr>
            <p:spPr>
              <a:xfrm>
                <a:off x="6438902" y="3703032"/>
                <a:ext cx="482600" cy="11737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bg1"/>
                    </a:solidFill>
                  </a:rPr>
                  <a:t>Transformer block</a:t>
                </a:r>
                <a:endParaRPr lang="ko-KR" altLang="en-US" sz="14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4C0D4E01-2FA7-F508-3C8A-A1D803012F8C}"/>
                  </a:ext>
                </a:extLst>
              </p:cNvPr>
              <p:cNvGrpSpPr/>
              <p:nvPr/>
            </p:nvGrpSpPr>
            <p:grpSpPr>
              <a:xfrm>
                <a:off x="6974772" y="3703032"/>
                <a:ext cx="1016000" cy="1173768"/>
                <a:chOff x="6974772" y="3703032"/>
                <a:chExt cx="1016000" cy="1173768"/>
              </a:xfrm>
            </p:grpSpPr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id="{B0017189-8C63-1A97-0A40-AB936761D978}"/>
                    </a:ext>
                  </a:extLst>
                </p:cNvPr>
                <p:cNvSpPr/>
                <p:nvPr/>
              </p:nvSpPr>
              <p:spPr>
                <a:xfrm>
                  <a:off x="6974772" y="3703032"/>
                  <a:ext cx="482600" cy="1173768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eaVert"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bg1"/>
                      </a:solidFill>
                    </a:rPr>
                    <a:t>Transformer block</a:t>
                  </a:r>
                  <a:endParaRPr lang="ko-KR" alt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직사각형 13">
                  <a:extLst>
                    <a:ext uri="{FF2B5EF4-FFF2-40B4-BE49-F238E27FC236}">
                      <a16:creationId xmlns:a16="http://schemas.microsoft.com/office/drawing/2014/main" id="{E2CD6764-2184-6D69-E73F-FA40D15F4CDA}"/>
                    </a:ext>
                  </a:extLst>
                </p:cNvPr>
                <p:cNvSpPr/>
                <p:nvPr/>
              </p:nvSpPr>
              <p:spPr>
                <a:xfrm>
                  <a:off x="7508172" y="3703032"/>
                  <a:ext cx="482600" cy="1173768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eaVert"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bg1"/>
                      </a:solidFill>
                    </a:rPr>
                    <a:t>Transformer block</a:t>
                  </a:r>
                  <a:endParaRPr lang="ko-KR" alt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5707EC4-F362-3D3C-9361-EFC8649DE893}"/>
                </a:ext>
              </a:extLst>
            </p:cNvPr>
            <p:cNvSpPr txBox="1"/>
            <p:nvPr/>
          </p:nvSpPr>
          <p:spPr>
            <a:xfrm>
              <a:off x="8251536" y="5306088"/>
              <a:ext cx="158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(256, 64 x 64)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63A66727-BC6D-8ABA-E34A-65C4F36CC58A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>
              <a:off x="5803900" y="4437119"/>
              <a:ext cx="246316" cy="8689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B768BF-6B2F-BB56-11DA-964E223304B6}"/>
                </a:ext>
              </a:extLst>
            </p:cNvPr>
            <p:cNvSpPr txBox="1"/>
            <p:nvPr/>
          </p:nvSpPr>
          <p:spPr>
            <a:xfrm>
              <a:off x="7467333" y="3665582"/>
              <a:ext cx="11454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x6</a:t>
              </a:r>
              <a:endPara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D5170FB8-327F-6DC6-489E-408B8046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072" y="835911"/>
            <a:ext cx="4839059" cy="98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A9603C27-AD6C-0362-ED90-67B45125D7E0}"/>
              </a:ext>
            </a:extLst>
          </p:cNvPr>
          <p:cNvSpPr/>
          <p:nvPr/>
        </p:nvSpPr>
        <p:spPr>
          <a:xfrm>
            <a:off x="8178800" y="918975"/>
            <a:ext cx="1562100" cy="744726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76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SAM architecture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Flexible prompt Encoder</a:t>
            </a:r>
          </a:p>
          <a:p>
            <a:pPr lvl="1"/>
            <a:r>
              <a:rPr lang="ko-KR" altLang="en-US" dirty="0"/>
              <a:t>이미지에서 </a:t>
            </a:r>
            <a:r>
              <a:rPr lang="en-US" altLang="ko-KR" dirty="0"/>
              <a:t>segmentation</a:t>
            </a:r>
            <a:r>
              <a:rPr lang="ko-KR" altLang="en-US" dirty="0"/>
              <a:t>할 대상 지정</a:t>
            </a:r>
            <a:r>
              <a:rPr lang="en-US" altLang="ko-KR" dirty="0"/>
              <a:t>(</a:t>
            </a:r>
            <a:r>
              <a:rPr lang="ko-KR" altLang="en-US" dirty="0"/>
              <a:t>일종의 가이드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종류</a:t>
            </a:r>
            <a:endParaRPr lang="en-US" altLang="ko-KR" dirty="0"/>
          </a:p>
          <a:p>
            <a:pPr marL="1257300" lvl="2" indent="-342900">
              <a:buFont typeface="+mj-ea"/>
              <a:buAutoNum type="circleNumDbPlain"/>
            </a:pPr>
            <a:r>
              <a:rPr lang="en-US" altLang="ko-KR" dirty="0"/>
              <a:t>Sparse Prompt : points, box, text</a:t>
            </a:r>
          </a:p>
          <a:p>
            <a:pPr marL="1257300" lvl="2" indent="-342900">
              <a:buFont typeface="+mj-ea"/>
              <a:buAutoNum type="circleNumDbPlain"/>
            </a:pPr>
            <a:r>
              <a:rPr lang="en-US" altLang="ko-KR" dirty="0"/>
              <a:t>Dense Prompt : mask</a:t>
            </a:r>
          </a:p>
          <a:p>
            <a:pPr lvl="2"/>
            <a:endParaRPr lang="en-US" altLang="ko-K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A197310-713F-2349-1F44-688962748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37" y="3429000"/>
            <a:ext cx="10445926" cy="212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AF93E00-016B-AD1D-7B7D-2BC116858C90}"/>
              </a:ext>
            </a:extLst>
          </p:cNvPr>
          <p:cNvSpPr/>
          <p:nvPr/>
        </p:nvSpPr>
        <p:spPr>
          <a:xfrm>
            <a:off x="6839564" y="3686785"/>
            <a:ext cx="2634636" cy="1607617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035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SAM architecture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Flexible prompt Encoder</a:t>
            </a:r>
          </a:p>
          <a:p>
            <a:pPr lvl="1"/>
            <a:r>
              <a:rPr lang="ko-KR" altLang="en-US" dirty="0"/>
              <a:t>이미지에서 </a:t>
            </a:r>
            <a:r>
              <a:rPr lang="en-US" altLang="ko-KR" dirty="0"/>
              <a:t>segmentation</a:t>
            </a:r>
            <a:r>
              <a:rPr lang="ko-KR" altLang="en-US" dirty="0"/>
              <a:t>할 대상 지정</a:t>
            </a:r>
            <a:r>
              <a:rPr lang="en-US" altLang="ko-KR" dirty="0"/>
              <a:t>(</a:t>
            </a:r>
            <a:r>
              <a:rPr lang="ko-KR" altLang="en-US" dirty="0"/>
              <a:t>일종의 가이드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종류</a:t>
            </a:r>
            <a:endParaRPr lang="en-US" altLang="ko-KR" dirty="0"/>
          </a:p>
          <a:p>
            <a:pPr marL="1257300" lvl="2" indent="-342900">
              <a:buFont typeface="+mj-ea"/>
              <a:buAutoNum type="circleNumDbPlain"/>
            </a:pPr>
            <a:r>
              <a:rPr lang="en-US" altLang="ko-KR" dirty="0"/>
              <a:t>Sparse Prompt : points, box, text</a:t>
            </a:r>
          </a:p>
          <a:p>
            <a:pPr lvl="3"/>
            <a:r>
              <a:rPr lang="en-US" altLang="ko-KR" dirty="0"/>
              <a:t>mapping 256 dimensional vectoral embeddings</a:t>
            </a:r>
          </a:p>
          <a:p>
            <a:pPr lvl="3"/>
            <a:r>
              <a:rPr lang="en-US" altLang="ko-KR" dirty="0"/>
              <a:t>Text prompt : CLIP</a:t>
            </a:r>
            <a:r>
              <a:rPr lang="ko-KR" altLang="en-US" dirty="0"/>
              <a:t>의 </a:t>
            </a:r>
            <a:r>
              <a:rPr lang="en-US" altLang="ko-KR" dirty="0"/>
              <a:t>Text Encoder</a:t>
            </a:r>
            <a:r>
              <a:rPr lang="ko-KR" altLang="en-US" dirty="0"/>
              <a:t>로 </a:t>
            </a:r>
            <a:r>
              <a:rPr lang="en-US" altLang="ko-KR" dirty="0"/>
              <a:t>text embedding </a:t>
            </a:r>
            <a:r>
              <a:rPr lang="ko-KR" altLang="en-US" dirty="0"/>
              <a:t>추출</a:t>
            </a:r>
            <a:endParaRPr lang="en-US" altLang="ko-KR" dirty="0"/>
          </a:p>
          <a:p>
            <a:pPr lvl="3"/>
            <a:r>
              <a:rPr lang="en-US" altLang="ko-KR" dirty="0"/>
              <a:t>Box/Text prompt : </a:t>
            </a:r>
            <a:r>
              <a:rPr lang="ko-KR" altLang="en-US" dirty="0"/>
              <a:t>각 </a:t>
            </a:r>
            <a:r>
              <a:rPr lang="en-US" altLang="ko-KR" dirty="0"/>
              <a:t>coords</a:t>
            </a:r>
            <a:r>
              <a:rPr lang="ko-KR" altLang="en-US" dirty="0"/>
              <a:t>에 맞는 </a:t>
            </a:r>
            <a:r>
              <a:rPr lang="en-US" altLang="ko-KR" dirty="0"/>
              <a:t>embedding </a:t>
            </a:r>
            <a:r>
              <a:rPr lang="ko-KR" altLang="en-US" dirty="0"/>
              <a:t>생성</a:t>
            </a:r>
            <a:r>
              <a:rPr lang="en-US" altLang="ko-KR" dirty="0"/>
              <a:t>(</a:t>
            </a:r>
            <a:r>
              <a:rPr lang="en-US" altLang="ko-KR" dirty="0" err="1"/>
              <a:t>PositionEmbeddingRandom</a:t>
            </a:r>
            <a:r>
              <a:rPr lang="en-US" altLang="ko-KR" dirty="0"/>
              <a:t>() </a:t>
            </a:r>
            <a:r>
              <a:rPr lang="ko-KR" altLang="en-US" dirty="0"/>
              <a:t>사용</a:t>
            </a:r>
            <a:r>
              <a:rPr lang="en-US" altLang="ko-KR" dirty="0"/>
              <a:t>)</a:t>
            </a:r>
          </a:p>
          <a:p>
            <a:pPr lvl="3"/>
            <a:endParaRPr lang="en-US" altLang="ko-KR" dirty="0"/>
          </a:p>
          <a:p>
            <a:pPr lvl="2"/>
            <a:endParaRPr lang="en-US" altLang="ko-KR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3E189A83-0BB6-D3F1-4B2B-69B9A5FA0829}"/>
              </a:ext>
            </a:extLst>
          </p:cNvPr>
          <p:cNvGrpSpPr/>
          <p:nvPr/>
        </p:nvGrpSpPr>
        <p:grpSpPr>
          <a:xfrm>
            <a:off x="8915400" y="838792"/>
            <a:ext cx="2930114" cy="1853608"/>
            <a:chOff x="7597364" y="838792"/>
            <a:chExt cx="4248150" cy="2811712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49B267AA-BAD4-7625-9110-13C2A73675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09" t="21266" r="17913"/>
            <a:stretch/>
          </p:blipFill>
          <p:spPr bwMode="auto">
            <a:xfrm>
              <a:off x="7597364" y="838792"/>
              <a:ext cx="4248150" cy="2811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E35D3CA7-F4B4-7FF9-AA95-EC2A4407B1B9}"/>
                </a:ext>
              </a:extLst>
            </p:cNvPr>
            <p:cNvSpPr/>
            <p:nvPr/>
          </p:nvSpPr>
          <p:spPr>
            <a:xfrm>
              <a:off x="8745562" y="1693700"/>
              <a:ext cx="3089894" cy="152189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FCFDAC9D-AC7E-A420-A210-243AB4F54BB2}"/>
              </a:ext>
            </a:extLst>
          </p:cNvPr>
          <p:cNvGrpSpPr/>
          <p:nvPr/>
        </p:nvGrpSpPr>
        <p:grpSpPr>
          <a:xfrm>
            <a:off x="2058598" y="3711747"/>
            <a:ext cx="8074804" cy="3156852"/>
            <a:chOff x="2393900" y="3524379"/>
            <a:chExt cx="8074804" cy="3156852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8304FB01-5F60-9A66-8005-680651F43A97}"/>
                </a:ext>
              </a:extLst>
            </p:cNvPr>
            <p:cNvGrpSpPr/>
            <p:nvPr/>
          </p:nvGrpSpPr>
          <p:grpSpPr>
            <a:xfrm>
              <a:off x="5057448" y="3915522"/>
              <a:ext cx="5411256" cy="2765709"/>
              <a:chOff x="3049391" y="3896343"/>
              <a:chExt cx="5411256" cy="2765709"/>
            </a:xfrm>
          </p:grpSpPr>
          <p:grpSp>
            <p:nvGrpSpPr>
              <p:cNvPr id="33" name="그룹 32">
                <a:extLst>
                  <a:ext uri="{FF2B5EF4-FFF2-40B4-BE49-F238E27FC236}">
                    <a16:creationId xmlns:a16="http://schemas.microsoft.com/office/drawing/2014/main" id="{3E6BD152-FC64-EB63-275F-85BBE7F25E32}"/>
                  </a:ext>
                </a:extLst>
              </p:cNvPr>
              <p:cNvGrpSpPr/>
              <p:nvPr/>
            </p:nvGrpSpPr>
            <p:grpSpPr>
              <a:xfrm>
                <a:off x="3056848" y="3896343"/>
                <a:ext cx="1545505" cy="817289"/>
                <a:chOff x="1923373" y="4134468"/>
                <a:chExt cx="1545505" cy="817289"/>
              </a:xfrm>
            </p:grpSpPr>
            <p:sp>
              <p:nvSpPr>
                <p:cNvPr id="30" name="직사각형 29">
                  <a:extLst>
                    <a:ext uri="{FF2B5EF4-FFF2-40B4-BE49-F238E27FC236}">
                      <a16:creationId xmlns:a16="http://schemas.microsoft.com/office/drawing/2014/main" id="{219ADFE9-E6D7-6903-A1E9-0DD755FFE699}"/>
                    </a:ext>
                  </a:extLst>
                </p:cNvPr>
                <p:cNvSpPr/>
                <p:nvPr/>
              </p:nvSpPr>
              <p:spPr>
                <a:xfrm>
                  <a:off x="1999572" y="4134468"/>
                  <a:ext cx="1469306" cy="3118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9B61454-A283-1DC3-BDA6-BAA3BFDA2E89}"/>
                    </a:ext>
                  </a:extLst>
                </p:cNvPr>
                <p:cNvSpPr txBox="1"/>
                <p:nvPr/>
              </p:nvSpPr>
              <p:spPr>
                <a:xfrm>
                  <a:off x="1992115" y="4582425"/>
                  <a:ext cx="14767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(bs, </a:t>
                  </a:r>
                  <a:r>
                    <a:rPr lang="en-US" altLang="ko-KR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nP</a:t>
                  </a:r>
                  <a:r>
                    <a:rPr lang="en-US" altLang="ko-K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256)</a:t>
                  </a:r>
                  <a:endPara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직사각형 31">
                  <a:extLst>
                    <a:ext uri="{FF2B5EF4-FFF2-40B4-BE49-F238E27FC236}">
                      <a16:creationId xmlns:a16="http://schemas.microsoft.com/office/drawing/2014/main" id="{FF7848C5-276E-9139-CA2D-53A6E6E022E2}"/>
                    </a:ext>
                  </a:extLst>
                </p:cNvPr>
                <p:cNvSpPr/>
                <p:nvPr/>
              </p:nvSpPr>
              <p:spPr>
                <a:xfrm>
                  <a:off x="1923373" y="4213087"/>
                  <a:ext cx="1469306" cy="3118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7C8BE5F8-AB96-7060-F8AD-2B1841232811}"/>
                  </a:ext>
                </a:extLst>
              </p:cNvPr>
              <p:cNvGrpSpPr/>
              <p:nvPr/>
            </p:nvGrpSpPr>
            <p:grpSpPr>
              <a:xfrm>
                <a:off x="3056848" y="4901000"/>
                <a:ext cx="1476763" cy="788714"/>
                <a:chOff x="1992115" y="4134468"/>
                <a:chExt cx="1476763" cy="788714"/>
              </a:xfrm>
            </p:grpSpPr>
            <p:sp>
              <p:nvSpPr>
                <p:cNvPr id="35" name="직사각형 34">
                  <a:extLst>
                    <a:ext uri="{FF2B5EF4-FFF2-40B4-BE49-F238E27FC236}">
                      <a16:creationId xmlns:a16="http://schemas.microsoft.com/office/drawing/2014/main" id="{0A99AE0F-FDAE-352A-C296-AA94E0298758}"/>
                    </a:ext>
                  </a:extLst>
                </p:cNvPr>
                <p:cNvSpPr/>
                <p:nvPr/>
              </p:nvSpPr>
              <p:spPr>
                <a:xfrm>
                  <a:off x="1999572" y="4134468"/>
                  <a:ext cx="1469306" cy="3118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F242066-D6F3-67C3-5DCC-238980FFBBFC}"/>
                    </a:ext>
                  </a:extLst>
                </p:cNvPr>
                <p:cNvSpPr txBox="1"/>
                <p:nvPr/>
              </p:nvSpPr>
              <p:spPr>
                <a:xfrm>
                  <a:off x="1992115" y="4553850"/>
                  <a:ext cx="14767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(bs, </a:t>
                  </a:r>
                  <a:r>
                    <a:rPr lang="en-US" altLang="ko-KR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nB</a:t>
                  </a:r>
                  <a:r>
                    <a:rPr lang="en-US" altLang="ko-K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256)</a:t>
                  </a:r>
                  <a:endPara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그룹 38">
                <a:extLst>
                  <a:ext uri="{FF2B5EF4-FFF2-40B4-BE49-F238E27FC236}">
                    <a16:creationId xmlns:a16="http://schemas.microsoft.com/office/drawing/2014/main" id="{241ADCD2-67B4-F249-C19E-6D07E2834198}"/>
                  </a:ext>
                </a:extLst>
              </p:cNvPr>
              <p:cNvGrpSpPr/>
              <p:nvPr/>
            </p:nvGrpSpPr>
            <p:grpSpPr>
              <a:xfrm>
                <a:off x="3049391" y="5873338"/>
                <a:ext cx="1476763" cy="788714"/>
                <a:chOff x="1992115" y="4134468"/>
                <a:chExt cx="1476763" cy="788714"/>
              </a:xfrm>
            </p:grpSpPr>
            <p:sp>
              <p:nvSpPr>
                <p:cNvPr id="40" name="직사각형 39">
                  <a:extLst>
                    <a:ext uri="{FF2B5EF4-FFF2-40B4-BE49-F238E27FC236}">
                      <a16:creationId xmlns:a16="http://schemas.microsoft.com/office/drawing/2014/main" id="{1E1AC47E-EBF7-9010-EE4C-FC6348C347B3}"/>
                    </a:ext>
                  </a:extLst>
                </p:cNvPr>
                <p:cNvSpPr/>
                <p:nvPr/>
              </p:nvSpPr>
              <p:spPr>
                <a:xfrm>
                  <a:off x="1999572" y="4134468"/>
                  <a:ext cx="1469306" cy="31189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pad</a:t>
                  </a:r>
                  <a:endParaRPr lang="ko-KR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32369AF-158E-BEF9-A36A-1494215FEB36}"/>
                    </a:ext>
                  </a:extLst>
                </p:cNvPr>
                <p:cNvSpPr txBox="1"/>
                <p:nvPr/>
              </p:nvSpPr>
              <p:spPr>
                <a:xfrm>
                  <a:off x="1992115" y="4553850"/>
                  <a:ext cx="14767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(bs, 1, 256)</a:t>
                  </a:r>
                  <a:endPara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화살표: 오른쪽 41">
                <a:extLst>
                  <a:ext uri="{FF2B5EF4-FFF2-40B4-BE49-F238E27FC236}">
                    <a16:creationId xmlns:a16="http://schemas.microsoft.com/office/drawing/2014/main" id="{32CDA4E9-3997-CB95-8579-EF5CBE3643CB}"/>
                  </a:ext>
                </a:extLst>
              </p:cNvPr>
              <p:cNvSpPr/>
              <p:nvPr/>
            </p:nvSpPr>
            <p:spPr>
              <a:xfrm>
                <a:off x="5075838" y="4901000"/>
                <a:ext cx="1112787" cy="338554"/>
              </a:xfrm>
              <a:prstGeom prst="rightArrow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A80AD7D-5E33-1A1F-5AE5-A178F959A3B2}"/>
                  </a:ext>
                </a:extLst>
              </p:cNvPr>
              <p:cNvSpPr txBox="1"/>
              <p:nvPr/>
            </p:nvSpPr>
            <p:spPr>
              <a:xfrm>
                <a:off x="5118867" y="5239554"/>
                <a:ext cx="97713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err="1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Concat</a:t>
                </a:r>
                <a:r>
                  <a:rPr lang="en-US" altLang="ko-KR" sz="12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.</a:t>
                </a:r>
                <a:endParaRPr lang="ko-KR" altLang="en-US" sz="12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grpSp>
            <p:nvGrpSpPr>
              <p:cNvPr id="52" name="그룹 51">
                <a:extLst>
                  <a:ext uri="{FF2B5EF4-FFF2-40B4-BE49-F238E27FC236}">
                    <a16:creationId xmlns:a16="http://schemas.microsoft.com/office/drawing/2014/main" id="{FA9DA463-A7C1-8FA4-1DB8-7C7DE3D764E9}"/>
                  </a:ext>
                </a:extLst>
              </p:cNvPr>
              <p:cNvGrpSpPr/>
              <p:nvPr/>
            </p:nvGrpSpPr>
            <p:grpSpPr>
              <a:xfrm>
                <a:off x="6191927" y="4357000"/>
                <a:ext cx="2268720" cy="1525614"/>
                <a:chOff x="6660469" y="4306226"/>
                <a:chExt cx="2268720" cy="1525614"/>
              </a:xfrm>
            </p:grpSpPr>
            <p:grpSp>
              <p:nvGrpSpPr>
                <p:cNvPr id="50" name="그룹 49">
                  <a:extLst>
                    <a:ext uri="{FF2B5EF4-FFF2-40B4-BE49-F238E27FC236}">
                      <a16:creationId xmlns:a16="http://schemas.microsoft.com/office/drawing/2014/main" id="{439B2FED-A75C-5448-EDFB-91F2578C5664}"/>
                    </a:ext>
                  </a:extLst>
                </p:cNvPr>
                <p:cNvGrpSpPr/>
                <p:nvPr/>
              </p:nvGrpSpPr>
              <p:grpSpPr>
                <a:xfrm>
                  <a:off x="6660469" y="4799362"/>
                  <a:ext cx="2268720" cy="1032478"/>
                  <a:chOff x="7046387" y="4902891"/>
                  <a:chExt cx="2268720" cy="1032478"/>
                </a:xfrm>
              </p:grpSpPr>
              <p:sp>
                <p:nvSpPr>
                  <p:cNvPr id="49" name="직사각형 48">
                    <a:extLst>
                      <a:ext uri="{FF2B5EF4-FFF2-40B4-BE49-F238E27FC236}">
                        <a16:creationId xmlns:a16="http://schemas.microsoft.com/office/drawing/2014/main" id="{59DF03DE-1FDD-CF4E-48F3-71646EFFB579}"/>
                      </a:ext>
                    </a:extLst>
                  </p:cNvPr>
                  <p:cNvSpPr/>
                  <p:nvPr/>
                </p:nvSpPr>
                <p:spPr>
                  <a:xfrm>
                    <a:off x="7598492" y="4902891"/>
                    <a:ext cx="1469306" cy="311895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pad</a:t>
                    </a:r>
                    <a:endParaRPr lang="ko-KR" altLang="en-US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8" name="직사각형 47">
                    <a:extLst>
                      <a:ext uri="{FF2B5EF4-FFF2-40B4-BE49-F238E27FC236}">
                        <a16:creationId xmlns:a16="http://schemas.microsoft.com/office/drawing/2014/main" id="{2ED4782A-B8EF-7570-F92B-DB4AC2C26678}"/>
                      </a:ext>
                    </a:extLst>
                  </p:cNvPr>
                  <p:cNvSpPr/>
                  <p:nvPr/>
                </p:nvSpPr>
                <p:spPr>
                  <a:xfrm>
                    <a:off x="7522293" y="5002364"/>
                    <a:ext cx="1469306" cy="31189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grpSp>
                <p:nvGrpSpPr>
                  <p:cNvPr id="44" name="그룹 43">
                    <a:extLst>
                      <a:ext uri="{FF2B5EF4-FFF2-40B4-BE49-F238E27FC236}">
                        <a16:creationId xmlns:a16="http://schemas.microsoft.com/office/drawing/2014/main" id="{9A8ECA6A-F25A-4B61-67D9-F2CB8CF18C32}"/>
                      </a:ext>
                    </a:extLst>
                  </p:cNvPr>
                  <p:cNvGrpSpPr/>
                  <p:nvPr/>
                </p:nvGrpSpPr>
                <p:grpSpPr>
                  <a:xfrm>
                    <a:off x="7046387" y="5107908"/>
                    <a:ext cx="2268720" cy="827461"/>
                    <a:chOff x="1599865" y="4134468"/>
                    <a:chExt cx="2268720" cy="827461"/>
                  </a:xfrm>
                </p:grpSpPr>
                <p:sp>
                  <p:nvSpPr>
                    <p:cNvPr id="45" name="직사각형 44">
                      <a:extLst>
                        <a:ext uri="{FF2B5EF4-FFF2-40B4-BE49-F238E27FC236}">
                          <a16:creationId xmlns:a16="http://schemas.microsoft.com/office/drawing/2014/main" id="{08BBED0D-56BE-76AB-F830-184B086B2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99572" y="4134468"/>
                      <a:ext cx="1469306" cy="31189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565D1DD1-CB17-29A2-479E-24A2B4ADE0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99865" y="4592597"/>
                      <a:ext cx="226872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(bs, </a:t>
                      </a:r>
                      <a:r>
                        <a:rPr lang="en-US" altLang="ko-K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</a:t>
                      </a:r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altLang="ko-K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</a:t>
                      </a:r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+ 1, 256)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7" name="직사각형 46">
                      <a:extLst>
                        <a:ext uri="{FF2B5EF4-FFF2-40B4-BE49-F238E27FC236}">
                          <a16:creationId xmlns:a16="http://schemas.microsoft.com/office/drawing/2014/main" id="{4A88184A-9039-1C72-38D7-7255CFE6D5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373" y="4213087"/>
                      <a:ext cx="1469306" cy="31189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</p:grpSp>
            </p:grp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F04597E-7AFA-A4FD-468F-BFE7F39F3F63}"/>
                    </a:ext>
                  </a:extLst>
                </p:cNvPr>
                <p:cNvSpPr txBox="1"/>
                <p:nvPr/>
              </p:nvSpPr>
              <p:spPr>
                <a:xfrm>
                  <a:off x="6983977" y="4306226"/>
                  <a:ext cx="1703677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Sparse Prompt Embedding</a:t>
                  </a:r>
                  <a:endParaRPr lang="ko-KR" altLang="en-US" sz="12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p:grpSp>
        </p:grpSp>
        <p:sp>
          <p:nvSpPr>
            <p:cNvPr id="54" name="화살표: 오른쪽 53">
              <a:extLst>
                <a:ext uri="{FF2B5EF4-FFF2-40B4-BE49-F238E27FC236}">
                  <a16:creationId xmlns:a16="http://schemas.microsoft.com/office/drawing/2014/main" id="{E1F0623F-FE42-8810-5836-8039A0DFD2F5}"/>
                </a:ext>
              </a:extLst>
            </p:cNvPr>
            <p:cNvSpPr/>
            <p:nvPr/>
          </p:nvSpPr>
          <p:spPr>
            <a:xfrm>
              <a:off x="3731095" y="4128944"/>
              <a:ext cx="1112787" cy="69893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화살표: 오른쪽 54">
              <a:extLst>
                <a:ext uri="{FF2B5EF4-FFF2-40B4-BE49-F238E27FC236}">
                  <a16:creationId xmlns:a16="http://schemas.microsoft.com/office/drawing/2014/main" id="{E1BD951F-0CF4-7549-882E-E6574F13871D}"/>
                </a:ext>
              </a:extLst>
            </p:cNvPr>
            <p:cNvSpPr/>
            <p:nvPr/>
          </p:nvSpPr>
          <p:spPr>
            <a:xfrm>
              <a:off x="3719971" y="5029839"/>
              <a:ext cx="1112787" cy="69893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66B9AFA-4950-C59F-EDFD-EB34CF25204B}"/>
                </a:ext>
              </a:extLst>
            </p:cNvPr>
            <p:cNvSpPr txBox="1"/>
            <p:nvPr/>
          </p:nvSpPr>
          <p:spPr>
            <a:xfrm>
              <a:off x="2450625" y="3977094"/>
              <a:ext cx="120427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[[510, 375], [680, 375]]</a:t>
              </a:r>
              <a:endParaRPr lang="ko-KR" altLang="en-US" sz="12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BA98717-10FD-578D-C86C-AEBF5F9688A1}"/>
                </a:ext>
              </a:extLst>
            </p:cNvPr>
            <p:cNvSpPr txBox="1"/>
            <p:nvPr/>
          </p:nvSpPr>
          <p:spPr>
            <a:xfrm>
              <a:off x="2450625" y="4920179"/>
              <a:ext cx="120427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[[200, 200, 400, 400]]</a:t>
              </a:r>
              <a:endParaRPr lang="ko-KR" altLang="en-US" sz="12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4D91EAA4-9DBE-42F1-BBAA-905EA4439099}"/>
                </a:ext>
              </a:extLst>
            </p:cNvPr>
            <p:cNvGrpSpPr/>
            <p:nvPr/>
          </p:nvGrpSpPr>
          <p:grpSpPr>
            <a:xfrm>
              <a:off x="2393900" y="3524379"/>
              <a:ext cx="4011521" cy="279853"/>
              <a:chOff x="1185943" y="3429000"/>
              <a:chExt cx="4011521" cy="279853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F74C8F8-0777-892C-9A2A-9E45664A5BA4}"/>
                  </a:ext>
                </a:extLst>
              </p:cNvPr>
              <p:cNvSpPr txBox="1"/>
              <p:nvPr/>
            </p:nvSpPr>
            <p:spPr>
              <a:xfrm>
                <a:off x="1185943" y="3429000"/>
                <a:ext cx="120427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Coords</a:t>
                </a:r>
                <a:endParaRPr lang="ko-KR" altLang="en-US" sz="12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F41ECC-63ED-98D8-6A57-5A568E7F0284}"/>
                  </a:ext>
                </a:extLst>
              </p:cNvPr>
              <p:cNvSpPr txBox="1"/>
              <p:nvPr/>
            </p:nvSpPr>
            <p:spPr>
              <a:xfrm>
                <a:off x="3993193" y="3431854"/>
                <a:ext cx="120427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Embedding</a:t>
                </a:r>
                <a:endParaRPr lang="ko-KR" altLang="en-US" sz="12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442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SAM architecture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Flexible prompt Encoder</a:t>
            </a:r>
          </a:p>
          <a:p>
            <a:pPr lvl="1"/>
            <a:r>
              <a:rPr lang="en-US" altLang="ko-KR" dirty="0"/>
              <a:t>Dense Prompt(</a:t>
            </a:r>
            <a:r>
              <a:rPr lang="en-US" altLang="ko-KR" dirty="0" err="1"/>
              <a:t>i.e</a:t>
            </a:r>
            <a:r>
              <a:rPr lang="en-US" altLang="ko-KR" dirty="0"/>
              <a:t> mask)</a:t>
            </a:r>
          </a:p>
          <a:p>
            <a:pPr lvl="2"/>
            <a:r>
              <a:rPr lang="en-US" altLang="ko-KR" dirty="0"/>
              <a:t>Have a spatial correspondence with the image</a:t>
            </a:r>
          </a:p>
          <a:p>
            <a:pPr lvl="2"/>
            <a:r>
              <a:rPr lang="en-US" altLang="ko-KR" dirty="0"/>
              <a:t>Convolution layer</a:t>
            </a:r>
            <a:r>
              <a:rPr lang="ko-KR" altLang="en-US" dirty="0"/>
              <a:t>를 통해 </a:t>
            </a:r>
            <a:r>
              <a:rPr lang="en-US" altLang="ko-KR" dirty="0"/>
              <a:t>x1/16 down-sampling </a:t>
            </a:r>
            <a:r>
              <a:rPr lang="ko-KR" altLang="en-US" dirty="0"/>
              <a:t>진행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6C14037D-E475-79E6-143F-45D52A5B6EA1}"/>
              </a:ext>
            </a:extLst>
          </p:cNvPr>
          <p:cNvGrpSpPr/>
          <p:nvPr/>
        </p:nvGrpSpPr>
        <p:grpSpPr>
          <a:xfrm>
            <a:off x="2809168" y="4191292"/>
            <a:ext cx="1763894" cy="1379408"/>
            <a:chOff x="2400240" y="5539740"/>
            <a:chExt cx="1763894" cy="1379408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3DAF9067-C191-E278-E9C7-8012B6529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9867" y="5539740"/>
              <a:ext cx="1724266" cy="952633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3C9B2EA6-5CD7-557A-2556-2A66E2F2958A}"/>
                    </a:ext>
                  </a:extLst>
                </p14:cNvPr>
                <p14:cNvContentPartPr/>
                <p14:nvPr/>
              </p14:nvContentPartPr>
              <p14:xfrm>
                <a:off x="2400240" y="5637440"/>
                <a:ext cx="1753560" cy="77616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3C9B2EA6-5CD7-557A-2556-2A66E2F2958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91240" y="5628440"/>
                  <a:ext cx="1771200" cy="7938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77D7EC-5CEA-FB30-B4DB-729A8E8B2AB6}"/>
                </a:ext>
              </a:extLst>
            </p:cNvPr>
            <p:cNvSpPr txBox="1"/>
            <p:nvPr/>
          </p:nvSpPr>
          <p:spPr>
            <a:xfrm>
              <a:off x="2483270" y="6549816"/>
              <a:ext cx="1680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(3, 1024, 1024)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74DA8DC-9C30-6FDD-180A-5E8EA7225165}"/>
              </a:ext>
            </a:extLst>
          </p:cNvPr>
          <p:cNvSpPr txBox="1"/>
          <p:nvPr/>
        </p:nvSpPr>
        <p:spPr>
          <a:xfrm rot="1121789">
            <a:off x="6026936" y="3890524"/>
            <a:ext cx="781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1/16</a:t>
            </a:r>
            <a:endParaRPr lang="ko-KR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3E189A83-0BB6-D3F1-4B2B-69B9A5FA0829}"/>
              </a:ext>
            </a:extLst>
          </p:cNvPr>
          <p:cNvGrpSpPr/>
          <p:nvPr/>
        </p:nvGrpSpPr>
        <p:grpSpPr>
          <a:xfrm>
            <a:off x="8915400" y="838792"/>
            <a:ext cx="2930114" cy="1853608"/>
            <a:chOff x="7597364" y="838792"/>
            <a:chExt cx="4248150" cy="2811712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49B267AA-BAD4-7625-9110-13C2A73675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09" t="21266" r="17913"/>
            <a:stretch/>
          </p:blipFill>
          <p:spPr bwMode="auto">
            <a:xfrm>
              <a:off x="7597364" y="838792"/>
              <a:ext cx="4248150" cy="2811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E35D3CA7-F4B4-7FF9-AA95-EC2A4407B1B9}"/>
                </a:ext>
              </a:extLst>
            </p:cNvPr>
            <p:cNvSpPr/>
            <p:nvPr/>
          </p:nvSpPr>
          <p:spPr>
            <a:xfrm>
              <a:off x="7597364" y="1685528"/>
              <a:ext cx="1086353" cy="152189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646D474-A75C-B575-48BF-FF526887084B}"/>
              </a:ext>
            </a:extLst>
          </p:cNvPr>
          <p:cNvGrpSpPr/>
          <p:nvPr/>
        </p:nvGrpSpPr>
        <p:grpSpPr>
          <a:xfrm>
            <a:off x="4707279" y="3910842"/>
            <a:ext cx="3002333" cy="1486154"/>
            <a:chOff x="4498503" y="2970572"/>
            <a:chExt cx="3002333" cy="1486154"/>
          </a:xfrm>
        </p:grpSpPr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29E85CBE-49DF-80EC-455B-A0CC329221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8503" y="3702160"/>
              <a:ext cx="3002333" cy="114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사다리꼴 20">
              <a:extLst>
                <a:ext uri="{FF2B5EF4-FFF2-40B4-BE49-F238E27FC236}">
                  <a16:creationId xmlns:a16="http://schemas.microsoft.com/office/drawing/2014/main" id="{B4BF9CC1-D1EA-C658-D0BA-0F2811678C19}"/>
                </a:ext>
              </a:extLst>
            </p:cNvPr>
            <p:cNvSpPr/>
            <p:nvPr/>
          </p:nvSpPr>
          <p:spPr>
            <a:xfrm rot="5400000" flipH="1">
              <a:off x="5145054" y="3052707"/>
              <a:ext cx="1486154" cy="1321884"/>
            </a:xfrm>
            <a:prstGeom prst="trapezoid">
              <a:avLst>
                <a:gd name="adj" fmla="val 3172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9F1577-7364-D4FD-7711-1C8572F6C132}"/>
                </a:ext>
              </a:extLst>
            </p:cNvPr>
            <p:cNvSpPr txBox="1"/>
            <p:nvPr/>
          </p:nvSpPr>
          <p:spPr>
            <a:xfrm>
              <a:off x="5227189" y="3561355"/>
              <a:ext cx="1321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Conv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F1E04A2E-D004-E82B-3DE5-F4E9F80D0935}"/>
              </a:ext>
            </a:extLst>
          </p:cNvPr>
          <p:cNvGrpSpPr/>
          <p:nvPr/>
        </p:nvGrpSpPr>
        <p:grpSpPr>
          <a:xfrm>
            <a:off x="7578337" y="4322864"/>
            <a:ext cx="1476763" cy="918380"/>
            <a:chOff x="7941006" y="5073485"/>
            <a:chExt cx="1476763" cy="918380"/>
          </a:xfrm>
        </p:grpSpPr>
        <p:sp>
          <p:nvSpPr>
            <p:cNvPr id="23" name="정육면체 22">
              <a:extLst>
                <a:ext uri="{FF2B5EF4-FFF2-40B4-BE49-F238E27FC236}">
                  <a16:creationId xmlns:a16="http://schemas.microsoft.com/office/drawing/2014/main" id="{59CED0C1-237B-CB7F-B9AD-CED82525582B}"/>
                </a:ext>
              </a:extLst>
            </p:cNvPr>
            <p:cNvSpPr/>
            <p:nvPr/>
          </p:nvSpPr>
          <p:spPr>
            <a:xfrm>
              <a:off x="8340715" y="5073485"/>
              <a:ext cx="587410" cy="558132"/>
            </a:xfrm>
            <a:prstGeom prst="cube">
              <a:avLst/>
            </a:prstGeom>
            <a:solidFill>
              <a:schemeClr val="tx1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26746E0-6CC7-D355-A1BA-C8039A5AE2E1}"/>
                </a:ext>
              </a:extLst>
            </p:cNvPr>
            <p:cNvSpPr txBox="1"/>
            <p:nvPr/>
          </p:nvSpPr>
          <p:spPr>
            <a:xfrm>
              <a:off x="7941006" y="5649840"/>
              <a:ext cx="1476763" cy="342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(256, 64, 64)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28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SAM architecture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37" y="988395"/>
            <a:ext cx="11332755" cy="5278845"/>
          </a:xfrm>
        </p:spPr>
        <p:txBody>
          <a:bodyPr/>
          <a:lstStyle/>
          <a:p>
            <a:r>
              <a:rPr lang="en-US" altLang="ko-KR" dirty="0"/>
              <a:t>Mask Decoder</a:t>
            </a:r>
          </a:p>
          <a:p>
            <a:pPr lvl="1"/>
            <a:r>
              <a:rPr lang="ko-KR" altLang="en-US" dirty="0"/>
              <a:t>이미지상 </a:t>
            </a:r>
            <a:r>
              <a:rPr lang="en-US" altLang="ko-KR" dirty="0"/>
              <a:t>Prompt</a:t>
            </a:r>
            <a:r>
              <a:rPr lang="ko-KR" altLang="en-US" dirty="0"/>
              <a:t>가 가리키는 객체의 마스크 추출</a:t>
            </a:r>
            <a:endParaRPr lang="en-US" altLang="ko-K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27D6431-77BA-C9CF-680B-E29B498B8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3" y="2959017"/>
            <a:ext cx="10872863" cy="220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7069806-A200-FFD1-B033-C2D6E229C1FD}"/>
              </a:ext>
            </a:extLst>
          </p:cNvPr>
          <p:cNvSpPr/>
          <p:nvPr/>
        </p:nvSpPr>
        <p:spPr>
          <a:xfrm>
            <a:off x="7677068" y="2801257"/>
            <a:ext cx="4061356" cy="2367726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1145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12823</TotalTime>
  <Words>2774</Words>
  <Application>Microsoft Office PowerPoint</Application>
  <PresentationFormat>와이드스크린</PresentationFormat>
  <Paragraphs>475</Paragraphs>
  <Slides>36</Slides>
  <Notes>36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50" baseType="lpstr">
      <vt:lpstr>AppleSDGothicNeo</vt:lpstr>
      <vt:lpstr>KoPubWorld돋움체 Bold</vt:lpstr>
      <vt:lpstr>KoPubWorld돋움체 Light</vt:lpstr>
      <vt:lpstr>KoPubWorld돋움체 Medium</vt:lpstr>
      <vt:lpstr>Malgun Gothic Semilight</vt:lpstr>
      <vt:lpstr>맑은 고딕</vt:lpstr>
      <vt:lpstr>Arial</vt:lpstr>
      <vt:lpstr>Calibri</vt:lpstr>
      <vt:lpstr>Calibri Light</vt:lpstr>
      <vt:lpstr>Cambria Math</vt:lpstr>
      <vt:lpstr>Symbol</vt:lpstr>
      <vt:lpstr>Times New Roman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노승하</cp:lastModifiedBy>
  <cp:revision>1434</cp:revision>
  <dcterms:created xsi:type="dcterms:W3CDTF">2022-02-02T04:32:22Z</dcterms:created>
  <dcterms:modified xsi:type="dcterms:W3CDTF">2024-04-15T18:41:18Z</dcterms:modified>
</cp:coreProperties>
</file>