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8" r:id="rId2"/>
    <p:sldId id="316" r:id="rId3"/>
    <p:sldId id="332" r:id="rId4"/>
    <p:sldId id="317" r:id="rId5"/>
    <p:sldId id="333" r:id="rId6"/>
    <p:sldId id="321" r:id="rId7"/>
    <p:sldId id="318" r:id="rId8"/>
    <p:sldId id="324" r:id="rId9"/>
    <p:sldId id="323" r:id="rId10"/>
    <p:sldId id="325" r:id="rId11"/>
    <p:sldId id="326" r:id="rId12"/>
    <p:sldId id="331" r:id="rId13"/>
    <p:sldId id="327" r:id="rId14"/>
    <p:sldId id="334" r:id="rId15"/>
    <p:sldId id="328" r:id="rId16"/>
    <p:sldId id="330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8482" autoAdjust="0"/>
  </p:normalViewPr>
  <p:slideViewPr>
    <p:cSldViewPr snapToGrid="0">
      <p:cViewPr varScale="1">
        <p:scale>
          <a:sx n="67" d="100"/>
          <a:sy n="67" d="100"/>
        </p:scale>
        <p:origin x="18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2022-03-14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Readout</a:t>
            </a:r>
            <a:r>
              <a:rPr lang="ko-KR" altLang="en-US" dirty="0"/>
              <a:t> </a:t>
            </a:r>
            <a:r>
              <a:rPr lang="en-US" altLang="ko-KR" dirty="0"/>
              <a:t>-</a:t>
            </a:r>
            <a:r>
              <a:rPr lang="ko-KR" altLang="en-US" dirty="0"/>
              <a:t>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poqa Han Sans"/>
              </a:rPr>
              <a:t>graph convolution layer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를 통해 생성된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poqa Han Sans"/>
              </a:rPr>
              <a:t>latent feature matrix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를 그래프 전체를 표현하는 하나의 벡터로 변환하는 함수이다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poqa Han Sans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일반적으로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poqa Han Sans"/>
              </a:rPr>
              <a:t>readout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은 전체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poqa Han Sans"/>
              </a:rPr>
              <a:t>node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의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poqa Han Sans"/>
              </a:rPr>
              <a:t>latent feature vector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를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Spoqa Han Sans"/>
              </a:rPr>
              <a:t>평균내어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 그래프 전체를 표현하는 하나의 벡터를 생성한다</a:t>
            </a:r>
            <a:endParaRPr lang="en-US" altLang="ko-KR" b="0" i="0" dirty="0">
              <a:solidFill>
                <a:srgbClr val="000000"/>
              </a:solidFill>
              <a:effectLst/>
              <a:latin typeface="Spoqa Han Sans"/>
            </a:endParaRPr>
          </a:p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Spoqa Han Sans"/>
              </a:rPr>
              <a:t>GCN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에서 가장 중요한 부분은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Spoqa Han Sans"/>
              </a:rPr>
              <a:t>graph convolution layer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Spoqa Han Sans"/>
              </a:rPr>
              <a:t>이다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5101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다른곳에</a:t>
            </a:r>
            <a:r>
              <a:rPr lang="ko-KR" altLang="en-US" dirty="0"/>
              <a:t> 바로 적용 가능</a:t>
            </a:r>
            <a:r>
              <a:rPr lang="en-US" altLang="ko-KR" dirty="0"/>
              <a:t>, </a:t>
            </a:r>
            <a:r>
              <a:rPr lang="ko-KR" altLang="en-US" dirty="0"/>
              <a:t>확장성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891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Node Embedding : </a:t>
            </a:r>
            <a:r>
              <a:rPr lang="ko-KR" altLang="en-US" dirty="0"/>
              <a:t> 연결관계와 이웃들의 상태를 이용하여 각 점의 상태를 학습하고</a:t>
            </a:r>
            <a:r>
              <a:rPr lang="en-US" altLang="ko-KR" dirty="0"/>
              <a:t> </a:t>
            </a:r>
            <a:r>
              <a:rPr lang="ko-KR" altLang="en-US" dirty="0"/>
              <a:t>마지막 상태를 통해 예측을 수행하는데 이 마지막 상태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196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i="0" dirty="0">
                <a:solidFill>
                  <a:srgbClr val="505050"/>
                </a:solidFill>
                <a:effectLst/>
                <a:latin typeface="Nanum Gothic"/>
              </a:rPr>
              <a:t>입력으로 그래프 구조와 각 </a:t>
            </a:r>
            <a:r>
              <a:rPr lang="ko-KR" altLang="en-US" b="0" i="0" dirty="0" err="1">
                <a:solidFill>
                  <a:srgbClr val="505050"/>
                </a:solidFill>
                <a:effectLst/>
                <a:latin typeface="Nanum Gothic"/>
              </a:rPr>
              <a:t>노드별</a:t>
            </a:r>
            <a:r>
              <a:rPr lang="ko-KR" altLang="en-US" b="0" i="0" dirty="0">
                <a:solidFill>
                  <a:srgbClr val="505050"/>
                </a:solidFill>
                <a:effectLst/>
                <a:latin typeface="Nanum Gothic"/>
              </a:rPr>
              <a:t> </a:t>
            </a:r>
            <a:r>
              <a:rPr lang="en-US" altLang="ko-KR" b="0" i="0" dirty="0">
                <a:solidFill>
                  <a:srgbClr val="505050"/>
                </a:solidFill>
                <a:effectLst/>
                <a:latin typeface="Nanum Gothic"/>
              </a:rPr>
              <a:t>feature </a:t>
            </a:r>
            <a:r>
              <a:rPr lang="ko-KR" altLang="en-US" b="0" i="0" dirty="0">
                <a:solidFill>
                  <a:srgbClr val="505050"/>
                </a:solidFill>
                <a:effectLst/>
                <a:latin typeface="Nanum Gothic"/>
              </a:rPr>
              <a:t>정보를 받습니다</a:t>
            </a:r>
            <a:r>
              <a:rPr lang="en-US" altLang="ko-KR" b="0" i="0" dirty="0">
                <a:solidFill>
                  <a:srgbClr val="505050"/>
                </a:solidFill>
                <a:effectLst/>
                <a:latin typeface="Nanum Gothic"/>
              </a:rPr>
              <a:t>. </a:t>
            </a:r>
            <a:r>
              <a:rPr lang="ko-KR" altLang="en-US" b="0" i="0" dirty="0">
                <a:solidFill>
                  <a:srgbClr val="505050"/>
                </a:solidFill>
                <a:effectLst/>
                <a:latin typeface="Nanum Gothic"/>
              </a:rPr>
              <a:t>입력으로 받은 </a:t>
            </a:r>
            <a:r>
              <a:rPr lang="en-US" altLang="ko-KR" b="0" i="0" dirty="0">
                <a:solidFill>
                  <a:srgbClr val="505050"/>
                </a:solidFill>
                <a:effectLst/>
                <a:latin typeface="Nanum Gothic"/>
              </a:rPr>
              <a:t>feature </a:t>
            </a:r>
            <a:r>
              <a:rPr lang="ko-KR" altLang="en-US" b="0" i="0" dirty="0">
                <a:solidFill>
                  <a:srgbClr val="505050"/>
                </a:solidFill>
                <a:effectLst/>
                <a:latin typeface="Nanum Gothic"/>
              </a:rPr>
              <a:t>정보와 그래프 내에서 나타나는 이웃 정보를 바탕으로 각 노드 별 </a:t>
            </a:r>
            <a:r>
              <a:rPr lang="en-US" altLang="ko-KR" b="0" i="0" dirty="0">
                <a:solidFill>
                  <a:srgbClr val="505050"/>
                </a:solidFill>
                <a:effectLst/>
                <a:latin typeface="Nanum Gothic"/>
              </a:rPr>
              <a:t>vector embedding</a:t>
            </a:r>
            <a:r>
              <a:rPr lang="ko-KR" altLang="en-US" b="0" i="0" dirty="0">
                <a:solidFill>
                  <a:srgbClr val="505050"/>
                </a:solidFill>
                <a:effectLst/>
                <a:latin typeface="Nanum Gothic"/>
              </a:rPr>
              <a:t>을 출력 결과로 얻어냅니다</a:t>
            </a:r>
            <a:r>
              <a:rPr lang="en-US" altLang="ko-KR" b="0" i="0" dirty="0">
                <a:solidFill>
                  <a:srgbClr val="505050"/>
                </a:solidFill>
                <a:effectLst/>
                <a:latin typeface="Nanum Gothic"/>
              </a:rPr>
              <a:t>. GNN</a:t>
            </a:r>
            <a:r>
              <a:rPr lang="ko-KR" altLang="en-US" b="0" i="0" dirty="0">
                <a:solidFill>
                  <a:srgbClr val="505050"/>
                </a:solidFill>
                <a:effectLst/>
                <a:latin typeface="Nanum Gothic"/>
              </a:rPr>
              <a:t>의 하나의 레이어에서 각 노드들은 그래프 상의 이웃들의 정보와 자기 자신의 정보를 이용해 </a:t>
            </a:r>
            <a:r>
              <a:rPr lang="en-US" altLang="ko-KR" b="0" i="0" dirty="0">
                <a:solidFill>
                  <a:srgbClr val="505050"/>
                </a:solidFill>
                <a:effectLst/>
                <a:latin typeface="Nanum Gothic"/>
              </a:rPr>
              <a:t>embedding</a:t>
            </a:r>
            <a:r>
              <a:rPr lang="ko-KR" altLang="en-US" b="0" i="0" dirty="0">
                <a:solidFill>
                  <a:srgbClr val="505050"/>
                </a:solidFill>
                <a:effectLst/>
                <a:latin typeface="Nanum Gothic"/>
              </a:rPr>
              <a:t>을 만듭니다</a:t>
            </a:r>
            <a:r>
              <a:rPr lang="en-US" altLang="ko-KR" b="0" i="0" dirty="0">
                <a:solidFill>
                  <a:srgbClr val="505050"/>
                </a:solidFill>
                <a:effectLst/>
                <a:latin typeface="Nanum Gothic"/>
              </a:rPr>
              <a:t>. GNN</a:t>
            </a:r>
            <a:r>
              <a:rPr lang="ko-KR" altLang="en-US" b="0" i="0" dirty="0">
                <a:solidFill>
                  <a:srgbClr val="505050"/>
                </a:solidFill>
                <a:effectLst/>
                <a:latin typeface="Nanum Gothic"/>
              </a:rPr>
              <a:t>에서는 인접한 노드들의 정보를 함께 사용하는 구조가 있다고 생각할 수 있습니다</a:t>
            </a:r>
            <a:r>
              <a:rPr lang="en-US" altLang="ko-KR" b="0" i="0" dirty="0">
                <a:solidFill>
                  <a:srgbClr val="505050"/>
                </a:solidFill>
                <a:effectLst/>
                <a:latin typeface="Nanum Gothic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719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Node Embedding : </a:t>
            </a:r>
            <a:r>
              <a:rPr lang="ko-KR" altLang="en-US" dirty="0"/>
              <a:t> 연결관계와 이웃들의 상태를 이용하여 각 점의 상태를 학습하고</a:t>
            </a:r>
            <a:r>
              <a:rPr lang="en-US" altLang="ko-KR" dirty="0"/>
              <a:t> </a:t>
            </a:r>
            <a:r>
              <a:rPr lang="ko-KR" altLang="en-US" dirty="0"/>
              <a:t>마지막 상태를 통해 예측을 수행하는데 이 마지막 상태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점의 정보를 공유하고</a:t>
            </a:r>
            <a:r>
              <a:rPr lang="en-US" altLang="ko-KR" dirty="0"/>
              <a:t> </a:t>
            </a:r>
            <a:r>
              <a:rPr lang="ko-KR" altLang="en-US" dirty="0"/>
              <a:t>업데이트를 하는데 어떻게 전달할 것인지에 대한 연구가 진행되고 있고</a:t>
            </a:r>
            <a:r>
              <a:rPr lang="en-US" altLang="ko-KR" dirty="0"/>
              <a:t>, </a:t>
            </a:r>
            <a:r>
              <a:rPr lang="ko-KR" altLang="en-US" dirty="0"/>
              <a:t>이렇게 어떻게 전달해야 할 지에 관한 함수를 </a:t>
            </a:r>
            <a:r>
              <a:rPr lang="en-US" altLang="ko-KR" dirty="0"/>
              <a:t>message-passing </a:t>
            </a:r>
            <a:r>
              <a:rPr lang="ko-KR" altLang="en-US" dirty="0"/>
              <a:t>함수라고 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239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각 </a:t>
            </a:r>
            <a:r>
              <a:rPr lang="ko-KR" altLang="en-US" dirty="0" err="1"/>
              <a:t>노드별로</a:t>
            </a:r>
            <a:r>
              <a:rPr lang="ko-KR" altLang="en-US" dirty="0"/>
              <a:t> 계산 그래프를 생성해보자</a:t>
            </a:r>
            <a:endParaRPr lang="en-US" altLang="ko-KR" dirty="0"/>
          </a:p>
          <a:p>
            <a:r>
              <a:rPr lang="ko-KR" altLang="en-US" dirty="0"/>
              <a:t>정보 </a:t>
            </a:r>
            <a:r>
              <a:rPr lang="ko-KR" altLang="en-US" dirty="0" err="1"/>
              <a:t>얻는것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en-US" altLang="ko-KR" dirty="0" err="1"/>
              <a:t>aggreagation</a:t>
            </a:r>
            <a:endParaRPr lang="en-US" altLang="ko-KR" dirty="0"/>
          </a:p>
          <a:p>
            <a:r>
              <a:rPr lang="ko-KR" altLang="en-US" dirty="0" err="1"/>
              <a:t>전파시키는것</a:t>
            </a:r>
            <a:r>
              <a:rPr lang="ko-KR" altLang="en-US" dirty="0"/>
              <a:t> </a:t>
            </a:r>
            <a:r>
              <a:rPr lang="en-US" altLang="ko-KR" dirty="0"/>
              <a:t>: property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403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노드별</a:t>
            </a:r>
            <a:r>
              <a:rPr lang="ko-KR" altLang="en-US" dirty="0"/>
              <a:t> 벡터의 </a:t>
            </a:r>
            <a:r>
              <a:rPr lang="ko-KR" altLang="en-US" dirty="0" err="1"/>
              <a:t>임베딩을</a:t>
            </a:r>
            <a:r>
              <a:rPr lang="ko-KR" altLang="en-US" dirty="0"/>
              <a:t> 추출해서 모아서 검정색에 넣고 또 추출해서 넣는다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345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0</a:t>
            </a:r>
            <a:r>
              <a:rPr lang="ko-KR" altLang="en-US" dirty="0"/>
              <a:t>번 레이어는 그냥 벡터 자체가 가지고 있는 값이 끝</a:t>
            </a:r>
            <a:endParaRPr lang="en-US" altLang="ko-KR" dirty="0"/>
          </a:p>
          <a:p>
            <a:r>
              <a:rPr lang="en-US" altLang="ko-KR" dirty="0"/>
              <a:t>V</a:t>
            </a:r>
            <a:r>
              <a:rPr lang="ko-KR" altLang="en-US" dirty="0"/>
              <a:t>의 이웃에 있는 </a:t>
            </a:r>
            <a:r>
              <a:rPr lang="en-US" altLang="ko-KR" dirty="0"/>
              <a:t>u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 err="1"/>
              <a:t>벡터들에서</a:t>
            </a:r>
            <a:r>
              <a:rPr lang="ko-KR" altLang="en-US" dirty="0"/>
              <a:t> 가지고 있는 정보들을 전부 모으고 </a:t>
            </a:r>
            <a:r>
              <a:rPr lang="en-US" altLang="ko-KR" dirty="0"/>
              <a:t>degree</a:t>
            </a:r>
            <a:r>
              <a:rPr lang="ko-KR" altLang="en-US" dirty="0"/>
              <a:t>로 나눠준다 그리고 웨이트를 곱하고 자기 자신에 대한 정보도 넣고 </a:t>
            </a:r>
            <a:r>
              <a:rPr lang="ko-KR" altLang="en-US" dirty="0" err="1"/>
              <a:t>액티베이션</a:t>
            </a:r>
            <a:r>
              <a:rPr lang="ko-KR" altLang="en-US" dirty="0"/>
              <a:t> </a:t>
            </a:r>
            <a:r>
              <a:rPr lang="ko-KR" altLang="en-US" dirty="0" err="1"/>
              <a:t>펑션을</a:t>
            </a:r>
            <a:r>
              <a:rPr lang="ko-KR" altLang="en-US" dirty="0"/>
              <a:t> 취해준다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최종적으로 원하는 홉만큼 반복한 후 </a:t>
            </a:r>
            <a:r>
              <a:rPr lang="ko-KR" altLang="en-US" dirty="0" err="1"/>
              <a:t>도착하는게</a:t>
            </a:r>
            <a:r>
              <a:rPr lang="ko-KR" altLang="en-US" dirty="0"/>
              <a:t> 파이널 </a:t>
            </a:r>
            <a:r>
              <a:rPr lang="ko-KR" altLang="en-US" dirty="0" err="1"/>
              <a:t>임베딩이</a:t>
            </a:r>
            <a:r>
              <a:rPr lang="ko-KR" altLang="en-US" dirty="0"/>
              <a:t> 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파이널 </a:t>
            </a:r>
            <a:r>
              <a:rPr lang="ko-KR" altLang="en-US" dirty="0" err="1"/>
              <a:t>임베딩은</a:t>
            </a:r>
            <a:r>
              <a:rPr lang="ko-KR" altLang="en-US" dirty="0"/>
              <a:t> 원하는 홉 만큼에서 떨어져 있는 거리에서의 정보를 전부 합한 것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548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Weight</a:t>
            </a:r>
            <a:r>
              <a:rPr lang="ko-KR" altLang="en-US" dirty="0"/>
              <a:t> 는 각 </a:t>
            </a:r>
            <a:r>
              <a:rPr lang="ko-KR" altLang="en-US" dirty="0" err="1"/>
              <a:t>레이어별로</a:t>
            </a:r>
            <a:r>
              <a:rPr lang="ko-KR" altLang="en-US" dirty="0"/>
              <a:t> 존재</a:t>
            </a:r>
            <a:endParaRPr lang="en-US" altLang="ko-KR" dirty="0"/>
          </a:p>
          <a:p>
            <a:r>
              <a:rPr lang="ko-KR" altLang="en-US" dirty="0"/>
              <a:t>각 노드에 대한 새로운 </a:t>
            </a:r>
            <a:r>
              <a:rPr lang="ko-KR" altLang="en-US" dirty="0" err="1"/>
              <a:t>임베딩이</a:t>
            </a:r>
            <a:r>
              <a:rPr lang="ko-KR" altLang="en-US" dirty="0"/>
              <a:t> </a:t>
            </a:r>
            <a:r>
              <a:rPr lang="ko-KR" altLang="en-US" dirty="0" err="1"/>
              <a:t>나온것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1854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다른 것 </a:t>
            </a:r>
            <a:r>
              <a:rPr lang="ko-KR" altLang="en-US" dirty="0" err="1"/>
              <a:t>처럼</a:t>
            </a:r>
            <a:r>
              <a:rPr lang="ko-KR" altLang="en-US" dirty="0"/>
              <a:t> 넣고 돌리고 넣고 돌리고 가능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63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1491296"/>
            <a:ext cx="78867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623888" y="2447109"/>
            <a:ext cx="78867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2022-03-14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011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2022-03-14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572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2217" y="195943"/>
            <a:ext cx="8499566" cy="761999"/>
          </a:xfrm>
        </p:spPr>
        <p:txBody>
          <a:bodyPr>
            <a:normAutofit/>
          </a:bodyPr>
          <a:lstStyle>
            <a:lvl1pPr>
              <a:defRPr sz="3200" b="1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2217" y="1271450"/>
            <a:ext cx="8499566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49" y="6430369"/>
            <a:ext cx="2363833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22217" y="969537"/>
            <a:ext cx="8499566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316507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2022-03-14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145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2022-03-14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00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2022-03-14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45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2022-03-14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7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2022-03-14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244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2022-03-14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0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2022-03-14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339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ECCF3-1E80-4EFC-B9F8-E76FB6BDBE51}" type="datetime1">
              <a:rPr lang="ko-KR" altLang="en-US" smtClean="0"/>
              <a:t>2022-03-14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50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1143000" y="3822428"/>
            <a:ext cx="7367588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34" charset="-127"/>
                <a:ea typeface="Malgun Gothic Semilight" panose="020B0502040204020203" pitchFamily="34" charset="-127"/>
                <a:cs typeface="Malgun Gothic Semilight" panose="020B0502040204020203" pitchFamily="34" charset="-127"/>
              </a:rPr>
              <a:t>Da-Young Lee</a:t>
            </a:r>
          </a:p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KoPub돋움체 Bold" panose="00000800000000000000" pitchFamily="2" charset="-127"/>
              <a:ea typeface="KoPub돋움체 Bold" panose="00000800000000000000" pitchFamily="2" charset="-127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Division of 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Kyonggi University</a:t>
            </a:r>
            <a:endParaRPr lang="ko-KR" altLang="en-US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endParaRPr lang="ko-KR" altLang="en-US" sz="18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>
                <a:latin typeface="+mj-ea"/>
                <a:ea typeface="+mj-ea"/>
              </a:rPr>
              <a:t>GNN/GCN</a:t>
            </a:r>
            <a:endParaRPr lang="ko-KR" altLang="en-US" b="1" dirty="0"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316507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계산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3DF66FC-302F-4416-A488-930BB1D1C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838" y="1366182"/>
            <a:ext cx="6122027" cy="4655947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AF3FDFDC-AADA-4594-8EF2-DD5430FDFAC8}"/>
              </a:ext>
            </a:extLst>
          </p:cNvPr>
          <p:cNvCxnSpPr>
            <a:cxnSpLocks/>
          </p:cNvCxnSpPr>
          <p:nvPr/>
        </p:nvCxnSpPr>
        <p:spPr>
          <a:xfrm>
            <a:off x="2712852" y="2566219"/>
            <a:ext cx="666956" cy="13228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B8D39B0-4D5F-41BB-92CF-82C4ED4FB568}"/>
              </a:ext>
            </a:extLst>
          </p:cNvPr>
          <p:cNvSpPr txBox="1"/>
          <p:nvPr/>
        </p:nvSpPr>
        <p:spPr>
          <a:xfrm>
            <a:off x="1458846" y="1800335"/>
            <a:ext cx="2390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5"/>
                </a:solidFill>
                <a:latin typeface="+mn-ea"/>
              </a:rPr>
              <a:t>Average messages from neighbor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6246A1C-606D-4D90-9C61-36CE81A400A5}"/>
              </a:ext>
            </a:extLst>
          </p:cNvPr>
          <p:cNvCxnSpPr>
            <a:cxnSpLocks/>
          </p:cNvCxnSpPr>
          <p:nvPr/>
        </p:nvCxnSpPr>
        <p:spPr>
          <a:xfrm flipV="1">
            <a:off x="2093420" y="4070992"/>
            <a:ext cx="819356" cy="10376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141FAF8-8D0F-48C7-AE4C-5A02C9803533}"/>
              </a:ext>
            </a:extLst>
          </p:cNvPr>
          <p:cNvSpPr txBox="1"/>
          <p:nvPr/>
        </p:nvSpPr>
        <p:spPr>
          <a:xfrm>
            <a:off x="898406" y="5097922"/>
            <a:ext cx="2390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5"/>
                </a:solidFill>
                <a:latin typeface="+mn-ea"/>
              </a:rPr>
              <a:t>Apply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166573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 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수식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3F8FA6C-B47D-460B-8C01-3683A071D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9" y="1452752"/>
            <a:ext cx="8411964" cy="431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0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/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8696132A-9BEA-42AD-9F87-A513288CD0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920" y="1958836"/>
          <a:ext cx="2218917" cy="132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비트맵 이미지" r:id="rId4" imgW="1379160" imgH="822960" progId="Paint.Picture">
                  <p:embed/>
                </p:oleObj>
              </mc:Choice>
              <mc:Fallback>
                <p:oleObj name="비트맵 이미지" r:id="rId4" imgW="1379160" imgH="822960" progId="Paint.Picture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8696132A-9BEA-42AD-9F87-A513288CD0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920" y="1958836"/>
                        <a:ext cx="2218917" cy="1322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표 7">
            <a:extLst>
              <a:ext uri="{FF2B5EF4-FFF2-40B4-BE49-F238E27FC236}">
                <a16:creationId xmlns:a16="http://schemas.microsoft.com/office/drawing/2014/main" id="{E9EFF104-5C2E-4862-B5F2-1EAA217CB89A}"/>
              </a:ext>
            </a:extLst>
          </p:cNvPr>
          <p:cNvGraphicFramePr>
            <a:graphicFrameLocks noGrp="1"/>
          </p:cNvGraphicFramePr>
          <p:nvPr/>
        </p:nvGraphicFramePr>
        <p:xfrm>
          <a:off x="3502648" y="1529302"/>
          <a:ext cx="197628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486647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graphicFrame>
        <p:nvGraphicFramePr>
          <p:cNvPr id="12" name="표 7">
            <a:extLst>
              <a:ext uri="{FF2B5EF4-FFF2-40B4-BE49-F238E27FC236}">
                <a16:creationId xmlns:a16="http://schemas.microsoft.com/office/drawing/2014/main" id="{0819950B-F95D-44DF-83AA-C211201ED570}"/>
              </a:ext>
            </a:extLst>
          </p:cNvPr>
          <p:cNvGraphicFramePr>
            <a:graphicFrameLocks noGrp="1"/>
          </p:cNvGraphicFramePr>
          <p:nvPr/>
        </p:nvGraphicFramePr>
        <p:xfrm>
          <a:off x="5854238" y="1529302"/>
          <a:ext cx="790514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graphicFrame>
        <p:nvGraphicFramePr>
          <p:cNvPr id="15" name="표 7">
            <a:extLst>
              <a:ext uri="{FF2B5EF4-FFF2-40B4-BE49-F238E27FC236}">
                <a16:creationId xmlns:a16="http://schemas.microsoft.com/office/drawing/2014/main" id="{0D73B758-4EBF-42BE-974A-543BC84F6485}"/>
              </a:ext>
            </a:extLst>
          </p:cNvPr>
          <p:cNvGraphicFramePr>
            <a:graphicFrameLocks noGrp="1"/>
          </p:cNvGraphicFramePr>
          <p:nvPr/>
        </p:nvGraphicFramePr>
        <p:xfrm>
          <a:off x="7020057" y="1532672"/>
          <a:ext cx="1581028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</a:tbl>
          </a:graphicData>
        </a:graphic>
      </p:graphicFrame>
      <p:graphicFrame>
        <p:nvGraphicFramePr>
          <p:cNvPr id="16" name="표 7">
            <a:extLst>
              <a:ext uri="{FF2B5EF4-FFF2-40B4-BE49-F238E27FC236}">
                <a16:creationId xmlns:a16="http://schemas.microsoft.com/office/drawing/2014/main" id="{87196344-816F-4065-B614-DD524C4ACFC3}"/>
              </a:ext>
            </a:extLst>
          </p:cNvPr>
          <p:cNvGraphicFramePr>
            <a:graphicFrameLocks noGrp="1"/>
          </p:cNvGraphicFramePr>
          <p:nvPr/>
        </p:nvGraphicFramePr>
        <p:xfrm>
          <a:off x="6652618" y="4264974"/>
          <a:ext cx="158102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graphicFrame>
        <p:nvGraphicFramePr>
          <p:cNvPr id="17" name="표 7">
            <a:extLst>
              <a:ext uri="{FF2B5EF4-FFF2-40B4-BE49-F238E27FC236}">
                <a16:creationId xmlns:a16="http://schemas.microsoft.com/office/drawing/2014/main" id="{A0A8ECEC-C6BA-4214-B381-EF9CCA04ADDD}"/>
              </a:ext>
            </a:extLst>
          </p:cNvPr>
          <p:cNvGraphicFramePr>
            <a:graphicFrameLocks noGrp="1"/>
          </p:cNvGraphicFramePr>
          <p:nvPr/>
        </p:nvGraphicFramePr>
        <p:xfrm>
          <a:off x="4299311" y="4264974"/>
          <a:ext cx="197628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486647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graphicFrame>
        <p:nvGraphicFramePr>
          <p:cNvPr id="18" name="표 7">
            <a:extLst>
              <a:ext uri="{FF2B5EF4-FFF2-40B4-BE49-F238E27FC236}">
                <a16:creationId xmlns:a16="http://schemas.microsoft.com/office/drawing/2014/main" id="{75625B38-C8C3-48AB-BFE5-FAC9B7458D4A}"/>
              </a:ext>
            </a:extLst>
          </p:cNvPr>
          <p:cNvGraphicFramePr>
            <a:graphicFrameLocks noGrp="1"/>
          </p:cNvGraphicFramePr>
          <p:nvPr/>
        </p:nvGraphicFramePr>
        <p:xfrm>
          <a:off x="1087301" y="4264974"/>
          <a:ext cx="1581028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257">
                  <a:extLst>
                    <a:ext uri="{9D8B030D-6E8A-4147-A177-3AD203B41FA5}">
                      <a16:colId xmlns:a16="http://schemas.microsoft.com/office/drawing/2014/main" val="378292711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82528747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3546889724"/>
                    </a:ext>
                  </a:extLst>
                </a:gridCol>
                <a:gridCol w="395257">
                  <a:extLst>
                    <a:ext uri="{9D8B030D-6E8A-4147-A177-3AD203B41FA5}">
                      <a16:colId xmlns:a16="http://schemas.microsoft.com/office/drawing/2014/main" val="19818194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05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86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7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14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4626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562228E-C359-4D6E-9C73-6C6D997127CE}"/>
              </a:ext>
            </a:extLst>
          </p:cNvPr>
          <p:cNvSpPr txBox="1"/>
          <p:nvPr/>
        </p:nvSpPr>
        <p:spPr>
          <a:xfrm>
            <a:off x="3295776" y="3357656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Adj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BC99EB-062D-44C4-9129-AB988C96C04E}"/>
              </a:ext>
            </a:extLst>
          </p:cNvPr>
          <p:cNvSpPr txBox="1"/>
          <p:nvPr/>
        </p:nvSpPr>
        <p:spPr>
          <a:xfrm>
            <a:off x="5053104" y="3363464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Feature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09683B-E1AF-4512-8B95-ABDACD2F64DB}"/>
              </a:ext>
            </a:extLst>
          </p:cNvPr>
          <p:cNvSpPr txBox="1"/>
          <p:nvPr/>
        </p:nvSpPr>
        <p:spPr>
          <a:xfrm>
            <a:off x="6627132" y="2229149"/>
            <a:ext cx="2390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Weight</a:t>
            </a:r>
          </a:p>
          <a:p>
            <a:pPr algn="ctr"/>
            <a:r>
              <a:rPr lang="en-US" altLang="ko-KR" sz="2000" dirty="0">
                <a:latin typeface="+mn-ea"/>
              </a:rPr>
              <a:t>(filter </a:t>
            </a:r>
            <a:r>
              <a:rPr lang="ko-KR" altLang="en-US" sz="2000" dirty="0">
                <a:latin typeface="+mn-ea"/>
              </a:rPr>
              <a:t>수</a:t>
            </a:r>
            <a:r>
              <a:rPr lang="en-US" altLang="ko-KR" sz="2000" dirty="0">
                <a:latin typeface="+mn-ea"/>
              </a:rPr>
              <a:t>)</a:t>
            </a:r>
            <a:endParaRPr lang="ko-KR" altLang="en-US" sz="2000" dirty="0">
              <a:latin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9BB46A-F68B-47BF-8C7E-F9912873B0F3}"/>
              </a:ext>
            </a:extLst>
          </p:cNvPr>
          <p:cNvSpPr txBox="1"/>
          <p:nvPr/>
        </p:nvSpPr>
        <p:spPr>
          <a:xfrm>
            <a:off x="6356621" y="6129787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53A413-3C29-4314-8FEA-1E425FE46152}"/>
              </a:ext>
            </a:extLst>
          </p:cNvPr>
          <p:cNvSpPr txBox="1"/>
          <p:nvPr/>
        </p:nvSpPr>
        <p:spPr>
          <a:xfrm>
            <a:off x="4092439" y="6140400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Adj</a:t>
            </a:r>
            <a:endParaRPr lang="ko-KR" altLang="en-US" sz="2000" dirty="0">
              <a:latin typeface="+mn-ea"/>
            </a:endParaRPr>
          </a:p>
        </p:txBody>
      </p: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0E77D3EC-3968-4E6A-BB38-2CFAC184CC91}"/>
              </a:ext>
            </a:extLst>
          </p:cNvPr>
          <p:cNvCxnSpPr/>
          <p:nvPr/>
        </p:nvCxnSpPr>
        <p:spPr>
          <a:xfrm>
            <a:off x="972769" y="4264974"/>
            <a:ext cx="0" cy="1854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DB6ABDF-24E8-4301-8493-C22404E66684}"/>
              </a:ext>
            </a:extLst>
          </p:cNvPr>
          <p:cNvCxnSpPr/>
          <p:nvPr/>
        </p:nvCxnSpPr>
        <p:spPr>
          <a:xfrm>
            <a:off x="1077469" y="4170729"/>
            <a:ext cx="15810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B7A8850-D7E3-474C-AD36-2EDDF32CC703}"/>
              </a:ext>
            </a:extLst>
          </p:cNvPr>
          <p:cNvSpPr txBox="1"/>
          <p:nvPr/>
        </p:nvSpPr>
        <p:spPr>
          <a:xfrm>
            <a:off x="225522" y="5030491"/>
            <a:ext cx="6899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accent5"/>
                </a:solidFill>
                <a:latin typeface="+mn-ea"/>
              </a:rPr>
              <a:t>node</a:t>
            </a:r>
            <a:endParaRPr lang="ko-KR" altLang="en-US" sz="15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0D6B3D-716F-402B-A76D-AF50304302FA}"/>
              </a:ext>
            </a:extLst>
          </p:cNvPr>
          <p:cNvSpPr txBox="1"/>
          <p:nvPr/>
        </p:nvSpPr>
        <p:spPr>
          <a:xfrm>
            <a:off x="1106363" y="3768974"/>
            <a:ext cx="14158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>
                <a:solidFill>
                  <a:schemeClr val="accent5"/>
                </a:solidFill>
                <a:latin typeface="+mn-ea"/>
              </a:rPr>
              <a:t>Out channel</a:t>
            </a:r>
            <a:endParaRPr lang="ko-KR" altLang="en-US" sz="15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30" name="화살표: 아래쪽 29">
            <a:extLst>
              <a:ext uri="{FF2B5EF4-FFF2-40B4-BE49-F238E27FC236}">
                <a16:creationId xmlns:a16="http://schemas.microsoft.com/office/drawing/2014/main" id="{56CD8C31-E2F5-4ACF-90B6-0E414FA0B200}"/>
              </a:ext>
            </a:extLst>
          </p:cNvPr>
          <p:cNvSpPr/>
          <p:nvPr/>
        </p:nvSpPr>
        <p:spPr>
          <a:xfrm>
            <a:off x="6115665" y="3864077"/>
            <a:ext cx="633296" cy="306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화살표: 오른쪽 30">
            <a:extLst>
              <a:ext uri="{FF2B5EF4-FFF2-40B4-BE49-F238E27FC236}">
                <a16:creationId xmlns:a16="http://schemas.microsoft.com/office/drawing/2014/main" id="{D3CC0570-ECE2-422A-8101-825607E6DAB3}"/>
              </a:ext>
            </a:extLst>
          </p:cNvPr>
          <p:cNvSpPr/>
          <p:nvPr/>
        </p:nvSpPr>
        <p:spPr>
          <a:xfrm flipH="1">
            <a:off x="3561497" y="4987799"/>
            <a:ext cx="530942" cy="475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1A9083-FC8A-4979-9B76-1CF3B0B48755}"/>
              </a:ext>
            </a:extLst>
          </p:cNvPr>
          <p:cNvSpPr txBox="1"/>
          <p:nvPr/>
        </p:nvSpPr>
        <p:spPr>
          <a:xfrm>
            <a:off x="703304" y="6117664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H</a:t>
            </a:r>
            <a:endParaRPr lang="ko-KR" altLang="en-US" sz="2000" dirty="0">
              <a:latin typeface="+mn-ea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DC4CAEC-17DC-4FCC-92D5-A6D4242957DE}"/>
              </a:ext>
            </a:extLst>
          </p:cNvPr>
          <p:cNvSpPr txBox="1"/>
          <p:nvPr/>
        </p:nvSpPr>
        <p:spPr>
          <a:xfrm>
            <a:off x="2550509" y="3866127"/>
            <a:ext cx="1920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 err="1">
                <a:solidFill>
                  <a:schemeClr val="accent5"/>
                </a:solidFill>
                <a:latin typeface="+mn-ea"/>
              </a:rPr>
              <a:t>H</a:t>
            </a:r>
            <a:r>
              <a:rPr lang="en-US" altLang="ko-KR" sz="1000" dirty="0" err="1">
                <a:solidFill>
                  <a:schemeClr val="accent5"/>
                </a:solidFill>
                <a:latin typeface="+mn-ea"/>
              </a:rPr>
              <a:t>ij</a:t>
            </a:r>
            <a:endParaRPr lang="en-US" altLang="ko-KR" sz="1000" dirty="0">
              <a:solidFill>
                <a:schemeClr val="accent5"/>
              </a:solidFill>
              <a:latin typeface="+mn-ea"/>
            </a:endParaRPr>
          </a:p>
          <a:p>
            <a:pPr algn="ctr"/>
            <a:r>
              <a:rPr lang="en-US" altLang="ko-KR" sz="1500" dirty="0">
                <a:solidFill>
                  <a:schemeClr val="accent5"/>
                </a:solidFill>
                <a:latin typeface="+mn-ea"/>
              </a:rPr>
              <a:t>l</a:t>
            </a:r>
            <a:r>
              <a:rPr lang="ko-KR" altLang="en-US" sz="1500" dirty="0">
                <a:solidFill>
                  <a:schemeClr val="accent5"/>
                </a:solidFill>
                <a:latin typeface="+mn-ea"/>
              </a:rPr>
              <a:t>에서 </a:t>
            </a:r>
            <a:r>
              <a:rPr lang="en-US" altLang="ko-KR" sz="1500" dirty="0" err="1">
                <a:solidFill>
                  <a:schemeClr val="accent5"/>
                </a:solidFill>
                <a:latin typeface="+mn-ea"/>
              </a:rPr>
              <a:t>i</a:t>
            </a:r>
            <a:r>
              <a:rPr lang="ko-KR" altLang="en-US" sz="1500" dirty="0">
                <a:solidFill>
                  <a:schemeClr val="accent5"/>
                </a:solidFill>
                <a:latin typeface="+mn-ea"/>
              </a:rPr>
              <a:t>번째 노드에</a:t>
            </a:r>
            <a:endParaRPr lang="en-US" altLang="ko-KR" sz="1500" dirty="0">
              <a:solidFill>
                <a:schemeClr val="accent5"/>
              </a:solidFill>
              <a:latin typeface="+mn-ea"/>
            </a:endParaRPr>
          </a:p>
          <a:p>
            <a:pPr algn="ctr"/>
            <a:r>
              <a:rPr lang="ko-KR" altLang="en-US" sz="1500" dirty="0">
                <a:solidFill>
                  <a:schemeClr val="accent5"/>
                </a:solidFill>
                <a:latin typeface="+mn-ea"/>
              </a:rPr>
              <a:t> </a:t>
            </a:r>
            <a:r>
              <a:rPr lang="en-US" altLang="ko-KR" sz="1500" dirty="0">
                <a:solidFill>
                  <a:schemeClr val="accent5"/>
                </a:solidFill>
                <a:latin typeface="+mn-ea"/>
              </a:rPr>
              <a:t>j</a:t>
            </a:r>
            <a:r>
              <a:rPr lang="ko-KR" altLang="en-US" sz="1500" dirty="0">
                <a:solidFill>
                  <a:schemeClr val="accent5"/>
                </a:solidFill>
                <a:latin typeface="+mn-ea"/>
              </a:rPr>
              <a:t>번째 필터를 씌운 값</a:t>
            </a:r>
          </a:p>
        </p:txBody>
      </p:sp>
    </p:spTree>
    <p:extLst>
      <p:ext uri="{BB962C8B-B14F-4D97-AF65-F5344CB8AC3E}">
        <p14:creationId xmlns:p14="http://schemas.microsoft.com/office/powerpoint/2010/main" val="2219128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/>
          </a:p>
        </p:txBody>
      </p:sp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36F13532-EC41-4514-8113-90479CC0D7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57687"/>
              </p:ext>
            </p:extLst>
          </p:nvPr>
        </p:nvGraphicFramePr>
        <p:xfrm>
          <a:off x="4218039" y="1087765"/>
          <a:ext cx="4925961" cy="5244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비트맵 이미지" r:id="rId4" imgW="7551360" imgH="5044320" progId="Paint.Picture">
                  <p:embed/>
                </p:oleObj>
              </mc:Choice>
              <mc:Fallback>
                <p:oleObj name="비트맵 이미지" r:id="rId4" imgW="7551360" imgH="50443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8039" y="1087765"/>
                        <a:ext cx="4925961" cy="5244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4C73ADEE-F3A6-4E76-BA93-EB74470A72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045915"/>
              </p:ext>
            </p:extLst>
          </p:nvPr>
        </p:nvGraphicFramePr>
        <p:xfrm>
          <a:off x="92076" y="1963730"/>
          <a:ext cx="4224286" cy="423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비트맵 이미지" r:id="rId6" imgW="4480560" imgH="4236840" progId="Paint.Picture">
                  <p:embed/>
                </p:oleObj>
              </mc:Choice>
              <mc:Fallback>
                <p:oleObj name="비트맵 이미지" r:id="rId6" imgW="4480560" imgH="42368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076" y="1963730"/>
                        <a:ext cx="4224286" cy="423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055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Graph Convolution Network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E0566FB-66BB-4447-A885-7BB3EF604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90" y="1817225"/>
            <a:ext cx="8699620" cy="362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4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GCN(Supervised/Unsupervised)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/>
          </a:p>
        </p:txBody>
      </p:sp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9BB5EA8B-7683-441A-92E4-8272917CC4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919805"/>
              </p:ext>
            </p:extLst>
          </p:nvPr>
        </p:nvGraphicFramePr>
        <p:xfrm>
          <a:off x="1272381" y="1432799"/>
          <a:ext cx="6599238" cy="237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비트맵 이미지" r:id="rId3" imgW="6598800" imgH="2369880" progId="Paint.Picture">
                  <p:embed/>
                </p:oleObj>
              </mc:Choice>
              <mc:Fallback>
                <p:oleObj name="비트맵 이미지" r:id="rId3" imgW="6598800" imgH="2369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2381" y="1432799"/>
                        <a:ext cx="6599238" cy="2370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7766E0D8-1196-424F-81BF-2CC2EB885A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3721"/>
          <a:stretch/>
        </p:blipFill>
        <p:spPr>
          <a:xfrm>
            <a:off x="827051" y="4442105"/>
            <a:ext cx="7489898" cy="13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46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GCN 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장점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3C61F0B-3DA8-4F55-AECB-3F13EDC82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93" y="1362233"/>
            <a:ext cx="6995766" cy="233192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15464CE-625C-4346-A575-C62BC5BBF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764" y="3758515"/>
            <a:ext cx="5318796" cy="26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0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4668D1FC-D550-440A-812B-5E6441AC1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958" y="1401904"/>
            <a:ext cx="4861981" cy="4054191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Graph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F60100-29B6-4A23-A6D0-FDC3AAD05B90}"/>
              </a:ext>
            </a:extLst>
          </p:cNvPr>
          <p:cNvSpPr txBox="1"/>
          <p:nvPr/>
        </p:nvSpPr>
        <p:spPr>
          <a:xfrm>
            <a:off x="4589861" y="2099347"/>
            <a:ext cx="90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Node</a:t>
            </a:r>
          </a:p>
          <a:p>
            <a:r>
              <a:rPr lang="en-US" altLang="ko-KR" dirty="0">
                <a:latin typeface="+mn-ea"/>
              </a:rPr>
              <a:t>Vertex</a:t>
            </a:r>
            <a:endParaRPr lang="ko-KR" altLang="en-US" dirty="0"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6D13D-AEE9-4BDF-AF02-EEAFFC96481F}"/>
              </a:ext>
            </a:extLst>
          </p:cNvPr>
          <p:cNvSpPr txBox="1"/>
          <p:nvPr/>
        </p:nvSpPr>
        <p:spPr>
          <a:xfrm>
            <a:off x="4688183" y="3834789"/>
            <a:ext cx="904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Edge</a:t>
            </a:r>
            <a:endParaRPr lang="ko-KR" altLang="en-US" dirty="0"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CAF29-BAC7-4EEB-AD8E-2EE4B1A88FA1}"/>
              </a:ext>
            </a:extLst>
          </p:cNvPr>
          <p:cNvSpPr txBox="1"/>
          <p:nvPr/>
        </p:nvSpPr>
        <p:spPr>
          <a:xfrm>
            <a:off x="3203512" y="5676484"/>
            <a:ext cx="19542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n-ea"/>
              </a:rPr>
              <a:t>G(N(V), E)</a:t>
            </a:r>
            <a:endParaRPr lang="ko-KR" altLang="en-US" sz="2500" dirty="0"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0AB779-83B6-4015-B410-2A76FE11D2F9}"/>
              </a:ext>
            </a:extLst>
          </p:cNvPr>
          <p:cNvSpPr txBox="1"/>
          <p:nvPr/>
        </p:nvSpPr>
        <p:spPr>
          <a:xfrm>
            <a:off x="5700906" y="4204121"/>
            <a:ext cx="112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+mn-ea"/>
              </a:rPr>
              <a:t>Feature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9536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Neighborhoods Aggregation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994B501-B3DE-41B6-96D9-C500DDED1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17" y="1447675"/>
            <a:ext cx="2584059" cy="236666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104FAB6-CB7D-4244-9DBF-DF54A8360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103" y="1168150"/>
            <a:ext cx="4946214" cy="50551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EB8CE49-D423-4F62-93F4-3EE7F6E58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300" y="3928691"/>
            <a:ext cx="2147390" cy="23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8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연결선: 구부러짐 26">
            <a:extLst>
              <a:ext uri="{FF2B5EF4-FFF2-40B4-BE49-F238E27FC236}">
                <a16:creationId xmlns:a16="http://schemas.microsoft.com/office/drawing/2014/main" id="{1D4885F9-0DB8-42BA-A9D7-32443CF2C3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48939" y="3177176"/>
            <a:ext cx="1803581" cy="399110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Node Embedding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6A39935-99B3-463F-AEE8-775D4E510F4E}"/>
              </a:ext>
            </a:extLst>
          </p:cNvPr>
          <p:cNvGrpSpPr/>
          <p:nvPr/>
        </p:nvGrpSpPr>
        <p:grpSpPr>
          <a:xfrm>
            <a:off x="678505" y="1460901"/>
            <a:ext cx="3922995" cy="3179928"/>
            <a:chOff x="806321" y="1401904"/>
            <a:chExt cx="4861981" cy="4054191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id="{4668D1FC-D550-440A-812B-5E6441AC1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321" y="1401904"/>
              <a:ext cx="4861981" cy="405419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F60100-29B6-4A23-A6D0-FDC3AAD05B90}"/>
                </a:ext>
              </a:extLst>
            </p:cNvPr>
            <p:cNvSpPr txBox="1"/>
            <p:nvPr/>
          </p:nvSpPr>
          <p:spPr>
            <a:xfrm>
              <a:off x="3220067" y="2334783"/>
              <a:ext cx="1120878" cy="47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+mn-ea"/>
                </a:rPr>
                <a:t>Node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C6D13D-AEE9-4BDF-AF02-EEAFFC96481F}"/>
                </a:ext>
              </a:extLst>
            </p:cNvPr>
            <p:cNvSpPr txBox="1"/>
            <p:nvPr/>
          </p:nvSpPr>
          <p:spPr>
            <a:xfrm>
              <a:off x="3426546" y="3834789"/>
              <a:ext cx="904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+mn-ea"/>
                </a:rPr>
                <a:t>Edge</a:t>
              </a:r>
              <a:endParaRPr lang="ko-KR" altLang="en-US" dirty="0">
                <a:latin typeface="+mn-ea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80AB779-83B6-4015-B410-2A76FE11D2F9}"/>
                </a:ext>
              </a:extLst>
            </p:cNvPr>
            <p:cNvSpPr txBox="1"/>
            <p:nvPr/>
          </p:nvSpPr>
          <p:spPr>
            <a:xfrm>
              <a:off x="4331113" y="4204120"/>
              <a:ext cx="1229034" cy="47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+mn-ea"/>
                </a:rPr>
                <a:t>Feature</a:t>
              </a:r>
              <a:endParaRPr lang="ko-KR" altLang="en-US" dirty="0">
                <a:latin typeface="+mn-ea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AE0A734-7C0D-48DF-BB93-29F5AE7BA375}"/>
              </a:ext>
            </a:extLst>
          </p:cNvPr>
          <p:cNvSpPr txBox="1"/>
          <p:nvPr/>
        </p:nvSpPr>
        <p:spPr>
          <a:xfrm>
            <a:off x="194401" y="2256406"/>
            <a:ext cx="148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+mn-ea"/>
              </a:rPr>
              <a:t>f(</a:t>
            </a:r>
            <a:endParaRPr lang="ko-KR" altLang="en-US" sz="4000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62E3D2-BDD6-44F5-8247-830E154E4458}"/>
              </a:ext>
            </a:extLst>
          </p:cNvPr>
          <p:cNvSpPr txBox="1"/>
          <p:nvPr/>
        </p:nvSpPr>
        <p:spPr>
          <a:xfrm>
            <a:off x="4587558" y="2286259"/>
            <a:ext cx="148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+mn-ea"/>
              </a:rPr>
              <a:t>) = z</a:t>
            </a:r>
            <a:endParaRPr lang="ko-KR" altLang="en-US" sz="4000" dirty="0">
              <a:latin typeface="+mn-ea"/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D566005E-B775-416C-8F55-A2CA7A35709B}"/>
              </a:ext>
            </a:extLst>
          </p:cNvPr>
          <p:cNvSpPr/>
          <p:nvPr/>
        </p:nvSpPr>
        <p:spPr>
          <a:xfrm>
            <a:off x="5675459" y="3428178"/>
            <a:ext cx="3146323" cy="2943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연결선: 구부러짐 16">
            <a:extLst>
              <a:ext uri="{FF2B5EF4-FFF2-40B4-BE49-F238E27FC236}">
                <a16:creationId xmlns:a16="http://schemas.microsoft.com/office/drawing/2014/main" id="{554A0B4A-C469-4511-83F5-CCDD1163D51D}"/>
              </a:ext>
            </a:extLst>
          </p:cNvPr>
          <p:cNvCxnSpPr>
            <a:stCxn id="9" idx="2"/>
          </p:cNvCxnSpPr>
          <p:nvPr/>
        </p:nvCxnSpPr>
        <p:spPr>
          <a:xfrm rot="16200000" flipH="1">
            <a:off x="4172052" y="1468180"/>
            <a:ext cx="1803581" cy="399110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1A490D-A2BA-499A-BC89-FFE7B298B15B}"/>
              </a:ext>
            </a:extLst>
          </p:cNvPr>
          <p:cNvSpPr txBox="1"/>
          <p:nvPr/>
        </p:nvSpPr>
        <p:spPr>
          <a:xfrm>
            <a:off x="7198669" y="3932943"/>
            <a:ext cx="148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+mn-ea"/>
              </a:rPr>
              <a:t>z</a:t>
            </a:r>
            <a:r>
              <a:rPr lang="en-US" altLang="ko-KR" sz="2500" dirty="0">
                <a:latin typeface="+mn-ea"/>
              </a:rPr>
              <a:t>1</a:t>
            </a:r>
            <a:endParaRPr lang="ko-KR" altLang="en-US" sz="2500" dirty="0">
              <a:latin typeface="+mn-ea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55D36B-D6C9-46DF-B026-4901D1E5726F}"/>
              </a:ext>
            </a:extLst>
          </p:cNvPr>
          <p:cNvSpPr txBox="1"/>
          <p:nvPr/>
        </p:nvSpPr>
        <p:spPr>
          <a:xfrm>
            <a:off x="6820127" y="5401314"/>
            <a:ext cx="1484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latin typeface="+mn-ea"/>
              </a:rPr>
              <a:t>z</a:t>
            </a:r>
            <a:r>
              <a:rPr lang="en-US" altLang="ko-KR" sz="2500" dirty="0">
                <a:latin typeface="+mn-ea"/>
              </a:rPr>
              <a:t>2</a:t>
            </a:r>
            <a:endParaRPr lang="ko-KR" altLang="en-US" sz="2500" dirty="0">
              <a:latin typeface="+mn-e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51C05C-6D2E-4655-8823-5D4D07278C57}"/>
              </a:ext>
            </a:extLst>
          </p:cNvPr>
          <p:cNvSpPr txBox="1"/>
          <p:nvPr/>
        </p:nvSpPr>
        <p:spPr>
          <a:xfrm>
            <a:off x="6053606" y="2952536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latin typeface="+mn-ea"/>
              </a:rPr>
              <a:t>Embedding Space</a:t>
            </a:r>
            <a:endParaRPr lang="ko-KR" altLang="en-US" sz="2000" dirty="0">
              <a:latin typeface="+mn-ea"/>
            </a:endParaRPr>
          </a:p>
        </p:txBody>
      </p: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BC16F87-0205-43F5-9F85-184649AD1325}"/>
              </a:ext>
            </a:extLst>
          </p:cNvPr>
          <p:cNvCxnSpPr/>
          <p:nvPr/>
        </p:nvCxnSpPr>
        <p:spPr>
          <a:xfrm flipH="1">
            <a:off x="7198669" y="4640829"/>
            <a:ext cx="146028" cy="8455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A24A316-7162-42BD-9506-79FDB72C17AF}"/>
              </a:ext>
            </a:extLst>
          </p:cNvPr>
          <p:cNvSpPr txBox="1"/>
          <p:nvPr/>
        </p:nvSpPr>
        <p:spPr>
          <a:xfrm>
            <a:off x="6745990" y="4886808"/>
            <a:ext cx="239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accent5"/>
                </a:solidFill>
                <a:latin typeface="+mn-ea"/>
              </a:rPr>
              <a:t>Similarity</a:t>
            </a:r>
          </a:p>
        </p:txBody>
      </p:sp>
      <p:graphicFrame>
        <p:nvGraphicFramePr>
          <p:cNvPr id="36" name="개체 35">
            <a:extLst>
              <a:ext uri="{FF2B5EF4-FFF2-40B4-BE49-F238E27FC236}">
                <a16:creationId xmlns:a16="http://schemas.microsoft.com/office/drawing/2014/main" id="{F09FBFE8-D154-471C-8033-33F24D443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448297"/>
              </p:ext>
            </p:extLst>
          </p:nvPr>
        </p:nvGraphicFramePr>
        <p:xfrm>
          <a:off x="3962074" y="1392489"/>
          <a:ext cx="41830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비트맵 이미지" r:id="rId5" imgW="4183560" imgH="571680" progId="Paint.Picture">
                  <p:embed/>
                </p:oleObj>
              </mc:Choice>
              <mc:Fallback>
                <p:oleObj name="비트맵 이미지" r:id="rId5" imgW="4183560" imgH="571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62074" y="1392489"/>
                        <a:ext cx="418306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99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GNN 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학습과정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2217" y="1271450"/>
            <a:ext cx="8499565" cy="503355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Input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함수 그래프 준비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Aggregate,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20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Concat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함수를 정의 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Loss function 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정의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optimizer 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사용 결정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Loss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가 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0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에 가까워지도록 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Aggregate,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sz="20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Concat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함수 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parameter 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학습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600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11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GNN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2217" y="1271450"/>
            <a:ext cx="8499565" cy="503355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1. Node Classification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	semi-supervised learning (ex. 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인용 네트워크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2. Link Prediction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	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연관성 예측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(ex.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페이스북 친구 추천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3. Graph Classification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	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그래프 전체를 여러가지 카테고리로 분류 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(ex. 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분자구조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96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Graph Convolution Network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8E0041FE-F4AA-4576-AB3E-2FF9852F8A4C}"/>
              </a:ext>
            </a:extLst>
          </p:cNvPr>
          <p:cNvSpPr txBox="1">
            <a:spLocks/>
          </p:cNvSpPr>
          <p:nvPr/>
        </p:nvSpPr>
        <p:spPr>
          <a:xfrm>
            <a:off x="725457" y="939879"/>
            <a:ext cx="6350585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j-cs"/>
              </a:defRPr>
            </a:lvl1pPr>
          </a:lstStyle>
          <a:p>
            <a:r>
              <a:rPr lang="en-US" altLang="ko-KR" sz="2000" b="0" dirty="0">
                <a:latin typeface="+mn-ea"/>
                <a:ea typeface="+mn-ea"/>
                <a:cs typeface="Malgun Gothic Semilight" panose="020B0502040204020203" pitchFamily="50" charset="-127"/>
              </a:rPr>
              <a:t>Node’s neighborhood defines a computation graph</a:t>
            </a:r>
            <a:endParaRPr lang="ko-KR" altLang="en-US" sz="2000" b="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CF2FB2F-D8CF-4A21-B38C-3903DC004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532" y="2037299"/>
            <a:ext cx="7030114" cy="38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0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Graph Convolution Network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DA87524-0785-4F89-B3CA-52B409A2C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72" y="1576703"/>
            <a:ext cx="4049207" cy="370459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674E6CA-63B0-478E-89FC-A99D6E040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97" y="1867751"/>
            <a:ext cx="4247104" cy="35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0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Graph Convolution Network</a:t>
            </a:r>
            <a:endParaRPr lang="ko-KR" alt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DA87524-0785-4F89-B3CA-52B409A2C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72" y="1576703"/>
            <a:ext cx="4049207" cy="3704593"/>
          </a:xfrm>
          <a:prstGeom prst="rect">
            <a:avLst/>
          </a:prstGeom>
        </p:spPr>
      </p:pic>
      <p:graphicFrame>
        <p:nvGraphicFramePr>
          <p:cNvPr id="9" name="개체 8">
            <a:extLst>
              <a:ext uri="{FF2B5EF4-FFF2-40B4-BE49-F238E27FC236}">
                <a16:creationId xmlns:a16="http://schemas.microsoft.com/office/drawing/2014/main" id="{665A4F8D-D73F-4E9C-ABC9-D89F2090C1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104643"/>
              </p:ext>
            </p:extLst>
          </p:nvPr>
        </p:nvGraphicFramePr>
        <p:xfrm>
          <a:off x="4209971" y="1282599"/>
          <a:ext cx="4805727" cy="2040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비트맵 이미지" r:id="rId4" imgW="3749040" imgH="1592640" progId="Paint.Picture">
                  <p:embed/>
                </p:oleObj>
              </mc:Choice>
              <mc:Fallback>
                <p:oleObj name="비트맵 이미지" r:id="rId4" imgW="3749040" imgH="15926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9971" y="1282599"/>
                        <a:ext cx="4805727" cy="2040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>
            <a:extLst>
              <a:ext uri="{FF2B5EF4-FFF2-40B4-BE49-F238E27FC236}">
                <a16:creationId xmlns:a16="http://schemas.microsoft.com/office/drawing/2014/main" id="{ED3C6AEA-6022-4A7A-AB89-8784CA4BF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421856"/>
              </p:ext>
            </p:extLst>
          </p:nvPr>
        </p:nvGraphicFramePr>
        <p:xfrm>
          <a:off x="4371424" y="3419360"/>
          <a:ext cx="4448736" cy="2040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비트맵 이미지" r:id="rId6" imgW="2941200" imgH="1348920" progId="Paint.Picture">
                  <p:embed/>
                </p:oleObj>
              </mc:Choice>
              <mc:Fallback>
                <p:oleObj name="비트맵 이미지" r:id="rId6" imgW="2941200" imgH="1348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71424" y="3419360"/>
                        <a:ext cx="4448736" cy="2040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135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3763</TotalTime>
  <Words>589</Words>
  <Application>Microsoft Office PowerPoint</Application>
  <PresentationFormat>화면 슬라이드 쇼(4:3)</PresentationFormat>
  <Paragraphs>216</Paragraphs>
  <Slides>16</Slides>
  <Notes>11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7" baseType="lpstr">
      <vt:lpstr>KoPub돋움체 Bold</vt:lpstr>
      <vt:lpstr>Malgun Gothic Semilight</vt:lpstr>
      <vt:lpstr>Nanum Gothic</vt:lpstr>
      <vt:lpstr>Spoqa Han Sans</vt:lpstr>
      <vt:lpstr>맑은 고딕</vt:lpstr>
      <vt:lpstr>Arial</vt:lpstr>
      <vt:lpstr>Calibri</vt:lpstr>
      <vt:lpstr>Calibri Light</vt:lpstr>
      <vt:lpstr>Wingdings 2</vt:lpstr>
      <vt:lpstr>Office 테마</vt:lpstr>
      <vt:lpstr>비트맵 이미지</vt:lpstr>
      <vt:lpstr>GNN/GCN</vt:lpstr>
      <vt:lpstr>Graph</vt:lpstr>
      <vt:lpstr>Neighborhoods Aggregation</vt:lpstr>
      <vt:lpstr>Node Embedding</vt:lpstr>
      <vt:lpstr>GNN 학습과정</vt:lpstr>
      <vt:lpstr>GNN</vt:lpstr>
      <vt:lpstr>Graph Convolution Network</vt:lpstr>
      <vt:lpstr>Graph Convolution Network</vt:lpstr>
      <vt:lpstr>Graph Convolution Network</vt:lpstr>
      <vt:lpstr>GCN 계산</vt:lpstr>
      <vt:lpstr>GCN 수식</vt:lpstr>
      <vt:lpstr>GCN</vt:lpstr>
      <vt:lpstr>GCN</vt:lpstr>
      <vt:lpstr>Graph Convolution Network</vt:lpstr>
      <vt:lpstr>GCN(Supervised/Unsupervised)</vt:lpstr>
      <vt:lpstr>GCN 장점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LeeDayoung</cp:lastModifiedBy>
  <cp:revision>172</cp:revision>
  <dcterms:created xsi:type="dcterms:W3CDTF">2020-01-31T06:40:47Z</dcterms:created>
  <dcterms:modified xsi:type="dcterms:W3CDTF">2022-03-14T06:47:10Z</dcterms:modified>
</cp:coreProperties>
</file>