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342" r:id="rId2"/>
    <p:sldId id="346" r:id="rId3"/>
    <p:sldId id="347" r:id="rId4"/>
    <p:sldId id="348" r:id="rId5"/>
    <p:sldId id="349" r:id="rId6"/>
    <p:sldId id="351" r:id="rId7"/>
    <p:sldId id="350" r:id="rId8"/>
    <p:sldId id="352" r:id="rId9"/>
    <p:sldId id="353" r:id="rId10"/>
    <p:sldId id="354" r:id="rId11"/>
    <p:sldId id="355" r:id="rId12"/>
    <p:sldId id="356" r:id="rId13"/>
    <p:sldId id="358" r:id="rId14"/>
    <p:sldId id="360" r:id="rId15"/>
    <p:sldId id="359" r:id="rId16"/>
    <p:sldId id="361" r:id="rId17"/>
    <p:sldId id="363" r:id="rId18"/>
    <p:sldId id="364" r:id="rId19"/>
    <p:sldId id="366" r:id="rId20"/>
    <p:sldId id="367" r:id="rId21"/>
    <p:sldId id="368" r:id="rId22"/>
    <p:sldId id="369" r:id="rId23"/>
    <p:sldId id="370" r:id="rId24"/>
    <p:sldId id="3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2" autoAdjust="0"/>
    <p:restoredTop sz="91462" autoAdjust="0"/>
  </p:normalViewPr>
  <p:slideViewPr>
    <p:cSldViewPr snapToGrid="0" showGuides="1">
      <p:cViewPr varScale="1">
        <p:scale>
          <a:sx n="123" d="100"/>
          <a:sy n="123" d="100"/>
        </p:scale>
        <p:origin x="534" y="102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6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image" Target="../media/image2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Diffusion Models Tutorial</a:t>
            </a:r>
            <a:b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2800" spc="-150" dirty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(Diffusion</a:t>
            </a:r>
            <a:r>
              <a:rPr lang="ko-KR" altLang="en-US" sz="2800" spc="-150" dirty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2800" spc="-150" dirty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Models &amp; DDPM)</a:t>
            </a:r>
            <a:endParaRPr lang="ko-KR" altLang="en-US" sz="3600" spc="-15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2024.04.23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Dong-Hyun Han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Diffusion Process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en-US" altLang="ko-KR" dirty="0"/>
                  <a:t>Diffusion Process</a:t>
                </a:r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로 표현하며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ko-KR" altLang="en-US" dirty="0"/>
                  <a:t>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/>
                  <a:t>로</a:t>
                </a:r>
                <a:r>
                  <a:rPr lang="en-US" altLang="ko-KR" dirty="0"/>
                  <a:t> Noise</a:t>
                </a:r>
                <a:r>
                  <a:rPr lang="ko-KR" altLang="en-US" dirty="0"/>
                  <a:t>를 추가하는 </a:t>
                </a:r>
                <a:r>
                  <a:rPr lang="en-US" altLang="ko-KR" dirty="0"/>
                  <a:t>Process</a:t>
                </a:r>
                <a:r>
                  <a:rPr lang="ko-KR" altLang="en-US" dirty="0"/>
                  <a:t>를 의미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Distribution</a:t>
                </a:r>
                <a:r>
                  <a:rPr lang="ko-KR" altLang="en-US" dirty="0"/>
                  <a:t>으로 표현하면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이며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ko-KR" altLang="en-US" dirty="0"/>
                  <a:t>임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ko-KR" altLang="en-US" dirty="0"/>
                  <a:t>은 </a:t>
                </a:r>
                <a:r>
                  <a:rPr lang="en-US" altLang="ko-KR" dirty="0"/>
                  <a:t>Random Noise.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=0.0001~0.02</m:t>
                    </m:r>
                  </m:oMath>
                </a14:m>
                <a:r>
                  <a:rPr lang="ko-KR" altLang="en-US" dirty="0"/>
                  <a:t>로 </a:t>
                </a:r>
                <a:r>
                  <a:rPr lang="en-US" altLang="ko-KR" dirty="0"/>
                  <a:t>timestep t</a:t>
                </a:r>
                <a:r>
                  <a:rPr lang="ko-KR" altLang="en-US" dirty="0"/>
                  <a:t>에 따라 선형적으로 증가함</a:t>
                </a:r>
                <a:r>
                  <a:rPr lang="en-US" altLang="ko-KR" dirty="0"/>
                  <a:t>. (</a:t>
                </a:r>
                <a:r>
                  <a:rPr lang="ko-KR" altLang="en-US" dirty="0"/>
                  <a:t>즉 </a:t>
                </a:r>
                <a:r>
                  <a:rPr lang="en-US" altLang="ko-KR" dirty="0"/>
                  <a:t>t</a:t>
                </a:r>
                <a:r>
                  <a:rPr lang="ko-KR" altLang="en-US" dirty="0"/>
                  <a:t>가 증가할수록 이전 </a:t>
                </a:r>
                <a:r>
                  <a:rPr lang="en-US" altLang="ko-KR" dirty="0"/>
                  <a:t>step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보</m:t>
                    </m:r>
                  </m:oMath>
                </a14:m>
                <a:r>
                  <a:rPr lang="ko-KR" altLang="en-US" dirty="0"/>
                  <a:t>다 </a:t>
                </a:r>
                <a:r>
                  <a:rPr lang="en-US" altLang="ko-KR" dirty="0"/>
                  <a:t>noise</a:t>
                </a:r>
                <a:r>
                  <a:rPr lang="ko-KR" altLang="en-US" dirty="0"/>
                  <a:t>의 비중이 늘어남</a:t>
                </a:r>
                <a:r>
                  <a:rPr lang="en-US" altLang="ko-KR" dirty="0"/>
                  <a:t>.)</a:t>
                </a:r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그림 6144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FB4492F-B360-EA28-ACDD-4B28CB8C4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6148" name="그림 6147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9349367-0B16-F81B-F5F1-F9746E71F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6150" name="그림 6149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DAED6BE4-696D-2AC9-FB05-3C281298F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6152" name="그림 6151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3F8BBDD-5B75-9713-DEC3-DB6D9E8C6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6154" name="그림 6153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AA154224-6187-2480-239C-1890CA350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6156" name="그림 615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1E3709CE-7C1E-0414-C640-423654E2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6158" name="그림 6157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4EC32523-3387-1F92-E1E8-F045CA88C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p:cxnSp>
        <p:nvCxnSpPr>
          <p:cNvPr id="6160" name="직선 화살표 연결선 6159">
            <a:extLst>
              <a:ext uri="{FF2B5EF4-FFF2-40B4-BE49-F238E27FC236}">
                <a16:creationId xmlns:a16="http://schemas.microsoft.com/office/drawing/2014/main" id="{F0C48C95-0DC0-2A0C-C2C3-BA137702FFBC}"/>
              </a:ext>
            </a:extLst>
          </p:cNvPr>
          <p:cNvCxnSpPr/>
          <p:nvPr/>
        </p:nvCxnSpPr>
        <p:spPr>
          <a:xfrm>
            <a:off x="931351" y="4441371"/>
            <a:ext cx="101861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E1EC3B-E91E-C41E-8D6F-A9AB813C08C7}"/>
                  </a:ext>
                </a:extLst>
              </p:cNvPr>
              <p:cNvSpPr txBox="1"/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E1EC3B-E91E-C41E-8D6F-A9AB813C0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27021-234C-71BE-A048-B25084791418}"/>
                  </a:ext>
                </a:extLst>
              </p:cNvPr>
              <p:cNvSpPr txBox="1"/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27021-234C-71BE-A048-B2508479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연결선: 구부러짐 6">
            <a:extLst>
              <a:ext uri="{FF2B5EF4-FFF2-40B4-BE49-F238E27FC236}">
                <a16:creationId xmlns:a16="http://schemas.microsoft.com/office/drawing/2014/main" id="{E6BA1E20-7D53-03C5-9AC4-6B60F3551AB7}"/>
              </a:ext>
            </a:extLst>
          </p:cNvPr>
          <p:cNvCxnSpPr>
            <a:stCxn id="6150" idx="2"/>
            <a:endCxn id="6152" idx="2"/>
          </p:cNvCxnSpPr>
          <p:nvPr/>
        </p:nvCxnSpPr>
        <p:spPr>
          <a:xfrm rot="16200000" flipH="1">
            <a:off x="6744333" y="5321569"/>
            <a:ext cx="1" cy="1457234"/>
          </a:xfrm>
          <a:prstGeom prst="curvedConnector3">
            <a:avLst>
              <a:gd name="adj1" fmla="val 2286010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F6D31-B416-0698-5241-21C66082AB98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F6D31-B416-0698-5241-21C66082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C5943-A274-AD44-18AC-95353F09512D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C5943-A274-AD44-18AC-95353F09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305B85-E43E-16F6-D0D3-FBB9940DA875}"/>
                  </a:ext>
                </a:extLst>
              </p:cNvPr>
              <p:cNvSpPr txBox="1"/>
              <p:nvPr/>
            </p:nvSpPr>
            <p:spPr>
              <a:xfrm>
                <a:off x="5285647" y="6279627"/>
                <a:ext cx="2911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305B85-E43E-16F6-D0D3-FBB9940D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47" y="6279627"/>
                <a:ext cx="2911569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53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Diffusion Process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ko-KR" altLang="en-US" dirty="0"/>
                  <a:t>만약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ko-KR" altLang="en-US" i="1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ko-KR" altLang="en-US" dirty="0"/>
                  <a:t> 표현하기 위해서는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ko-KR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에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/>
                  <a:t>까지의 값들을 대입해야 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dirty="0"/>
                  <a:t> … 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결론적으로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∏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∏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  <m:r>
                      <a:rPr lang="en-US" altLang="ko-KR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나타낼 수 있다</a:t>
                </a:r>
                <a:r>
                  <a:rPr lang="en-US" altLang="ko-KR" dirty="0"/>
                  <a:t>.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그림 6144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FB4492F-B360-EA28-ACDD-4B28CB8C4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6148" name="그림 6147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9349367-0B16-F81B-F5F1-F9746E71F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6150" name="그림 6149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DAED6BE4-696D-2AC9-FB05-3C281298F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6152" name="그림 6151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3F8BBDD-5B75-9713-DEC3-DB6D9E8C6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6154" name="그림 6153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AA154224-6187-2480-239C-1890CA350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6156" name="그림 615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1E3709CE-7C1E-0414-C640-423654E2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6158" name="그림 6157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4EC32523-3387-1F92-E1E8-F045CA88C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p:cxnSp>
        <p:nvCxnSpPr>
          <p:cNvPr id="6160" name="직선 화살표 연결선 6159">
            <a:extLst>
              <a:ext uri="{FF2B5EF4-FFF2-40B4-BE49-F238E27FC236}">
                <a16:creationId xmlns:a16="http://schemas.microsoft.com/office/drawing/2014/main" id="{F0C48C95-0DC0-2A0C-C2C3-BA137702FFBC}"/>
              </a:ext>
            </a:extLst>
          </p:cNvPr>
          <p:cNvCxnSpPr/>
          <p:nvPr/>
        </p:nvCxnSpPr>
        <p:spPr>
          <a:xfrm>
            <a:off x="931351" y="4441371"/>
            <a:ext cx="101861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E1EC3B-E91E-C41E-8D6F-A9AB813C08C7}"/>
                  </a:ext>
                </a:extLst>
              </p:cNvPr>
              <p:cNvSpPr txBox="1"/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E1EC3B-E91E-C41E-8D6F-A9AB813C0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27021-234C-71BE-A048-B25084791418}"/>
                  </a:ext>
                </a:extLst>
              </p:cNvPr>
              <p:cNvSpPr txBox="1"/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27021-234C-71BE-A048-B2508479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연결선: 구부러짐 6">
            <a:extLst>
              <a:ext uri="{FF2B5EF4-FFF2-40B4-BE49-F238E27FC236}">
                <a16:creationId xmlns:a16="http://schemas.microsoft.com/office/drawing/2014/main" id="{E6BA1E20-7D53-03C5-9AC4-6B60F3551AB7}"/>
              </a:ext>
            </a:extLst>
          </p:cNvPr>
          <p:cNvCxnSpPr>
            <a:stCxn id="6150" idx="2"/>
            <a:endCxn id="6152" idx="2"/>
          </p:cNvCxnSpPr>
          <p:nvPr/>
        </p:nvCxnSpPr>
        <p:spPr>
          <a:xfrm rot="16200000" flipH="1">
            <a:off x="6744333" y="5321569"/>
            <a:ext cx="1" cy="1457234"/>
          </a:xfrm>
          <a:prstGeom prst="curvedConnector3">
            <a:avLst>
              <a:gd name="adj1" fmla="val 2286010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F6D31-B416-0698-5241-21C66082AB98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F6D31-B416-0698-5241-21C66082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C5943-A274-AD44-18AC-95353F09512D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C5943-A274-AD44-18AC-95353F09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305B85-E43E-16F6-D0D3-FBB9940DA875}"/>
                  </a:ext>
                </a:extLst>
              </p:cNvPr>
              <p:cNvSpPr txBox="1"/>
              <p:nvPr/>
            </p:nvSpPr>
            <p:spPr>
              <a:xfrm>
                <a:off x="5285647" y="6279627"/>
                <a:ext cx="2911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305B85-E43E-16F6-D0D3-FBB9940D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47" y="6279627"/>
                <a:ext cx="2911569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1E8A54D3-E29D-8C3C-573F-97659082F26E}"/>
              </a:ext>
            </a:extLst>
          </p:cNvPr>
          <p:cNvCxnSpPr>
            <a:cxnSpLocks/>
            <a:stCxn id="6158" idx="2"/>
            <a:endCxn id="6145" idx="2"/>
          </p:cNvCxnSpPr>
          <p:nvPr/>
        </p:nvCxnSpPr>
        <p:spPr>
          <a:xfrm rot="16200000" flipH="1">
            <a:off x="2387136" y="5324468"/>
            <a:ext cx="1" cy="1451432"/>
          </a:xfrm>
          <a:prstGeom prst="curvedConnector3">
            <a:avLst>
              <a:gd name="adj1" fmla="val 2286010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232A51EB-C8E5-7A6C-28BD-7CC3E60E9F85}"/>
              </a:ext>
            </a:extLst>
          </p:cNvPr>
          <p:cNvCxnSpPr>
            <a:cxnSpLocks/>
            <a:stCxn id="6145" idx="2"/>
            <a:endCxn id="6148" idx="2"/>
          </p:cNvCxnSpPr>
          <p:nvPr/>
        </p:nvCxnSpPr>
        <p:spPr>
          <a:xfrm rot="16200000" flipH="1">
            <a:off x="3838568" y="5324469"/>
            <a:ext cx="12700" cy="1451432"/>
          </a:xfrm>
          <a:prstGeom prst="curvedConnector3">
            <a:avLst>
              <a:gd name="adj1" fmla="val 180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7107BF97-F06D-4201-1DC6-B9A6465863E4}"/>
              </a:ext>
            </a:extLst>
          </p:cNvPr>
          <p:cNvCxnSpPr>
            <a:cxnSpLocks/>
            <a:stCxn id="6148" idx="2"/>
            <a:endCxn id="6150" idx="2"/>
          </p:cNvCxnSpPr>
          <p:nvPr/>
        </p:nvCxnSpPr>
        <p:spPr>
          <a:xfrm rot="16200000" flipH="1">
            <a:off x="5290000" y="5324469"/>
            <a:ext cx="1" cy="1451432"/>
          </a:xfrm>
          <a:prstGeom prst="curvedConnector3">
            <a:avLst>
              <a:gd name="adj1" fmla="val 22860100000"/>
            </a:avLst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2838E0-33C7-C71C-AB3F-3898DA8425A4}"/>
                  </a:ext>
                </a:extLst>
              </p:cNvPr>
              <p:cNvSpPr txBox="1"/>
              <p:nvPr/>
            </p:nvSpPr>
            <p:spPr>
              <a:xfrm>
                <a:off x="3829862" y="6279627"/>
                <a:ext cx="2911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2838E0-33C7-C71C-AB3F-3898DA84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62" y="6279627"/>
                <a:ext cx="2911569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E2B0D6-A8CF-2255-7D15-7C489F14BBBA}"/>
                  </a:ext>
                </a:extLst>
              </p:cNvPr>
              <p:cNvSpPr txBox="1"/>
              <p:nvPr/>
            </p:nvSpPr>
            <p:spPr>
              <a:xfrm>
                <a:off x="2382783" y="6279627"/>
                <a:ext cx="2911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E2B0D6-A8CF-2255-7D15-7C489F14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83" y="6279627"/>
                <a:ext cx="2911569" cy="276999"/>
              </a:xfrm>
              <a:prstGeom prst="rect">
                <a:avLst/>
              </a:prstGeom>
              <a:blipFill>
                <a:blip r:embed="rId1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83108B0-4594-C078-99C3-A87EB2878D69}"/>
              </a:ext>
            </a:extLst>
          </p:cNvPr>
          <p:cNvSpPr txBox="1"/>
          <p:nvPr/>
        </p:nvSpPr>
        <p:spPr>
          <a:xfrm>
            <a:off x="3838567" y="6279627"/>
            <a:ext cx="145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…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179188-10D1-635D-20EB-32F85D204B3E}"/>
                  </a:ext>
                </a:extLst>
              </p:cNvPr>
              <p:cNvSpPr txBox="1"/>
              <p:nvPr/>
            </p:nvSpPr>
            <p:spPr>
              <a:xfrm>
                <a:off x="935703" y="6279627"/>
                <a:ext cx="2911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179188-10D1-635D-20EB-32F85D204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3" y="6279627"/>
                <a:ext cx="2911569" cy="276999"/>
              </a:xfrm>
              <a:prstGeom prst="rect">
                <a:avLst/>
              </a:prstGeom>
              <a:blipFill>
                <a:blip r:embed="rId1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53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Diffusion Process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∏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∏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CC1B36DE-8C13-5163-50F8-BB4DFC8C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78" y="3525317"/>
            <a:ext cx="6382641" cy="2000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1E0801-A252-EF2E-9EB5-E630CF5B8F21}"/>
                  </a:ext>
                </a:extLst>
              </p:cNvPr>
              <p:cNvSpPr txBox="1"/>
              <p:nvPr/>
            </p:nvSpPr>
            <p:spPr>
              <a:xfrm>
                <a:off x="5629909" y="6015799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1E0801-A252-EF2E-9EB5-E630CF5B8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09" y="6015799"/>
                <a:ext cx="4660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EDDCA1-3000-1BD6-897A-D417223F7B3B}"/>
                  </a:ext>
                </a:extLst>
              </p:cNvPr>
              <p:cNvSpPr txBox="1"/>
              <p:nvPr/>
            </p:nvSpPr>
            <p:spPr>
              <a:xfrm>
                <a:off x="3710940" y="5615497"/>
                <a:ext cx="171450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∏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EDDCA1-3000-1BD6-897A-D417223F7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40" y="5615497"/>
                <a:ext cx="1714500" cy="1169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8AB908-9BDC-B371-A5AD-6E1904266606}"/>
                  </a:ext>
                </a:extLst>
              </p:cNvPr>
              <p:cNvSpPr txBox="1"/>
              <p:nvPr/>
            </p:nvSpPr>
            <p:spPr>
              <a:xfrm>
                <a:off x="4381500" y="5615497"/>
                <a:ext cx="609600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∏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8AB908-9BDC-B371-A5AD-6E190426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5615497"/>
                <a:ext cx="6096000" cy="1169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C076E9-671C-0963-23AD-DCAFE6012938}"/>
                  </a:ext>
                </a:extLst>
              </p:cNvPr>
              <p:cNvSpPr txBox="1"/>
              <p:nvPr/>
            </p:nvSpPr>
            <p:spPr>
              <a:xfrm>
                <a:off x="8763000" y="6015799"/>
                <a:ext cx="457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C076E9-671C-0963-23AD-DCAFE6012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015799"/>
                <a:ext cx="457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97DE437D-AC67-1A85-D0A7-B390222F6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2572814"/>
            <a:ext cx="688450" cy="688450"/>
          </a:xfrm>
          <a:prstGeom prst="rect">
            <a:avLst/>
          </a:prstGeom>
        </p:spPr>
      </p:pic>
      <p:pic>
        <p:nvPicPr>
          <p:cNvPr id="27" name="그림 26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6B055B32-8970-3335-696A-14A9EEADA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12" y="2572813"/>
            <a:ext cx="688451" cy="688451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AD499157-9E88-A4C3-C8F9-FA84A379B0B0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4399390" y="2917039"/>
            <a:ext cx="3393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DF34A0-6A7F-1FA4-0782-8D13AC5715AD}"/>
                  </a:ext>
                </a:extLst>
              </p:cNvPr>
              <p:cNvSpPr txBox="1"/>
              <p:nvPr/>
            </p:nvSpPr>
            <p:spPr>
              <a:xfrm>
                <a:off x="4666958" y="3116353"/>
                <a:ext cx="3043334" cy="308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sz="1400" dirty="0"/>
                  <a:t>를 통해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ko-KR" altLang="en-US" sz="1400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sz="1400" dirty="0"/>
                  <a:t> 바로 </a:t>
                </a:r>
                <a:r>
                  <a:rPr lang="en-US" altLang="ko-KR" sz="1400" dirty="0"/>
                  <a:t>sampling</a:t>
                </a:r>
                <a:r>
                  <a:rPr lang="ko-KR" altLang="en-US" sz="1400" dirty="0"/>
                  <a:t>이 가능</a:t>
                </a:r>
                <a:r>
                  <a:rPr lang="en-US" altLang="ko-KR" sz="1400" dirty="0"/>
                  <a:t>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DF34A0-6A7F-1FA4-0782-8D13AC571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58" y="3116353"/>
                <a:ext cx="3043334" cy="308931"/>
              </a:xfrm>
              <a:prstGeom prst="rect">
                <a:avLst/>
              </a:prstGeom>
              <a:blipFill>
                <a:blip r:embed="rId10"/>
                <a:stretch>
                  <a:fillRect t="-5882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75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Reverse Process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en-US" altLang="ko-KR" dirty="0"/>
                  <a:t>Reverse Process</a:t>
                </a:r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으</m:t>
                    </m:r>
                  </m:oMath>
                </a14:m>
                <a:r>
                  <a:rPr lang="ko-KR" altLang="en-US" dirty="0"/>
                  <a:t>로 표현하며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U-Net </a:t>
                </a:r>
                <a:r>
                  <a:rPr lang="ko-KR" altLang="en-US" dirty="0"/>
                  <a:t>모델의 파라미터를 의미한다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U-Net </a:t>
                </a:r>
                <a:r>
                  <a:rPr lang="ko-KR" altLang="en-US" dirty="0"/>
                  <a:t>모델은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입력 받고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출력하는 일반적인 </a:t>
                </a:r>
                <a:r>
                  <a:rPr lang="en-US" altLang="ko-KR" dirty="0"/>
                  <a:t>U-Net </a:t>
                </a:r>
                <a:r>
                  <a:rPr lang="ko-KR" altLang="en-US" dirty="0"/>
                  <a:t>모델이다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76" name="그림 6175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2D1A5BD2-FAA3-B760-0B62-C3A87A89D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6177" name="그림 6176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83FCF247-37FF-813A-47BF-0D5420710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6178" name="그림 6177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31938301-824D-582C-90EC-AC3D6A1C1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6179" name="그림 6178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060F2539-BD5C-5F9B-7BD7-37FC06883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p:cxnSp>
        <p:nvCxnSpPr>
          <p:cNvPr id="6180" name="직선 화살표 연결선 6179">
            <a:extLst>
              <a:ext uri="{FF2B5EF4-FFF2-40B4-BE49-F238E27FC236}">
                <a16:creationId xmlns:a16="http://schemas.microsoft.com/office/drawing/2014/main" id="{760B07AC-AFE7-C792-8CE7-152AA93D2875}"/>
              </a:ext>
            </a:extLst>
          </p:cNvPr>
          <p:cNvCxnSpPr>
            <a:cxnSpLocks/>
          </p:cNvCxnSpPr>
          <p:nvPr/>
        </p:nvCxnSpPr>
        <p:spPr>
          <a:xfrm flipH="1">
            <a:off x="931351" y="6213021"/>
            <a:ext cx="101861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1" name="TextBox 6180">
            <a:extLst>
              <a:ext uri="{FF2B5EF4-FFF2-40B4-BE49-F238E27FC236}">
                <a16:creationId xmlns:a16="http://schemas.microsoft.com/office/drawing/2014/main" id="{3A8B7BBE-AE1B-4FF5-2DE5-347947EB7BE0}"/>
              </a:ext>
            </a:extLst>
          </p:cNvPr>
          <p:cNvSpPr txBox="1"/>
          <p:nvPr/>
        </p:nvSpPr>
        <p:spPr>
          <a:xfrm>
            <a:off x="931351" y="6295480"/>
            <a:ext cx="101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Reverse Process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2" name="TextBox 6181">
                <a:extLst>
                  <a:ext uri="{FF2B5EF4-FFF2-40B4-BE49-F238E27FC236}">
                    <a16:creationId xmlns:a16="http://schemas.microsoft.com/office/drawing/2014/main" id="{248B475B-FD4D-BC9A-37B5-70C2F5A1E3B0}"/>
                  </a:ext>
                </a:extLst>
              </p:cNvPr>
              <p:cNvSpPr txBox="1"/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82" name="TextBox 6181">
                <a:extLst>
                  <a:ext uri="{FF2B5EF4-FFF2-40B4-BE49-F238E27FC236}">
                    <a16:creationId xmlns:a16="http://schemas.microsoft.com/office/drawing/2014/main" id="{248B475B-FD4D-BC9A-37B5-70C2F5A1E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83" name="TextBox 6182">
                <a:extLst>
                  <a:ext uri="{FF2B5EF4-FFF2-40B4-BE49-F238E27FC236}">
                    <a16:creationId xmlns:a16="http://schemas.microsoft.com/office/drawing/2014/main" id="{64DA8D66-7045-B089-8614-DFDFFB60EAA4}"/>
                  </a:ext>
                </a:extLst>
              </p:cNvPr>
              <p:cNvSpPr txBox="1"/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83" name="TextBox 6182">
                <a:extLst>
                  <a:ext uri="{FF2B5EF4-FFF2-40B4-BE49-F238E27FC236}">
                    <a16:creationId xmlns:a16="http://schemas.microsoft.com/office/drawing/2014/main" id="{64DA8D66-7045-B089-8614-DFDFFB60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84" name="그룹 6183">
            <a:extLst>
              <a:ext uri="{FF2B5EF4-FFF2-40B4-BE49-F238E27FC236}">
                <a16:creationId xmlns:a16="http://schemas.microsoft.com/office/drawing/2014/main" id="{F7EC26CF-932E-8674-370F-B581EB9D18C7}"/>
              </a:ext>
            </a:extLst>
          </p:cNvPr>
          <p:cNvGrpSpPr/>
          <p:nvPr/>
        </p:nvGrpSpPr>
        <p:grpSpPr>
          <a:xfrm>
            <a:off x="8240394" y="4911460"/>
            <a:ext cx="1384300" cy="1137181"/>
            <a:chOff x="3251200" y="2579770"/>
            <a:chExt cx="1384300" cy="1137181"/>
          </a:xfrm>
        </p:grpSpPr>
        <p:sp>
          <p:nvSpPr>
            <p:cNvPr id="6185" name="직사각형 6184">
              <a:extLst>
                <a:ext uri="{FF2B5EF4-FFF2-40B4-BE49-F238E27FC236}">
                  <a16:creationId xmlns:a16="http://schemas.microsoft.com/office/drawing/2014/main" id="{A7F7C9FB-CC62-3593-CB96-59F294A6BF0A}"/>
                </a:ext>
              </a:extLst>
            </p:cNvPr>
            <p:cNvSpPr/>
            <p:nvPr/>
          </p:nvSpPr>
          <p:spPr>
            <a:xfrm>
              <a:off x="3251200" y="2579771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86" name="직사각형 6185">
              <a:extLst>
                <a:ext uri="{FF2B5EF4-FFF2-40B4-BE49-F238E27FC236}">
                  <a16:creationId xmlns:a16="http://schemas.microsoft.com/office/drawing/2014/main" id="{0C2300B4-FA62-1A53-409E-61EA657859FA}"/>
                </a:ext>
              </a:extLst>
            </p:cNvPr>
            <p:cNvSpPr/>
            <p:nvPr/>
          </p:nvSpPr>
          <p:spPr>
            <a:xfrm>
              <a:off x="4527550" y="2579770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87" name="직사각형 6186">
              <a:extLst>
                <a:ext uri="{FF2B5EF4-FFF2-40B4-BE49-F238E27FC236}">
                  <a16:creationId xmlns:a16="http://schemas.microsoft.com/office/drawing/2014/main" id="{DEDD87B2-F4C4-CA07-41A1-4F09C35CAE93}"/>
                </a:ext>
              </a:extLst>
            </p:cNvPr>
            <p:cNvSpPr/>
            <p:nvPr/>
          </p:nvSpPr>
          <p:spPr>
            <a:xfrm>
              <a:off x="346075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88" name="직사각형 6187">
              <a:extLst>
                <a:ext uri="{FF2B5EF4-FFF2-40B4-BE49-F238E27FC236}">
                  <a16:creationId xmlns:a16="http://schemas.microsoft.com/office/drawing/2014/main" id="{7B195942-4E78-C608-1771-DBEAEFDA22D5}"/>
                </a:ext>
              </a:extLst>
            </p:cNvPr>
            <p:cNvSpPr/>
            <p:nvPr/>
          </p:nvSpPr>
          <p:spPr>
            <a:xfrm>
              <a:off x="431800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89" name="직사각형 6188">
              <a:extLst>
                <a:ext uri="{FF2B5EF4-FFF2-40B4-BE49-F238E27FC236}">
                  <a16:creationId xmlns:a16="http://schemas.microsoft.com/office/drawing/2014/main" id="{AEA68DFD-BB6A-3B0F-C3F8-C5E2B1C8AD46}"/>
                </a:ext>
              </a:extLst>
            </p:cNvPr>
            <p:cNvSpPr/>
            <p:nvPr/>
          </p:nvSpPr>
          <p:spPr>
            <a:xfrm>
              <a:off x="367030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0" name="직사각형 6189">
              <a:extLst>
                <a:ext uri="{FF2B5EF4-FFF2-40B4-BE49-F238E27FC236}">
                  <a16:creationId xmlns:a16="http://schemas.microsoft.com/office/drawing/2014/main" id="{D66C97F1-4492-99FA-2969-74A97B85C5CC}"/>
                </a:ext>
              </a:extLst>
            </p:cNvPr>
            <p:cNvSpPr/>
            <p:nvPr/>
          </p:nvSpPr>
          <p:spPr>
            <a:xfrm>
              <a:off x="410845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1" name="직사각형 6190">
              <a:extLst>
                <a:ext uri="{FF2B5EF4-FFF2-40B4-BE49-F238E27FC236}">
                  <a16:creationId xmlns:a16="http://schemas.microsoft.com/office/drawing/2014/main" id="{6F8ED539-0261-1E62-5487-CDD95FCC9117}"/>
                </a:ext>
              </a:extLst>
            </p:cNvPr>
            <p:cNvSpPr/>
            <p:nvPr/>
          </p:nvSpPr>
          <p:spPr>
            <a:xfrm>
              <a:off x="3810000" y="3595162"/>
              <a:ext cx="266700" cy="121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92" name="직선 화살표 연결선 6191">
              <a:extLst>
                <a:ext uri="{FF2B5EF4-FFF2-40B4-BE49-F238E27FC236}">
                  <a16:creationId xmlns:a16="http://schemas.microsoft.com/office/drawing/2014/main" id="{644F93F3-86D1-9452-0EFE-8D2721758974}"/>
                </a:ext>
              </a:extLst>
            </p:cNvPr>
            <p:cNvCxnSpPr>
              <a:cxnSpLocks/>
              <a:stCxn id="6190" idx="1"/>
              <a:endCxn id="6189" idx="3"/>
            </p:cNvCxnSpPr>
            <p:nvPr/>
          </p:nvCxnSpPr>
          <p:spPr>
            <a:xfrm flipH="1">
              <a:off x="3778250" y="3429000"/>
              <a:ext cx="33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3" name="직선 화살표 연결선 6192">
              <a:extLst>
                <a:ext uri="{FF2B5EF4-FFF2-40B4-BE49-F238E27FC236}">
                  <a16:creationId xmlns:a16="http://schemas.microsoft.com/office/drawing/2014/main" id="{57A27ED6-C04C-EFC8-B1A6-B94C8489170A}"/>
                </a:ext>
              </a:extLst>
            </p:cNvPr>
            <p:cNvCxnSpPr>
              <a:cxnSpLocks/>
              <a:stCxn id="6188" idx="1"/>
              <a:endCxn id="6187" idx="3"/>
            </p:cNvCxnSpPr>
            <p:nvPr/>
          </p:nvCxnSpPr>
          <p:spPr>
            <a:xfrm flipH="1">
              <a:off x="3568700" y="3241090"/>
              <a:ext cx="7493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4" name="직선 화살표 연결선 6193">
              <a:extLst>
                <a:ext uri="{FF2B5EF4-FFF2-40B4-BE49-F238E27FC236}">
                  <a16:creationId xmlns:a16="http://schemas.microsoft.com/office/drawing/2014/main" id="{FA16860E-5FC7-BEF0-C704-5205ACFC936C}"/>
                </a:ext>
              </a:extLst>
            </p:cNvPr>
            <p:cNvCxnSpPr>
              <a:cxnSpLocks/>
              <a:stCxn id="6186" idx="1"/>
              <a:endCxn id="6185" idx="3"/>
            </p:cNvCxnSpPr>
            <p:nvPr/>
          </p:nvCxnSpPr>
          <p:spPr>
            <a:xfrm flipH="1">
              <a:off x="3359150" y="2862847"/>
              <a:ext cx="11684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95" name="그룹 6194">
            <a:extLst>
              <a:ext uri="{FF2B5EF4-FFF2-40B4-BE49-F238E27FC236}">
                <a16:creationId xmlns:a16="http://schemas.microsoft.com/office/drawing/2014/main" id="{DFC88D81-2169-5F1E-BAF6-DA19F6975C11}"/>
              </a:ext>
            </a:extLst>
          </p:cNvPr>
          <p:cNvGrpSpPr/>
          <p:nvPr/>
        </p:nvGrpSpPr>
        <p:grpSpPr>
          <a:xfrm>
            <a:off x="5332270" y="4915785"/>
            <a:ext cx="1384300" cy="1137181"/>
            <a:chOff x="3251200" y="2579770"/>
            <a:chExt cx="1384300" cy="1137181"/>
          </a:xfrm>
        </p:grpSpPr>
        <p:sp>
          <p:nvSpPr>
            <p:cNvPr id="6196" name="직사각형 6195">
              <a:extLst>
                <a:ext uri="{FF2B5EF4-FFF2-40B4-BE49-F238E27FC236}">
                  <a16:creationId xmlns:a16="http://schemas.microsoft.com/office/drawing/2014/main" id="{047CB169-F6E4-9E66-EE18-A34009A2A543}"/>
                </a:ext>
              </a:extLst>
            </p:cNvPr>
            <p:cNvSpPr/>
            <p:nvPr/>
          </p:nvSpPr>
          <p:spPr>
            <a:xfrm>
              <a:off x="3251200" y="2579771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7" name="직사각형 6196">
              <a:extLst>
                <a:ext uri="{FF2B5EF4-FFF2-40B4-BE49-F238E27FC236}">
                  <a16:creationId xmlns:a16="http://schemas.microsoft.com/office/drawing/2014/main" id="{4AB06555-5CE6-71C6-9BBD-D58391BE0B3D}"/>
                </a:ext>
              </a:extLst>
            </p:cNvPr>
            <p:cNvSpPr/>
            <p:nvPr/>
          </p:nvSpPr>
          <p:spPr>
            <a:xfrm>
              <a:off x="4527550" y="2579770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8" name="직사각형 6197">
              <a:extLst>
                <a:ext uri="{FF2B5EF4-FFF2-40B4-BE49-F238E27FC236}">
                  <a16:creationId xmlns:a16="http://schemas.microsoft.com/office/drawing/2014/main" id="{42C5B4FF-EB72-AD5B-2398-1DB4DE984E8B}"/>
                </a:ext>
              </a:extLst>
            </p:cNvPr>
            <p:cNvSpPr/>
            <p:nvPr/>
          </p:nvSpPr>
          <p:spPr>
            <a:xfrm>
              <a:off x="346075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9" name="직사각형 6198">
              <a:extLst>
                <a:ext uri="{FF2B5EF4-FFF2-40B4-BE49-F238E27FC236}">
                  <a16:creationId xmlns:a16="http://schemas.microsoft.com/office/drawing/2014/main" id="{A36FF8BF-3270-E0B5-7180-444565019C8B}"/>
                </a:ext>
              </a:extLst>
            </p:cNvPr>
            <p:cNvSpPr/>
            <p:nvPr/>
          </p:nvSpPr>
          <p:spPr>
            <a:xfrm>
              <a:off x="431800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0" name="직사각형 6199">
              <a:extLst>
                <a:ext uri="{FF2B5EF4-FFF2-40B4-BE49-F238E27FC236}">
                  <a16:creationId xmlns:a16="http://schemas.microsoft.com/office/drawing/2014/main" id="{2C616A69-A11E-6D00-D016-A72182B812B8}"/>
                </a:ext>
              </a:extLst>
            </p:cNvPr>
            <p:cNvSpPr/>
            <p:nvPr/>
          </p:nvSpPr>
          <p:spPr>
            <a:xfrm>
              <a:off x="367030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1" name="직사각형 6200">
              <a:extLst>
                <a:ext uri="{FF2B5EF4-FFF2-40B4-BE49-F238E27FC236}">
                  <a16:creationId xmlns:a16="http://schemas.microsoft.com/office/drawing/2014/main" id="{ACEBA59D-9035-DAD4-DE5C-DBEE05F23E72}"/>
                </a:ext>
              </a:extLst>
            </p:cNvPr>
            <p:cNvSpPr/>
            <p:nvPr/>
          </p:nvSpPr>
          <p:spPr>
            <a:xfrm>
              <a:off x="410845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2" name="직사각형 6201">
              <a:extLst>
                <a:ext uri="{FF2B5EF4-FFF2-40B4-BE49-F238E27FC236}">
                  <a16:creationId xmlns:a16="http://schemas.microsoft.com/office/drawing/2014/main" id="{3F4E6A63-C0C1-B6A4-98F8-ECDE04A5E6F7}"/>
                </a:ext>
              </a:extLst>
            </p:cNvPr>
            <p:cNvSpPr/>
            <p:nvPr/>
          </p:nvSpPr>
          <p:spPr>
            <a:xfrm>
              <a:off x="3810000" y="3595162"/>
              <a:ext cx="266700" cy="121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03" name="직선 화살표 연결선 6202">
              <a:extLst>
                <a:ext uri="{FF2B5EF4-FFF2-40B4-BE49-F238E27FC236}">
                  <a16:creationId xmlns:a16="http://schemas.microsoft.com/office/drawing/2014/main" id="{C7331481-7A23-B902-4D37-4EADA994D9D2}"/>
                </a:ext>
              </a:extLst>
            </p:cNvPr>
            <p:cNvCxnSpPr>
              <a:cxnSpLocks/>
              <a:stCxn id="6201" idx="1"/>
              <a:endCxn id="6200" idx="3"/>
            </p:cNvCxnSpPr>
            <p:nvPr/>
          </p:nvCxnSpPr>
          <p:spPr>
            <a:xfrm flipH="1">
              <a:off x="3778250" y="3429000"/>
              <a:ext cx="33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4" name="직선 화살표 연결선 6203">
              <a:extLst>
                <a:ext uri="{FF2B5EF4-FFF2-40B4-BE49-F238E27FC236}">
                  <a16:creationId xmlns:a16="http://schemas.microsoft.com/office/drawing/2014/main" id="{A3EB5BD4-7260-68C1-BB3B-023C7D728FE5}"/>
                </a:ext>
              </a:extLst>
            </p:cNvPr>
            <p:cNvCxnSpPr>
              <a:cxnSpLocks/>
              <a:stCxn id="6199" idx="1"/>
              <a:endCxn id="6198" idx="3"/>
            </p:cNvCxnSpPr>
            <p:nvPr/>
          </p:nvCxnSpPr>
          <p:spPr>
            <a:xfrm flipH="1">
              <a:off x="3568700" y="3241090"/>
              <a:ext cx="7493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5" name="직선 화살표 연결선 6204">
              <a:extLst>
                <a:ext uri="{FF2B5EF4-FFF2-40B4-BE49-F238E27FC236}">
                  <a16:creationId xmlns:a16="http://schemas.microsoft.com/office/drawing/2014/main" id="{9E9F8DDC-FABA-549D-D321-8BFD5288551D}"/>
                </a:ext>
              </a:extLst>
            </p:cNvPr>
            <p:cNvCxnSpPr>
              <a:cxnSpLocks/>
              <a:stCxn id="6197" idx="1"/>
              <a:endCxn id="6196" idx="3"/>
            </p:cNvCxnSpPr>
            <p:nvPr/>
          </p:nvCxnSpPr>
          <p:spPr>
            <a:xfrm flipH="1">
              <a:off x="3359150" y="2862847"/>
              <a:ext cx="11684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06" name="그룹 6205">
            <a:extLst>
              <a:ext uri="{FF2B5EF4-FFF2-40B4-BE49-F238E27FC236}">
                <a16:creationId xmlns:a16="http://schemas.microsoft.com/office/drawing/2014/main" id="{D17BE9DE-9744-B32B-57A1-4CE1E4D6084B}"/>
              </a:ext>
            </a:extLst>
          </p:cNvPr>
          <p:cNvGrpSpPr/>
          <p:nvPr/>
        </p:nvGrpSpPr>
        <p:grpSpPr>
          <a:xfrm>
            <a:off x="2417796" y="4915785"/>
            <a:ext cx="1384300" cy="1137181"/>
            <a:chOff x="3251200" y="2579770"/>
            <a:chExt cx="1384300" cy="1137181"/>
          </a:xfrm>
        </p:grpSpPr>
        <p:sp>
          <p:nvSpPr>
            <p:cNvPr id="6207" name="직사각형 6206">
              <a:extLst>
                <a:ext uri="{FF2B5EF4-FFF2-40B4-BE49-F238E27FC236}">
                  <a16:creationId xmlns:a16="http://schemas.microsoft.com/office/drawing/2014/main" id="{33E2C579-AD4C-781F-B077-7C706C870AA0}"/>
                </a:ext>
              </a:extLst>
            </p:cNvPr>
            <p:cNvSpPr/>
            <p:nvPr/>
          </p:nvSpPr>
          <p:spPr>
            <a:xfrm>
              <a:off x="3251200" y="2579771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8" name="직사각형 6207">
              <a:extLst>
                <a:ext uri="{FF2B5EF4-FFF2-40B4-BE49-F238E27FC236}">
                  <a16:creationId xmlns:a16="http://schemas.microsoft.com/office/drawing/2014/main" id="{DE6B9772-6636-2C73-1415-BEFE418A0E7A}"/>
                </a:ext>
              </a:extLst>
            </p:cNvPr>
            <p:cNvSpPr/>
            <p:nvPr/>
          </p:nvSpPr>
          <p:spPr>
            <a:xfrm>
              <a:off x="4527550" y="2579770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9" name="직사각형 6208">
              <a:extLst>
                <a:ext uri="{FF2B5EF4-FFF2-40B4-BE49-F238E27FC236}">
                  <a16:creationId xmlns:a16="http://schemas.microsoft.com/office/drawing/2014/main" id="{A5F90D91-23CA-3A12-D1C2-7BC71FFDFEA9}"/>
                </a:ext>
              </a:extLst>
            </p:cNvPr>
            <p:cNvSpPr/>
            <p:nvPr/>
          </p:nvSpPr>
          <p:spPr>
            <a:xfrm>
              <a:off x="346075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10" name="직사각형 6209">
              <a:extLst>
                <a:ext uri="{FF2B5EF4-FFF2-40B4-BE49-F238E27FC236}">
                  <a16:creationId xmlns:a16="http://schemas.microsoft.com/office/drawing/2014/main" id="{37EEB86A-E8C3-5FDE-2160-8C0AE7A39BA5}"/>
                </a:ext>
              </a:extLst>
            </p:cNvPr>
            <p:cNvSpPr/>
            <p:nvPr/>
          </p:nvSpPr>
          <p:spPr>
            <a:xfrm>
              <a:off x="431800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11" name="직사각형 6210">
              <a:extLst>
                <a:ext uri="{FF2B5EF4-FFF2-40B4-BE49-F238E27FC236}">
                  <a16:creationId xmlns:a16="http://schemas.microsoft.com/office/drawing/2014/main" id="{D3EC3E6A-5643-24BB-E664-7E69C6135F83}"/>
                </a:ext>
              </a:extLst>
            </p:cNvPr>
            <p:cNvSpPr/>
            <p:nvPr/>
          </p:nvSpPr>
          <p:spPr>
            <a:xfrm>
              <a:off x="367030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12" name="직사각형 6211">
              <a:extLst>
                <a:ext uri="{FF2B5EF4-FFF2-40B4-BE49-F238E27FC236}">
                  <a16:creationId xmlns:a16="http://schemas.microsoft.com/office/drawing/2014/main" id="{2996BBAE-AD6D-62AD-0FB4-51DADBBD0C11}"/>
                </a:ext>
              </a:extLst>
            </p:cNvPr>
            <p:cNvSpPr/>
            <p:nvPr/>
          </p:nvSpPr>
          <p:spPr>
            <a:xfrm>
              <a:off x="410845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13" name="직사각형 6212">
              <a:extLst>
                <a:ext uri="{FF2B5EF4-FFF2-40B4-BE49-F238E27FC236}">
                  <a16:creationId xmlns:a16="http://schemas.microsoft.com/office/drawing/2014/main" id="{D09F4A8C-177F-91ED-F196-0C144D99C4DB}"/>
                </a:ext>
              </a:extLst>
            </p:cNvPr>
            <p:cNvSpPr/>
            <p:nvPr/>
          </p:nvSpPr>
          <p:spPr>
            <a:xfrm>
              <a:off x="3810000" y="3595162"/>
              <a:ext cx="266700" cy="121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14" name="직선 화살표 연결선 6213">
              <a:extLst>
                <a:ext uri="{FF2B5EF4-FFF2-40B4-BE49-F238E27FC236}">
                  <a16:creationId xmlns:a16="http://schemas.microsoft.com/office/drawing/2014/main" id="{44E7C4A5-2637-1D0F-BFDA-457C35D2443F}"/>
                </a:ext>
              </a:extLst>
            </p:cNvPr>
            <p:cNvCxnSpPr>
              <a:cxnSpLocks/>
              <a:stCxn id="6212" idx="1"/>
              <a:endCxn id="6211" idx="3"/>
            </p:cNvCxnSpPr>
            <p:nvPr/>
          </p:nvCxnSpPr>
          <p:spPr>
            <a:xfrm flipH="1">
              <a:off x="3778250" y="3429000"/>
              <a:ext cx="33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5" name="직선 화살표 연결선 6214">
              <a:extLst>
                <a:ext uri="{FF2B5EF4-FFF2-40B4-BE49-F238E27FC236}">
                  <a16:creationId xmlns:a16="http://schemas.microsoft.com/office/drawing/2014/main" id="{26A687B4-DE79-7BC9-25CB-D6223403525F}"/>
                </a:ext>
              </a:extLst>
            </p:cNvPr>
            <p:cNvCxnSpPr>
              <a:cxnSpLocks/>
              <a:stCxn id="6210" idx="1"/>
              <a:endCxn id="6209" idx="3"/>
            </p:cNvCxnSpPr>
            <p:nvPr/>
          </p:nvCxnSpPr>
          <p:spPr>
            <a:xfrm flipH="1">
              <a:off x="3568700" y="3241090"/>
              <a:ext cx="7493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6" name="직선 화살표 연결선 6215">
              <a:extLst>
                <a:ext uri="{FF2B5EF4-FFF2-40B4-BE49-F238E27FC236}">
                  <a16:creationId xmlns:a16="http://schemas.microsoft.com/office/drawing/2014/main" id="{75C3BA8B-D9C6-F193-E23D-BA39F29A26FD}"/>
                </a:ext>
              </a:extLst>
            </p:cNvPr>
            <p:cNvCxnSpPr>
              <a:cxnSpLocks/>
              <a:stCxn id="6208" idx="1"/>
              <a:endCxn id="6207" idx="3"/>
            </p:cNvCxnSpPr>
            <p:nvPr/>
          </p:nvCxnSpPr>
          <p:spPr>
            <a:xfrm flipH="1">
              <a:off x="3359150" y="2862847"/>
              <a:ext cx="11684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405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Reverse Process</a:t>
            </a:r>
            <a:endParaRPr lang="ko-KR" altLang="en-US" sz="1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6635"/>
            <a:ext cx="11332755" cy="5278845"/>
          </a:xfrm>
        </p:spPr>
        <p:txBody>
          <a:bodyPr/>
          <a:lstStyle/>
          <a:p>
            <a:r>
              <a:rPr lang="ko-KR" altLang="en-US" dirty="0"/>
              <a:t>다만 </a:t>
            </a:r>
            <a:r>
              <a:rPr lang="en-US" altLang="ko-KR" dirty="0"/>
              <a:t>U-Net </a:t>
            </a:r>
            <a:r>
              <a:rPr lang="ko-KR" altLang="en-US" dirty="0"/>
              <a:t>모델이 현재 몇 번째 </a:t>
            </a:r>
            <a:r>
              <a:rPr lang="en-US" altLang="ko-KR" dirty="0"/>
              <a:t>time step</a:t>
            </a:r>
            <a:r>
              <a:rPr lang="ko-KR" altLang="en-US" dirty="0"/>
              <a:t>인지 모르기 때문에 </a:t>
            </a:r>
            <a:r>
              <a:rPr lang="en-US" altLang="ko-KR" dirty="0"/>
              <a:t>Transformer</a:t>
            </a:r>
            <a:r>
              <a:rPr lang="ko-KR" altLang="en-US" dirty="0"/>
              <a:t>의 </a:t>
            </a:r>
            <a:r>
              <a:rPr lang="en-US" altLang="ko-KR" dirty="0"/>
              <a:t>Positional Embedding</a:t>
            </a:r>
            <a:r>
              <a:rPr lang="ko-KR" altLang="en-US" dirty="0"/>
              <a:t>처럼 </a:t>
            </a:r>
            <a:r>
              <a:rPr lang="en-US" altLang="ko-KR" dirty="0"/>
              <a:t>embedding</a:t>
            </a:r>
            <a:r>
              <a:rPr lang="ko-KR" altLang="en-US" dirty="0"/>
              <a:t>에 추가해준다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만약 </a:t>
            </a:r>
            <a:r>
              <a:rPr lang="en-US" altLang="ko-KR" dirty="0"/>
              <a:t>Condition</a:t>
            </a:r>
            <a:r>
              <a:rPr lang="ko-KR" altLang="en-US" dirty="0"/>
              <a:t>을 추가하고 싶다면</a:t>
            </a:r>
            <a:r>
              <a:rPr lang="en-US" altLang="ko-KR" dirty="0"/>
              <a:t>, timestep embedding</a:t>
            </a:r>
            <a:r>
              <a:rPr lang="ko-KR" altLang="en-US" dirty="0"/>
              <a:t>과 더해준다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A659783-FF27-4C1D-73CE-EC996C577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903" y="3927397"/>
            <a:ext cx="5620534" cy="428685"/>
          </a:xfrm>
          <a:prstGeom prst="rect">
            <a:avLst/>
          </a:prstGeom>
        </p:spPr>
      </p:pic>
      <p:pic>
        <p:nvPicPr>
          <p:cNvPr id="6201" name="그림 6200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9349367-0B16-F81B-F5F1-F9746E71F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93" y="4712695"/>
            <a:ext cx="1460137" cy="1460137"/>
          </a:xfrm>
          <a:prstGeom prst="rect">
            <a:avLst/>
          </a:prstGeom>
        </p:spPr>
      </p:pic>
      <p:pic>
        <p:nvPicPr>
          <p:cNvPr id="6202" name="그림 6201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3F8BBDD-5B75-9713-DEC3-DB6D9E8C6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1" y="4712696"/>
            <a:ext cx="1460136" cy="1460136"/>
          </a:xfrm>
          <a:prstGeom prst="rect">
            <a:avLst/>
          </a:prstGeom>
        </p:spPr>
      </p:pic>
      <p:grpSp>
        <p:nvGrpSpPr>
          <p:cNvPr id="6203" name="그룹 6202">
            <a:extLst>
              <a:ext uri="{FF2B5EF4-FFF2-40B4-BE49-F238E27FC236}">
                <a16:creationId xmlns:a16="http://schemas.microsoft.com/office/drawing/2014/main" id="{8C158235-7448-C80C-09E8-15021A7483C0}"/>
              </a:ext>
            </a:extLst>
          </p:cNvPr>
          <p:cNvGrpSpPr/>
          <p:nvPr/>
        </p:nvGrpSpPr>
        <p:grpSpPr>
          <a:xfrm flipH="1">
            <a:off x="5675170" y="5035651"/>
            <a:ext cx="1384300" cy="1137181"/>
            <a:chOff x="3251200" y="2579770"/>
            <a:chExt cx="1384300" cy="1137181"/>
          </a:xfrm>
        </p:grpSpPr>
        <p:sp>
          <p:nvSpPr>
            <p:cNvPr id="6204" name="직사각형 6203">
              <a:extLst>
                <a:ext uri="{FF2B5EF4-FFF2-40B4-BE49-F238E27FC236}">
                  <a16:creationId xmlns:a16="http://schemas.microsoft.com/office/drawing/2014/main" id="{F4A1DF22-AED7-203F-F009-1DECFE296D37}"/>
                </a:ext>
              </a:extLst>
            </p:cNvPr>
            <p:cNvSpPr/>
            <p:nvPr/>
          </p:nvSpPr>
          <p:spPr>
            <a:xfrm>
              <a:off x="3251200" y="2579771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5" name="직사각형 6204">
              <a:extLst>
                <a:ext uri="{FF2B5EF4-FFF2-40B4-BE49-F238E27FC236}">
                  <a16:creationId xmlns:a16="http://schemas.microsoft.com/office/drawing/2014/main" id="{12B0DF4F-F1E2-5442-3841-9D188C5C6830}"/>
                </a:ext>
              </a:extLst>
            </p:cNvPr>
            <p:cNvSpPr/>
            <p:nvPr/>
          </p:nvSpPr>
          <p:spPr>
            <a:xfrm>
              <a:off x="4527550" y="2579770"/>
              <a:ext cx="107950" cy="566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6" name="직사각형 6205">
              <a:extLst>
                <a:ext uri="{FF2B5EF4-FFF2-40B4-BE49-F238E27FC236}">
                  <a16:creationId xmlns:a16="http://schemas.microsoft.com/office/drawing/2014/main" id="{0201030C-7658-1CDB-38F6-4480BC8C291B}"/>
                </a:ext>
              </a:extLst>
            </p:cNvPr>
            <p:cNvSpPr/>
            <p:nvPr/>
          </p:nvSpPr>
          <p:spPr>
            <a:xfrm>
              <a:off x="346075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7" name="직사각형 6206">
              <a:extLst>
                <a:ext uri="{FF2B5EF4-FFF2-40B4-BE49-F238E27FC236}">
                  <a16:creationId xmlns:a16="http://schemas.microsoft.com/office/drawing/2014/main" id="{9804E46E-DBA6-75D4-A153-493CD55DA992}"/>
                </a:ext>
              </a:extLst>
            </p:cNvPr>
            <p:cNvSpPr/>
            <p:nvPr/>
          </p:nvSpPr>
          <p:spPr>
            <a:xfrm>
              <a:off x="4318000" y="3053180"/>
              <a:ext cx="107950" cy="375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8" name="직사각형 6207">
              <a:extLst>
                <a:ext uri="{FF2B5EF4-FFF2-40B4-BE49-F238E27FC236}">
                  <a16:creationId xmlns:a16="http://schemas.microsoft.com/office/drawing/2014/main" id="{1BA5698A-06E6-66D8-6765-D116CFE8CBD6}"/>
                </a:ext>
              </a:extLst>
            </p:cNvPr>
            <p:cNvSpPr/>
            <p:nvPr/>
          </p:nvSpPr>
          <p:spPr>
            <a:xfrm>
              <a:off x="367030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9" name="직사각형 6208">
              <a:extLst>
                <a:ext uri="{FF2B5EF4-FFF2-40B4-BE49-F238E27FC236}">
                  <a16:creationId xmlns:a16="http://schemas.microsoft.com/office/drawing/2014/main" id="{3BBFB81D-9475-2502-E151-0AB77EFA4977}"/>
                </a:ext>
              </a:extLst>
            </p:cNvPr>
            <p:cNvSpPr/>
            <p:nvPr/>
          </p:nvSpPr>
          <p:spPr>
            <a:xfrm>
              <a:off x="4108450" y="3296778"/>
              <a:ext cx="107950" cy="26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10" name="직사각형 6209">
              <a:extLst>
                <a:ext uri="{FF2B5EF4-FFF2-40B4-BE49-F238E27FC236}">
                  <a16:creationId xmlns:a16="http://schemas.microsoft.com/office/drawing/2014/main" id="{D4986B3C-DBFF-EC29-E56B-64561471F8E5}"/>
                </a:ext>
              </a:extLst>
            </p:cNvPr>
            <p:cNvSpPr/>
            <p:nvPr/>
          </p:nvSpPr>
          <p:spPr>
            <a:xfrm>
              <a:off x="3810000" y="3595162"/>
              <a:ext cx="266700" cy="121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11" name="직선 화살표 연결선 6210">
              <a:extLst>
                <a:ext uri="{FF2B5EF4-FFF2-40B4-BE49-F238E27FC236}">
                  <a16:creationId xmlns:a16="http://schemas.microsoft.com/office/drawing/2014/main" id="{F6BC4D83-18D0-5F74-9AFB-7169D473BC4E}"/>
                </a:ext>
              </a:extLst>
            </p:cNvPr>
            <p:cNvCxnSpPr>
              <a:cxnSpLocks/>
              <a:stCxn id="6209" idx="1"/>
              <a:endCxn id="6208" idx="3"/>
            </p:cNvCxnSpPr>
            <p:nvPr/>
          </p:nvCxnSpPr>
          <p:spPr>
            <a:xfrm flipH="1">
              <a:off x="3778250" y="3429000"/>
              <a:ext cx="33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2" name="직선 화살표 연결선 6211">
              <a:extLst>
                <a:ext uri="{FF2B5EF4-FFF2-40B4-BE49-F238E27FC236}">
                  <a16:creationId xmlns:a16="http://schemas.microsoft.com/office/drawing/2014/main" id="{27959375-60A6-8723-AFFD-2838049CDEF5}"/>
                </a:ext>
              </a:extLst>
            </p:cNvPr>
            <p:cNvCxnSpPr>
              <a:cxnSpLocks/>
              <a:stCxn id="6207" idx="1"/>
              <a:endCxn id="6206" idx="3"/>
            </p:cNvCxnSpPr>
            <p:nvPr/>
          </p:nvCxnSpPr>
          <p:spPr>
            <a:xfrm flipH="1">
              <a:off x="3568700" y="3241090"/>
              <a:ext cx="7493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3" name="직선 화살표 연결선 6212">
              <a:extLst>
                <a:ext uri="{FF2B5EF4-FFF2-40B4-BE49-F238E27FC236}">
                  <a16:creationId xmlns:a16="http://schemas.microsoft.com/office/drawing/2014/main" id="{C589730D-5744-7B7A-D375-27365A92DEEB}"/>
                </a:ext>
              </a:extLst>
            </p:cNvPr>
            <p:cNvCxnSpPr>
              <a:cxnSpLocks/>
              <a:stCxn id="6205" idx="1"/>
              <a:endCxn id="6204" idx="3"/>
            </p:cNvCxnSpPr>
            <p:nvPr/>
          </p:nvCxnSpPr>
          <p:spPr>
            <a:xfrm flipH="1">
              <a:off x="3359150" y="2862847"/>
              <a:ext cx="11684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14" name="직사각형 6213">
            <a:extLst>
              <a:ext uri="{FF2B5EF4-FFF2-40B4-BE49-F238E27FC236}">
                <a16:creationId xmlns:a16="http://schemas.microsoft.com/office/drawing/2014/main" id="{3C9E6B03-F539-DB9A-1D94-3C4CF48C048E}"/>
              </a:ext>
            </a:extLst>
          </p:cNvPr>
          <p:cNvSpPr/>
          <p:nvPr/>
        </p:nvSpPr>
        <p:spPr>
          <a:xfrm>
            <a:off x="2405638" y="4711963"/>
            <a:ext cx="1461600" cy="146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step Embedding (+Condition)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15" name="TextBox 6214">
            <a:extLst>
              <a:ext uri="{FF2B5EF4-FFF2-40B4-BE49-F238E27FC236}">
                <a16:creationId xmlns:a16="http://schemas.microsoft.com/office/drawing/2014/main" id="{D5B68C05-C953-F80C-34A4-1802EBB24AFF}"/>
              </a:ext>
            </a:extLst>
          </p:cNvPr>
          <p:cNvSpPr txBox="1"/>
          <p:nvPr/>
        </p:nvSpPr>
        <p:spPr>
          <a:xfrm>
            <a:off x="3856534" y="52580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+</a:t>
            </a:r>
            <a:endParaRPr lang="ko-KR" altLang="en-US" dirty="0"/>
          </a:p>
        </p:txBody>
      </p:sp>
      <p:pic>
        <p:nvPicPr>
          <p:cNvPr id="6217" name="그림 6216">
            <a:extLst>
              <a:ext uri="{FF2B5EF4-FFF2-40B4-BE49-F238E27FC236}">
                <a16:creationId xmlns:a16="http://schemas.microsoft.com/office/drawing/2014/main" id="{972F38E5-3F7A-0FCE-BA08-1DFD20483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583" y="2967895"/>
            <a:ext cx="3029373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Reverse Process</a:t>
            </a:r>
            <a:endParaRPr lang="ko-KR" altLang="en-US" sz="1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6635"/>
            <a:ext cx="11332755" cy="5278845"/>
          </a:xfrm>
        </p:spPr>
        <p:txBody>
          <a:bodyPr/>
          <a:lstStyle/>
          <a:p>
            <a:r>
              <a:rPr lang="en-US" altLang="ko-KR" dirty="0"/>
              <a:t>Time step Embedding</a:t>
            </a:r>
            <a:r>
              <a:rPr lang="ko-KR" altLang="en-US" dirty="0"/>
              <a:t>은 </a:t>
            </a:r>
            <a:r>
              <a:rPr lang="en-US" altLang="ko-KR" dirty="0"/>
              <a:t>Input</a:t>
            </a:r>
            <a:r>
              <a:rPr lang="ko-KR" altLang="en-US" dirty="0"/>
              <a:t>시 한번만 하는 것이 아니라 여러 </a:t>
            </a:r>
            <a:r>
              <a:rPr lang="en-US" altLang="ko-KR" dirty="0"/>
              <a:t>Layer Block</a:t>
            </a:r>
            <a:r>
              <a:rPr lang="ko-KR" altLang="en-US" dirty="0"/>
              <a:t>에 지속적으로 입력된다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940202D-8E5D-F34B-D995-7438D6FC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55" y="2041962"/>
            <a:ext cx="2915057" cy="1962424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D1925E68-9708-DD76-3794-BF8A0703CE72}"/>
              </a:ext>
            </a:extLst>
          </p:cNvPr>
          <p:cNvGrpSpPr/>
          <p:nvPr/>
        </p:nvGrpSpPr>
        <p:grpSpPr>
          <a:xfrm>
            <a:off x="3967215" y="4316405"/>
            <a:ext cx="4442819" cy="2396325"/>
            <a:chOff x="3873175" y="4316405"/>
            <a:chExt cx="4442819" cy="2396325"/>
          </a:xfrm>
        </p:grpSpPr>
        <p:pic>
          <p:nvPicPr>
            <p:cNvPr id="63" name="그림 62" descr="고양이, 포유류, 집고양이, 중소형 고양이이(가) 표시된 사진&#10;&#10;자동 생성된 설명">
              <a:extLst>
                <a:ext uri="{FF2B5EF4-FFF2-40B4-BE49-F238E27FC236}">
                  <a16:creationId xmlns:a16="http://schemas.microsoft.com/office/drawing/2014/main" id="{FAECA268-2160-55E4-FB46-7A8935ED4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857" y="5252593"/>
              <a:ext cx="1460137" cy="1460137"/>
            </a:xfrm>
            <a:prstGeom prst="rect">
              <a:avLst/>
            </a:prstGeom>
          </p:spPr>
        </p:pic>
        <p:pic>
          <p:nvPicPr>
            <p:cNvPr id="6144" name="그림 6143" descr="패턴, 라일락, 다채로움, 보라색이(가) 표시된 사진&#10;&#10;자동 생성된 설명">
              <a:extLst>
                <a:ext uri="{FF2B5EF4-FFF2-40B4-BE49-F238E27FC236}">
                  <a16:creationId xmlns:a16="http://schemas.microsoft.com/office/drawing/2014/main" id="{8296C830-441D-AAE5-B957-6A01B55F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175" y="5252594"/>
              <a:ext cx="1460136" cy="1460136"/>
            </a:xfrm>
            <a:prstGeom prst="rect">
              <a:avLst/>
            </a:prstGeom>
          </p:spPr>
        </p:pic>
        <p:grpSp>
          <p:nvGrpSpPr>
            <p:cNvPr id="6146" name="그룹 6145">
              <a:extLst>
                <a:ext uri="{FF2B5EF4-FFF2-40B4-BE49-F238E27FC236}">
                  <a16:creationId xmlns:a16="http://schemas.microsoft.com/office/drawing/2014/main" id="{AEB15FDF-81BA-8E90-1177-67235E4FE2BD}"/>
                </a:ext>
              </a:extLst>
            </p:cNvPr>
            <p:cNvGrpSpPr/>
            <p:nvPr/>
          </p:nvGrpSpPr>
          <p:grpSpPr>
            <a:xfrm flipH="1">
              <a:off x="5402434" y="5575549"/>
              <a:ext cx="1384300" cy="1137181"/>
              <a:chOff x="3251200" y="2579770"/>
              <a:chExt cx="1384300" cy="1137181"/>
            </a:xfrm>
          </p:grpSpPr>
          <p:sp>
            <p:nvSpPr>
              <p:cNvPr id="6147" name="직사각형 6146">
                <a:extLst>
                  <a:ext uri="{FF2B5EF4-FFF2-40B4-BE49-F238E27FC236}">
                    <a16:creationId xmlns:a16="http://schemas.microsoft.com/office/drawing/2014/main" id="{D0A2ADD7-6400-1BC0-96F5-CC58A6C33084}"/>
                  </a:ext>
                </a:extLst>
              </p:cNvPr>
              <p:cNvSpPr/>
              <p:nvPr/>
            </p:nvSpPr>
            <p:spPr>
              <a:xfrm>
                <a:off x="3251200" y="2579771"/>
                <a:ext cx="107950" cy="5661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49" name="직사각형 6148">
                <a:extLst>
                  <a:ext uri="{FF2B5EF4-FFF2-40B4-BE49-F238E27FC236}">
                    <a16:creationId xmlns:a16="http://schemas.microsoft.com/office/drawing/2014/main" id="{CD9015B3-2D27-6E02-532D-3B38F5578010}"/>
                  </a:ext>
                </a:extLst>
              </p:cNvPr>
              <p:cNvSpPr/>
              <p:nvPr/>
            </p:nvSpPr>
            <p:spPr>
              <a:xfrm>
                <a:off x="4527550" y="2579770"/>
                <a:ext cx="107950" cy="5661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51" name="직사각형 6150">
                <a:extLst>
                  <a:ext uri="{FF2B5EF4-FFF2-40B4-BE49-F238E27FC236}">
                    <a16:creationId xmlns:a16="http://schemas.microsoft.com/office/drawing/2014/main" id="{55A1D078-CB18-40CE-D4AA-EEEF8EA9002D}"/>
                  </a:ext>
                </a:extLst>
              </p:cNvPr>
              <p:cNvSpPr/>
              <p:nvPr/>
            </p:nvSpPr>
            <p:spPr>
              <a:xfrm>
                <a:off x="3460750" y="3053180"/>
                <a:ext cx="107950" cy="3758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53" name="직사각형 6152">
                <a:extLst>
                  <a:ext uri="{FF2B5EF4-FFF2-40B4-BE49-F238E27FC236}">
                    <a16:creationId xmlns:a16="http://schemas.microsoft.com/office/drawing/2014/main" id="{2AEBE137-E6BF-F994-7687-22030FAA28F5}"/>
                  </a:ext>
                </a:extLst>
              </p:cNvPr>
              <p:cNvSpPr/>
              <p:nvPr/>
            </p:nvSpPr>
            <p:spPr>
              <a:xfrm>
                <a:off x="4318000" y="3053180"/>
                <a:ext cx="107950" cy="3758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55" name="직사각형 6154">
                <a:extLst>
                  <a:ext uri="{FF2B5EF4-FFF2-40B4-BE49-F238E27FC236}">
                    <a16:creationId xmlns:a16="http://schemas.microsoft.com/office/drawing/2014/main" id="{2D1A5AA7-4793-2DC5-0437-95C2EE40EFCD}"/>
                  </a:ext>
                </a:extLst>
              </p:cNvPr>
              <p:cNvSpPr/>
              <p:nvPr/>
            </p:nvSpPr>
            <p:spPr>
              <a:xfrm>
                <a:off x="3670300" y="3296778"/>
                <a:ext cx="107950" cy="264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57" name="직사각형 6156">
                <a:extLst>
                  <a:ext uri="{FF2B5EF4-FFF2-40B4-BE49-F238E27FC236}">
                    <a16:creationId xmlns:a16="http://schemas.microsoft.com/office/drawing/2014/main" id="{FBCA935A-F2AF-B805-923E-BD1F577149AF}"/>
                  </a:ext>
                </a:extLst>
              </p:cNvPr>
              <p:cNvSpPr/>
              <p:nvPr/>
            </p:nvSpPr>
            <p:spPr>
              <a:xfrm>
                <a:off x="4108450" y="3296778"/>
                <a:ext cx="107950" cy="264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59" name="직사각형 6158">
                <a:extLst>
                  <a:ext uri="{FF2B5EF4-FFF2-40B4-BE49-F238E27FC236}">
                    <a16:creationId xmlns:a16="http://schemas.microsoft.com/office/drawing/2014/main" id="{CDF377AD-EC0C-02E6-ED4D-F24CB6CC960F}"/>
                  </a:ext>
                </a:extLst>
              </p:cNvPr>
              <p:cNvSpPr/>
              <p:nvPr/>
            </p:nvSpPr>
            <p:spPr>
              <a:xfrm>
                <a:off x="3810000" y="3595162"/>
                <a:ext cx="266700" cy="1217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166" name="직선 화살표 연결선 6165">
                <a:extLst>
                  <a:ext uri="{FF2B5EF4-FFF2-40B4-BE49-F238E27FC236}">
                    <a16:creationId xmlns:a16="http://schemas.microsoft.com/office/drawing/2014/main" id="{99BEE2FE-5F44-FA30-6CD0-E7CD915C7AD2}"/>
                  </a:ext>
                </a:extLst>
              </p:cNvPr>
              <p:cNvCxnSpPr>
                <a:cxnSpLocks/>
                <a:stCxn id="6157" idx="1"/>
                <a:endCxn id="6155" idx="3"/>
              </p:cNvCxnSpPr>
              <p:nvPr/>
            </p:nvCxnSpPr>
            <p:spPr>
              <a:xfrm flipH="1">
                <a:off x="3778250" y="3429000"/>
                <a:ext cx="330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7" name="직선 화살표 연결선 6166">
                <a:extLst>
                  <a:ext uri="{FF2B5EF4-FFF2-40B4-BE49-F238E27FC236}">
                    <a16:creationId xmlns:a16="http://schemas.microsoft.com/office/drawing/2014/main" id="{C7F2361B-53D3-618F-E8FE-D7FBD427178D}"/>
                  </a:ext>
                </a:extLst>
              </p:cNvPr>
              <p:cNvCxnSpPr>
                <a:cxnSpLocks/>
                <a:stCxn id="6153" idx="1"/>
                <a:endCxn id="6151" idx="3"/>
              </p:cNvCxnSpPr>
              <p:nvPr/>
            </p:nvCxnSpPr>
            <p:spPr>
              <a:xfrm flipH="1">
                <a:off x="3568700" y="3241090"/>
                <a:ext cx="7493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8" name="직선 화살표 연결선 6167">
                <a:extLst>
                  <a:ext uri="{FF2B5EF4-FFF2-40B4-BE49-F238E27FC236}">
                    <a16:creationId xmlns:a16="http://schemas.microsoft.com/office/drawing/2014/main" id="{75187DB8-06B8-CF56-C635-A8F9644BE0AE}"/>
                  </a:ext>
                </a:extLst>
              </p:cNvPr>
              <p:cNvCxnSpPr>
                <a:cxnSpLocks/>
                <a:stCxn id="6149" idx="1"/>
                <a:endCxn id="6147" idx="3"/>
              </p:cNvCxnSpPr>
              <p:nvPr/>
            </p:nvCxnSpPr>
            <p:spPr>
              <a:xfrm flipH="1">
                <a:off x="3359150" y="2862847"/>
                <a:ext cx="11684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69" name="직사각형 6168">
              <a:extLst>
                <a:ext uri="{FF2B5EF4-FFF2-40B4-BE49-F238E27FC236}">
                  <a16:creationId xmlns:a16="http://schemas.microsoft.com/office/drawing/2014/main" id="{5CB473E5-F986-4241-4545-8F9A5A6B5E2C}"/>
                </a:ext>
              </a:extLst>
            </p:cNvPr>
            <p:cNvSpPr/>
            <p:nvPr/>
          </p:nvSpPr>
          <p:spPr>
            <a:xfrm>
              <a:off x="4708555" y="4316405"/>
              <a:ext cx="802930" cy="756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step Embedding</a:t>
              </a:r>
              <a:endParaRPr lang="ko-KR" alt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70" name="연결선: 구부러짐 6169">
              <a:extLst>
                <a:ext uri="{FF2B5EF4-FFF2-40B4-BE49-F238E27FC236}">
                  <a16:creationId xmlns:a16="http://schemas.microsoft.com/office/drawing/2014/main" id="{67F2EE3C-20D1-5C03-7512-2704CDF16761}"/>
                </a:ext>
              </a:extLst>
            </p:cNvPr>
            <p:cNvCxnSpPr>
              <a:stCxn id="6169" idx="2"/>
              <a:endCxn id="6153" idx="3"/>
            </p:cNvCxnSpPr>
            <p:nvPr/>
          </p:nvCxnSpPr>
          <p:spPr>
            <a:xfrm rot="16200000" flipH="1">
              <a:off x="4779244" y="5404128"/>
              <a:ext cx="1163517" cy="50196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1" name="연결선: 구부러짐 6170">
              <a:extLst>
                <a:ext uri="{FF2B5EF4-FFF2-40B4-BE49-F238E27FC236}">
                  <a16:creationId xmlns:a16="http://schemas.microsoft.com/office/drawing/2014/main" id="{A83E6F79-0ADB-0D61-3B43-9C901997C94C}"/>
                </a:ext>
              </a:extLst>
            </p:cNvPr>
            <p:cNvCxnSpPr>
              <a:cxnSpLocks/>
              <a:stCxn id="6169" idx="2"/>
              <a:endCxn id="6157" idx="3"/>
            </p:cNvCxnSpPr>
            <p:nvPr/>
          </p:nvCxnSpPr>
          <p:spPr>
            <a:xfrm rot="16200000" flipH="1">
              <a:off x="4790064" y="5393308"/>
              <a:ext cx="1351427" cy="71151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2" name="연결선: 구부러짐 6171">
              <a:extLst>
                <a:ext uri="{FF2B5EF4-FFF2-40B4-BE49-F238E27FC236}">
                  <a16:creationId xmlns:a16="http://schemas.microsoft.com/office/drawing/2014/main" id="{B7B02B00-3582-8344-871A-6D0FECC8470B}"/>
                </a:ext>
              </a:extLst>
            </p:cNvPr>
            <p:cNvCxnSpPr>
              <a:cxnSpLocks/>
              <a:stCxn id="6169" idx="2"/>
              <a:endCxn id="6159" idx="3"/>
            </p:cNvCxnSpPr>
            <p:nvPr/>
          </p:nvCxnSpPr>
          <p:spPr>
            <a:xfrm rot="16200000" flipH="1">
              <a:off x="4746385" y="5436987"/>
              <a:ext cx="1578484" cy="85121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3" name="연결선: 구부러짐 6172">
              <a:extLst>
                <a:ext uri="{FF2B5EF4-FFF2-40B4-BE49-F238E27FC236}">
                  <a16:creationId xmlns:a16="http://schemas.microsoft.com/office/drawing/2014/main" id="{FEBCE8CE-A17F-EDCD-8307-E626C25BA48B}"/>
                </a:ext>
              </a:extLst>
            </p:cNvPr>
            <p:cNvCxnSpPr>
              <a:cxnSpLocks/>
              <a:stCxn id="6169" idx="2"/>
              <a:endCxn id="6155" idx="3"/>
            </p:cNvCxnSpPr>
            <p:nvPr/>
          </p:nvCxnSpPr>
          <p:spPr>
            <a:xfrm rot="16200000" flipH="1">
              <a:off x="5009139" y="5174233"/>
              <a:ext cx="1351427" cy="114966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4" name="연결선: 구부러짐 6173">
              <a:extLst>
                <a:ext uri="{FF2B5EF4-FFF2-40B4-BE49-F238E27FC236}">
                  <a16:creationId xmlns:a16="http://schemas.microsoft.com/office/drawing/2014/main" id="{460C3333-F00B-41A7-5C2D-8FDAC8DBCD00}"/>
                </a:ext>
              </a:extLst>
            </p:cNvPr>
            <p:cNvCxnSpPr>
              <a:cxnSpLocks/>
              <a:stCxn id="6169" idx="2"/>
              <a:endCxn id="6151" idx="3"/>
            </p:cNvCxnSpPr>
            <p:nvPr/>
          </p:nvCxnSpPr>
          <p:spPr>
            <a:xfrm rot="16200000" flipH="1">
              <a:off x="5207869" y="4975503"/>
              <a:ext cx="1163517" cy="135921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5" name="연결선: 구부러짐 6174">
              <a:extLst>
                <a:ext uri="{FF2B5EF4-FFF2-40B4-BE49-F238E27FC236}">
                  <a16:creationId xmlns:a16="http://schemas.microsoft.com/office/drawing/2014/main" id="{4DA71D78-3B59-D690-88C3-9279DDA75A3B}"/>
                </a:ext>
              </a:extLst>
            </p:cNvPr>
            <p:cNvCxnSpPr>
              <a:cxnSpLocks/>
              <a:stCxn id="6169" idx="2"/>
              <a:endCxn id="6147" idx="3"/>
            </p:cNvCxnSpPr>
            <p:nvPr/>
          </p:nvCxnSpPr>
          <p:spPr>
            <a:xfrm rot="16200000" flipH="1">
              <a:off x="5501765" y="4681607"/>
              <a:ext cx="785275" cy="156876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54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Loss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en-US" altLang="ko-KR" dirty="0"/>
                  <a:t>Diffusion Models</a:t>
                </a:r>
                <a:r>
                  <a:rPr lang="ko-KR" altLang="en-US" dirty="0"/>
                  <a:t>도 </a:t>
                </a:r>
                <a:r>
                  <a:rPr lang="en-US" altLang="ko-KR" dirty="0"/>
                  <a:t>VAE</a:t>
                </a:r>
                <a:r>
                  <a:rPr lang="ko-KR" altLang="en-US" dirty="0"/>
                  <a:t>와 마찬가지로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를 유도해서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를 계산하는데 유도된 식은 다음과 같다</a:t>
                </a:r>
                <a:r>
                  <a:rPr lang="en-US" altLang="ko-KR" dirty="0"/>
                  <a:t>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)≥</m:t>
                          </m:r>
                        </m:e>
                      </m:func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)||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531CB2B4-24EC-F28D-B0CF-3A7A8CA3F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5" name="그림 4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F4BEA12D-DA88-1634-CC6A-E7FA61225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6" name="그림 5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664C9714-591B-837C-85FD-8445DA567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7" name="그림 6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0A3033DE-2A35-5533-D935-579716419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8" name="그림 7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494C8681-BA54-1A67-011F-1901F7640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9" name="그림 8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AF64F39A-22F1-D0F2-6115-4B3C96AE1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10" name="그림 9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5B1659DA-FF5B-21E1-944B-E3819FAAC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37A59C-7C57-A8EC-2B38-726EC567DA4E}"/>
                  </a:ext>
                </a:extLst>
              </p:cNvPr>
              <p:cNvSpPr txBox="1"/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37A59C-7C57-A8EC-2B38-726EC567D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294B57-1042-BB4B-451A-EA9C37223A10}"/>
                  </a:ext>
                </a:extLst>
              </p:cNvPr>
              <p:cNvSpPr txBox="1"/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294B57-1042-BB4B-451A-EA9C3722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B4C159ED-6F1A-7DBC-02A0-E5957238B244}"/>
              </a:ext>
            </a:extLst>
          </p:cNvPr>
          <p:cNvCxnSpPr>
            <a:cxnSpLocks/>
            <a:stCxn id="6" idx="0"/>
            <a:endCxn id="7" idx="0"/>
          </p:cNvCxnSpPr>
          <p:nvPr/>
        </p:nvCxnSpPr>
        <p:spPr>
          <a:xfrm rot="16200000" flipH="1">
            <a:off x="6744332" y="3861433"/>
            <a:ext cx="2" cy="1457234"/>
          </a:xfrm>
          <a:prstGeom prst="curvedConnector3">
            <a:avLst>
              <a:gd name="adj1" fmla="val -1143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D1474543-75C9-64A2-11DE-CD75AD096EEE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 rot="5400000">
            <a:off x="8200117" y="5323020"/>
            <a:ext cx="12700" cy="145433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EDC817-69E5-A72F-3CC7-DCC46B9FB943}"/>
                  </a:ext>
                </a:extLst>
              </p:cNvPr>
              <p:cNvSpPr txBox="1"/>
              <p:nvPr/>
            </p:nvSpPr>
            <p:spPr>
              <a:xfrm>
                <a:off x="7597532" y="6333830"/>
                <a:ext cx="11993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EDC817-69E5-A72F-3CC7-DCC46B9FB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32" y="6333830"/>
                <a:ext cx="1199367" cy="276999"/>
              </a:xfrm>
              <a:prstGeom prst="rect">
                <a:avLst/>
              </a:prstGeom>
              <a:blipFill>
                <a:blip r:embed="rId12"/>
                <a:stretch>
                  <a:fillRect l="-4569" t="-2222" r="-6599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0D1A32D-4F23-C014-6A8D-1F07F6E51FDA}"/>
                  </a:ext>
                </a:extLst>
              </p:cNvPr>
              <p:cNvSpPr txBox="1"/>
              <p:nvPr/>
            </p:nvSpPr>
            <p:spPr>
              <a:xfrm>
                <a:off x="6171381" y="3827425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0D1A32D-4F23-C014-6A8D-1F07F6E5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381" y="3827425"/>
                <a:ext cx="1143000" cy="369332"/>
              </a:xfrm>
              <a:prstGeom prst="rect">
                <a:avLst/>
              </a:prstGeom>
              <a:blipFill>
                <a:blip r:embed="rId13"/>
                <a:stretch>
                  <a:fillRect r="-7447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56FDD3-27BA-A33A-F613-F92CB99C8923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56FDD3-27BA-A33A-F613-F92CB99C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04E7F8-A37D-8804-657B-C16B216B92D0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04E7F8-A37D-8804-657B-C16B216B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04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Loss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ko-KR" altLang="en-US" dirty="0"/>
                  <a:t>이 수식은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/>
                  <a:t>에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대한 비교를 위해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과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이라는</a:t>
                </a:r>
                <a:r>
                  <a:rPr lang="en-US" altLang="ko-KR" dirty="0"/>
                  <a:t> 2</a:t>
                </a:r>
                <a:r>
                  <a:rPr lang="ko-KR" altLang="en-US" dirty="0"/>
                  <a:t>개의 변수를 필요로 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매번 계산 시 마다 </a:t>
                </a:r>
                <a:r>
                  <a:rPr lang="en-US" altLang="ko-KR" dirty="0"/>
                  <a:t>Cost</a:t>
                </a:r>
                <a:r>
                  <a:rPr lang="ko-KR" altLang="en-US" dirty="0"/>
                  <a:t>가 높게 들며 기대 값을 근사할 때 분산이 더 커진다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분산이 커진다는 것은 </a:t>
                </a:r>
                <a:r>
                  <a:rPr lang="en-US" altLang="ko-KR" dirty="0"/>
                  <a:t>Over fitting</a:t>
                </a:r>
                <a:r>
                  <a:rPr lang="ko-KR" altLang="en-US" dirty="0"/>
                  <a:t>이 될 위험이 높아진다는 의미이다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995E334E-2267-1B20-6ED5-EB13AAE23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12" name="그림 11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DCF1BB36-BCD3-C281-5CAD-0B90DAF27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13" name="그림 12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F45524B7-9972-B7C6-E2C2-E4C42F00D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14" name="그림 13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208F07CF-89AA-3936-CEF5-1BE262347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15" name="그림 14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47217AD6-C1A5-4466-1BA6-380B2413E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16" name="그림 1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D27D4D20-819D-B16E-3130-01F11B319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19" name="그림 18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A4C5EFC7-0090-46EC-54CD-BF51BBDAF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08C780-3BC4-E93A-5A19-BC4DBC052DD2}"/>
                  </a:ext>
                </a:extLst>
              </p:cNvPr>
              <p:cNvSpPr txBox="1"/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08C780-3BC4-E93A-5A19-BC4DBC052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C14B94-4444-732F-4076-9D036DD78F90}"/>
                  </a:ext>
                </a:extLst>
              </p:cNvPr>
              <p:cNvSpPr txBox="1"/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C14B94-4444-732F-4076-9D036DD7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97069B6F-96BC-64FF-E5F2-F1292E183842}"/>
              </a:ext>
            </a:extLst>
          </p:cNvPr>
          <p:cNvCxnSpPr>
            <a:cxnSpLocks/>
            <a:stCxn id="13" idx="0"/>
            <a:endCxn id="14" idx="0"/>
          </p:cNvCxnSpPr>
          <p:nvPr/>
        </p:nvCxnSpPr>
        <p:spPr>
          <a:xfrm rot="16200000" flipH="1">
            <a:off x="6744332" y="3861433"/>
            <a:ext cx="2" cy="1457234"/>
          </a:xfrm>
          <a:prstGeom prst="curvedConnector3">
            <a:avLst>
              <a:gd name="adj1" fmla="val -1143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F2EF5A4E-54DF-A4E1-EE3D-70A7F86F40B1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8200117" y="5323020"/>
            <a:ext cx="12700" cy="145433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F31E72-1E23-A094-7DA3-4B949CB9B550}"/>
                  </a:ext>
                </a:extLst>
              </p:cNvPr>
              <p:cNvSpPr txBox="1"/>
              <p:nvPr/>
            </p:nvSpPr>
            <p:spPr>
              <a:xfrm>
                <a:off x="7597532" y="6333830"/>
                <a:ext cx="11993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F31E72-1E23-A094-7DA3-4B949CB9B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32" y="6333830"/>
                <a:ext cx="1199367" cy="276999"/>
              </a:xfrm>
              <a:prstGeom prst="rect">
                <a:avLst/>
              </a:prstGeom>
              <a:blipFill>
                <a:blip r:embed="rId12"/>
                <a:stretch>
                  <a:fillRect l="-4569" t="-2222" r="-6599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1F4972-60AC-221C-EE2C-B5766A2E3241}"/>
                  </a:ext>
                </a:extLst>
              </p:cNvPr>
              <p:cNvSpPr txBox="1"/>
              <p:nvPr/>
            </p:nvSpPr>
            <p:spPr>
              <a:xfrm>
                <a:off x="6171381" y="3827425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1F4972-60AC-221C-EE2C-B5766A2E3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381" y="3827425"/>
                <a:ext cx="1143000" cy="369332"/>
              </a:xfrm>
              <a:prstGeom prst="rect">
                <a:avLst/>
              </a:prstGeom>
              <a:blipFill>
                <a:blip r:embed="rId13"/>
                <a:stretch>
                  <a:fillRect r="-7447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F95EC3-694F-8AA6-57BD-D874A9BA16E2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F95EC3-694F-8AA6-57BD-D874A9BA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083AC3-2325-1FC6-F3D6-D5E676C768B4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083AC3-2325-1FC6-F3D6-D5E676C7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50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Loss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en-US" altLang="ko-KR" dirty="0"/>
                  <a:t>Markov Chain</a:t>
                </a:r>
                <a:r>
                  <a:rPr lang="ko-KR" altLang="en-US" dirty="0"/>
                  <a:t>에 의해 유도된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ko-KR" altLang="en-US" i="1" dirty="0">
                        <a:latin typeface="Cambria Math" panose="02040503050406030204" pitchFamily="18" charset="0"/>
                      </a:rPr>
                      <m:t>│</m:t>
                    </m:r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 )=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을 대입하여 수식을 다시 정리해보자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)≥</m:t>
                          </m:r>
                        </m:e>
                      </m:func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endChr m:val="]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d>
                                <m:dPr>
                                  <m:begChr m:val="|"/>
                                  <m:ctrlP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1CE18FE7-3405-F60A-A24F-E3B293B58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12" name="그림 11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FB303D48-2996-5126-448C-34062359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13" name="그림 12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659890CD-B1BA-003F-3F80-1283A6DC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14" name="그림 13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E152E44-3298-B6F8-8A04-A98C191C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15" name="그림 14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753AB399-27A7-5189-5FD8-A3AAF0F44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16" name="그림 1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28BEC673-A369-2E85-7FA4-F629A5B50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19" name="그림 18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357C03C-867A-D9FD-4877-1882E053F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/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/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48E1F0A5-98FD-F662-400A-A9119E0BECBA}"/>
              </a:ext>
            </a:extLst>
          </p:cNvPr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6744332" y="3861433"/>
            <a:ext cx="2" cy="1457234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FEEE0574-5069-B7FF-A3A7-AC18C45A0B5B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 rot="5400000" flipH="1">
            <a:off x="6744332" y="5321570"/>
            <a:ext cx="1" cy="1457234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A17AF1-1F7C-F1AD-3580-A46CAA570D2B}"/>
                  </a:ext>
                </a:extLst>
              </p:cNvPr>
              <p:cNvSpPr txBox="1"/>
              <p:nvPr/>
            </p:nvSpPr>
            <p:spPr>
              <a:xfrm>
                <a:off x="5294352" y="6330248"/>
                <a:ext cx="29028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A17AF1-1F7C-F1AD-3580-A46CAA570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6330248"/>
                <a:ext cx="2902863" cy="276999"/>
              </a:xfrm>
              <a:prstGeom prst="rect">
                <a:avLst/>
              </a:prstGeom>
              <a:blipFill>
                <a:blip r:embed="rId12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3317-1D3D-90B1-2079-3E2E6BF07FFC}"/>
                  </a:ext>
                </a:extLst>
              </p:cNvPr>
              <p:cNvSpPr txBox="1"/>
              <p:nvPr/>
            </p:nvSpPr>
            <p:spPr>
              <a:xfrm>
                <a:off x="6171381" y="3827425"/>
                <a:ext cx="11430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3317-1D3D-90B1-2079-3E2E6BF0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381" y="3827425"/>
                <a:ext cx="1143000" cy="381515"/>
              </a:xfrm>
              <a:prstGeom prst="rect">
                <a:avLst/>
              </a:prstGeom>
              <a:blipFill>
                <a:blip r:embed="rId13"/>
                <a:stretch>
                  <a:fillRect r="-34574"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94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Loss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만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있어도 수식을 유도할 수 있기 때문에 문제가 해결된다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이때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는 보통 아래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가지 중 하나를 사용한다</a:t>
                </a:r>
                <a:r>
                  <a:rPr lang="en-US" altLang="ko-KR" dirty="0"/>
                  <a:t>. (</a:t>
                </a:r>
                <a:r>
                  <a:rPr lang="ko-KR" altLang="en-US" dirty="0"/>
                  <a:t>모두 같은 수식이지만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ko-KR" altLang="en-US" dirty="0"/>
                  <a:t>가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학습이 더 잘된다고 한다</a:t>
                </a:r>
                <a:r>
                  <a:rPr lang="en-US" altLang="ko-KR" dirty="0"/>
                  <a:t>.)</a:t>
                </a:r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𝑝𝑟𝑒𝑑𝑖𝑐𝑡𝑖𝑜𝑛</m:t>
                    </m:r>
                  </m:oMath>
                </a14:m>
                <a:endParaRPr lang="en-US" altLang="ko-KR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𝑝𝑟𝑒𝑑𝑖𝑐𝑡𝑖𝑜𝑛</m:t>
                    </m:r>
                  </m:oMath>
                </a14:m>
                <a:endParaRPr lang="en-US" altLang="ko-KR" b="0" dirty="0"/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1CE18FE7-3405-F60A-A24F-E3B293B58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12" name="그림 11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FB303D48-2996-5126-448C-34062359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13" name="그림 12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659890CD-B1BA-003F-3F80-1283A6DC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14" name="그림 13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E152E44-3298-B6F8-8A04-A98C191C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15" name="그림 14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753AB399-27A7-5189-5FD8-A3AAF0F44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16" name="그림 1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28BEC673-A369-2E85-7FA4-F629A5B50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19" name="그림 18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357C03C-867A-D9FD-4877-1882E053F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/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/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48E1F0A5-98FD-F662-400A-A9119E0BECBA}"/>
              </a:ext>
            </a:extLst>
          </p:cNvPr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6744332" y="3861433"/>
            <a:ext cx="2" cy="1457234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FEEE0574-5069-B7FF-A3A7-AC18C45A0B5B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 rot="5400000" flipH="1">
            <a:off x="6744332" y="5321570"/>
            <a:ext cx="1" cy="1457234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A17AF1-1F7C-F1AD-3580-A46CAA570D2B}"/>
                  </a:ext>
                </a:extLst>
              </p:cNvPr>
              <p:cNvSpPr txBox="1"/>
              <p:nvPr/>
            </p:nvSpPr>
            <p:spPr>
              <a:xfrm>
                <a:off x="5294352" y="6330248"/>
                <a:ext cx="29028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A17AF1-1F7C-F1AD-3580-A46CAA570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6330248"/>
                <a:ext cx="2902863" cy="276999"/>
              </a:xfrm>
              <a:prstGeom prst="rect">
                <a:avLst/>
              </a:prstGeom>
              <a:blipFill>
                <a:blip r:embed="rId12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3317-1D3D-90B1-2079-3E2E6BF07FFC}"/>
                  </a:ext>
                </a:extLst>
              </p:cNvPr>
              <p:cNvSpPr txBox="1"/>
              <p:nvPr/>
            </p:nvSpPr>
            <p:spPr>
              <a:xfrm>
                <a:off x="6171381" y="3827425"/>
                <a:ext cx="11430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1B3317-1D3D-90B1-2079-3E2E6BF0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381" y="3827425"/>
                <a:ext cx="1143000" cy="381515"/>
              </a:xfrm>
              <a:prstGeom prst="rect">
                <a:avLst/>
              </a:prstGeom>
              <a:blipFill>
                <a:blip r:embed="rId13"/>
                <a:stretch>
                  <a:fillRect r="-34574"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6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Introductions</a:t>
            </a:r>
          </a:p>
          <a:p>
            <a:endParaRPr lang="en-US" altLang="ko-KR" dirty="0"/>
          </a:p>
          <a:p>
            <a:r>
              <a:rPr lang="en-US" altLang="ko-KR" dirty="0"/>
              <a:t>Diffusion Models</a:t>
            </a:r>
          </a:p>
          <a:p>
            <a:pPr lvl="1"/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</a:p>
          <a:p>
            <a:pPr lvl="1"/>
            <a:r>
              <a:rPr lang="en-US" altLang="ko-KR" dirty="0"/>
              <a:t>Reverse process</a:t>
            </a:r>
          </a:p>
          <a:p>
            <a:pPr lvl="1"/>
            <a:r>
              <a:rPr lang="en-US" altLang="ko-KR" dirty="0"/>
              <a:t>Loss</a:t>
            </a:r>
          </a:p>
          <a:p>
            <a:pPr lvl="1"/>
            <a:r>
              <a:rPr lang="en-US" altLang="ko-KR" dirty="0"/>
              <a:t>Results</a:t>
            </a:r>
          </a:p>
          <a:p>
            <a:pPr lvl="1"/>
            <a:r>
              <a:rPr lang="en-US" altLang="ko-KR" dirty="0"/>
              <a:t>Conclusion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Loss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𝑝𝑟𝑒𝑑𝑖𝑐𝑡𝑖𝑜𝑛</m:t>
                    </m:r>
                  </m:oMath>
                </a14:m>
                <a:r>
                  <a:rPr lang="ko-KR" altLang="en-US" dirty="0"/>
                  <a:t>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통해 </a:t>
                </a:r>
                <a:r>
                  <a:rPr lang="en-US" altLang="ko-KR" dirty="0"/>
                  <a:t>prediction</a:t>
                </a:r>
                <a:r>
                  <a:rPr lang="ko-KR" altLang="en-US" dirty="0"/>
                  <a:t>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와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실제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사이의 </a:t>
                </a:r>
                <a:r>
                  <a:rPr lang="en-US" altLang="ko-KR" dirty="0"/>
                  <a:t>L2 Loss</a:t>
                </a:r>
                <a:r>
                  <a:rPr lang="ko-KR" altLang="en-US" dirty="0"/>
                  <a:t>를 계산하는 방식이다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ko-KR" altLang="en-US" dirty="0"/>
                  <a:t>이미지간 유사도를 비교한다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8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1CE18FE7-3405-F60A-A24F-E3B293B58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12" name="그림 11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FB303D48-2996-5126-448C-34062359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13" name="그림 12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659890CD-B1BA-003F-3F80-1283A6DC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14" name="그림 13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E152E44-3298-B6F8-8A04-A98C191C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15" name="그림 14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753AB399-27A7-5189-5FD8-A3AAF0F44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16" name="그림 1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28BEC673-A369-2E85-7FA4-F629A5B50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19" name="그림 18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357C03C-867A-D9FD-4877-1882E053F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/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/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48E1F0A5-98FD-F662-400A-A9119E0BECBA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 rot="5400000" flipH="1">
            <a:off x="6744332" y="5321570"/>
            <a:ext cx="1" cy="1457234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연결선: 구부러짐 25">
            <a:extLst>
              <a:ext uri="{FF2B5EF4-FFF2-40B4-BE49-F238E27FC236}">
                <a16:creationId xmlns:a16="http://schemas.microsoft.com/office/drawing/2014/main" id="{6211FC2F-72AA-9909-625A-323CA0AAFFE3}"/>
              </a:ext>
            </a:extLst>
          </p:cNvPr>
          <p:cNvCxnSpPr>
            <a:cxnSpLocks/>
            <a:stCxn id="13" idx="2"/>
            <a:endCxn id="12" idx="2"/>
          </p:cNvCxnSpPr>
          <p:nvPr/>
        </p:nvCxnSpPr>
        <p:spPr>
          <a:xfrm rot="5400000" flipH="1">
            <a:off x="5289999" y="5324470"/>
            <a:ext cx="1" cy="1451432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44DB59C1-F105-11B3-AABE-F6B9F0B2855C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rot="5400000">
            <a:off x="3838568" y="5324469"/>
            <a:ext cx="12700" cy="145143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3B7BEC8B-E07E-9B39-0C8D-4A1276D712CC}"/>
              </a:ext>
            </a:extLst>
          </p:cNvPr>
          <p:cNvCxnSpPr>
            <a:cxnSpLocks/>
            <a:stCxn id="11" idx="2"/>
            <a:endCxn id="19" idx="2"/>
          </p:cNvCxnSpPr>
          <p:nvPr/>
        </p:nvCxnSpPr>
        <p:spPr>
          <a:xfrm rot="5400000" flipH="1">
            <a:off x="2387135" y="5324469"/>
            <a:ext cx="1" cy="1451432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3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Loss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𝑝𝑟𝑒𝑑𝑖𝑐𝑡𝑖𝑜𝑛</m:t>
                    </m:r>
                  </m:oMath>
                </a14:m>
                <a:r>
                  <a:rPr lang="ko-KR" altLang="en-US" dirty="0"/>
                  <a:t>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통해 </a:t>
                </a:r>
                <a:r>
                  <a:rPr lang="en-US" altLang="ko-KR" dirty="0"/>
                  <a:t>prediction</a:t>
                </a:r>
                <a:r>
                  <a:rPr lang="ko-KR" altLang="en-US" dirty="0"/>
                  <a:t>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간</m:t>
                    </m:r>
                  </m:oMath>
                </a14:m>
                <a:r>
                  <a:rPr lang="en-US" altLang="ko-KR" dirty="0"/>
                  <a:t> noise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실제 </a:t>
                </a:r>
                <a:r>
                  <a:rPr lang="en-US" altLang="ko-KR" dirty="0"/>
                  <a:t>noise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L2 Loss</a:t>
                </a:r>
                <a:r>
                  <a:rPr lang="ko-KR" altLang="en-US" dirty="0"/>
                  <a:t>를 계산하는 방식이다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𝜖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ko-KR" altLang="en-US" dirty="0"/>
                  <a:t>즉 </a:t>
                </a:r>
                <a:r>
                  <a:rPr lang="en-US" altLang="ko-KR" dirty="0"/>
                  <a:t>noise</a:t>
                </a:r>
                <a:r>
                  <a:rPr lang="ko-KR" altLang="en-US" dirty="0"/>
                  <a:t>간 유사도를 비교한다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8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1CE18FE7-3405-F60A-A24F-E3B293B58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12" name="그림 11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FB303D48-2996-5126-448C-34062359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13" name="그림 12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659890CD-B1BA-003F-3F80-1283A6DC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14" name="그림 13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E152E44-3298-B6F8-8A04-A98C191C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15" name="그림 14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753AB399-27A7-5189-5FD8-A3AAF0F44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16" name="그림 1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28BEC673-A369-2E85-7FA4-F629A5B50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19" name="그림 18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357C03C-867A-D9FD-4877-1882E053F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/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9D59C-638C-94F9-CCCB-A2C36E55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3704548"/>
                <a:ext cx="4660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/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8D2C9C-E0EF-B36C-73AF-9917EDDD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3704548"/>
                <a:ext cx="4857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48E1F0A5-98FD-F662-400A-A9119E0BECBA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 rot="5400000" flipH="1">
            <a:off x="6744332" y="5321570"/>
            <a:ext cx="1" cy="1457234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/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FBB7D1-A6D6-B3DC-90FF-3B0F58DEF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52" y="4047448"/>
                <a:ext cx="14485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/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DA097-04DF-FF07-20BB-AE6A409C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2" y="4043869"/>
                <a:ext cx="14543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연결선: 구부러짐 25">
            <a:extLst>
              <a:ext uri="{FF2B5EF4-FFF2-40B4-BE49-F238E27FC236}">
                <a16:creationId xmlns:a16="http://schemas.microsoft.com/office/drawing/2014/main" id="{6211FC2F-72AA-9909-625A-323CA0AAFFE3}"/>
              </a:ext>
            </a:extLst>
          </p:cNvPr>
          <p:cNvCxnSpPr>
            <a:cxnSpLocks/>
            <a:stCxn id="13" idx="2"/>
            <a:endCxn id="12" idx="2"/>
          </p:cNvCxnSpPr>
          <p:nvPr/>
        </p:nvCxnSpPr>
        <p:spPr>
          <a:xfrm rot="5400000" flipH="1">
            <a:off x="5289999" y="5324470"/>
            <a:ext cx="1" cy="1451432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44DB59C1-F105-11B3-AABE-F6B9F0B2855C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rot="5400000">
            <a:off x="3838568" y="5324469"/>
            <a:ext cx="12700" cy="145143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3B7BEC8B-E07E-9B39-0C8D-4A1276D712CC}"/>
              </a:ext>
            </a:extLst>
          </p:cNvPr>
          <p:cNvCxnSpPr>
            <a:cxnSpLocks/>
            <a:stCxn id="11" idx="2"/>
            <a:endCxn id="19" idx="2"/>
          </p:cNvCxnSpPr>
          <p:nvPr/>
        </p:nvCxnSpPr>
        <p:spPr>
          <a:xfrm rot="5400000" flipH="1">
            <a:off x="2387135" y="5324469"/>
            <a:ext cx="1" cy="1451432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4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Results</a:t>
            </a:r>
            <a:endParaRPr lang="ko-KR" altLang="en-US" sz="1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6635"/>
            <a:ext cx="11332755" cy="5278845"/>
          </a:xfrm>
        </p:spPr>
        <p:txBody>
          <a:bodyPr/>
          <a:lstStyle/>
          <a:p>
            <a:r>
              <a:rPr lang="en-US" altLang="ko-KR" dirty="0"/>
              <a:t>DDPM Results</a:t>
            </a:r>
          </a:p>
          <a:p>
            <a:endParaRPr lang="en-US" altLang="ko-KR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BE37122-1532-44E6-6292-8E20EE84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7" y="1676399"/>
            <a:ext cx="5433569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3F6875F8-E2EA-27A9-9C6B-D460E7DE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398"/>
            <a:ext cx="4041951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7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Results</a:t>
            </a:r>
            <a:endParaRPr lang="ko-KR" altLang="en-US" sz="1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6635"/>
            <a:ext cx="11332755" cy="5278845"/>
          </a:xfrm>
        </p:spPr>
        <p:txBody>
          <a:bodyPr/>
          <a:lstStyle/>
          <a:p>
            <a:r>
              <a:rPr lang="en-US" altLang="ko-KR" dirty="0"/>
              <a:t>DDPM Results</a:t>
            </a:r>
          </a:p>
          <a:p>
            <a:endParaRPr lang="en-US" altLang="ko-KR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26A05AA4-7909-2C5D-E174-649AA697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655155"/>
            <a:ext cx="4683125" cy="48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6F2DAACB-E10C-6F13-A4CB-93DF14D5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2" y="3914774"/>
            <a:ext cx="67955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9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 – </a:t>
            </a:r>
            <a:r>
              <a:rPr lang="en-US" altLang="ko-KR" sz="1800" dirty="0"/>
              <a:t>Conclusion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</p:spPr>
            <p:txBody>
              <a:bodyPr/>
              <a:lstStyle/>
              <a:p>
                <a:r>
                  <a:rPr lang="en-US" altLang="ko-KR" dirty="0"/>
                  <a:t>DDPM </a:t>
                </a:r>
                <a:r>
                  <a:rPr lang="ko-KR" altLang="en-US" dirty="0" err="1"/>
                  <a:t>차별점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Diffusion Models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에서 필요 없는 부분을 생략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Forward / Reverse Process</a:t>
                </a:r>
                <a:r>
                  <a:rPr lang="ko-KR" altLang="en-US" dirty="0"/>
                  <a:t>를 재정의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𝑝𝑟𝑒𝑑𝑖𝑐𝑡𝑖𝑜𝑛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𝑝𝑟𝑒𝑑𝑖𝑐𝑡𝑖𝑜𝑛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𝑝𝑟𝑒𝑑𝑖𝑐𝑡𝑖𝑜𝑛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사용</a:t>
                </a:r>
                <a:r>
                  <a:rPr lang="en-US" altLang="ko-KR" dirty="0"/>
                  <a:t>. (</a:t>
                </a:r>
                <a:r>
                  <a:rPr lang="ko-KR" altLang="en-US" dirty="0"/>
                  <a:t>이후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𝑝𝑟𝑒𝑑𝑖𝑐𝑡𝑖𝑜𝑛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등 다양한 개념이 파생됨</a:t>
                </a:r>
                <a:r>
                  <a:rPr lang="en-US" altLang="ko-KR" dirty="0"/>
                  <a:t>.)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Diffusion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도 </a:t>
                </a:r>
                <a:r>
                  <a:rPr lang="en-US" altLang="ko-KR" dirty="0"/>
                  <a:t>GAN</a:t>
                </a:r>
                <a:r>
                  <a:rPr lang="ko-KR" altLang="en-US" dirty="0"/>
                  <a:t>에 비견되는 영상을 생성해 낼 수 있다는 것을 보여줌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16635"/>
                <a:ext cx="11332755" cy="5278845"/>
              </a:xfrm>
              <a:blipFill>
                <a:blip r:embed="rId2"/>
                <a:stretch>
                  <a:fillRect l="-269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6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GAN: </a:t>
                </a:r>
                <a:r>
                  <a:rPr lang="ko-KR" altLang="en-US" dirty="0"/>
                  <a:t>이미지를 생성하는 </a:t>
                </a:r>
                <a:r>
                  <a:rPr lang="en-US" altLang="ko-KR" dirty="0"/>
                  <a:t>Generator(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와 생성된 이미지를 판별하는 </a:t>
                </a:r>
                <a:r>
                  <a:rPr lang="en-US" altLang="ko-KR" dirty="0"/>
                  <a:t>Discriminator(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로 구성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어느 한쪽의 성능이 더 높을 경우 성능이 낮은 쪽의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가 높아짐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→ </a:t>
                </a:r>
                <a:r>
                  <a:rPr lang="en-US" altLang="ko-KR" dirty="0"/>
                  <a:t>Adversarial Training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A3FC85B-65E3-86DF-82D5-4EF2D2262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 b="72864"/>
          <a:stretch/>
        </p:blipFill>
        <p:spPr bwMode="auto">
          <a:xfrm>
            <a:off x="2140906" y="4928691"/>
            <a:ext cx="7910188" cy="13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7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VAE: 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를 압축하는 </a:t>
                </a:r>
                <a:r>
                  <a:rPr lang="en-US" altLang="ko-KR" dirty="0"/>
                  <a:t>Encoder(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와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압축된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재구성하는 </a:t>
                </a:r>
                <a:r>
                  <a:rPr lang="en-US" altLang="ko-KR" dirty="0"/>
                  <a:t>Decoder(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로 구성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Evidence Lower Bound(ELBO)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Maximize </a:t>
                </a:r>
                <a:r>
                  <a:rPr lang="ko-KR" altLang="en-US" dirty="0"/>
                  <a:t>하여 </a:t>
                </a:r>
                <a:r>
                  <a:rPr lang="en-US" altLang="ko-KR" dirty="0"/>
                  <a:t>real image distribution</a:t>
                </a:r>
                <a:r>
                  <a:rPr lang="ko-KR" altLang="en-US" dirty="0"/>
                  <a:t>에 근접한 분포를 추정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A3FC85B-65E3-86DF-82D5-4EF2D2262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6" b="48362"/>
          <a:stretch/>
        </p:blipFill>
        <p:spPr bwMode="auto">
          <a:xfrm>
            <a:off x="2140906" y="4928400"/>
            <a:ext cx="7910188" cy="13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1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Flow-based Models: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VAE</a:t>
                </a:r>
                <a:r>
                  <a:rPr lang="ko-KR" altLang="en-US" dirty="0"/>
                  <a:t>와 비슷하지만 </a:t>
                </a:r>
                <a:r>
                  <a:rPr lang="en-US" altLang="ko-KR" dirty="0"/>
                  <a:t>Encoder </a:t>
                </a:r>
                <a:r>
                  <a:rPr lang="ko-KR" altLang="en-US" dirty="0"/>
                  <a:t>역할을 하는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에 대하여 역함수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ko-KR" altLang="en-US" dirty="0"/>
                  <a:t>가 되도록 하는 확률분포함수를 추정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A3FC85B-65E3-86DF-82D5-4EF2D2262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9" b="25047"/>
          <a:stretch/>
        </p:blipFill>
        <p:spPr bwMode="auto">
          <a:xfrm>
            <a:off x="2140905" y="4928400"/>
            <a:ext cx="7910188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Flow-based Models: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VAE</a:t>
                </a:r>
                <a:r>
                  <a:rPr lang="ko-KR" altLang="en-US" dirty="0"/>
                  <a:t>와 비슷하지만 </a:t>
                </a:r>
                <a:r>
                  <a:rPr lang="en-US" altLang="ko-KR" dirty="0"/>
                  <a:t>Encoder </a:t>
                </a:r>
                <a:r>
                  <a:rPr lang="ko-KR" altLang="en-US" dirty="0"/>
                  <a:t>역할을 하는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에 대하여 역함수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ko-KR" altLang="en-US" dirty="0"/>
                  <a:t>가 되도록 하는 확률분포함수를 추정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2"/>
                <a:r>
                  <a:rPr lang="en-US" altLang="ko-KR" dirty="0"/>
                  <a:t>H-VAE</a:t>
                </a:r>
                <a:r>
                  <a:rPr lang="ko-KR" altLang="en-US" dirty="0"/>
                  <a:t>도 이와 비슷한 개념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복잡한 분포를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ko-KR" altLang="en-US" dirty="0"/>
                  <a:t>을 연쇄적으로 사용하여 좀더 단순한 분포로 변형하고 이를 역함수로 다시 복원하도록 학습한다</a:t>
                </a:r>
                <a:r>
                  <a:rPr lang="en-US" altLang="ko-KR" dirty="0"/>
                  <a:t>. (Normalizing Flows)</a:t>
                </a:r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A581FD42-45FF-010F-D22B-1B55E428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25" y="3608432"/>
            <a:ext cx="6336750" cy="19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C1FB4-E9EF-3080-4546-CA88F5CB9A4D}"/>
              </a:ext>
            </a:extLst>
          </p:cNvPr>
          <p:cNvSpPr txBox="1"/>
          <p:nvPr/>
        </p:nvSpPr>
        <p:spPr>
          <a:xfrm>
            <a:off x="2927625" y="5725865"/>
            <a:ext cx="63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Normalizing</a:t>
            </a:r>
            <a:r>
              <a:rPr lang="ko-KR" altLang="en-US" dirty="0"/>
              <a:t> </a:t>
            </a:r>
            <a:r>
              <a:rPr lang="en-US" altLang="ko-KR" dirty="0"/>
              <a:t>Flows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282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Diffusion Models vs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Normalization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Flows: 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Normalizing Flows</a:t>
                </a:r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역함수 관계에 있다</a:t>
                </a:r>
                <a:r>
                  <a:rPr lang="en-US" altLang="ko-KR" dirty="0"/>
                  <a:t>.</a:t>
                </a:r>
              </a:p>
              <a:p>
                <a:pPr lvl="2"/>
                <a:r>
                  <a:rPr lang="ko-KR" altLang="en-US" dirty="0"/>
                  <a:t>두 함수 사이의 관계를 알기 때문에 </a:t>
                </a:r>
                <a:r>
                  <a:rPr lang="en-US" altLang="ko-KR" dirty="0"/>
                  <a:t>MLE</a:t>
                </a:r>
                <a:r>
                  <a:rPr lang="ko-KR" altLang="en-US" dirty="0"/>
                  <a:t>를 직접적으로 근사한다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Diffusion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Models</a:t>
                </a:r>
                <a:r>
                  <a:rPr lang="ko-KR" altLang="en-US" dirty="0"/>
                  <a:t>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의 함수가 다르다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dirty="0"/>
                  <a:t>: noise scheduler,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/>
                  <a:t>: U-net model)</a:t>
                </a:r>
              </a:p>
              <a:p>
                <a:pPr lvl="2"/>
                <a:r>
                  <a:rPr lang="ko-KR" altLang="en-US" dirty="0"/>
                  <a:t>두 함수 사이의 관계를 모르기 때문에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를 통해 간접적으로 근사한다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t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A3FC85B-65E3-86DF-82D5-4EF2D2262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61" b="1262"/>
          <a:stretch/>
        </p:blipFill>
        <p:spPr bwMode="auto">
          <a:xfrm>
            <a:off x="2140906" y="5146040"/>
            <a:ext cx="79101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51ED52-E6FC-AB71-0602-0A6624CD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89" y="3663475"/>
            <a:ext cx="4924785" cy="14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BAD4C-326D-18B7-0AF6-D055359C1945}"/>
              </a:ext>
            </a:extLst>
          </p:cNvPr>
          <p:cNvSpPr txBox="1"/>
          <p:nvPr/>
        </p:nvSpPr>
        <p:spPr>
          <a:xfrm>
            <a:off x="2140906" y="4250869"/>
            <a:ext cx="1759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Normalization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Flows: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3956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Diffusion Models: 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특정한 공간에 모여 있는 분자는 확산 과정을 통해 고르게 분포하게 된다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확산 과정에서 분자의 움직임은 </a:t>
            </a:r>
            <a:r>
              <a:rPr lang="en-US" altLang="ko-KR" dirty="0"/>
              <a:t>Gaussian Distribution(</a:t>
            </a:r>
            <a:r>
              <a:rPr lang="ko-KR" altLang="en-US" dirty="0"/>
              <a:t>정규분포</a:t>
            </a:r>
            <a:r>
              <a:rPr lang="en-US" altLang="ko-KR" dirty="0"/>
              <a:t>)</a:t>
            </a:r>
            <a:r>
              <a:rPr lang="ko-KR" altLang="en-US" dirty="0"/>
              <a:t>를 따르게 된다</a:t>
            </a:r>
            <a:r>
              <a:rPr lang="en-US" altLang="ko-KR" dirty="0"/>
              <a:t>.</a:t>
            </a:r>
          </a:p>
        </p:txBody>
      </p:sp>
      <p:pic>
        <p:nvPicPr>
          <p:cNvPr id="6146" name="Picture 2" descr="확산의 벡터 과학적 계획 높은 농도에서 낮은 농도로 분자의 이동 집중에 대한 스톡 벡터 아트 및 기타 이미지 - 집중, 그라데이션,  과학 실험 - iStock">
            <a:extLst>
              <a:ext uri="{FF2B5EF4-FFF2-40B4-BE49-F238E27FC236}">
                <a16:creationId xmlns:a16="http://schemas.microsoft.com/office/drawing/2014/main" id="{07713375-5ADC-287A-7FDE-05A3816C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00" y="3250518"/>
            <a:ext cx="5810250" cy="33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4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6635"/>
            <a:ext cx="11332755" cy="5278845"/>
          </a:xfrm>
        </p:spPr>
        <p:txBody>
          <a:bodyPr/>
          <a:lstStyle/>
          <a:p>
            <a:r>
              <a:rPr lang="en-US" altLang="ko-KR" dirty="0"/>
              <a:t>Diffusion Models</a:t>
            </a:r>
            <a:r>
              <a:rPr lang="ko-KR" altLang="en-US" dirty="0"/>
              <a:t>은 기본적으로 </a:t>
            </a:r>
            <a:r>
              <a:rPr lang="en-US" altLang="ko-KR" dirty="0"/>
              <a:t>2</a:t>
            </a:r>
            <a:r>
              <a:rPr lang="ko-KR" altLang="en-US" dirty="0"/>
              <a:t>가지 </a:t>
            </a:r>
            <a:r>
              <a:rPr lang="en-US" altLang="ko-KR" dirty="0"/>
              <a:t>Process</a:t>
            </a:r>
            <a:r>
              <a:rPr lang="ko-KR" altLang="en-US" dirty="0"/>
              <a:t>를 가진다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1. Diffusion Process: Image</a:t>
            </a:r>
            <a:r>
              <a:rPr lang="ko-KR" altLang="en-US" dirty="0"/>
              <a:t>에 점진적으로 </a:t>
            </a:r>
            <a:r>
              <a:rPr lang="en-US" altLang="ko-KR" dirty="0"/>
              <a:t>Noise</a:t>
            </a:r>
            <a:r>
              <a:rPr lang="ko-KR" altLang="en-US" dirty="0"/>
              <a:t>를 추가한다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2. Reverse</a:t>
            </a:r>
            <a:r>
              <a:rPr lang="ko-KR" altLang="en-US" dirty="0"/>
              <a:t> </a:t>
            </a:r>
            <a:r>
              <a:rPr lang="en-US" altLang="ko-KR" dirty="0"/>
              <a:t>Process: Image</a:t>
            </a:r>
            <a:r>
              <a:rPr lang="ko-KR" altLang="en-US" dirty="0"/>
              <a:t>에 점진적으로 </a:t>
            </a:r>
            <a:r>
              <a:rPr lang="en-US" altLang="ko-KR" dirty="0"/>
              <a:t>Noise</a:t>
            </a:r>
            <a:r>
              <a:rPr lang="ko-KR" altLang="en-US" dirty="0"/>
              <a:t>를 제거한다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6145" name="그림 6144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FB4492F-B360-EA28-ACDD-4B28CB8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3" y="4590047"/>
            <a:ext cx="1460138" cy="1460138"/>
          </a:xfrm>
          <a:prstGeom prst="rect">
            <a:avLst/>
          </a:prstGeom>
        </p:spPr>
      </p:pic>
      <p:pic>
        <p:nvPicPr>
          <p:cNvPr id="6148" name="그림 6147" descr="고양이, 포유류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39349367-0B16-F81B-F5F1-F9746E71F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5" y="4590048"/>
            <a:ext cx="1460137" cy="1460137"/>
          </a:xfrm>
          <a:prstGeom prst="rect">
            <a:avLst/>
          </a:prstGeom>
        </p:spPr>
      </p:pic>
      <p:pic>
        <p:nvPicPr>
          <p:cNvPr id="6150" name="그림 6149" descr="예술, 다채로움, 라일락, 패브릭이(가) 표시된 사진&#10;&#10;자동 생성된 설명">
            <a:extLst>
              <a:ext uri="{FF2B5EF4-FFF2-40B4-BE49-F238E27FC236}">
                <a16:creationId xmlns:a16="http://schemas.microsoft.com/office/drawing/2014/main" id="{DAED6BE4-696D-2AC9-FB05-3C281298F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7" y="4590049"/>
            <a:ext cx="1460137" cy="1460137"/>
          </a:xfrm>
          <a:prstGeom prst="rect">
            <a:avLst/>
          </a:prstGeom>
        </p:spPr>
      </p:pic>
      <p:pic>
        <p:nvPicPr>
          <p:cNvPr id="6152" name="그림 6151" descr="패턴, 라일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A3F8BBDD-5B75-9713-DEC3-DB6D9E8C6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2" y="4590051"/>
            <a:ext cx="1460136" cy="1460136"/>
          </a:xfrm>
          <a:prstGeom prst="rect">
            <a:avLst/>
          </a:prstGeom>
        </p:spPr>
      </p:pic>
      <p:pic>
        <p:nvPicPr>
          <p:cNvPr id="6154" name="그림 6153" descr="패턴, 라일락, 다채로움, 포장지이(가) 표시된 사진&#10;&#10;자동 생성된 설명">
            <a:extLst>
              <a:ext uri="{FF2B5EF4-FFF2-40B4-BE49-F238E27FC236}">
                <a16:creationId xmlns:a16="http://schemas.microsoft.com/office/drawing/2014/main" id="{AA154224-6187-2480-239C-1890CA350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6" y="4590051"/>
            <a:ext cx="1460136" cy="1460136"/>
          </a:xfrm>
          <a:prstGeom prst="rect">
            <a:avLst/>
          </a:prstGeom>
        </p:spPr>
      </p:pic>
      <p:pic>
        <p:nvPicPr>
          <p:cNvPr id="6156" name="그림 6155" descr="패턴, 의류, 다채로움, 라일락이(가) 표시된 사진&#10;&#10;자동 생성된 설명">
            <a:extLst>
              <a:ext uri="{FF2B5EF4-FFF2-40B4-BE49-F238E27FC236}">
                <a16:creationId xmlns:a16="http://schemas.microsoft.com/office/drawing/2014/main" id="{1E3709CE-7C1E-0414-C640-423654E23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52" y="4590051"/>
            <a:ext cx="1460137" cy="1460137"/>
          </a:xfrm>
          <a:prstGeom prst="rect">
            <a:avLst/>
          </a:prstGeom>
        </p:spPr>
      </p:pic>
      <p:pic>
        <p:nvPicPr>
          <p:cNvPr id="6158" name="그림 6157" descr="포유류, 고양이, 집고양이, 중소형 고양이이(가) 표시된 사진&#10;&#10;자동 생성된 설명">
            <a:extLst>
              <a:ext uri="{FF2B5EF4-FFF2-40B4-BE49-F238E27FC236}">
                <a16:creationId xmlns:a16="http://schemas.microsoft.com/office/drawing/2014/main" id="{4EC32523-3387-1F92-E1E8-F045CA88C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1" y="4590047"/>
            <a:ext cx="1460137" cy="1460137"/>
          </a:xfrm>
          <a:prstGeom prst="rect">
            <a:avLst/>
          </a:prstGeom>
        </p:spPr>
      </p:pic>
      <p:cxnSp>
        <p:nvCxnSpPr>
          <p:cNvPr id="6160" name="직선 화살표 연결선 6159">
            <a:extLst>
              <a:ext uri="{FF2B5EF4-FFF2-40B4-BE49-F238E27FC236}">
                <a16:creationId xmlns:a16="http://schemas.microsoft.com/office/drawing/2014/main" id="{F0C48C95-0DC0-2A0C-C2C3-BA137702FFBC}"/>
              </a:ext>
            </a:extLst>
          </p:cNvPr>
          <p:cNvCxnSpPr/>
          <p:nvPr/>
        </p:nvCxnSpPr>
        <p:spPr>
          <a:xfrm>
            <a:off x="931351" y="4441371"/>
            <a:ext cx="101861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6160">
            <a:extLst>
              <a:ext uri="{FF2B5EF4-FFF2-40B4-BE49-F238E27FC236}">
                <a16:creationId xmlns:a16="http://schemas.microsoft.com/office/drawing/2014/main" id="{06CA5D73-4049-8FB8-8CDA-8FF4675083EF}"/>
              </a:ext>
            </a:extLst>
          </p:cNvPr>
          <p:cNvSpPr txBox="1"/>
          <p:nvPr/>
        </p:nvSpPr>
        <p:spPr>
          <a:xfrm>
            <a:off x="931351" y="4043171"/>
            <a:ext cx="101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endParaRPr lang="ko-KR" altLang="en-US" dirty="0"/>
          </a:p>
        </p:txBody>
      </p:sp>
      <p:cxnSp>
        <p:nvCxnSpPr>
          <p:cNvPr id="6162" name="직선 화살표 연결선 6161">
            <a:extLst>
              <a:ext uri="{FF2B5EF4-FFF2-40B4-BE49-F238E27FC236}">
                <a16:creationId xmlns:a16="http://schemas.microsoft.com/office/drawing/2014/main" id="{B3CA0BCF-2975-ADE6-51BA-8FDF6171995C}"/>
              </a:ext>
            </a:extLst>
          </p:cNvPr>
          <p:cNvCxnSpPr>
            <a:cxnSpLocks/>
          </p:cNvCxnSpPr>
          <p:nvPr/>
        </p:nvCxnSpPr>
        <p:spPr>
          <a:xfrm flipH="1">
            <a:off x="931351" y="6213021"/>
            <a:ext cx="101861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6162">
            <a:extLst>
              <a:ext uri="{FF2B5EF4-FFF2-40B4-BE49-F238E27FC236}">
                <a16:creationId xmlns:a16="http://schemas.microsoft.com/office/drawing/2014/main" id="{20BB2E5B-2EB0-311B-51CC-A0C70083A6C9}"/>
              </a:ext>
            </a:extLst>
          </p:cNvPr>
          <p:cNvSpPr txBox="1"/>
          <p:nvPr/>
        </p:nvSpPr>
        <p:spPr>
          <a:xfrm>
            <a:off x="931351" y="6295480"/>
            <a:ext cx="101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Reverse Process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4" name="TextBox 6163">
                <a:extLst>
                  <a:ext uri="{FF2B5EF4-FFF2-40B4-BE49-F238E27FC236}">
                    <a16:creationId xmlns:a16="http://schemas.microsoft.com/office/drawing/2014/main" id="{A55EE616-6A7F-A218-6D34-E74958648BE3}"/>
                  </a:ext>
                </a:extLst>
              </p:cNvPr>
              <p:cNvSpPr txBox="1"/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64" name="TextBox 6163">
                <a:extLst>
                  <a:ext uri="{FF2B5EF4-FFF2-40B4-BE49-F238E27FC236}">
                    <a16:creationId xmlns:a16="http://schemas.microsoft.com/office/drawing/2014/main" id="{A55EE616-6A7F-A218-6D34-E74958648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4047448"/>
                <a:ext cx="4660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5" name="TextBox 6164">
                <a:extLst>
                  <a:ext uri="{FF2B5EF4-FFF2-40B4-BE49-F238E27FC236}">
                    <a16:creationId xmlns:a16="http://schemas.microsoft.com/office/drawing/2014/main" id="{2860B9A3-CB22-750E-8E26-A936CFBBB159}"/>
                  </a:ext>
                </a:extLst>
              </p:cNvPr>
              <p:cNvSpPr txBox="1"/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65" name="TextBox 6164">
                <a:extLst>
                  <a:ext uri="{FF2B5EF4-FFF2-40B4-BE49-F238E27FC236}">
                    <a16:creationId xmlns:a16="http://schemas.microsoft.com/office/drawing/2014/main" id="{2860B9A3-CB22-750E-8E26-A936CFBB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444" y="4047448"/>
                <a:ext cx="4857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63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7478</TotalTime>
  <Words>1071</Words>
  <Application>Microsoft Office PowerPoint</Application>
  <PresentationFormat>와이드스크린</PresentationFormat>
  <Paragraphs>202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Times New Roman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DongHyun Han</cp:lastModifiedBy>
  <cp:revision>723</cp:revision>
  <cp:lastPrinted>2024-04-22T23:54:41Z</cp:lastPrinted>
  <dcterms:created xsi:type="dcterms:W3CDTF">2022-02-02T04:32:22Z</dcterms:created>
  <dcterms:modified xsi:type="dcterms:W3CDTF">2024-04-23T00:09:23Z</dcterms:modified>
</cp:coreProperties>
</file>