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9"/>
  </p:notesMasterIdLst>
  <p:handoutMasterIdLst>
    <p:handoutMasterId r:id="rId30"/>
  </p:handoutMasterIdLst>
  <p:sldIdLst>
    <p:sldId id="342" r:id="rId2"/>
    <p:sldId id="346" r:id="rId3"/>
    <p:sldId id="390" r:id="rId4"/>
    <p:sldId id="347" r:id="rId5"/>
    <p:sldId id="369" r:id="rId6"/>
    <p:sldId id="372" r:id="rId7"/>
    <p:sldId id="370" r:id="rId8"/>
    <p:sldId id="374" r:id="rId9"/>
    <p:sldId id="373" r:id="rId10"/>
    <p:sldId id="375" r:id="rId11"/>
    <p:sldId id="376" r:id="rId12"/>
    <p:sldId id="377" r:id="rId13"/>
    <p:sldId id="378" r:id="rId14"/>
    <p:sldId id="379" r:id="rId15"/>
    <p:sldId id="384" r:id="rId16"/>
    <p:sldId id="386" r:id="rId17"/>
    <p:sldId id="393" r:id="rId18"/>
    <p:sldId id="385" r:id="rId19"/>
    <p:sldId id="387" r:id="rId20"/>
    <p:sldId id="388" r:id="rId21"/>
    <p:sldId id="380" r:id="rId22"/>
    <p:sldId id="381" r:id="rId23"/>
    <p:sldId id="382" r:id="rId24"/>
    <p:sldId id="389" r:id="rId25"/>
    <p:sldId id="391" r:id="rId26"/>
    <p:sldId id="392" r:id="rId27"/>
    <p:sldId id="3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79412" autoAdjust="0"/>
  </p:normalViewPr>
  <p:slideViewPr>
    <p:cSldViewPr snapToGrid="0" showGuides="1">
      <p:cViewPr varScale="1">
        <p:scale>
          <a:sx n="90" d="100"/>
          <a:sy n="90" d="100"/>
        </p:scale>
        <p:origin x="1038" y="90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모델에 입력 문장 </a:t>
            </a:r>
            <a:r>
              <a:rPr lang="en-US" altLang="ko-KR" dirty="0"/>
              <a:t>x</a:t>
            </a:r>
            <a:r>
              <a:rPr lang="ko-KR" altLang="en-US" dirty="0"/>
              <a:t>가 들어가고 출력 문장으로 </a:t>
            </a:r>
            <a:r>
              <a:rPr lang="en-US" altLang="ko-KR" dirty="0" err="1"/>
              <a:t>yw</a:t>
            </a:r>
            <a:r>
              <a:rPr lang="en-US" altLang="ko-KR" dirty="0"/>
              <a:t>, </a:t>
            </a:r>
            <a:r>
              <a:rPr lang="en-US" altLang="ko-KR" dirty="0" err="1"/>
              <a:t>yl</a:t>
            </a:r>
            <a:r>
              <a:rPr lang="ko-KR" altLang="en-US" dirty="0"/>
              <a:t>이 나온 상황을 의미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251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41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46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감마는 </a:t>
            </a:r>
            <a:r>
              <a:rPr lang="ko-KR" altLang="en-US" dirty="0" err="1"/>
              <a:t>하이퍼</a:t>
            </a:r>
            <a:r>
              <a:rPr lang="ko-KR" altLang="en-US" dirty="0"/>
              <a:t> 파라미터</a:t>
            </a:r>
            <a:endParaRPr lang="en-US" altLang="ko-KR" dirty="0"/>
          </a:p>
          <a:p>
            <a:r>
              <a:rPr lang="en-US" altLang="ko-KR" dirty="0"/>
              <a:t>X ~ D</a:t>
            </a:r>
            <a:r>
              <a:rPr lang="ko-KR" altLang="en-US" dirty="0"/>
              <a:t>는 </a:t>
            </a:r>
            <a:r>
              <a:rPr lang="en-US" altLang="ko-KR" dirty="0"/>
              <a:t>pretraining </a:t>
            </a:r>
            <a:r>
              <a:rPr lang="ko-KR" altLang="en-US" dirty="0"/>
              <a:t>데이터 분포에서 입력 문장 </a:t>
            </a:r>
            <a:r>
              <a:rPr lang="en-US" altLang="ko-KR" dirty="0"/>
              <a:t>x</a:t>
            </a:r>
            <a:r>
              <a:rPr lang="ko-KR" altLang="en-US" dirty="0"/>
              <a:t>를 추출한 것</a:t>
            </a:r>
            <a:endParaRPr lang="en-US" altLang="ko-KR" dirty="0"/>
          </a:p>
          <a:p>
            <a:r>
              <a:rPr lang="ko-KR" altLang="en-US" dirty="0"/>
              <a:t>파이</a:t>
            </a:r>
            <a:r>
              <a:rPr lang="en-US" altLang="ko-KR" dirty="0" err="1"/>
              <a:t>rl</a:t>
            </a:r>
            <a:r>
              <a:rPr lang="ko-KR" altLang="en-US" dirty="0"/>
              <a:t>은 강화학습</a:t>
            </a:r>
            <a:r>
              <a:rPr lang="en-US" altLang="ko-KR" dirty="0"/>
              <a:t> </a:t>
            </a:r>
            <a:r>
              <a:rPr lang="ko-KR" altLang="en-US" dirty="0"/>
              <a:t>모델에서 </a:t>
            </a:r>
            <a:r>
              <a:rPr lang="en-US" altLang="ko-KR" dirty="0"/>
              <a:t>x</a:t>
            </a:r>
            <a:r>
              <a:rPr lang="ko-KR" altLang="en-US" dirty="0"/>
              <a:t>가 나올 확률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72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총 두 가지의 소스를 사용</a:t>
            </a:r>
            <a:endParaRPr lang="en-US" altLang="ko-KR" dirty="0"/>
          </a:p>
          <a:p>
            <a:r>
              <a:rPr lang="ko-KR" altLang="en-US" dirty="0" err="1"/>
              <a:t>레이블러가</a:t>
            </a:r>
            <a:r>
              <a:rPr lang="ko-KR" altLang="en-US" dirty="0"/>
              <a:t> 작성한 프롬프트의 데이터셋과</a:t>
            </a:r>
            <a:r>
              <a:rPr lang="en-US" altLang="ko-KR" dirty="0"/>
              <a:t>, </a:t>
            </a:r>
            <a:r>
              <a:rPr lang="ko-KR" altLang="en-US" dirty="0"/>
              <a:t>초기 </a:t>
            </a:r>
            <a:r>
              <a:rPr lang="en-US" altLang="ko-KR" dirty="0" err="1"/>
              <a:t>instructgpt</a:t>
            </a:r>
            <a:r>
              <a:rPr lang="en-US" altLang="ko-KR" dirty="0"/>
              <a:t> </a:t>
            </a:r>
            <a:r>
              <a:rPr lang="ko-KR" altLang="en-US" dirty="0"/>
              <a:t>모델에 제출된 </a:t>
            </a:r>
            <a:r>
              <a:rPr lang="en-US" altLang="ko-KR" dirty="0" err="1"/>
              <a:t>api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프롬프트 데이터셋</a:t>
            </a:r>
            <a:endParaRPr lang="en-US" altLang="ko-KR" dirty="0"/>
          </a:p>
          <a:p>
            <a:r>
              <a:rPr lang="ko-KR" altLang="en-US" dirty="0"/>
              <a:t>프롬프트는 매우 다양하며</a:t>
            </a:r>
            <a:r>
              <a:rPr lang="en-US" altLang="ko-KR" dirty="0"/>
              <a:t>, 96% </a:t>
            </a:r>
            <a:r>
              <a:rPr lang="ko-KR" altLang="en-US" dirty="0"/>
              <a:t>이상이 영어임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79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252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106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380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95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09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185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GPT : GPT-3</a:t>
            </a:r>
          </a:p>
          <a:p>
            <a:r>
              <a:rPr lang="en-US" altLang="ko-KR" dirty="0"/>
              <a:t>GPT(prompted) : GPT-3 </a:t>
            </a:r>
            <a:r>
              <a:rPr lang="ko-KR" altLang="en-US" dirty="0"/>
              <a:t>모델에 </a:t>
            </a:r>
            <a:r>
              <a:rPr lang="en-US" altLang="ko-KR" dirty="0"/>
              <a:t>few-shot </a:t>
            </a:r>
            <a:r>
              <a:rPr lang="ko-KR" altLang="en-US" dirty="0"/>
              <a:t>예시를 준 </a:t>
            </a:r>
            <a:r>
              <a:rPr lang="en-US" altLang="ko-KR" dirty="0"/>
              <a:t>prompt</a:t>
            </a:r>
            <a:r>
              <a:rPr lang="ko-KR" altLang="en-US" dirty="0"/>
              <a:t>를 입력으로 사용한 모델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040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 모델 별 그래프가 </a:t>
            </a:r>
            <a:r>
              <a:rPr lang="en-US" altLang="ko-KR" dirty="0"/>
              <a:t>3</a:t>
            </a:r>
            <a:r>
              <a:rPr lang="ko-KR" altLang="en-US" dirty="0"/>
              <a:t>개 </a:t>
            </a:r>
            <a:r>
              <a:rPr lang="en-US" altLang="ko-KR" dirty="0"/>
              <a:t>– 1.3B, 6B, 175B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700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519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994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179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096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21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05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78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31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5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크게 데모 데이터로 </a:t>
            </a:r>
            <a:r>
              <a:rPr lang="en-US" altLang="ko-KR" dirty="0"/>
              <a:t>supervised Fine tuning</a:t>
            </a:r>
            <a:r>
              <a:rPr lang="ko-KR" altLang="en-US" dirty="0"/>
              <a:t>을 수행하는 첫 번째 </a:t>
            </a:r>
            <a:r>
              <a:rPr lang="en-US" altLang="ko-KR" dirty="0"/>
              <a:t>step, </a:t>
            </a:r>
            <a:r>
              <a:rPr lang="ko-KR" altLang="en-US" dirty="0"/>
              <a:t>비교 데이터로 </a:t>
            </a:r>
            <a:r>
              <a:rPr lang="en-US" altLang="ko-KR" dirty="0"/>
              <a:t>reward model</a:t>
            </a:r>
            <a:r>
              <a:rPr lang="ko-KR" altLang="en-US" dirty="0"/>
              <a:t>을 학습하는 두 번째 </a:t>
            </a:r>
            <a:r>
              <a:rPr lang="en-US" altLang="ko-KR" dirty="0"/>
              <a:t>step, reward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r>
              <a:rPr lang="ko-KR" altLang="en-US" dirty="0"/>
              <a:t>로 생성한 보상을 기반으로 정책을 최적화하는 세 번째 </a:t>
            </a:r>
            <a:r>
              <a:rPr lang="en-US" altLang="ko-KR" dirty="0"/>
              <a:t>step</a:t>
            </a:r>
            <a:r>
              <a:rPr lang="ko-KR" altLang="en-US" dirty="0"/>
              <a:t>으로 이루어짐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56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86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1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InstructGPT</a:t>
            </a:r>
            <a:r>
              <a:rPr lang="en-US" altLang="ko-KR" sz="2800" b="1" dirty="0">
                <a:solidFill>
                  <a:srgbClr val="000000"/>
                </a:solidFill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:</a:t>
            </a:r>
            <a:r>
              <a:rPr lang="ko-KR" altLang="en-US" sz="2800" b="1" dirty="0">
                <a:solidFill>
                  <a:srgbClr val="000000"/>
                </a:solidFill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Training language models to follow instructions with human feedback</a:t>
            </a:r>
          </a:p>
          <a:p>
            <a:pPr marL="514350" indent="-514350" algn="ctr">
              <a:buAutoNum type="arabicPeriod"/>
            </a:pPr>
            <a:endParaRPr lang="ko-KR" altLang="en-US" sz="2800" spc="-150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2024.04.30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Won-Jun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p:pic>
        <p:nvPicPr>
          <p:cNvPr id="1026" name="Picture 2" descr="캡션 참조">
            <a:extLst>
              <a:ext uri="{FF2B5EF4-FFF2-40B4-BE49-F238E27FC236}">
                <a16:creationId xmlns:a16="http://schemas.microsoft.com/office/drawing/2014/main" id="{E890C25F-696C-8560-6A40-0A7118AAD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r="34750"/>
          <a:stretch/>
        </p:blipFill>
        <p:spPr bwMode="auto">
          <a:xfrm>
            <a:off x="8141678" y="1413933"/>
            <a:ext cx="2676891" cy="46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8A9F5EE-3609-7129-E53F-5BCD59FDF3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624" y="1026160"/>
                <a:ext cx="7712054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4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2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1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1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Step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2. Reward model (RM)</a:t>
                </a:r>
              </a:p>
              <a:p>
                <a:pPr lvl="1"/>
                <a:r>
                  <a:rPr lang="ko-KR" altLang="en-US" dirty="0"/>
                  <a:t>업데이트 시 사용되는 손실 함수</a:t>
                </a:r>
                <a:endParaRPr lang="en-US" altLang="ko-KR" dirty="0"/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 err="1"/>
                  <a:t>기대값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ko-KR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ko-KR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ko-KR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ko-KR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ko-KR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ko-KR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ko-KR" alt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ko-KR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ko-KR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ko-KR" altLang="en-US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ko-KR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ko-KR" altLang="en-US" dirty="0"/>
                  <a:t>를 데이터 분포 </a:t>
                </a:r>
                <a:r>
                  <a:rPr lang="en-US" altLang="ko-KR" dirty="0"/>
                  <a:t>D</a:t>
                </a:r>
                <a:r>
                  <a:rPr lang="ko-KR" altLang="en-US" dirty="0"/>
                  <a:t>에서 추출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: </a:t>
                </a:r>
                <a:r>
                  <a:rPr lang="ko-KR" altLang="en-US" dirty="0"/>
                  <a:t>입력 문장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</a:t>
                </a:r>
                <a:r>
                  <a:rPr lang="ko-KR" altLang="en-US" dirty="0" err="1"/>
                  <a:t>라벨러가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더 선호하는 문장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덜 선호하는 문장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ko-KR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ko-KR" altLang="en-US" i="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ko-KR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ko-KR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ko-KR" altLang="en-US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ko-KR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ko-KR" altLang="en-US" dirty="0"/>
                  <a:t> 가 나왔을 때 </a:t>
                </a:r>
                <a:r>
                  <a:rPr lang="en-US" altLang="ko-KR" dirty="0"/>
                  <a:t>reward</a:t>
                </a:r>
              </a:p>
              <a:p>
                <a:pPr lvl="2"/>
                <a:r>
                  <a:rPr lang="ko-KR" altLang="en-US" dirty="0"/>
                  <a:t>두 값의 차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reward </a:t>
                </a:r>
                <a:r>
                  <a:rPr lang="ko-KR" altLang="en-US" dirty="0"/>
                  <a:t>차</a:t>
                </a: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1"/>
                <a:r>
                  <a:rPr lang="ko-KR" altLang="en-US" dirty="0"/>
                  <a:t>더 선호하는 출력 문장에 대한 </a:t>
                </a:r>
                <a:r>
                  <a:rPr lang="en-US" altLang="ko-KR" dirty="0"/>
                  <a:t>reward </a:t>
                </a:r>
                <a:r>
                  <a:rPr lang="ko-KR" altLang="en-US" dirty="0"/>
                  <a:t>값과 덜 선호하는 출력 문장에 대한 </a:t>
                </a:r>
                <a:r>
                  <a:rPr lang="en-US" altLang="ko-KR" dirty="0"/>
                  <a:t>reward </a:t>
                </a:r>
                <a:r>
                  <a:rPr lang="ko-KR" altLang="en-US" dirty="0"/>
                  <a:t>값의 차이를 최대화 하는 방향으로 학습</a:t>
                </a:r>
                <a:endParaRPr lang="en-US" altLang="ko-KR" dirty="0"/>
              </a:p>
              <a:p>
                <a:pPr lvl="2"/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8A9F5EE-3609-7129-E53F-5BCD59FDF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4" y="1026160"/>
                <a:ext cx="7712054" cy="5278845"/>
              </a:xfrm>
              <a:prstGeom prst="rect">
                <a:avLst/>
              </a:prstGeom>
              <a:blipFill>
                <a:blip r:embed="rId4"/>
                <a:stretch>
                  <a:fillRect l="-237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BE54E6F4-3590-7963-F90E-55C6BF288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0" y="1715275"/>
            <a:ext cx="48863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0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p:pic>
        <p:nvPicPr>
          <p:cNvPr id="1026" name="Picture 2" descr="캡션 참조">
            <a:extLst>
              <a:ext uri="{FF2B5EF4-FFF2-40B4-BE49-F238E27FC236}">
                <a16:creationId xmlns:a16="http://schemas.microsoft.com/office/drawing/2014/main" id="{E890C25F-696C-8560-6A40-0A7118AAD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2" t="-227" r="146" b="227"/>
          <a:stretch/>
        </p:blipFill>
        <p:spPr bwMode="auto">
          <a:xfrm>
            <a:off x="8141678" y="1413933"/>
            <a:ext cx="2676891" cy="46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4" y="1026160"/>
            <a:ext cx="7534162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Step</a:t>
            </a:r>
            <a:r>
              <a:rPr lang="ko-KR" altLang="en-US" dirty="0"/>
              <a:t> </a:t>
            </a:r>
            <a:r>
              <a:rPr lang="en-US" altLang="ko-KR" dirty="0"/>
              <a:t>3. Reinforce Learning (RL)</a:t>
            </a:r>
          </a:p>
          <a:p>
            <a:pPr lvl="1"/>
            <a:r>
              <a:rPr lang="en-US" altLang="ko-KR" dirty="0"/>
              <a:t>Proximal</a:t>
            </a:r>
            <a:r>
              <a:rPr lang="ko-KR" altLang="en-US" dirty="0"/>
              <a:t> </a:t>
            </a:r>
            <a:r>
              <a:rPr lang="en-US" altLang="ko-KR" dirty="0"/>
              <a:t>policy</a:t>
            </a:r>
            <a:r>
              <a:rPr lang="ko-KR" altLang="en-US" dirty="0"/>
              <a:t> </a:t>
            </a:r>
            <a:r>
              <a:rPr lang="en-US" altLang="ko-KR" dirty="0"/>
              <a:t>optimization(PPO)</a:t>
            </a:r>
            <a:r>
              <a:rPr lang="ko-KR" altLang="en-US" dirty="0"/>
              <a:t>를 활용하여 강화학습 수행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Agent : </a:t>
            </a:r>
            <a:r>
              <a:rPr lang="ko-KR" altLang="en-US" dirty="0"/>
              <a:t>학습을 받는 주체 </a:t>
            </a:r>
            <a:r>
              <a:rPr lang="en-US" altLang="ko-KR" dirty="0"/>
              <a:t>-&gt; PPO </a:t>
            </a:r>
            <a:r>
              <a:rPr lang="ko-KR" altLang="en-US" dirty="0"/>
              <a:t>모델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Environment : </a:t>
            </a:r>
            <a:r>
              <a:rPr lang="ko-KR" altLang="en-US" dirty="0"/>
              <a:t>학습 하는 상황 </a:t>
            </a:r>
            <a:r>
              <a:rPr lang="en-US" altLang="ko-KR" dirty="0"/>
              <a:t>-&gt; </a:t>
            </a:r>
            <a:r>
              <a:rPr lang="ko-KR" altLang="en-US" dirty="0"/>
              <a:t>입력 문장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Action : Environment</a:t>
            </a:r>
            <a:r>
              <a:rPr lang="ko-KR" altLang="en-US" dirty="0"/>
              <a:t>에 대한 행동 </a:t>
            </a:r>
            <a:r>
              <a:rPr lang="en-US" altLang="ko-KR" dirty="0"/>
              <a:t>-&gt; </a:t>
            </a:r>
            <a:r>
              <a:rPr lang="ko-KR" altLang="en-US" dirty="0"/>
              <a:t>출력</a:t>
            </a:r>
            <a:r>
              <a:rPr lang="en-US" altLang="ko-KR" dirty="0"/>
              <a:t> </a:t>
            </a:r>
            <a:r>
              <a:rPr lang="ko-KR" altLang="en-US" dirty="0"/>
              <a:t>문장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Reward : Action</a:t>
            </a:r>
            <a:r>
              <a:rPr lang="ko-KR" altLang="en-US" dirty="0"/>
              <a:t>을 고려해 </a:t>
            </a:r>
            <a:r>
              <a:rPr lang="en-US" altLang="ko-KR" dirty="0"/>
              <a:t>Agent</a:t>
            </a:r>
            <a:r>
              <a:rPr lang="ko-KR" altLang="en-US" dirty="0"/>
              <a:t>에게 주는 보상 </a:t>
            </a:r>
            <a:r>
              <a:rPr lang="en-US" altLang="ko-KR" dirty="0"/>
              <a:t>-&gt; Reward model (Step 2)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Policy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Reward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고려하여 앞으로 어떻게 </a:t>
            </a:r>
            <a:r>
              <a:rPr lang="en-US" altLang="ko-KR" dirty="0"/>
              <a:t>Action</a:t>
            </a:r>
            <a:r>
              <a:rPr lang="ko-KR" altLang="en-US" dirty="0"/>
              <a:t>을 수행할 지 정하는 주체 </a:t>
            </a:r>
            <a:r>
              <a:rPr lang="en-US" altLang="ko-KR" dirty="0"/>
              <a:t>-&gt; PPO </a:t>
            </a:r>
            <a:r>
              <a:rPr lang="ko-KR" altLang="en-US" dirty="0"/>
              <a:t>모델 파라미터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1140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Step</a:t>
            </a:r>
            <a:r>
              <a:rPr lang="ko-KR" altLang="en-US" dirty="0"/>
              <a:t> </a:t>
            </a:r>
            <a:r>
              <a:rPr lang="en-US" altLang="ko-KR" dirty="0"/>
              <a:t>3. Reinforce Learning (RL)</a:t>
            </a:r>
          </a:p>
          <a:p>
            <a:pPr lvl="1"/>
            <a:r>
              <a:rPr lang="en-US" altLang="ko-KR" dirty="0" err="1"/>
              <a:t>InstructGPT</a:t>
            </a:r>
            <a:r>
              <a:rPr lang="ko-KR" altLang="en-US" dirty="0"/>
              <a:t>의 강화 학습의 전체 과정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56AF99C-A800-7BBD-B680-2EF311E3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89" y="2390687"/>
            <a:ext cx="5611221" cy="31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1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8A9F5EE-3609-7129-E53F-5BCD59FDF3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623" y="1026160"/>
                <a:ext cx="11127967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4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2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1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1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Step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3. Reinforce Learning (RL)</a:t>
                </a:r>
              </a:p>
              <a:p>
                <a:pPr lvl="1"/>
                <a:r>
                  <a:rPr lang="en-US" altLang="ko-KR" dirty="0"/>
                  <a:t>PPO</a:t>
                </a:r>
                <a:r>
                  <a:rPr lang="ko-KR" altLang="en-US" dirty="0"/>
                  <a:t>는 여러 강화 학습 중 </a:t>
                </a:r>
                <a:r>
                  <a:rPr lang="en-US" altLang="ko-KR" dirty="0"/>
                  <a:t>policy </a:t>
                </a:r>
                <a:r>
                  <a:rPr lang="ko-KR" altLang="en-US" dirty="0"/>
                  <a:t>자체를 </a:t>
                </a:r>
                <a:r>
                  <a:rPr lang="en-US" altLang="ko-KR" dirty="0"/>
                  <a:t>optimization </a:t>
                </a:r>
                <a:r>
                  <a:rPr lang="ko-KR" altLang="en-US" dirty="0"/>
                  <a:t>하는 </a:t>
                </a:r>
                <a:r>
                  <a:rPr lang="en-US" altLang="ko-KR" dirty="0"/>
                  <a:t>policy-based </a:t>
                </a:r>
                <a:r>
                  <a:rPr lang="ko-KR" altLang="en-US" dirty="0"/>
                  <a:t>방법론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𝑜𝑏𝑗𝑒𝑐𝑡𝑖𝑣𝑒</m:t>
                    </m:r>
                    <m:d>
                      <m:d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lang="en-US" altLang="ko-KR" dirty="0"/>
                  <a:t> : 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가 파라미터인 목적 함수</a:t>
                </a:r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r>
                  <a:rPr lang="en-US" altLang="ko-KR" dirty="0"/>
                  <a:t>                    : </a:t>
                </a:r>
                <a:r>
                  <a:rPr lang="ko-KR" altLang="en-US" dirty="0"/>
                  <a:t>학습 가능한 파라미터를 가진 강화 학습 모델 에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입력 문장</a:t>
                </a:r>
                <a:r>
                  <a:rPr lang="en-US" altLang="ko-KR" dirty="0"/>
                  <a:t>(x)</a:t>
                </a:r>
                <a:r>
                  <a:rPr lang="ko-KR" altLang="en-US" dirty="0"/>
                  <a:t>을 넣었을 때 출력 문장 </a:t>
                </a:r>
                <a:r>
                  <a:rPr lang="en-US" altLang="ko-KR" dirty="0"/>
                  <a:t>y</a:t>
                </a:r>
                <a:r>
                  <a:rPr lang="ko-KR" altLang="en-US" dirty="0"/>
                  <a:t>가 나올 때의 </a:t>
                </a:r>
                <a:r>
                  <a:rPr lang="ko-KR" altLang="en-US" dirty="0" err="1"/>
                  <a:t>기대값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                 : Step 2</a:t>
                </a:r>
                <a:r>
                  <a:rPr lang="ko-KR" altLang="en-US" dirty="0"/>
                  <a:t>에서 학습된 </a:t>
                </a:r>
                <a:r>
                  <a:rPr lang="en-US" altLang="ko-KR" dirty="0"/>
                  <a:t>Reward model. </a:t>
                </a:r>
                <a:r>
                  <a:rPr lang="ko-KR" altLang="en-US" dirty="0"/>
                  <a:t>파라미터가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dirty="0"/>
                  <a:t>이므로 목적함수로 학습되지 않음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8A9F5EE-3609-7129-E53F-5BCD59FDF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3" y="1026160"/>
                <a:ext cx="11127967" cy="5278845"/>
              </a:xfrm>
              <a:prstGeom prst="rect">
                <a:avLst/>
              </a:prstGeom>
              <a:blipFill>
                <a:blip r:embed="rId3"/>
                <a:stretch>
                  <a:fillRect l="-164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7B45E9F4-9D68-3521-618D-7B58C15A13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51" t="50000" r="35814" b="44928"/>
          <a:stretch/>
        </p:blipFill>
        <p:spPr>
          <a:xfrm>
            <a:off x="1662727" y="1945757"/>
            <a:ext cx="8555161" cy="5591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F7E9D05-3421-F6F4-5EAB-885B2C4A33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85" t="50000" r="65761" b="44928"/>
          <a:stretch/>
        </p:blipFill>
        <p:spPr>
          <a:xfrm>
            <a:off x="1168756" y="3213113"/>
            <a:ext cx="987942" cy="55910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81723B3-A57E-E36C-C9F5-71B6BC822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60" t="50000" r="62077" b="44928"/>
          <a:stretch/>
        </p:blipFill>
        <p:spPr>
          <a:xfrm>
            <a:off x="1330712" y="3919440"/>
            <a:ext cx="664029" cy="5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5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8A9F5EE-3609-7129-E53F-5BCD59FDF3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623" y="1026160"/>
                <a:ext cx="11127967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4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2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1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1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Step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3. Reinforce Learning (RL)</a:t>
                </a:r>
              </a:p>
              <a:p>
                <a:pPr lvl="1"/>
                <a:r>
                  <a:rPr lang="en-US" altLang="ko-KR" dirty="0"/>
                  <a:t>                                                    : policy</a:t>
                </a:r>
                <a:r>
                  <a:rPr lang="ko-KR" altLang="en-US" dirty="0"/>
                  <a:t>가 일정 기준으로 변할 때만 </a:t>
                </a:r>
                <a:r>
                  <a:rPr lang="en-US" altLang="ko-KR" dirty="0"/>
                  <a:t>update</a:t>
                </a:r>
                <a:r>
                  <a:rPr lang="ko-KR" altLang="en-US" dirty="0"/>
                  <a:t>를 수행하는 항</a:t>
                </a:r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</a:t>
                </a:r>
                <a:r>
                  <a:rPr lang="ko-KR" altLang="en-US" dirty="0" err="1"/>
                  <a:t>하이퍼</a:t>
                </a:r>
                <a:r>
                  <a:rPr lang="ko-KR" altLang="en-US" dirty="0"/>
                  <a:t> 파라미터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                   : </a:t>
                </a:r>
                <a:r>
                  <a:rPr lang="ko-KR" altLang="en-US" dirty="0"/>
                  <a:t>학습 가능한 파라미터 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ko-KR" altLang="en-US" dirty="0"/>
                  <a:t>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가진 강화 학습 모델에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라는 문장을 넣었을 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출력 문장 </a:t>
                </a:r>
                <a:r>
                  <a:rPr lang="en-US" altLang="ko-KR" dirty="0"/>
                  <a:t>y</a:t>
                </a:r>
                <a:r>
                  <a:rPr lang="ko-KR" altLang="en-US" dirty="0"/>
                  <a:t>가 나올 확률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 </a:t>
                </a:r>
                <a:r>
                  <a:rPr lang="en-US" altLang="ko-KR" dirty="0"/>
                  <a:t>                  : SFT </a:t>
                </a:r>
                <a:r>
                  <a:rPr lang="ko-KR" altLang="en-US" dirty="0"/>
                  <a:t>모델에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라는 입력 문장을 넣었을 때 출력 문장 </a:t>
                </a:r>
                <a:r>
                  <a:rPr lang="en-US" altLang="ko-KR" dirty="0"/>
                  <a:t>y</a:t>
                </a:r>
                <a:r>
                  <a:rPr lang="ko-KR" altLang="en-US" dirty="0"/>
                  <a:t>가 나올 확률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                                        각 값이 </a:t>
                </a:r>
                <a:r>
                  <a:rPr lang="en-US" altLang="ko-KR" dirty="0"/>
                  <a:t>0.8 ~ 1.2 </a:t>
                </a:r>
                <a:r>
                  <a:rPr lang="ko-KR" altLang="en-US" dirty="0"/>
                  <a:t>일 때만 학습이 되도록 조정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r>
                  <a:rPr lang="ko-KR" altLang="en-US" dirty="0"/>
                  <a:t>추가된 항의 역할은 강화 학습 모델과 </a:t>
                </a:r>
                <a:r>
                  <a:rPr lang="en-US" altLang="ko-KR" dirty="0"/>
                  <a:t>Supervised fine-tuning </a:t>
                </a:r>
                <a:r>
                  <a:rPr lang="ko-KR" altLang="en-US" dirty="0"/>
                  <a:t>모델을 학습하기 전에 </a:t>
                </a:r>
                <a:r>
                  <a:rPr lang="en-US" altLang="ko-KR" dirty="0"/>
                  <a:t>pretraining </a:t>
                </a:r>
                <a:r>
                  <a:rPr lang="ko-KR" altLang="en-US" dirty="0"/>
                  <a:t>분포를 기억할 수 있도록 함 </a:t>
                </a:r>
                <a:r>
                  <a:rPr lang="en-US" altLang="ko-KR" dirty="0"/>
                  <a:t>(PPO-</a:t>
                </a:r>
                <a:r>
                  <a:rPr lang="en-US" altLang="ko-KR" dirty="0" err="1"/>
                  <a:t>ptx</a:t>
                </a:r>
                <a:r>
                  <a:rPr lang="en-US" altLang="ko-KR" dirty="0"/>
                  <a:t>)</a:t>
                </a:r>
              </a:p>
              <a:p>
                <a:pPr lvl="2"/>
                <a:r>
                  <a:rPr lang="ko-KR" altLang="en-US" dirty="0"/>
                  <a:t>특정 </a:t>
                </a:r>
                <a:r>
                  <a:rPr lang="en-US" altLang="ko-KR" dirty="0"/>
                  <a:t>task</a:t>
                </a:r>
                <a:r>
                  <a:rPr lang="ko-KR" altLang="en-US" dirty="0"/>
                  <a:t>에서 성능이 감소하는 </a:t>
                </a:r>
                <a:r>
                  <a:rPr lang="en-US" altLang="ko-KR" dirty="0"/>
                  <a:t>performance regression</a:t>
                </a:r>
                <a:r>
                  <a:rPr lang="ko-KR" altLang="en-US" dirty="0"/>
                  <a:t>이 발생하기 때문</a:t>
                </a: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2"/>
                <a:r>
                  <a:rPr lang="en-US" altLang="ko-KR" dirty="0"/>
                  <a:t>Pretraining </a:t>
                </a:r>
                <a:r>
                  <a:rPr lang="ko-KR" altLang="en-US" dirty="0"/>
                  <a:t>분포의 데이터를 강화 학습에 넣어 나온 확률을 규제 항으로 사용</a:t>
                </a:r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8A9F5EE-3609-7129-E53F-5BCD59FDF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3" y="1026160"/>
                <a:ext cx="11127967" cy="5278845"/>
              </a:xfrm>
              <a:prstGeom prst="rect">
                <a:avLst/>
              </a:prstGeom>
              <a:blipFill>
                <a:blip r:embed="rId3"/>
                <a:stretch>
                  <a:fillRect l="-164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88F1E56B-C297-B8CF-560D-5A6E1F6668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03" t="50000" r="54411" b="44928"/>
          <a:stretch/>
        </p:blipFill>
        <p:spPr>
          <a:xfrm>
            <a:off x="1196163" y="2246365"/>
            <a:ext cx="892630" cy="5591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90E913-A3C4-6F47-1FC8-AC7426BCD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83" t="50000" r="48896" b="44928"/>
          <a:stretch/>
        </p:blipFill>
        <p:spPr>
          <a:xfrm>
            <a:off x="1141735" y="2952692"/>
            <a:ext cx="1001485" cy="55910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6B90015-BB0F-EF2F-011A-C7CAAE59D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05" t="50000" r="48895" b="44928"/>
          <a:stretch/>
        </p:blipFill>
        <p:spPr>
          <a:xfrm>
            <a:off x="1135793" y="3613838"/>
            <a:ext cx="2014853" cy="55910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3678623-C6C5-C72F-F63D-C93E731D00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86" t="50000" r="48097" b="45809"/>
          <a:stretch/>
        </p:blipFill>
        <p:spPr>
          <a:xfrm>
            <a:off x="1139202" y="1260486"/>
            <a:ext cx="2649212" cy="4619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761D67-435F-1536-D508-BC23774B92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97" t="50000" r="35814" b="44928"/>
          <a:stretch/>
        </p:blipFill>
        <p:spPr>
          <a:xfrm>
            <a:off x="4582633" y="4055984"/>
            <a:ext cx="2297647" cy="5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7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Datasets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프롬프트 데이터셋은 주로 </a:t>
            </a:r>
            <a:r>
              <a:rPr lang="en-US" altLang="ko-KR" dirty="0"/>
              <a:t>OpenAI API</a:t>
            </a:r>
            <a:r>
              <a:rPr lang="ko-KR" altLang="en-US" dirty="0"/>
              <a:t>에 제출된 텍스트 프롬프트로 구성됨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Playground </a:t>
            </a:r>
            <a:r>
              <a:rPr lang="ko-KR" altLang="en-US" dirty="0"/>
              <a:t>인터페이스에서 이전 버전의 </a:t>
            </a:r>
            <a:r>
              <a:rPr lang="en-US" altLang="ko-KR" dirty="0" err="1"/>
              <a:t>InstructGPT</a:t>
            </a:r>
            <a:r>
              <a:rPr lang="en-US" altLang="ko-KR" dirty="0"/>
              <a:t> </a:t>
            </a:r>
            <a:r>
              <a:rPr lang="ko-KR" altLang="en-US" dirty="0"/>
              <a:t>모델 </a:t>
            </a:r>
            <a:r>
              <a:rPr lang="en-US" altLang="ko-KR" dirty="0"/>
              <a:t>(</a:t>
            </a:r>
            <a:r>
              <a:rPr lang="ko-KR" altLang="en-US" dirty="0"/>
              <a:t>데모 데이터의 부분 집합에 대한 지도 학습을 통해 학습됨</a:t>
            </a:r>
            <a:r>
              <a:rPr lang="en-US" altLang="ko-KR" dirty="0"/>
              <a:t>)</a:t>
            </a:r>
            <a:r>
              <a:rPr lang="ko-KR" altLang="en-US" dirty="0"/>
              <a:t>을 사용하는 텍스트 프롬프트 포함</a:t>
            </a:r>
            <a:endParaRPr lang="en-US" altLang="ko-KR" dirty="0"/>
          </a:p>
          <a:p>
            <a:pPr lvl="1"/>
            <a:r>
              <a:rPr lang="ko-KR" altLang="en-US" dirty="0"/>
              <a:t>고객은 </a:t>
            </a:r>
            <a:r>
              <a:rPr lang="en-US" altLang="ko-KR" dirty="0" err="1"/>
              <a:t>InstructGPT</a:t>
            </a:r>
            <a:r>
              <a:rPr lang="en-US" altLang="ko-KR" dirty="0"/>
              <a:t> </a:t>
            </a:r>
            <a:r>
              <a:rPr lang="ko-KR" altLang="en-US" dirty="0"/>
              <a:t>모델이 사용될 때마다 반복 알림으로 추가 모델을 학습하는데 데이터를 사용할 수 있다는 정보를 받음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프로덕션에서 </a:t>
            </a:r>
            <a:r>
              <a:rPr lang="en-US" altLang="ko-KR" dirty="0"/>
              <a:t>API</a:t>
            </a:r>
            <a:r>
              <a:rPr lang="ko-KR" altLang="en-US" dirty="0"/>
              <a:t>를 사용하는 고객의 데이터는 사용하지 않음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최초의 </a:t>
            </a:r>
            <a:r>
              <a:rPr lang="en-US" altLang="ko-KR" dirty="0" err="1"/>
              <a:t>InstructGPT</a:t>
            </a:r>
            <a:r>
              <a:rPr lang="ko-KR" altLang="en-US" dirty="0"/>
              <a:t> 모델을 학습시키기 위해 </a:t>
            </a:r>
            <a:r>
              <a:rPr lang="ko-KR" altLang="en-US" dirty="0" err="1"/>
              <a:t>라벨러에게</a:t>
            </a:r>
            <a:r>
              <a:rPr lang="ko-KR" altLang="en-US" dirty="0"/>
              <a:t> 프롬프트를 직접 작성하도록 요청</a:t>
            </a:r>
            <a:endParaRPr lang="en-US" altLang="ko-KR" dirty="0"/>
          </a:p>
          <a:p>
            <a:pPr lvl="1"/>
            <a:r>
              <a:rPr lang="en-US" altLang="ko-KR" dirty="0"/>
              <a:t>Plain : </a:t>
            </a:r>
            <a:r>
              <a:rPr lang="ko-KR" altLang="en-US" dirty="0" err="1"/>
              <a:t>라벨러에게</a:t>
            </a:r>
            <a:r>
              <a:rPr lang="ko-KR" altLang="en-US" dirty="0"/>
              <a:t> </a:t>
            </a:r>
            <a:r>
              <a:rPr lang="en-US" altLang="ko-KR" dirty="0"/>
              <a:t>task</a:t>
            </a:r>
            <a:r>
              <a:rPr lang="ko-KR" altLang="en-US" dirty="0"/>
              <a:t>가 충분히 다양성을 갖도록 하면서 임의의 </a:t>
            </a:r>
            <a:r>
              <a:rPr lang="en-US" altLang="ko-KR" dirty="0" err="1"/>
              <a:t>taks</a:t>
            </a:r>
            <a:r>
              <a:rPr lang="ko-KR" altLang="en-US" dirty="0"/>
              <a:t>를 제시하도록 요청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Few-shot : </a:t>
            </a:r>
            <a:r>
              <a:rPr lang="ko-KR" altLang="en-US" dirty="0" err="1"/>
              <a:t>라벨러에게</a:t>
            </a:r>
            <a:r>
              <a:rPr lang="ko-KR" altLang="en-US" dirty="0"/>
              <a:t> 명령과 해당 명령에 대한 여러 쿼리</a:t>
            </a:r>
            <a:r>
              <a:rPr lang="en-US" altLang="ko-KR" dirty="0"/>
              <a:t>/</a:t>
            </a:r>
            <a:r>
              <a:rPr lang="ko-KR" altLang="en-US" dirty="0"/>
              <a:t>응답 쌍을 제시하도록 요청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User-based : </a:t>
            </a:r>
            <a:r>
              <a:rPr lang="ko-KR" altLang="en-US" dirty="0" err="1"/>
              <a:t>라벨러에게</a:t>
            </a:r>
            <a:r>
              <a:rPr lang="ko-KR" altLang="en-US" dirty="0"/>
              <a:t> </a:t>
            </a:r>
            <a:r>
              <a:rPr lang="en-US" altLang="ko-KR" dirty="0"/>
              <a:t>OpenAI API</a:t>
            </a:r>
            <a:r>
              <a:rPr lang="ko-KR" altLang="en-US" dirty="0"/>
              <a:t>의 여러 </a:t>
            </a:r>
            <a:r>
              <a:rPr lang="en-US" altLang="ko-KR" dirty="0"/>
              <a:t>use-case</a:t>
            </a:r>
            <a:r>
              <a:rPr lang="ko-KR" altLang="en-US" dirty="0"/>
              <a:t>에 해당하는 프롬프트를 제시하도록 요청</a:t>
            </a:r>
          </a:p>
        </p:txBody>
      </p:sp>
    </p:spTree>
    <p:extLst>
      <p:ext uri="{BB962C8B-B14F-4D97-AF65-F5344CB8AC3E}">
        <p14:creationId xmlns:p14="http://schemas.microsoft.com/office/powerpoint/2010/main" val="271440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Datasets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총 두 가지의 소스로 학습 </a:t>
            </a:r>
            <a:r>
              <a:rPr lang="en-US" altLang="ko-KR" dirty="0"/>
              <a:t>task</a:t>
            </a:r>
            <a:r>
              <a:rPr lang="ko-KR" altLang="en-US" dirty="0"/>
              <a:t>를 구성</a:t>
            </a:r>
            <a:endParaRPr lang="en-US" altLang="ko-KR" dirty="0"/>
          </a:p>
          <a:p>
            <a:pPr lvl="1"/>
            <a:r>
              <a:rPr lang="ko-KR" altLang="en-US" dirty="0" err="1"/>
              <a:t>라벨러가</a:t>
            </a:r>
            <a:r>
              <a:rPr lang="ko-KR" altLang="en-US" dirty="0"/>
              <a:t> 작성한 프롬프트의 데이터셋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초기 </a:t>
            </a:r>
            <a:r>
              <a:rPr lang="en-US" altLang="ko-KR" dirty="0" err="1"/>
              <a:t>InstructGPT</a:t>
            </a:r>
            <a:r>
              <a:rPr lang="en-US" altLang="ko-KR" dirty="0"/>
              <a:t> </a:t>
            </a:r>
            <a:r>
              <a:rPr lang="ko-KR" altLang="en-US" dirty="0"/>
              <a:t>모델에 제출된 </a:t>
            </a:r>
            <a:r>
              <a:rPr lang="en-US" altLang="ko-KR" dirty="0"/>
              <a:t>API</a:t>
            </a:r>
            <a:r>
              <a:rPr lang="ko-KR" altLang="en-US" dirty="0"/>
              <a:t>의 프롬프트 데이터셋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프롬프트는 매우 다양하며 생성</a:t>
            </a:r>
            <a:r>
              <a:rPr lang="en-US" altLang="ko-KR" dirty="0"/>
              <a:t>, </a:t>
            </a:r>
            <a:r>
              <a:rPr lang="ko-KR" altLang="en-US" dirty="0"/>
              <a:t>질문 응답</a:t>
            </a:r>
            <a:r>
              <a:rPr lang="en-US" altLang="ko-KR" dirty="0"/>
              <a:t>, </a:t>
            </a:r>
            <a:r>
              <a:rPr lang="ko-KR" altLang="en-US" dirty="0"/>
              <a:t>대화</a:t>
            </a:r>
            <a:r>
              <a:rPr lang="en-US" altLang="ko-KR" dirty="0"/>
              <a:t>, </a:t>
            </a:r>
            <a:r>
              <a:rPr lang="ko-KR" altLang="en-US" dirty="0"/>
              <a:t>요약</a:t>
            </a:r>
            <a:r>
              <a:rPr lang="en-US" altLang="ko-KR" dirty="0"/>
              <a:t>, </a:t>
            </a:r>
            <a:r>
              <a:rPr lang="ko-KR" altLang="en-US" dirty="0"/>
              <a:t>추출 및 기타 자연어 </a:t>
            </a:r>
            <a:r>
              <a:rPr lang="en-US" altLang="ko-KR" dirty="0"/>
              <a:t>task</a:t>
            </a:r>
            <a:r>
              <a:rPr lang="ko-KR" altLang="en-US" dirty="0"/>
              <a:t>를 포함함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학습 데이터의 </a:t>
            </a:r>
            <a:r>
              <a:rPr lang="en-US" altLang="ko-KR" dirty="0"/>
              <a:t>96% </a:t>
            </a:r>
            <a:r>
              <a:rPr lang="ko-KR" altLang="en-US" dirty="0"/>
              <a:t>이상이 영어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각 자연어 프롬프트에 대해 </a:t>
            </a:r>
            <a:r>
              <a:rPr lang="en-US" altLang="ko-KR" dirty="0"/>
              <a:t>task</a:t>
            </a:r>
            <a:r>
              <a:rPr lang="ko-KR" altLang="en-US" dirty="0"/>
              <a:t>는 자연어 명령을 통해 직접적으로 지정되는 경우가 많지만</a:t>
            </a:r>
            <a:r>
              <a:rPr lang="en-US" altLang="ko-KR" dirty="0"/>
              <a:t>, </a:t>
            </a:r>
            <a:r>
              <a:rPr lang="ko-KR" altLang="en-US" dirty="0"/>
              <a:t>몇 가지 예시나 암시적 연속을 통해 간접적으로 지정된다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현명한 개구리에 대한 이야기 쓰기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개구리 이야기의 두 가지 예시를 제공하고</a:t>
            </a:r>
            <a:r>
              <a:rPr lang="en-US" altLang="ko-KR" dirty="0"/>
              <a:t>, </a:t>
            </a:r>
            <a:r>
              <a:rPr lang="ko-KR" altLang="en-US" dirty="0"/>
              <a:t>모델이 새 예시를 생성하도록 유도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개구리에 대한 이야기의 시작 제공</a:t>
            </a:r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38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Datasets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Fine-Tuning </a:t>
            </a:r>
            <a:r>
              <a:rPr lang="ko-KR" altLang="en-US" dirty="0"/>
              <a:t>절차에 사용되는 세 가지 데이터셋을 생성</a:t>
            </a:r>
            <a:endParaRPr lang="en-US" altLang="ko-KR" dirty="0"/>
          </a:p>
          <a:p>
            <a:pPr lvl="1"/>
            <a:r>
              <a:rPr lang="en-US" altLang="ko-KR" dirty="0"/>
              <a:t>SFT</a:t>
            </a:r>
            <a:r>
              <a:rPr lang="ko-KR" altLang="en-US" dirty="0"/>
              <a:t> </a:t>
            </a:r>
            <a:r>
              <a:rPr lang="en-US" altLang="ko-KR" dirty="0"/>
              <a:t>dataset</a:t>
            </a:r>
            <a:r>
              <a:rPr lang="ko-KR" altLang="en-US" dirty="0"/>
              <a:t> </a:t>
            </a:r>
            <a:r>
              <a:rPr lang="en-US" altLang="ko-KR" dirty="0"/>
              <a:t>: 13,000</a:t>
            </a:r>
            <a:r>
              <a:rPr lang="ko-KR" altLang="en-US" dirty="0"/>
              <a:t>개의 학습 프롬프트 포함</a:t>
            </a:r>
            <a:r>
              <a:rPr lang="en-US" altLang="ko-KR" dirty="0"/>
              <a:t>. API </a:t>
            </a:r>
            <a:r>
              <a:rPr lang="ko-KR" altLang="en-US" dirty="0"/>
              <a:t>및 </a:t>
            </a:r>
            <a:r>
              <a:rPr lang="ko-KR" altLang="en-US" dirty="0" err="1"/>
              <a:t>라벨러에게</a:t>
            </a:r>
            <a:r>
              <a:rPr lang="ko-KR" altLang="en-US" dirty="0"/>
              <a:t> 수집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RM dataset: 33,000</a:t>
            </a:r>
            <a:r>
              <a:rPr lang="ko-KR" altLang="en-US" dirty="0"/>
              <a:t>개의 학습 프롬프트 포함</a:t>
            </a:r>
            <a:r>
              <a:rPr lang="en-US" altLang="ko-KR" dirty="0"/>
              <a:t>, API </a:t>
            </a:r>
            <a:r>
              <a:rPr lang="ko-KR" altLang="en-US" dirty="0"/>
              <a:t>및 </a:t>
            </a:r>
            <a:r>
              <a:rPr lang="ko-KR" altLang="en-US" dirty="0" err="1"/>
              <a:t>라벨러에게</a:t>
            </a:r>
            <a:r>
              <a:rPr lang="ko-KR" altLang="en-US" dirty="0"/>
              <a:t> 수집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PPO dataset: RLHF fine-tuning</a:t>
            </a:r>
            <a:r>
              <a:rPr lang="ko-KR" altLang="en-US" dirty="0"/>
              <a:t>의 입력으로 사용</a:t>
            </a:r>
            <a:r>
              <a:rPr lang="en-US" altLang="ko-KR" dirty="0"/>
              <a:t>, 31,000</a:t>
            </a:r>
            <a:r>
              <a:rPr lang="ko-KR" altLang="en-US" dirty="0"/>
              <a:t>개의 학습 프롬프트 포함</a:t>
            </a:r>
            <a:r>
              <a:rPr lang="en-US" altLang="ko-KR" dirty="0"/>
              <a:t>, API</a:t>
            </a:r>
            <a:r>
              <a:rPr lang="ko-KR" altLang="en-US" dirty="0"/>
              <a:t>로만 수집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3219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Datasets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API </a:t>
            </a:r>
            <a:r>
              <a:rPr lang="ko-KR" altLang="en-US" dirty="0"/>
              <a:t>프롬프트의 </a:t>
            </a:r>
            <a:r>
              <a:rPr lang="en-US" altLang="ko-KR" dirty="0"/>
              <a:t>use-case </a:t>
            </a:r>
            <a:r>
              <a:rPr lang="ko-KR" altLang="en-US" dirty="0"/>
              <a:t>카테고리의 분포 </a:t>
            </a:r>
            <a:r>
              <a:rPr lang="en-US" altLang="ko-KR" dirty="0"/>
              <a:t>(Table 1), </a:t>
            </a:r>
            <a:r>
              <a:rPr lang="ko-KR" altLang="en-US" dirty="0"/>
              <a:t>예시 프롬프트 </a:t>
            </a:r>
            <a:r>
              <a:rPr lang="en-US" altLang="ko-KR" dirty="0"/>
              <a:t>(Table 2)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E3C83A-0446-A8BF-72B7-01EBA239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59" y="1956123"/>
            <a:ext cx="7732881" cy="34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6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API </a:t>
            </a:r>
            <a:r>
              <a:rPr lang="ko-KR" altLang="en-US" dirty="0"/>
              <a:t>프롬프트 분포에서 다양한 모델에 대한 인간 평가 결과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4E7E88F-C884-29DE-CDCC-5DE14707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13" y="1861797"/>
            <a:ext cx="7108785" cy="39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9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Methods</a:t>
            </a:r>
          </a:p>
          <a:p>
            <a:endParaRPr lang="en-US" altLang="ko-KR" dirty="0"/>
          </a:p>
          <a:p>
            <a:r>
              <a:rPr lang="en-US" altLang="ko-KR" dirty="0"/>
              <a:t>Datasets</a:t>
            </a:r>
          </a:p>
          <a:p>
            <a:endParaRPr lang="en-US" altLang="ko-KR" dirty="0"/>
          </a:p>
          <a:p>
            <a:r>
              <a:rPr lang="en-US" altLang="ko-KR" dirty="0"/>
              <a:t>Results</a:t>
            </a:r>
          </a:p>
          <a:p>
            <a:endParaRPr lang="en-US" altLang="ko-KR" dirty="0"/>
          </a:p>
          <a:p>
            <a:r>
              <a:rPr lang="en-US" altLang="ko-KR" dirty="0"/>
              <a:t>Conclusions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175B SFT model</a:t>
            </a:r>
            <a:r>
              <a:rPr lang="ko-KR" altLang="en-US" dirty="0"/>
              <a:t>과 비교하여 측정한 선호도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B204683-3226-2C00-F8B6-AC895574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85" y="1636465"/>
            <a:ext cx="5089118" cy="44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5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모델을 평가할 때</a:t>
            </a:r>
            <a:r>
              <a:rPr lang="en-US" altLang="ko-KR" dirty="0"/>
              <a:t>, </a:t>
            </a:r>
            <a:r>
              <a:rPr lang="ko-KR" altLang="en-US" dirty="0"/>
              <a:t>모델이 얼마나 </a:t>
            </a:r>
            <a:r>
              <a:rPr lang="en-US" altLang="ko-KR" dirty="0"/>
              <a:t>aligned </a:t>
            </a:r>
            <a:r>
              <a:rPr lang="ko-KR" altLang="en-US" dirty="0"/>
              <a:t>되었는지를 판단함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Helpful</a:t>
            </a:r>
          </a:p>
          <a:p>
            <a:pPr lvl="1"/>
            <a:r>
              <a:rPr lang="en-US" altLang="ko-KR" dirty="0"/>
              <a:t>Helpful</a:t>
            </a:r>
            <a:r>
              <a:rPr lang="ko-KR" altLang="en-US" dirty="0"/>
              <a:t>을 판단하는 기준 자체가 명확하지 않고 모호하기 때문에</a:t>
            </a:r>
            <a:r>
              <a:rPr lang="en-US" altLang="ko-KR" dirty="0"/>
              <a:t>, </a:t>
            </a:r>
            <a:r>
              <a:rPr lang="ko-KR" altLang="en-US" dirty="0" err="1"/>
              <a:t>라벨러들의</a:t>
            </a:r>
            <a:r>
              <a:rPr lang="ko-KR" altLang="en-US" dirty="0"/>
              <a:t> 판단에 의존함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</a:t>
            </a:r>
            <a:endParaRPr lang="ko-KR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9F0E054-2AB0-92D3-DDD8-16BDDEC4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3195409"/>
            <a:ext cx="88392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1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Honest</a:t>
            </a:r>
          </a:p>
          <a:p>
            <a:pPr lvl="1"/>
            <a:r>
              <a:rPr lang="en-US" altLang="ko-KR" dirty="0"/>
              <a:t>Helpful</a:t>
            </a:r>
            <a:r>
              <a:rPr lang="ko-KR" altLang="en-US" dirty="0"/>
              <a:t>과 마찬가지로 </a:t>
            </a:r>
            <a:r>
              <a:rPr lang="en-US" altLang="ko-KR" dirty="0"/>
              <a:t>honest </a:t>
            </a:r>
            <a:r>
              <a:rPr lang="ko-KR" altLang="en-US" dirty="0"/>
              <a:t>자체를 측정하는 것이 모호하고</a:t>
            </a:r>
            <a:r>
              <a:rPr lang="en-US" altLang="ko-KR" dirty="0"/>
              <a:t>, </a:t>
            </a:r>
            <a:r>
              <a:rPr lang="ko-KR" altLang="en-US" dirty="0"/>
              <a:t>모델</a:t>
            </a:r>
            <a:r>
              <a:rPr lang="en-US" altLang="ko-KR" dirty="0"/>
              <a:t> </a:t>
            </a:r>
            <a:r>
              <a:rPr lang="ko-KR" altLang="en-US" dirty="0"/>
              <a:t>자체가 </a:t>
            </a:r>
            <a:r>
              <a:rPr lang="en-US" altLang="ko-KR" dirty="0"/>
              <a:t>big black box </a:t>
            </a:r>
          </a:p>
          <a:p>
            <a:pPr lvl="2"/>
            <a:r>
              <a:rPr lang="en-US" altLang="ko-KR" dirty="0"/>
              <a:t>Truthfulness</a:t>
            </a:r>
            <a:r>
              <a:rPr lang="ko-KR" altLang="en-US" dirty="0"/>
              <a:t>를 대신 측정하여 수행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정확한 답을 모를 경우 </a:t>
            </a:r>
            <a:r>
              <a:rPr lang="en-US" altLang="ko-KR" dirty="0"/>
              <a:t>‘I have no comment’</a:t>
            </a:r>
            <a:r>
              <a:rPr lang="ko-KR" altLang="en-US" dirty="0"/>
              <a:t>라 답변할 수 있도록 지시를 추가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</a:t>
            </a:r>
            <a:endParaRPr lang="ko-KR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8E16EA5-71D7-6BDA-814B-FAD9EDE4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21" y="3217662"/>
            <a:ext cx="6665784" cy="3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D78211-E564-995D-63F4-CEF4DE0723A1}"/>
              </a:ext>
            </a:extLst>
          </p:cNvPr>
          <p:cNvSpPr txBox="1"/>
          <p:nvPr/>
        </p:nvSpPr>
        <p:spPr>
          <a:xfrm>
            <a:off x="5385715" y="2819609"/>
            <a:ext cx="12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TruthfulQA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410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Harmless</a:t>
            </a:r>
          </a:p>
          <a:p>
            <a:pPr lvl="1"/>
            <a:r>
              <a:rPr lang="ko-KR" altLang="en-US" dirty="0"/>
              <a:t>단순히 측정하기 어려움</a:t>
            </a:r>
            <a:endParaRPr lang="en-US" altLang="ko-KR" dirty="0"/>
          </a:p>
          <a:p>
            <a:pPr lvl="2"/>
            <a:r>
              <a:rPr lang="ko-KR" altLang="en-US" dirty="0"/>
              <a:t>모델의 출력 문장이 실제 세상에서 어떻게 사용되는지에 따라 해로움의 정도가 달라질 수 있다</a:t>
            </a:r>
            <a:r>
              <a:rPr lang="en-US" altLang="ko-KR" dirty="0"/>
              <a:t>.</a:t>
            </a:r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프로젝트 초기에는 </a:t>
            </a:r>
            <a:r>
              <a:rPr lang="ko-KR" altLang="en-US" dirty="0" err="1"/>
              <a:t>라벨러가</a:t>
            </a:r>
            <a:r>
              <a:rPr lang="ko-KR" altLang="en-US" dirty="0"/>
              <a:t> 직접 평가하였지만</a:t>
            </a:r>
            <a:r>
              <a:rPr lang="en-US" altLang="ko-KR" dirty="0"/>
              <a:t>, </a:t>
            </a:r>
            <a:r>
              <a:rPr lang="ko-KR" altLang="en-US" dirty="0" err="1"/>
              <a:t>라벨러의</a:t>
            </a:r>
            <a:r>
              <a:rPr lang="ko-KR" altLang="en-US" dirty="0"/>
              <a:t> 추측이 많이 요구되어 중단하였다</a:t>
            </a:r>
            <a:r>
              <a:rPr lang="en-US" altLang="ko-KR" dirty="0"/>
              <a:t>.</a:t>
            </a:r>
          </a:p>
          <a:p>
            <a:pPr lvl="2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</a:t>
            </a:r>
            <a:endParaRPr lang="ko-KR" alt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5C627F1-EBC3-BC36-24D5-EFD5289BC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91" y="3112238"/>
            <a:ext cx="6818018" cy="33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04E38-69F7-57B3-02D9-7A769CA46CC6}"/>
              </a:ext>
            </a:extLst>
          </p:cNvPr>
          <p:cNvSpPr txBox="1"/>
          <p:nvPr/>
        </p:nvSpPr>
        <p:spPr>
          <a:xfrm>
            <a:off x="4731489" y="2742906"/>
            <a:ext cx="220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Real-Toxicity-Prompts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06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Qualitative Results</a:t>
            </a:r>
          </a:p>
          <a:p>
            <a:pPr lvl="1"/>
            <a:r>
              <a:rPr lang="ko-KR" altLang="en-US" dirty="0"/>
              <a:t>때때로 </a:t>
            </a:r>
            <a:r>
              <a:rPr lang="en-US" altLang="ko-KR" dirty="0" err="1"/>
              <a:t>InstructGPT</a:t>
            </a:r>
            <a:r>
              <a:rPr lang="ko-KR" altLang="en-US" dirty="0"/>
              <a:t>는 영어를 출력하지만 </a:t>
            </a:r>
            <a:r>
              <a:rPr lang="en-US" altLang="ko-KR" dirty="0"/>
              <a:t>(line</a:t>
            </a:r>
            <a:r>
              <a:rPr lang="ko-KR" altLang="en-US" dirty="0"/>
              <a:t> </a:t>
            </a:r>
            <a:r>
              <a:rPr lang="en-US" altLang="ko-KR" dirty="0"/>
              <a:t>4: Premier), </a:t>
            </a:r>
            <a:r>
              <a:rPr lang="ko-KR" altLang="en-US" dirty="0"/>
              <a:t>올바른 답변을 수행한다</a:t>
            </a:r>
            <a:r>
              <a:rPr lang="en-US" altLang="ko-KR" dirty="0"/>
              <a:t>. </a:t>
            </a:r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</a:t>
            </a:r>
            <a:endParaRPr lang="ko-KR" altLang="en-US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5DBD540-7502-1796-1440-96D14A1ED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t="-40" r="-887" b="53877"/>
          <a:stretch/>
        </p:blipFill>
        <p:spPr bwMode="auto">
          <a:xfrm>
            <a:off x="1897154" y="2231519"/>
            <a:ext cx="7789106" cy="31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71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Qualitative Results</a:t>
            </a:r>
          </a:p>
          <a:p>
            <a:pPr lvl="1"/>
            <a:r>
              <a:rPr lang="ko-KR" altLang="en-US" dirty="0"/>
              <a:t>잘못된 전제를 따라가 답변이 혼동될 수 있음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D9E898-C139-C9EF-BD5A-8AC91E42D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11"/>
          <a:stretch/>
        </p:blipFill>
        <p:spPr>
          <a:xfrm>
            <a:off x="1681162" y="2015313"/>
            <a:ext cx="8829675" cy="40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4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Qualitative Results</a:t>
            </a:r>
          </a:p>
          <a:p>
            <a:pPr lvl="1"/>
            <a:r>
              <a:rPr lang="ko-KR" altLang="en-US" dirty="0"/>
              <a:t>간단한 질문에 직접적으로 대답하기 보다 말이 길어지는 경우가 발생함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D9E898-C139-C9EF-BD5A-8AC91E42D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86" b="-895"/>
          <a:stretch/>
        </p:blipFill>
        <p:spPr>
          <a:xfrm>
            <a:off x="1681162" y="2610736"/>
            <a:ext cx="8829675" cy="27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57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127967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RLHF</a:t>
            </a:r>
            <a:r>
              <a:rPr lang="ko-KR" altLang="en-US" dirty="0"/>
              <a:t>를 활용하여 적은 파라미터를 이용해 기존의 모델보다 더 좋은 성능을 낼 수 있음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또한 </a:t>
            </a:r>
            <a:r>
              <a:rPr lang="en-US" altLang="ko-KR" dirty="0"/>
              <a:t>public NLP datasets</a:t>
            </a:r>
            <a:r>
              <a:rPr lang="ko-KR" altLang="en-US" dirty="0"/>
              <a:t>에서의 </a:t>
            </a:r>
            <a:r>
              <a:rPr lang="en-US" altLang="ko-KR" dirty="0"/>
              <a:t>performance Regression</a:t>
            </a:r>
            <a:r>
              <a:rPr lang="ko-KR" altLang="en-US" dirty="0"/>
              <a:t>을 해결함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InstructGPT</a:t>
            </a:r>
            <a:r>
              <a:rPr lang="ko-KR" altLang="en-US" dirty="0"/>
              <a:t>는 </a:t>
            </a:r>
            <a:r>
              <a:rPr lang="en-US" altLang="ko-KR" dirty="0"/>
              <a:t>fine-tuning </a:t>
            </a:r>
            <a:r>
              <a:rPr lang="ko-KR" altLang="en-US" dirty="0"/>
              <a:t>할 때 사용하지 않은 </a:t>
            </a:r>
            <a:r>
              <a:rPr lang="en-US" altLang="ko-KR" dirty="0"/>
              <a:t>instruction (</a:t>
            </a:r>
            <a:r>
              <a:rPr lang="ko-KR" altLang="en-US" dirty="0"/>
              <a:t>한국어로 구성된 질문</a:t>
            </a:r>
            <a:r>
              <a:rPr lang="en-US" altLang="ko-KR" dirty="0"/>
              <a:t>, </a:t>
            </a:r>
            <a:r>
              <a:rPr lang="ko-KR" altLang="en-US" dirty="0"/>
              <a:t>코딩 문제에 관한 질문 등</a:t>
            </a:r>
            <a:r>
              <a:rPr lang="en-US" altLang="ko-KR" dirty="0"/>
              <a:t>)</a:t>
            </a:r>
            <a:r>
              <a:rPr lang="ko-KR" altLang="en-US" dirty="0"/>
              <a:t>에 대해서도 다른 모델보다 더 좋은 성능을 보임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InstructGPT</a:t>
            </a:r>
            <a:r>
              <a:rPr lang="ko-KR" altLang="en-US" dirty="0"/>
              <a:t>는 여전히 개선 사항 존재</a:t>
            </a:r>
            <a:endParaRPr lang="en-US" altLang="ko-KR" dirty="0"/>
          </a:p>
          <a:p>
            <a:pPr lvl="1"/>
            <a:r>
              <a:rPr lang="en-US" altLang="ko-KR" dirty="0"/>
              <a:t> hallucination </a:t>
            </a:r>
            <a:r>
              <a:rPr lang="ko-KR" altLang="en-US" dirty="0"/>
              <a:t>및 </a:t>
            </a:r>
            <a:r>
              <a:rPr lang="en-US" altLang="ko-KR" dirty="0"/>
              <a:t>bias</a:t>
            </a:r>
            <a:r>
              <a:rPr lang="ko-KR" altLang="en-US" dirty="0"/>
              <a:t>의 개선 필요</a:t>
            </a:r>
            <a:endParaRPr lang="en-US" altLang="ko-KR" dirty="0"/>
          </a:p>
          <a:p>
            <a:pPr lvl="1"/>
            <a:r>
              <a:rPr lang="en-US" altLang="ko-KR" dirty="0"/>
              <a:t>Model</a:t>
            </a:r>
            <a:r>
              <a:rPr lang="ko-KR" altLang="en-US" dirty="0"/>
              <a:t>이 완전히 </a:t>
            </a:r>
            <a:r>
              <a:rPr lang="en-US" altLang="ko-KR" dirty="0"/>
              <a:t>alignment, safe </a:t>
            </a:r>
            <a:r>
              <a:rPr lang="ko-KR" altLang="en-US" dirty="0"/>
              <a:t>하지 않음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사용자의 의도를 잘 따르는 모델이 만들어진다면</a:t>
            </a:r>
            <a:r>
              <a:rPr lang="en-US" altLang="ko-KR" dirty="0"/>
              <a:t>, </a:t>
            </a:r>
            <a:r>
              <a:rPr lang="ko-KR" altLang="en-US" dirty="0"/>
              <a:t>오용 가능성 증가</a:t>
            </a:r>
            <a:endParaRPr lang="en-US" altLang="ko-KR" dirty="0"/>
          </a:p>
          <a:p>
            <a:pPr lvl="1"/>
            <a:r>
              <a:rPr lang="ko-KR" altLang="en-US" dirty="0"/>
              <a:t>잘못된 정보 혹은 모욕적인 컨텐츠 생성이 간단해짐</a:t>
            </a:r>
            <a:endParaRPr lang="en-US" altLang="ko-KR" dirty="0"/>
          </a:p>
          <a:p>
            <a:pPr lvl="2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94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 Large Language Models</a:t>
            </a:r>
            <a:r>
              <a:rPr lang="ko-KR" altLang="en-US" dirty="0"/>
              <a:t>는 학습 가능한 파라미터 수를 증가시키는 쪽으로 발전해왔으며</a:t>
            </a:r>
            <a:r>
              <a:rPr lang="en-US" altLang="ko-KR" dirty="0"/>
              <a:t>, </a:t>
            </a:r>
            <a:r>
              <a:rPr lang="ko-KR" altLang="en-US" dirty="0"/>
              <a:t>실제로 학습 가능한 파라미터의 수가 증가할수록 모델의 성능이 증가함이 증명됨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또한 대형 언어 모델은 입력으로 몇 가지 작업의 예시가 주어지면 다양한 자연어 작업 처리를 수행하도록 프롬프트를 전달하는 방법으로 학습 됨</a:t>
            </a:r>
            <a:endParaRPr lang="en-US" altLang="ko-KR" dirty="0"/>
          </a:p>
          <a:p>
            <a:pPr lvl="1"/>
            <a:r>
              <a:rPr lang="ko-KR" altLang="en-US" dirty="0"/>
              <a:t>사실 조작</a:t>
            </a:r>
            <a:r>
              <a:rPr lang="en-US" altLang="ko-KR" dirty="0"/>
              <a:t>, </a:t>
            </a:r>
            <a:r>
              <a:rPr lang="ko-KR" altLang="en-US" dirty="0"/>
              <a:t>유해한 텍스트 생성</a:t>
            </a:r>
            <a:r>
              <a:rPr lang="en-US" altLang="ko-KR" dirty="0"/>
              <a:t>, </a:t>
            </a:r>
            <a:r>
              <a:rPr lang="ko-KR" altLang="en-US" dirty="0"/>
              <a:t>사용자 지침을 따르지 않는 등 의도치 않은 동작 가능성 존재</a:t>
            </a:r>
            <a:endParaRPr lang="en-US" altLang="ko-KR" dirty="0"/>
          </a:p>
          <a:p>
            <a:pPr lvl="2"/>
            <a:r>
              <a:rPr lang="ko-KR" altLang="en-US" dirty="0"/>
              <a:t>모델링의 목표가 잘못 </a:t>
            </a:r>
            <a:r>
              <a:rPr lang="en-US" altLang="ko-KR" dirty="0"/>
              <a:t>alignment </a:t>
            </a:r>
            <a:r>
              <a:rPr lang="ko-KR" altLang="en-US" dirty="0"/>
              <a:t>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하지만 </a:t>
            </a:r>
            <a:r>
              <a:rPr lang="en-US" altLang="ko-KR" dirty="0"/>
              <a:t>public NLP datasets</a:t>
            </a:r>
            <a:r>
              <a:rPr lang="ko-KR" altLang="en-US" dirty="0"/>
              <a:t>에 대해선 좋은 성능을 내비칠 지 몰라도</a:t>
            </a:r>
            <a:r>
              <a:rPr lang="en-US" altLang="ko-KR" dirty="0"/>
              <a:t>, </a:t>
            </a:r>
            <a:r>
              <a:rPr lang="ko-KR" altLang="en-US" dirty="0"/>
              <a:t>인간의 의도를 잘 반영하지 못함</a:t>
            </a:r>
            <a:endParaRPr lang="en-US" altLang="ko-KR" dirty="0"/>
          </a:p>
          <a:p>
            <a:pPr lvl="1"/>
            <a:r>
              <a:rPr lang="ko-KR" altLang="en-US" dirty="0"/>
              <a:t>사실이 아닌 정보를 사실인 것처럼 생성함 </a:t>
            </a:r>
            <a:r>
              <a:rPr lang="en-US" altLang="ko-KR" dirty="0"/>
              <a:t>(Untruthful)</a:t>
            </a:r>
          </a:p>
          <a:p>
            <a:pPr lvl="2"/>
            <a:r>
              <a:rPr lang="ko-KR" altLang="en-US" dirty="0"/>
              <a:t>물류를 효율적으로 관리하는 가장 좋은 방법은 폭력적인 강요입니다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유해한 정보를 생성함 </a:t>
            </a:r>
            <a:r>
              <a:rPr lang="en-US" altLang="ko-KR" dirty="0"/>
              <a:t>(Toxic)</a:t>
            </a:r>
          </a:p>
          <a:p>
            <a:pPr lvl="2"/>
            <a:r>
              <a:rPr lang="ko-KR" altLang="en-US" dirty="0"/>
              <a:t>다른 사람을 비난하고 자신을 높이는 비난의 말을 끊임없이 반복하는 것이 가장 건강한 대화 방식입니다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유저에게 도움되는 정보를 생성해내지 못함 </a:t>
            </a:r>
            <a:r>
              <a:rPr lang="en-US" altLang="ko-KR" dirty="0"/>
              <a:t>(Not Helpful)</a:t>
            </a:r>
          </a:p>
          <a:p>
            <a:pPr lvl="2"/>
            <a:r>
              <a:rPr lang="ko-KR" altLang="en-US" dirty="0"/>
              <a:t>남의 고통이나 어려움에 관심을 갖지 않고 자신의 이익만을 위해 행동하는 것이 성공의 지름길입니다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55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사용자의 의도에 따라 행동하도록 언어 모델을 훈련함으로써 </a:t>
            </a:r>
            <a:r>
              <a:rPr lang="en-US" altLang="ko-KR" dirty="0"/>
              <a:t>alignment</a:t>
            </a:r>
            <a:r>
              <a:rPr lang="ko-KR" altLang="en-US" dirty="0"/>
              <a:t>를 수행하는 과정을 진행</a:t>
            </a:r>
            <a:endParaRPr lang="en-US" altLang="ko-KR" dirty="0"/>
          </a:p>
          <a:p>
            <a:pPr lvl="1"/>
            <a:r>
              <a:rPr lang="ko-KR" altLang="en-US" dirty="0"/>
              <a:t>지침을 따르는 것</a:t>
            </a:r>
            <a:endParaRPr lang="en-US" altLang="ko-KR" dirty="0"/>
          </a:p>
          <a:p>
            <a:pPr lvl="1"/>
            <a:r>
              <a:rPr lang="ko-KR" altLang="en-US" dirty="0"/>
              <a:t>명시적인 의도와 진실을 유지</a:t>
            </a:r>
            <a:endParaRPr lang="en-US" altLang="ko-KR" dirty="0"/>
          </a:p>
          <a:p>
            <a:pPr lvl="1"/>
            <a:r>
              <a:rPr lang="ko-KR" altLang="en-US" dirty="0"/>
              <a:t>편견</a:t>
            </a:r>
            <a:r>
              <a:rPr lang="en-US" altLang="ko-KR" dirty="0"/>
              <a:t>, </a:t>
            </a:r>
            <a:r>
              <a:rPr lang="ko-KR" altLang="en-US" dirty="0"/>
              <a:t>유해성 또는 기타 해를 끼치지 않는 것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ko-KR" altLang="en-US" dirty="0"/>
              <a:t>본</a:t>
            </a:r>
            <a:r>
              <a:rPr lang="en-US" altLang="ko-KR" dirty="0"/>
              <a:t> </a:t>
            </a:r>
            <a:r>
              <a:rPr lang="ko-KR" altLang="en-US" dirty="0"/>
              <a:t>논문에서는 언어 모델의 </a:t>
            </a:r>
            <a:r>
              <a:rPr lang="en-US" altLang="ko-KR" dirty="0"/>
              <a:t>alignment</a:t>
            </a:r>
            <a:r>
              <a:rPr lang="ko-KR" altLang="en-US" dirty="0"/>
              <a:t>에 대한 </a:t>
            </a:r>
            <a:r>
              <a:rPr lang="en-US" altLang="ko-KR" dirty="0"/>
              <a:t>fine-tuning </a:t>
            </a:r>
            <a:r>
              <a:rPr lang="ko-KR" altLang="en-US" dirty="0"/>
              <a:t>접근 방식에 중점</a:t>
            </a:r>
            <a:endParaRPr lang="en-US" altLang="ko-KR" dirty="0"/>
          </a:p>
          <a:p>
            <a:pPr lvl="1"/>
            <a:r>
              <a:rPr lang="en-US" altLang="ko-KR" dirty="0"/>
              <a:t>Human</a:t>
            </a:r>
            <a:r>
              <a:rPr lang="ko-KR" altLang="en-US" dirty="0"/>
              <a:t> </a:t>
            </a:r>
            <a:r>
              <a:rPr lang="en-US" altLang="ko-KR" dirty="0"/>
              <a:t>Feedback</a:t>
            </a:r>
            <a:r>
              <a:rPr lang="ko-KR" altLang="en-US" dirty="0"/>
              <a:t>을 활용한 강화학습 사용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이를 해결하기 위해 사람이 직접 데이터에 라벨을 달아 데이터셋을 직접 제작</a:t>
            </a:r>
            <a:endParaRPr lang="en-US" altLang="ko-KR" dirty="0"/>
          </a:p>
          <a:p>
            <a:pPr lvl="1"/>
            <a:r>
              <a:rPr lang="ko-KR" altLang="en-US" dirty="0"/>
              <a:t>다양한 내용의 텍스트에 대해 다양한 답변을 얻기 위해 인구통계학적인 특성을 고려하여 </a:t>
            </a:r>
            <a:r>
              <a:rPr lang="ko-KR" altLang="en-US" dirty="0" err="1"/>
              <a:t>라벨러들을</a:t>
            </a:r>
            <a:r>
              <a:rPr lang="ko-KR" altLang="en-US" dirty="0"/>
              <a:t> 선정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유해하지 않은 답변을 더 잘 생성하는 </a:t>
            </a:r>
            <a:r>
              <a:rPr lang="ko-KR" altLang="en-US" dirty="0" err="1"/>
              <a:t>라벨러들을</a:t>
            </a:r>
            <a:r>
              <a:rPr lang="ko-KR" altLang="en-US" dirty="0"/>
              <a:t> 선별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83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질문과 답변으로 이루어진 </a:t>
            </a:r>
            <a:r>
              <a:rPr lang="en-US" altLang="ko-KR" dirty="0"/>
              <a:t>Question &amp; Answering </a:t>
            </a:r>
            <a:r>
              <a:rPr lang="ko-KR" altLang="en-US" dirty="0"/>
              <a:t>형태의 데이터셋 라벨 제작</a:t>
            </a:r>
            <a:endParaRPr lang="en-US" altLang="ko-KR" dirty="0"/>
          </a:p>
          <a:p>
            <a:pPr lvl="1"/>
            <a:r>
              <a:rPr lang="ko-KR" altLang="en-US" dirty="0"/>
              <a:t>프롬프트를 사용하여 </a:t>
            </a:r>
            <a:r>
              <a:rPr lang="en-US" altLang="ko-KR" dirty="0"/>
              <a:t>Supervised Fine-Tuning(SFT)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위 데이터셋에 대한 보상 모델</a:t>
            </a:r>
            <a:r>
              <a:rPr lang="en-US" altLang="ko-KR" dirty="0"/>
              <a:t>(RM)</a:t>
            </a:r>
            <a:r>
              <a:rPr lang="ko-KR" altLang="en-US" dirty="0"/>
              <a:t>을 학습하여 </a:t>
            </a:r>
            <a:r>
              <a:rPr lang="ko-KR" altLang="en-US" dirty="0" err="1"/>
              <a:t>라벨러가</a:t>
            </a:r>
            <a:r>
              <a:rPr lang="ko-KR" altLang="en-US" dirty="0"/>
              <a:t> 선호할 모델 출력을 예측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보상 모델을 사용하여 </a:t>
            </a:r>
            <a:r>
              <a:rPr lang="en-US" altLang="ko-KR" dirty="0"/>
              <a:t>Fine-Tuning</a:t>
            </a:r>
            <a:r>
              <a:rPr lang="ko-KR" altLang="en-US" dirty="0"/>
              <a:t>을 수행하고 </a:t>
            </a:r>
            <a:r>
              <a:rPr lang="en-US" altLang="ko-KR" dirty="0"/>
              <a:t>PPO </a:t>
            </a:r>
            <a:r>
              <a:rPr lang="ko-KR" altLang="en-US" dirty="0"/>
              <a:t>강화학습 알고리즘을 통해 보상 최대화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ko-KR" altLang="en-US" dirty="0" err="1"/>
              <a:t>라벨러가</a:t>
            </a:r>
            <a:r>
              <a:rPr lang="ko-KR" altLang="en-US" dirty="0"/>
              <a:t> 테스트셋에서 모델 출력의 품질을 평가하도록 모델 학습을 수행</a:t>
            </a:r>
            <a:endParaRPr lang="en-US" altLang="ko-KR" dirty="0"/>
          </a:p>
          <a:p>
            <a:pPr lvl="1"/>
            <a:r>
              <a:rPr lang="ko-KR" altLang="en-US" dirty="0"/>
              <a:t>테스트셋은 </a:t>
            </a:r>
            <a:r>
              <a:rPr lang="en-US" altLang="ko-KR" dirty="0"/>
              <a:t>Hold-Out </a:t>
            </a:r>
            <a:r>
              <a:rPr lang="ko-KR" altLang="en-US" dirty="0"/>
              <a:t>고객</a:t>
            </a:r>
            <a:r>
              <a:rPr lang="en-US" altLang="ko-KR" dirty="0"/>
              <a:t>(</a:t>
            </a:r>
            <a:r>
              <a:rPr lang="ko-KR" altLang="en-US" dirty="0"/>
              <a:t>학습 데이터에 없음</a:t>
            </a:r>
            <a:r>
              <a:rPr lang="en-US" altLang="ko-KR" dirty="0"/>
              <a:t>)</a:t>
            </a:r>
            <a:r>
              <a:rPr lang="ko-KR" altLang="en-US" dirty="0"/>
              <a:t>의 프롬프트로 구성됨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다양한 공개 </a:t>
            </a:r>
            <a:r>
              <a:rPr lang="en-US" altLang="ko-KR" dirty="0"/>
              <a:t>NLP </a:t>
            </a:r>
            <a:r>
              <a:rPr lang="ko-KR" altLang="en-US" dirty="0"/>
              <a:t>데이터셋에 대한 자동 평가를 수행</a:t>
            </a:r>
            <a:endParaRPr lang="en-US" altLang="ko-KR" dirty="0"/>
          </a:p>
          <a:p>
            <a:pPr lvl="1"/>
            <a:r>
              <a:rPr lang="ko-KR" altLang="en-US" dirty="0"/>
              <a:t>세 가지 모델 크기를 사용하며 모든 모델은 </a:t>
            </a:r>
            <a:r>
              <a:rPr lang="en-US" altLang="ko-KR" dirty="0"/>
              <a:t>GPT-3 </a:t>
            </a:r>
            <a:r>
              <a:rPr lang="ko-KR" altLang="en-US" dirty="0"/>
              <a:t>아키텍처 사용</a:t>
            </a:r>
            <a:endParaRPr lang="en-US" altLang="ko-KR" dirty="0"/>
          </a:p>
          <a:p>
            <a:pPr lvl="2"/>
            <a:r>
              <a:rPr lang="en-US" altLang="ko-KR" dirty="0"/>
              <a:t>(1.3B, 6B, 175B)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62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본 논문의 주요 결과</a:t>
            </a:r>
            <a:endParaRPr lang="en-US" altLang="ko-KR" dirty="0"/>
          </a:p>
          <a:p>
            <a:pPr lvl="1"/>
            <a:r>
              <a:rPr lang="ko-KR" altLang="en-US" dirty="0" err="1"/>
              <a:t>라벨러는</a:t>
            </a:r>
            <a:r>
              <a:rPr lang="ko-KR" altLang="en-US" dirty="0"/>
              <a:t> </a:t>
            </a:r>
            <a:r>
              <a:rPr lang="en-US" altLang="ko-KR" dirty="0"/>
              <a:t>GPT-3</a:t>
            </a:r>
            <a:r>
              <a:rPr lang="ko-KR" altLang="en-US" dirty="0"/>
              <a:t>의 출력보다 </a:t>
            </a:r>
            <a:r>
              <a:rPr lang="en-US" altLang="ko-KR" dirty="0" err="1"/>
              <a:t>InstructGPT</a:t>
            </a:r>
            <a:r>
              <a:rPr lang="en-US" altLang="ko-KR" dirty="0"/>
              <a:t> </a:t>
            </a:r>
            <a:r>
              <a:rPr lang="ko-KR" altLang="en-US" dirty="0"/>
              <a:t>출력을 선호함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InstructGPT</a:t>
            </a:r>
            <a:r>
              <a:rPr lang="ko-KR" altLang="en-US" dirty="0"/>
              <a:t>는 </a:t>
            </a:r>
            <a:r>
              <a:rPr lang="en-US" altLang="ko-KR" dirty="0"/>
              <a:t>GPT-3</a:t>
            </a:r>
            <a:r>
              <a:rPr lang="ko-KR" altLang="en-US" dirty="0"/>
              <a:t>보다 향상된 진실성을 보여주며</a:t>
            </a:r>
            <a:r>
              <a:rPr lang="en-US" altLang="ko-KR" dirty="0"/>
              <a:t>, </a:t>
            </a:r>
            <a:r>
              <a:rPr lang="ko-KR" altLang="en-US" dirty="0"/>
              <a:t>유해성이 약간 개선됨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RLHF fine-tuning </a:t>
            </a:r>
            <a:r>
              <a:rPr lang="ko-KR" altLang="en-US" dirty="0"/>
              <a:t>절차를 수정하여 공개 </a:t>
            </a:r>
            <a:r>
              <a:rPr lang="en-US" altLang="ko-KR" dirty="0"/>
              <a:t>NLP </a:t>
            </a:r>
            <a:r>
              <a:rPr lang="ko-KR" altLang="en-US" dirty="0"/>
              <a:t>데이터셋의 성능 회귀</a:t>
            </a:r>
            <a:r>
              <a:rPr lang="en-US" altLang="ko-KR" dirty="0"/>
              <a:t>(Performance Regression)</a:t>
            </a:r>
            <a:r>
              <a:rPr lang="ko-KR" altLang="en-US" dirty="0"/>
              <a:t>를 최소화함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학습 데이터에 포함되지 않은 </a:t>
            </a:r>
            <a:r>
              <a:rPr lang="en-US" altLang="ko-KR" dirty="0"/>
              <a:t>hold-out</a:t>
            </a:r>
            <a:r>
              <a:rPr lang="ko-KR" altLang="en-US" dirty="0"/>
              <a:t>에 대해 일반화 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RLHF fine-tuning </a:t>
            </a:r>
            <a:r>
              <a:rPr lang="ko-KR" altLang="en-US" dirty="0"/>
              <a:t>분포 외부의 명령에 대한 일반화를 보여줌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본 논문의 결과는 인간의 선호도를 사용하여 대규모 언어 모델을 </a:t>
            </a:r>
            <a:r>
              <a:rPr lang="en-US" altLang="ko-KR" dirty="0"/>
              <a:t>fine-tuning </a:t>
            </a:r>
            <a:r>
              <a:rPr lang="ko-KR" altLang="en-US" dirty="0"/>
              <a:t>시 광범위한 </a:t>
            </a:r>
            <a:r>
              <a:rPr lang="en-US" altLang="ko-KR" dirty="0"/>
              <a:t>task</a:t>
            </a:r>
            <a:r>
              <a:rPr lang="ko-KR" altLang="en-US" dirty="0"/>
              <a:t>에서 동작이 크게 개선되지만</a:t>
            </a:r>
            <a:r>
              <a:rPr lang="en-US" altLang="ko-KR" dirty="0"/>
              <a:t>, </a:t>
            </a:r>
            <a:r>
              <a:rPr lang="ko-KR" altLang="en-US" dirty="0"/>
              <a:t>여전히 안전성과 신뢰성의 개선이 요구됨을 보임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58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p:pic>
        <p:nvPicPr>
          <p:cNvPr id="1026" name="Picture 2" descr="캡션 참조">
            <a:extLst>
              <a:ext uri="{FF2B5EF4-FFF2-40B4-BE49-F238E27FC236}">
                <a16:creationId xmlns:a16="http://schemas.microsoft.com/office/drawing/2014/main" id="{E890C25F-696C-8560-6A40-0A7118AAD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09" y="1392055"/>
            <a:ext cx="8173182" cy="46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F817F9FE-3DD5-089F-687B-1FBC3286CAD8}"/>
              </a:ext>
            </a:extLst>
          </p:cNvPr>
          <p:cNvSpPr txBox="1">
            <a:spLocks/>
          </p:cNvSpPr>
          <p:nvPr/>
        </p:nvSpPr>
        <p:spPr>
          <a:xfrm>
            <a:off x="429623" y="1026160"/>
            <a:ext cx="11332755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학습 방법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076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7712054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Step</a:t>
            </a:r>
            <a:r>
              <a:rPr lang="ko-KR" altLang="en-US" dirty="0"/>
              <a:t> </a:t>
            </a:r>
            <a:r>
              <a:rPr lang="en-US" altLang="ko-KR" dirty="0"/>
              <a:t>1. Supervised fine-tuning (SFT)</a:t>
            </a:r>
          </a:p>
          <a:p>
            <a:pPr lvl="1"/>
            <a:r>
              <a:rPr lang="en-US" altLang="ko-KR" dirty="0"/>
              <a:t>Demo</a:t>
            </a:r>
            <a:r>
              <a:rPr lang="ko-KR" altLang="en-US" dirty="0"/>
              <a:t> 데이터셋을 수집하고 </a:t>
            </a:r>
            <a:r>
              <a:rPr lang="en-US" altLang="ko-KR" dirty="0"/>
              <a:t>supervised policy</a:t>
            </a:r>
            <a:r>
              <a:rPr lang="ko-KR" altLang="en-US" dirty="0"/>
              <a:t> 학습을 수행함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라벨러는</a:t>
            </a:r>
            <a:r>
              <a:rPr lang="ko-KR" altLang="en-US" dirty="0"/>
              <a:t> 입력 프롬프트 분포에서 원하는 동작의 입력을 제공하고</a:t>
            </a:r>
            <a:r>
              <a:rPr lang="en-US" altLang="ko-KR" dirty="0"/>
              <a:t>, </a:t>
            </a:r>
            <a:r>
              <a:rPr lang="ko-KR" altLang="en-US" dirty="0"/>
              <a:t>지도 학습을 통해 데이터에서 사전 학습된 </a:t>
            </a:r>
            <a:r>
              <a:rPr lang="en-US" altLang="ko-KR" dirty="0"/>
              <a:t>GPT-3 </a:t>
            </a:r>
            <a:r>
              <a:rPr lang="ko-KR" altLang="en-US" dirty="0"/>
              <a:t>모델을 </a:t>
            </a:r>
            <a:r>
              <a:rPr lang="en-US" altLang="ko-KR" dirty="0"/>
              <a:t>fine-tuning 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입력 문장 </a:t>
            </a:r>
            <a:r>
              <a:rPr lang="en-US" altLang="ko-KR" dirty="0"/>
              <a:t>(</a:t>
            </a:r>
            <a:r>
              <a:rPr lang="ko-KR" altLang="en-US" dirty="0"/>
              <a:t>프롬프트 형식</a:t>
            </a:r>
            <a:r>
              <a:rPr lang="en-US" altLang="ko-KR" dirty="0"/>
              <a:t>)</a:t>
            </a:r>
            <a:r>
              <a:rPr lang="ko-KR" altLang="en-US" dirty="0"/>
              <a:t>이 입력되었을 때</a:t>
            </a:r>
            <a:r>
              <a:rPr lang="en-US" altLang="ko-KR" dirty="0"/>
              <a:t>, </a:t>
            </a:r>
            <a:r>
              <a:rPr lang="ko-KR" altLang="en-US" dirty="0"/>
              <a:t>모델이 만든 출력 문장이 </a:t>
            </a:r>
            <a:r>
              <a:rPr lang="ko-KR" altLang="en-US" dirty="0" err="1"/>
              <a:t>라벨러가</a:t>
            </a:r>
            <a:r>
              <a:rPr lang="ko-KR" altLang="en-US" dirty="0"/>
              <a:t> 생성한 이상적인 답변 문장과 유사하도록 학습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Picture 2" descr="캡션 참조">
            <a:extLst>
              <a:ext uri="{FF2B5EF4-FFF2-40B4-BE49-F238E27FC236}">
                <a16:creationId xmlns:a16="http://schemas.microsoft.com/office/drawing/2014/main" id="{C2BCC509-C200-29CF-A88B-7BC47A0DC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8"/>
          <a:stretch/>
        </p:blipFill>
        <p:spPr bwMode="auto">
          <a:xfrm>
            <a:off x="8357455" y="1743747"/>
            <a:ext cx="2676891" cy="46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6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p:pic>
        <p:nvPicPr>
          <p:cNvPr id="1026" name="Picture 2" descr="캡션 참조">
            <a:extLst>
              <a:ext uri="{FF2B5EF4-FFF2-40B4-BE49-F238E27FC236}">
                <a16:creationId xmlns:a16="http://schemas.microsoft.com/office/drawing/2014/main" id="{E890C25F-696C-8560-6A40-0A7118AAD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r="34750"/>
          <a:stretch/>
        </p:blipFill>
        <p:spPr bwMode="auto">
          <a:xfrm>
            <a:off x="8141678" y="1413933"/>
            <a:ext cx="2676891" cy="46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9F5EE-3609-7129-E53F-5BCD59FDF3B7}"/>
              </a:ext>
            </a:extLst>
          </p:cNvPr>
          <p:cNvSpPr txBox="1">
            <a:spLocks/>
          </p:cNvSpPr>
          <p:nvPr/>
        </p:nvSpPr>
        <p:spPr>
          <a:xfrm>
            <a:off x="429624" y="1026160"/>
            <a:ext cx="7712054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Step</a:t>
            </a:r>
            <a:r>
              <a:rPr lang="ko-KR" altLang="en-US" dirty="0"/>
              <a:t> </a:t>
            </a:r>
            <a:r>
              <a:rPr lang="en-US" altLang="ko-KR" dirty="0"/>
              <a:t>2. Reward model (RM)</a:t>
            </a:r>
          </a:p>
          <a:p>
            <a:pPr lvl="1"/>
            <a:r>
              <a:rPr lang="ko-KR" altLang="en-US" dirty="0"/>
              <a:t>같은 모델이 반환하는 여러 출력 문장 간의 순위를 매기는 방법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한 입력 문장 당 </a:t>
            </a:r>
            <a:r>
              <a:rPr lang="en-US" altLang="ko-KR" dirty="0"/>
              <a:t>4 ~ 9</a:t>
            </a:r>
            <a:r>
              <a:rPr lang="ko-KR" altLang="en-US" dirty="0"/>
              <a:t>개의 출력 문장을 만들어내도록 학습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46DFDF-C58F-ABFD-29F7-F486150B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8" y="3138888"/>
            <a:ext cx="5861309" cy="27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53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9618</TotalTime>
  <Words>1572</Words>
  <Application>Microsoft Office PowerPoint</Application>
  <PresentationFormat>와이드스크린</PresentationFormat>
  <Paragraphs>286</Paragraphs>
  <Slides>27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8" baseType="lpstr">
      <vt:lpstr>KoPubWorld돋움체 Bold</vt:lpstr>
      <vt:lpstr>KoPubWorld돋움체 Light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A4033</cp:lastModifiedBy>
  <cp:revision>751</cp:revision>
  <dcterms:created xsi:type="dcterms:W3CDTF">2022-02-02T04:32:22Z</dcterms:created>
  <dcterms:modified xsi:type="dcterms:W3CDTF">2024-04-29T23:41:38Z</dcterms:modified>
</cp:coreProperties>
</file>