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6" r:id="rId1"/>
  </p:sldMasterIdLst>
  <p:notesMasterIdLst>
    <p:notesMasterId r:id="rId31"/>
  </p:notesMasterIdLst>
  <p:handoutMasterIdLst>
    <p:handoutMasterId r:id="rId32"/>
  </p:handoutMasterIdLst>
  <p:sldIdLst>
    <p:sldId id="342" r:id="rId2"/>
    <p:sldId id="346" r:id="rId3"/>
    <p:sldId id="348" r:id="rId4"/>
    <p:sldId id="347" r:id="rId5"/>
    <p:sldId id="349" r:id="rId6"/>
    <p:sldId id="350" r:id="rId7"/>
    <p:sldId id="357" r:id="rId8"/>
    <p:sldId id="351" r:id="rId9"/>
    <p:sldId id="352" r:id="rId10"/>
    <p:sldId id="353" r:id="rId11"/>
    <p:sldId id="354" r:id="rId12"/>
    <p:sldId id="355" r:id="rId13"/>
    <p:sldId id="356" r:id="rId14"/>
    <p:sldId id="358" r:id="rId15"/>
    <p:sldId id="359" r:id="rId16"/>
    <p:sldId id="360" r:id="rId17"/>
    <p:sldId id="361" r:id="rId18"/>
    <p:sldId id="362" r:id="rId19"/>
    <p:sldId id="363" r:id="rId20"/>
    <p:sldId id="364" r:id="rId21"/>
    <p:sldId id="365" r:id="rId22"/>
    <p:sldId id="366" r:id="rId23"/>
    <p:sldId id="367" r:id="rId24"/>
    <p:sldId id="368" r:id="rId25"/>
    <p:sldId id="369" r:id="rId26"/>
    <p:sldId id="370" r:id="rId27"/>
    <p:sldId id="371" r:id="rId28"/>
    <p:sldId id="372" r:id="rId29"/>
    <p:sldId id="373" r:id="rId3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3" pos="3817" userDrawn="1">
          <p15:clr>
            <a:srgbClr val="A4A3A4"/>
          </p15:clr>
        </p15:guide>
        <p15:guide id="6" orient="horz" pos="777" userDrawn="1">
          <p15:clr>
            <a:srgbClr val="A4A3A4"/>
          </p15:clr>
        </p15:guide>
        <p15:guide id="7" pos="483" userDrawn="1">
          <p15:clr>
            <a:srgbClr val="A4A3A4"/>
          </p15:clr>
        </p15:guide>
        <p15:guide id="9" pos="3500" userDrawn="1">
          <p15:clr>
            <a:srgbClr val="A4A3A4"/>
          </p15:clr>
        </p15:guide>
        <p15:guide id="10" pos="4180" userDrawn="1">
          <p15:clr>
            <a:srgbClr val="A4A3A4"/>
          </p15:clr>
        </p15:guide>
        <p15:guide id="11" pos="7197" userDrawn="1">
          <p15:clr>
            <a:srgbClr val="A4A3A4"/>
          </p15:clr>
        </p15:guide>
        <p15:guide id="12" orient="horz" pos="663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340A1"/>
    <a:srgbClr val="000000"/>
    <a:srgbClr val="3E3E3E"/>
    <a:srgbClr val="CD0F41"/>
    <a:srgbClr val="D5B186"/>
    <a:srgbClr val="DCDACC"/>
    <a:srgbClr val="00286F"/>
    <a:srgbClr val="D9DADC"/>
    <a:srgbClr val="115445"/>
    <a:srgbClr val="006B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스타일 없음, 표 눈금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스타일 없음, 눈금 없음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182" autoAdjust="0"/>
    <p:restoredTop sz="90786" autoAdjust="0"/>
  </p:normalViewPr>
  <p:slideViewPr>
    <p:cSldViewPr snapToGrid="0" showGuides="1">
      <p:cViewPr varScale="1">
        <p:scale>
          <a:sx n="102" d="100"/>
          <a:sy n="102" d="100"/>
        </p:scale>
        <p:origin x="120" y="1038"/>
      </p:cViewPr>
      <p:guideLst>
        <p:guide pos="3817"/>
        <p:guide orient="horz" pos="777"/>
        <p:guide pos="483"/>
        <p:guide pos="3500"/>
        <p:guide pos="4180"/>
        <p:guide pos="7197"/>
        <p:guide orient="horz" pos="663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howGuides="1">
      <p:cViewPr varScale="1">
        <p:scale>
          <a:sx n="59" d="100"/>
          <a:sy n="59" d="100"/>
        </p:scale>
        <p:origin x="2371" y="8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>
            <a:extLst>
              <a:ext uri="{FF2B5EF4-FFF2-40B4-BE49-F238E27FC236}">
                <a16:creationId xmlns:a16="http://schemas.microsoft.com/office/drawing/2014/main" id="{BDD21606-E1F2-4B97-92D1-DAFD45C02F5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24DE7504-E995-4FB2-8A43-D5D7468BFC5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F2224D-1184-45AE-8BA6-1991448FAB4A}" type="datetimeFigureOut">
              <a:rPr lang="ko-KR" altLang="en-US" smtClean="0"/>
              <a:t>2024-05-20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61C423F3-CAF7-4940-839A-645C7FDAD4D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E301FC86-7DA0-458D-A79F-F298A2B2747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7E0067-DAD4-47D5-9E01-EB118C352F0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3088652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6B575A-33D8-471D-8367-A965AB842AA0}" type="datetimeFigureOut">
              <a:rPr lang="ko-KR" altLang="en-US" smtClean="0"/>
              <a:t>2024-05-20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4702A0-409D-4B63-B3B2-61BA02D306D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142954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1200" dirty="0"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</a:rPr>
              <a:t>세미나용 발표자료</a:t>
            </a:r>
            <a:endParaRPr lang="en-US" altLang="ko-KR" dirty="0">
              <a:solidFill>
                <a:srgbClr val="232F3F"/>
              </a:solidFill>
              <a:latin typeface="KoPubWorld돋움체 Bold" panose="00000800000000000000" pitchFamily="2" charset="-127"/>
              <a:ea typeface="KoPubWorld돋움체 Bold" panose="00000800000000000000" pitchFamily="2" charset="-127"/>
              <a:cs typeface="KoPubWorld돋움체 Bold" panose="00000800000000000000" pitchFamily="2" charset="-127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dirty="0">
              <a:solidFill>
                <a:srgbClr val="232F3F"/>
              </a:solidFill>
              <a:latin typeface="KoPubWorld돋움체 Bold" panose="00000800000000000000" pitchFamily="2" charset="-127"/>
              <a:ea typeface="KoPubWorld돋움체 Bold" panose="00000800000000000000" pitchFamily="2" charset="-127"/>
              <a:cs typeface="KoPubWorld돋움체 Bold" panose="00000800000000000000" pitchFamily="2" charset="-127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dirty="0">
                <a:solidFill>
                  <a:srgbClr val="232F3F"/>
                </a:solidFill>
                <a:latin typeface="KoPubWorld돋움체 Bold" panose="00000800000000000000" pitchFamily="2" charset="-127"/>
                <a:ea typeface="KoPubWorld돋움체 Bold" panose="00000800000000000000" pitchFamily="2" charset="-127"/>
                <a:cs typeface="KoPubWorld돋움체 Bold" panose="00000800000000000000" pitchFamily="2" charset="-127"/>
              </a:rPr>
              <a:t>Division of AI &amp; Computer Engineering – </a:t>
            </a:r>
            <a:r>
              <a:rPr lang="ko-KR" altLang="en-US" dirty="0">
                <a:solidFill>
                  <a:srgbClr val="232F3F"/>
                </a:solidFill>
                <a:latin typeface="KoPubWorld돋움체 Bold" panose="00000800000000000000" pitchFamily="2" charset="-127"/>
                <a:ea typeface="KoPubWorld돋움체 Bold" panose="00000800000000000000" pitchFamily="2" charset="-127"/>
                <a:cs typeface="KoPubWorld돋움체 Bold" panose="00000800000000000000" pitchFamily="2" charset="-127"/>
              </a:rPr>
              <a:t>학부</a:t>
            </a:r>
            <a:endParaRPr lang="en-US" altLang="ko-KR" dirty="0">
              <a:solidFill>
                <a:srgbClr val="232F3F"/>
              </a:solidFill>
              <a:latin typeface="KoPubWorld돋움체 Bold" panose="00000800000000000000" pitchFamily="2" charset="-127"/>
              <a:ea typeface="KoPubWorld돋움체 Bold" panose="00000800000000000000" pitchFamily="2" charset="-127"/>
              <a:cs typeface="KoPubWorld돋움체 Bold" panose="00000800000000000000" pitchFamily="2" charset="-127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dirty="0"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</a:rPr>
              <a:t>Department of Computer Science</a:t>
            </a:r>
            <a:r>
              <a:rPr lang="ko-KR" altLang="en-US" sz="1200" dirty="0"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</a:rPr>
              <a:t> </a:t>
            </a:r>
            <a:r>
              <a:rPr lang="en-US" altLang="ko-KR" sz="1200" dirty="0"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</a:rPr>
              <a:t>– </a:t>
            </a:r>
            <a:r>
              <a:rPr lang="ko-KR" altLang="en-US" sz="1200" dirty="0"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</a:rPr>
              <a:t>대학원</a:t>
            </a:r>
            <a:endParaRPr lang="en-US" altLang="ko-KR" sz="1200" dirty="0">
              <a:latin typeface="Malgun Gothic Semilight" panose="020B0502040204020203" pitchFamily="50" charset="-127"/>
              <a:ea typeface="Malgun Gothic Semilight" panose="020B0502040204020203" pitchFamily="50" charset="-127"/>
              <a:cs typeface="Malgun Gothic Semilight" panose="020B0502040204020203" pitchFamily="50" charset="-127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4702A0-409D-4B63-B3B2-61BA02D306DE}" type="slidenum">
              <a:rPr lang="ko-KR" altLang="en-US" smtClean="0"/>
              <a:t>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017540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4702A0-409D-4B63-B3B2-61BA02D306DE}" type="slidenum">
              <a:rPr lang="ko-KR" altLang="en-US" smtClean="0"/>
              <a:t>21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090958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4702A0-409D-4B63-B3B2-61BA02D306DE}" type="slidenum">
              <a:rPr lang="ko-KR" altLang="en-US" smtClean="0"/>
              <a:t>22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107146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4702A0-409D-4B63-B3B2-61BA02D306DE}" type="slidenum">
              <a:rPr lang="ko-KR" altLang="en-US" smtClean="0"/>
              <a:t>23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3156905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4702A0-409D-4B63-B3B2-61BA02D306DE}" type="slidenum">
              <a:rPr lang="ko-KR" altLang="en-US" smtClean="0"/>
              <a:t>24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2351977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4702A0-409D-4B63-B3B2-61BA02D306DE}" type="slidenum">
              <a:rPr lang="ko-KR" altLang="en-US" smtClean="0"/>
              <a:t>25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5629875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4702A0-409D-4B63-B3B2-61BA02D306DE}" type="slidenum">
              <a:rPr lang="ko-KR" altLang="en-US" smtClean="0"/>
              <a:t>26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8105672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4702A0-409D-4B63-B3B2-61BA02D306DE}" type="slidenum">
              <a:rPr lang="ko-KR" altLang="en-US" smtClean="0"/>
              <a:t>27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7275220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4702A0-409D-4B63-B3B2-61BA02D306DE}" type="slidenum">
              <a:rPr lang="ko-KR" altLang="en-US" smtClean="0"/>
              <a:t>28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1751076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4702A0-409D-4B63-B3B2-61BA02D306DE}" type="slidenum">
              <a:rPr lang="ko-KR" altLang="en-US" smtClean="0"/>
              <a:t>29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39492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4702A0-409D-4B63-B3B2-61BA02D306DE}" type="slidenum">
              <a:rPr lang="ko-KR" altLang="en-US" smtClean="0"/>
              <a:t>13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718935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4702A0-409D-4B63-B3B2-61BA02D306DE}" type="slidenum">
              <a:rPr lang="ko-KR" altLang="en-US" smtClean="0"/>
              <a:t>14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717463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4702A0-409D-4B63-B3B2-61BA02D306DE}" type="slidenum">
              <a:rPr lang="ko-KR" altLang="en-US" smtClean="0"/>
              <a:t>15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05378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4702A0-409D-4B63-B3B2-61BA02D306DE}" type="slidenum">
              <a:rPr lang="ko-KR" altLang="en-US" smtClean="0"/>
              <a:t>16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895251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4702A0-409D-4B63-B3B2-61BA02D306DE}" type="slidenum">
              <a:rPr lang="ko-KR" altLang="en-US" smtClean="0"/>
              <a:t>17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946430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4702A0-409D-4B63-B3B2-61BA02D306DE}" type="slidenum">
              <a:rPr lang="ko-KR" altLang="en-US" smtClean="0"/>
              <a:t>18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589181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4702A0-409D-4B63-B3B2-61BA02D306DE}" type="slidenum">
              <a:rPr lang="ko-KR" altLang="en-US" smtClean="0"/>
              <a:t>19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647682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4702A0-409D-4B63-B3B2-61BA02D306DE}" type="slidenum">
              <a:rPr lang="ko-KR" altLang="en-US" smtClean="0"/>
              <a:t>20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201934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타이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E8137E06-CC97-4619-9A56-19D0A3FFCF3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69306"/>
            <a:ext cx="12192000" cy="688694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39322541-8C97-729F-9E19-B407D204EC6D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62" t="76094" r="22476" b="10136"/>
          <a:stretch/>
        </p:blipFill>
        <p:spPr bwMode="auto">
          <a:xfrm>
            <a:off x="9309124" y="5312752"/>
            <a:ext cx="2438400" cy="733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97338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본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E9CD81CA-D64A-45D9-BC85-7CC84BB4C21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808"/>
            <a:ext cx="12192000" cy="676656"/>
          </a:xfrm>
          <a:prstGeom prst="rect">
            <a:avLst/>
          </a:prstGeom>
        </p:spPr>
      </p:pic>
      <p:sp>
        <p:nvSpPr>
          <p:cNvPr id="21" name="직사각형 20">
            <a:extLst>
              <a:ext uri="{FF2B5EF4-FFF2-40B4-BE49-F238E27FC236}">
                <a16:creationId xmlns:a16="http://schemas.microsoft.com/office/drawing/2014/main" id="{FCD35250-8866-49A9-B0FC-9F0AE4C32026}"/>
              </a:ext>
            </a:extLst>
          </p:cNvPr>
          <p:cNvSpPr/>
          <p:nvPr userDrawn="1"/>
        </p:nvSpPr>
        <p:spPr>
          <a:xfrm rot="5400000">
            <a:off x="171787" y="159192"/>
            <a:ext cx="504000" cy="1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B435254-E8CC-4107-BAB3-2D503DF0BBA9}"/>
              </a:ext>
            </a:extLst>
          </p:cNvPr>
          <p:cNvSpPr txBox="1"/>
          <p:nvPr userDrawn="1"/>
        </p:nvSpPr>
        <p:spPr>
          <a:xfrm>
            <a:off x="11444347" y="6415084"/>
            <a:ext cx="621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C10F0811-F307-44F9-A192-63EBA736051C}" type="slidenum">
              <a:rPr lang="ko-KR" altLang="en-US" sz="1100" smtClean="0">
                <a:solidFill>
                  <a:srgbClr val="000000"/>
                </a:solidFill>
                <a:latin typeface="KoPubWorld돋움체 Medium" panose="00000600000000000000" pitchFamily="2" charset="-127"/>
                <a:ea typeface="KoPubWorld돋움체 Medium" panose="00000600000000000000" pitchFamily="2" charset="-127"/>
                <a:cs typeface="KoPubWorld돋움체 Medium" panose="00000600000000000000" pitchFamily="2" charset="-127"/>
              </a:rPr>
              <a:pPr algn="ctr"/>
              <a:t>‹#›</a:t>
            </a:fld>
            <a:endParaRPr lang="ko-KR" altLang="en-US" sz="1800" dirty="0">
              <a:solidFill>
                <a:srgbClr val="000000"/>
              </a:solidFill>
              <a:latin typeface="KoPubWorld돋움체 Medium" panose="00000600000000000000" pitchFamily="2" charset="-127"/>
              <a:ea typeface="KoPubWorld돋움체 Medium" panose="00000600000000000000" pitchFamily="2" charset="-127"/>
              <a:cs typeface="KoPubWorld돋움체 Medium" panose="00000600000000000000" pitchFamily="2" charset="-127"/>
            </a:endParaRPr>
          </a:p>
        </p:txBody>
      </p:sp>
      <p:cxnSp>
        <p:nvCxnSpPr>
          <p:cNvPr id="8" name="직선 연결선 7">
            <a:extLst>
              <a:ext uri="{FF2B5EF4-FFF2-40B4-BE49-F238E27FC236}">
                <a16:creationId xmlns:a16="http://schemas.microsoft.com/office/drawing/2014/main" id="{05577CD6-5A45-4988-9298-FAC45821B30C}"/>
              </a:ext>
            </a:extLst>
          </p:cNvPr>
          <p:cNvCxnSpPr/>
          <p:nvPr userDrawn="1"/>
        </p:nvCxnSpPr>
        <p:spPr>
          <a:xfrm>
            <a:off x="11628847" y="6648119"/>
            <a:ext cx="252000" cy="0"/>
          </a:xfrm>
          <a:prstGeom prst="line">
            <a:avLst/>
          </a:prstGeom>
          <a:ln w="6350">
            <a:solidFill>
              <a:srgbClr val="024A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텍스트 개체 틀 3">
            <a:extLst>
              <a:ext uri="{FF2B5EF4-FFF2-40B4-BE49-F238E27FC236}">
                <a16:creationId xmlns:a16="http://schemas.microsoft.com/office/drawing/2014/main" id="{2E72D198-9532-4DC7-A14A-C275A93777A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9037" y="-25038"/>
            <a:ext cx="11339177" cy="62442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lnSpc>
                <a:spcPct val="130000"/>
              </a:lnSpc>
              <a:spcBef>
                <a:spcPts val="0"/>
              </a:spcBef>
              <a:buNone/>
              <a:defRPr sz="2400" spc="-150">
                <a:solidFill>
                  <a:schemeClr val="bg1"/>
                </a:solidFill>
                <a:effectLst/>
                <a:latin typeface="KoPubWorld돋움체 Bold" panose="00000800000000000000" pitchFamily="2" charset="-127"/>
                <a:ea typeface="KoPubWorld돋움체 Bold" panose="00000800000000000000" pitchFamily="2" charset="-127"/>
                <a:cs typeface="KoPubWorld돋움체 Bold" panose="00000800000000000000" pitchFamily="2" charset="-127"/>
              </a:defRPr>
            </a:lvl1pPr>
          </a:lstStyle>
          <a:p>
            <a:pPr lvl="0"/>
            <a:r>
              <a:rPr lang="ko-KR" altLang="en-US" dirty="0"/>
              <a:t>슬라이드제목을 입력하세요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53EBB06-5B39-4834-C186-40B88C7824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9623" y="1026160"/>
            <a:ext cx="11332755" cy="5278845"/>
          </a:xfrm>
        </p:spPr>
        <p:txBody>
          <a:bodyPr>
            <a:normAutofit/>
          </a:bodyPr>
          <a:lstStyle>
            <a:lvl1pPr marL="266700" indent="-266700" latinLnBrk="0">
              <a:lnSpc>
                <a:spcPct val="100000"/>
              </a:lnSpc>
              <a:spcAft>
                <a:spcPts val="0"/>
              </a:spcAft>
              <a:buSzPct val="100000"/>
              <a:buFont typeface="Wingdings 2" panose="05020102010507070707" pitchFamily="18" charset="2"/>
              <a:buChar char=""/>
              <a:defRPr sz="1800">
                <a:latin typeface="KoPubWorld돋움체 Bold" panose="00000800000000000000" pitchFamily="2" charset="-127"/>
                <a:ea typeface="KoPubWorld돋움체 Bold" panose="00000800000000000000" pitchFamily="2" charset="-127"/>
                <a:cs typeface="KoPubWorld돋움체 Bold" panose="00000800000000000000" pitchFamily="2" charset="-127"/>
              </a:defRPr>
            </a:lvl1pPr>
            <a:lvl2pPr marL="685800" indent="-228600" latinLnBrk="0">
              <a:lnSpc>
                <a:spcPct val="100000"/>
              </a:lnSpc>
              <a:spcBef>
                <a:spcPts val="1000"/>
              </a:spcBef>
              <a:buFont typeface="Wingdings 2" panose="05020102010507070707" pitchFamily="18" charset="2"/>
              <a:buChar char=""/>
              <a:defRPr sz="1600">
                <a:latin typeface="KoPubWorld돋움체 Bold" panose="00000800000000000000" pitchFamily="2" charset="-127"/>
                <a:ea typeface="KoPubWorld돋움체 Bold" panose="00000800000000000000" pitchFamily="2" charset="-127"/>
                <a:cs typeface="KoPubWorld돋움체 Bold" panose="00000800000000000000" pitchFamily="2" charset="-127"/>
              </a:defRPr>
            </a:lvl2pPr>
            <a:lvl3pPr marL="1143000" indent="-228600" latinLnBrk="0">
              <a:lnSpc>
                <a:spcPct val="100000"/>
              </a:lnSpc>
              <a:spcBef>
                <a:spcPts val="1000"/>
              </a:spcBef>
              <a:buFont typeface="Calibri" panose="020F0502020204030204" pitchFamily="34" charset="0"/>
              <a:buChar char="‒"/>
              <a:defRPr sz="1400">
                <a:latin typeface="KoPubWorld돋움체 Medium" panose="00000600000000000000" pitchFamily="2" charset="-127"/>
                <a:ea typeface="KoPubWorld돋움체 Medium" panose="00000600000000000000" pitchFamily="2" charset="-127"/>
                <a:cs typeface="KoPubWorld돋움체 Medium" panose="00000600000000000000" pitchFamily="2" charset="-127"/>
              </a:defRPr>
            </a:lvl3pPr>
            <a:lvl4pPr marL="1600200" indent="-228600" latinLnBrk="0">
              <a:lnSpc>
                <a:spcPct val="100000"/>
              </a:lnSpc>
              <a:spcBef>
                <a:spcPts val="1000"/>
              </a:spcBef>
              <a:buFont typeface="맑은 고딕" panose="020B0503020000020004" pitchFamily="50" charset="-127"/>
              <a:buChar char="〮"/>
              <a:defRPr sz="1200">
                <a:latin typeface="KoPubWorld돋움체 Medium" panose="00000600000000000000" pitchFamily="2" charset="-127"/>
                <a:ea typeface="KoPubWorld돋움체 Medium" panose="00000600000000000000" pitchFamily="2" charset="-127"/>
                <a:cs typeface="KoPubWorld돋움체 Medium" panose="00000600000000000000" pitchFamily="2" charset="-127"/>
              </a:defRPr>
            </a:lvl4pPr>
            <a:lvl5pPr marL="2057400" indent="-228600" latinLnBrk="0">
              <a:lnSpc>
                <a:spcPct val="100000"/>
              </a:lnSpc>
              <a:spcBef>
                <a:spcPts val="1000"/>
              </a:spcBef>
              <a:buFont typeface="Wingdings 2" panose="05020102010507070707" pitchFamily="18" charset="2"/>
              <a:buChar char=""/>
              <a:defRPr sz="1200">
                <a:latin typeface="KoPubWorld돋움체 Medium" panose="00000600000000000000" pitchFamily="2" charset="-127"/>
                <a:ea typeface="KoPubWorld돋움체 Medium" panose="00000600000000000000" pitchFamily="2" charset="-127"/>
                <a:cs typeface="KoPubWorld돋움체 Medium" panose="00000600000000000000" pitchFamily="2" charset="-127"/>
              </a:defRPr>
            </a:lvl5pPr>
          </a:lstStyle>
          <a:p>
            <a:pPr lvl="0"/>
            <a:r>
              <a:rPr lang="ko-KR" altLang="en-US" dirty="0"/>
              <a:t>마스터 텍스트 스타일을 편집합니다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  <a:endParaRPr lang="en-US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C7866C2B-7F0C-1F5C-A6D1-E755534610B7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01" t="39818" r="21200" b="46182"/>
          <a:stretch/>
        </p:blipFill>
        <p:spPr bwMode="auto">
          <a:xfrm>
            <a:off x="155950" y="6312264"/>
            <a:ext cx="1727284" cy="5066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971495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dirty="0"/>
              <a:t>마스터 텍스트 스타일을 편집하려면 클릭</a:t>
            </a:r>
          </a:p>
          <a:p>
            <a:pPr lvl="1"/>
            <a:r>
              <a:rPr lang="ko-KR" altLang="en-US" dirty="0"/>
              <a:t>두 번째 수준</a:t>
            </a:r>
          </a:p>
          <a:p>
            <a:pPr lvl="2"/>
            <a:r>
              <a:rPr lang="ko-KR" altLang="en-US" dirty="0"/>
              <a:t>세 번째 수준</a:t>
            </a:r>
          </a:p>
          <a:p>
            <a:pPr lvl="3"/>
            <a:r>
              <a:rPr lang="ko-KR" altLang="en-US" dirty="0"/>
              <a:t>네 번째 수준</a:t>
            </a:r>
          </a:p>
          <a:p>
            <a:pPr lvl="4"/>
            <a:r>
              <a:rPr lang="ko-KR" altLang="en-US" dirty="0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5/20/2024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201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gif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dlaiml.tistory.com/entry/Score-based-Generative-Models%EA%B3%BC-Diffusion-Probabilistic-Models%EA%B3%BC%EC%9D%98-%EA%B4%80%EA%B3%84#recentEntries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14B68E53-37F7-4DEC-A2E4-8962022C78D9}"/>
              </a:ext>
            </a:extLst>
          </p:cNvPr>
          <p:cNvSpPr txBox="1"/>
          <p:nvPr/>
        </p:nvSpPr>
        <p:spPr>
          <a:xfrm>
            <a:off x="631596" y="1545249"/>
            <a:ext cx="1092880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800" spc="-150" dirty="0">
                <a:solidFill>
                  <a:srgbClr val="000000"/>
                </a:solidFill>
                <a:latin typeface="KoPubWorld돋움체 Bold" panose="00000800000000000000" pitchFamily="2" charset="-127"/>
                <a:ea typeface="KoPubWorld돋움체 Bold" panose="00000800000000000000" pitchFamily="2" charset="-127"/>
                <a:cs typeface="KoPubWorld돋움체 Bold" panose="00000800000000000000" pitchFamily="2" charset="-127"/>
              </a:rPr>
              <a:t>Diffusion Models Tutorial</a:t>
            </a:r>
            <a:br>
              <a:rPr lang="en-US" altLang="ko-KR" sz="2800" spc="-150" dirty="0">
                <a:solidFill>
                  <a:srgbClr val="000000"/>
                </a:solidFill>
                <a:latin typeface="KoPubWorld돋움체 Bold" panose="00000800000000000000" pitchFamily="2" charset="-127"/>
                <a:ea typeface="KoPubWorld돋움체 Bold" panose="00000800000000000000" pitchFamily="2" charset="-127"/>
                <a:cs typeface="KoPubWorld돋움체 Bold" panose="00000800000000000000" pitchFamily="2" charset="-127"/>
              </a:rPr>
            </a:br>
            <a:r>
              <a:rPr lang="en-US" altLang="ko-KR" sz="2800" spc="-150" dirty="0">
                <a:solidFill>
                  <a:srgbClr val="000000"/>
                </a:solidFill>
                <a:latin typeface="KoPubWorld돋움체 Medium" panose="00000600000000000000" pitchFamily="2" charset="-127"/>
                <a:ea typeface="KoPubWorld돋움체 Medium" panose="00000600000000000000" pitchFamily="2" charset="-127"/>
                <a:cs typeface="KoPubWorld돋움체 Medium" panose="00000600000000000000" pitchFamily="2" charset="-127"/>
              </a:rPr>
              <a:t>(Score-based Models)</a:t>
            </a:r>
            <a:endParaRPr lang="ko-KR" altLang="en-US" sz="3600" spc="-150" dirty="0">
              <a:solidFill>
                <a:srgbClr val="000000"/>
              </a:solidFill>
              <a:latin typeface="KoPubWorld돋움체 Medium" panose="00000600000000000000" pitchFamily="2" charset="-127"/>
              <a:ea typeface="KoPubWorld돋움체 Medium" panose="00000600000000000000" pitchFamily="2" charset="-127"/>
              <a:cs typeface="KoPubWorld돋움체 Medium" panose="00000600000000000000" pitchFamily="2" charset="-127"/>
            </a:endParaRPr>
          </a:p>
        </p:txBody>
      </p:sp>
      <p:cxnSp>
        <p:nvCxnSpPr>
          <p:cNvPr id="11" name="직선 연결선 10">
            <a:extLst>
              <a:ext uri="{FF2B5EF4-FFF2-40B4-BE49-F238E27FC236}">
                <a16:creationId xmlns:a16="http://schemas.microsoft.com/office/drawing/2014/main" id="{18F3127D-9AF5-4AA5-A260-A119480BE8FD}"/>
              </a:ext>
            </a:extLst>
          </p:cNvPr>
          <p:cNvCxnSpPr/>
          <p:nvPr/>
        </p:nvCxnSpPr>
        <p:spPr>
          <a:xfrm>
            <a:off x="5278800" y="1394745"/>
            <a:ext cx="1632031" cy="0"/>
          </a:xfrm>
          <a:prstGeom prst="line">
            <a:avLst/>
          </a:prstGeom>
          <a:ln w="38100">
            <a:solidFill>
              <a:srgbClr val="3E3E3E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D56E64E2-B93A-D1CF-6BCF-5F24A50994A9}"/>
              </a:ext>
            </a:extLst>
          </p:cNvPr>
          <p:cNvSpPr txBox="1"/>
          <p:nvPr/>
        </p:nvSpPr>
        <p:spPr>
          <a:xfrm>
            <a:off x="6920871" y="3642946"/>
            <a:ext cx="4839989" cy="15581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altLang="ko-KR" dirty="0">
                <a:solidFill>
                  <a:srgbClr val="232F3F"/>
                </a:solidFill>
                <a:latin typeface="KoPubWorld돋움체 Bold" panose="00000800000000000000" pitchFamily="2" charset="-127"/>
                <a:ea typeface="KoPubWorld돋움체 Bold" panose="00000800000000000000" pitchFamily="2" charset="-127"/>
                <a:cs typeface="KoPubWorld돋움체 Bold" panose="00000800000000000000" pitchFamily="2" charset="-127"/>
              </a:rPr>
              <a:t>2024.05.20</a:t>
            </a:r>
          </a:p>
          <a:p>
            <a:pPr algn="r">
              <a:lnSpc>
                <a:spcPct val="150000"/>
              </a:lnSpc>
            </a:pPr>
            <a:endParaRPr lang="en-US" altLang="ko-KR" sz="1100" dirty="0">
              <a:solidFill>
                <a:srgbClr val="232F3F"/>
              </a:solidFill>
              <a:latin typeface="KoPubWorld돋움체 Bold" panose="00000800000000000000" pitchFamily="2" charset="-127"/>
              <a:ea typeface="KoPubWorld돋움체 Bold" panose="00000800000000000000" pitchFamily="2" charset="-127"/>
              <a:cs typeface="KoPubWorld돋움체 Bold" panose="00000800000000000000" pitchFamily="2" charset="-127"/>
            </a:endParaRPr>
          </a:p>
          <a:p>
            <a:pPr algn="r">
              <a:lnSpc>
                <a:spcPct val="150000"/>
              </a:lnSpc>
            </a:pPr>
            <a:r>
              <a:rPr lang="en-US" altLang="ko-KR" dirty="0">
                <a:solidFill>
                  <a:srgbClr val="232F3F"/>
                </a:solidFill>
                <a:latin typeface="KoPubWorld돋움체 Bold" panose="00000800000000000000" pitchFamily="2" charset="-127"/>
                <a:ea typeface="KoPubWorld돋움체 Bold" panose="00000800000000000000" pitchFamily="2" charset="-127"/>
                <a:cs typeface="KoPubWorld돋움체 Bold" panose="00000800000000000000" pitchFamily="2" charset="-127"/>
              </a:rPr>
              <a:t>Dong-Hyun Han</a:t>
            </a:r>
          </a:p>
          <a:p>
            <a:pPr algn="r">
              <a:lnSpc>
                <a:spcPct val="150000"/>
              </a:lnSpc>
            </a:pPr>
            <a:r>
              <a:rPr lang="en-US" altLang="ko-KR" dirty="0">
                <a:solidFill>
                  <a:srgbClr val="232F3F"/>
                </a:solidFill>
                <a:latin typeface="KoPubWorld돋움체 Bold" panose="00000800000000000000" pitchFamily="2" charset="-127"/>
                <a:ea typeface="KoPubWorld돋움체 Bold" panose="00000800000000000000" pitchFamily="2" charset="-127"/>
                <a:cs typeface="KoPubWorld돋움체 Bold" panose="00000800000000000000" pitchFamily="2" charset="-127"/>
              </a:rPr>
              <a:t>Department of Computer Science</a:t>
            </a:r>
          </a:p>
        </p:txBody>
      </p:sp>
    </p:spTree>
    <p:extLst>
      <p:ext uri="{BB962C8B-B14F-4D97-AF65-F5344CB8AC3E}">
        <p14:creationId xmlns:p14="http://schemas.microsoft.com/office/powerpoint/2010/main" val="33682306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35099736-A0A4-BCD7-C786-F85B0813599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Energy-based Models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CFE0C542-54DB-C485-0145-F852826616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/>
              <a:t>Energy-Based GAN (EBGAN)</a:t>
            </a:r>
          </a:p>
          <a:p>
            <a:endParaRPr lang="en-US" altLang="ko-KR" dirty="0"/>
          </a:p>
          <a:p>
            <a:pPr lvl="1"/>
            <a:r>
              <a:rPr lang="en-US" altLang="ko-KR" dirty="0"/>
              <a:t>EBGAN</a:t>
            </a:r>
            <a:r>
              <a:rPr lang="ko-KR" altLang="en-US" dirty="0"/>
              <a:t>은 </a:t>
            </a:r>
            <a:r>
              <a:rPr lang="en-US" altLang="ko-KR" dirty="0"/>
              <a:t>Discriminator</a:t>
            </a:r>
            <a:r>
              <a:rPr lang="ko-KR" altLang="en-US" dirty="0"/>
              <a:t>를 단순히 </a:t>
            </a:r>
            <a:r>
              <a:rPr lang="en-US" altLang="ko-KR" dirty="0"/>
              <a:t>real/fake</a:t>
            </a:r>
            <a:r>
              <a:rPr lang="ko-KR" altLang="en-US" dirty="0"/>
              <a:t>로 </a:t>
            </a:r>
            <a:r>
              <a:rPr lang="en-US" altLang="ko-KR" dirty="0"/>
              <a:t>Classification </a:t>
            </a:r>
            <a:r>
              <a:rPr lang="ko-KR" altLang="en-US" dirty="0"/>
              <a:t>하는 것이 아닌 </a:t>
            </a:r>
            <a:r>
              <a:rPr lang="en-US" altLang="ko-KR" dirty="0"/>
              <a:t>Energy function</a:t>
            </a:r>
            <a:r>
              <a:rPr lang="ko-KR" altLang="en-US" dirty="0"/>
              <a:t>을 활용한다</a:t>
            </a:r>
            <a:r>
              <a:rPr lang="en-US" altLang="ko-KR" dirty="0"/>
              <a:t>.</a:t>
            </a:r>
          </a:p>
          <a:p>
            <a:pPr lvl="1"/>
            <a:endParaRPr lang="en-US" altLang="ko-KR" dirty="0"/>
          </a:p>
          <a:p>
            <a:pPr lvl="1"/>
            <a:r>
              <a:rPr lang="en-US" altLang="ko-KR" dirty="0"/>
              <a:t>Discriminator</a:t>
            </a:r>
            <a:r>
              <a:rPr lang="ko-KR" altLang="en-US" dirty="0"/>
              <a:t>를 </a:t>
            </a:r>
            <a:r>
              <a:rPr lang="en-US" altLang="ko-KR" dirty="0"/>
              <a:t>Auto Encoder</a:t>
            </a:r>
            <a:r>
              <a:rPr lang="ko-KR" altLang="en-US" dirty="0"/>
              <a:t>로 설계하여 학습 데이터를 복원하는 것을 훈련시킨다</a:t>
            </a:r>
            <a:r>
              <a:rPr lang="en-US" altLang="ko-KR" dirty="0"/>
              <a:t>.</a:t>
            </a:r>
          </a:p>
          <a:p>
            <a:pPr lvl="1"/>
            <a:endParaRPr lang="en-US" altLang="ko-KR" dirty="0"/>
          </a:p>
          <a:p>
            <a:pPr lvl="1"/>
            <a:r>
              <a:rPr lang="ko-KR" altLang="en-US" dirty="0"/>
              <a:t>만약 </a:t>
            </a:r>
            <a:r>
              <a:rPr lang="en-US" altLang="ko-KR" dirty="0"/>
              <a:t>fake image</a:t>
            </a:r>
            <a:r>
              <a:rPr lang="ko-KR" altLang="en-US" dirty="0"/>
              <a:t>가 들어올 경우</a:t>
            </a:r>
            <a:r>
              <a:rPr lang="en-US" altLang="ko-KR" dirty="0"/>
              <a:t>, data distribution</a:t>
            </a:r>
            <a:r>
              <a:rPr lang="ko-KR" altLang="en-US" dirty="0"/>
              <a:t>과 먼 </a:t>
            </a:r>
            <a:r>
              <a:rPr lang="en-US" altLang="ko-KR" dirty="0"/>
              <a:t>data</a:t>
            </a:r>
            <a:r>
              <a:rPr lang="ko-KR" altLang="en-US" dirty="0"/>
              <a:t>를 복원하게 되므로 </a:t>
            </a:r>
            <a:r>
              <a:rPr lang="en-US" altLang="ko-KR" dirty="0"/>
              <a:t>MSE</a:t>
            </a:r>
            <a:r>
              <a:rPr lang="ko-KR" altLang="en-US" dirty="0"/>
              <a:t>값이 증가</a:t>
            </a:r>
            <a:r>
              <a:rPr lang="en-US" altLang="ko-KR" dirty="0"/>
              <a:t>.</a:t>
            </a:r>
            <a:r>
              <a:rPr lang="ko-KR" altLang="en-US" dirty="0"/>
              <a:t> </a:t>
            </a:r>
            <a:endParaRPr lang="en-US" altLang="ko-KR" dirty="0"/>
          </a:p>
          <a:p>
            <a:pPr marL="914400" lvl="2" indent="0">
              <a:buNone/>
            </a:pPr>
            <a:r>
              <a:rPr lang="en-US" altLang="ko-KR" dirty="0">
                <a:latin typeface="KoPubWorld돋움체 Medium" panose="00000600000000000000" pitchFamily="2" charset="-127"/>
                <a:ea typeface="KoPubWorld돋움체 Medium" panose="00000600000000000000" pitchFamily="2" charset="-127"/>
                <a:cs typeface="KoPubWorld돋움체 Medium" panose="00000600000000000000" pitchFamily="2" charset="-127"/>
              </a:rPr>
              <a:t>→ </a:t>
            </a:r>
            <a:r>
              <a:rPr lang="ko-KR" altLang="en-US" dirty="0">
                <a:latin typeface="KoPubWorld돋움체 Medium" panose="00000600000000000000" pitchFamily="2" charset="-127"/>
                <a:ea typeface="KoPubWorld돋움체 Medium" panose="00000600000000000000" pitchFamily="2" charset="-127"/>
                <a:cs typeface="KoPubWorld돋움체 Medium" panose="00000600000000000000" pitchFamily="2" charset="-127"/>
              </a:rPr>
              <a:t>이를 </a:t>
            </a:r>
            <a:r>
              <a:rPr lang="en-US" altLang="ko-KR" dirty="0">
                <a:latin typeface="KoPubWorld돋움체 Medium" panose="00000600000000000000" pitchFamily="2" charset="-127"/>
                <a:ea typeface="KoPubWorld돋움체 Medium" panose="00000600000000000000" pitchFamily="2" charset="-127"/>
                <a:cs typeface="KoPubWorld돋움체 Medium" panose="00000600000000000000" pitchFamily="2" charset="-127"/>
              </a:rPr>
              <a:t>Energy</a:t>
            </a:r>
            <a:r>
              <a:rPr lang="ko-KR" altLang="en-US" dirty="0">
                <a:latin typeface="KoPubWorld돋움체 Medium" panose="00000600000000000000" pitchFamily="2" charset="-127"/>
                <a:ea typeface="KoPubWorld돋움체 Medium" panose="00000600000000000000" pitchFamily="2" charset="-127"/>
                <a:cs typeface="KoPubWorld돋움체 Medium" panose="00000600000000000000" pitchFamily="2" charset="-127"/>
              </a:rPr>
              <a:t>라 하여 선형적인 값으로 </a:t>
            </a:r>
            <a:r>
              <a:rPr lang="en-US" altLang="ko-KR" dirty="0">
                <a:latin typeface="KoPubWorld돋움체 Medium" panose="00000600000000000000" pitchFamily="2" charset="-127"/>
                <a:ea typeface="KoPubWorld돋움체 Medium" panose="00000600000000000000" pitchFamily="2" charset="-127"/>
                <a:cs typeface="KoPubWorld돋움체 Medium" panose="00000600000000000000" pitchFamily="2" charset="-127"/>
              </a:rPr>
              <a:t>discriminator </a:t>
            </a:r>
            <a:r>
              <a:rPr lang="ko-KR" altLang="en-US" dirty="0">
                <a:latin typeface="KoPubWorld돋움체 Medium" panose="00000600000000000000" pitchFamily="2" charset="-127"/>
                <a:ea typeface="KoPubWorld돋움체 Medium" panose="00000600000000000000" pitchFamily="2" charset="-127"/>
                <a:cs typeface="KoPubWorld돋움체 Medium" panose="00000600000000000000" pitchFamily="2" charset="-127"/>
              </a:rPr>
              <a:t>역할을 수행한다</a:t>
            </a:r>
            <a:r>
              <a:rPr lang="en-US" altLang="ko-KR" dirty="0">
                <a:latin typeface="KoPubWorld돋움체 Medium" panose="00000600000000000000" pitchFamily="2" charset="-127"/>
                <a:ea typeface="KoPubWorld돋움체 Medium" panose="00000600000000000000" pitchFamily="2" charset="-127"/>
                <a:cs typeface="KoPubWorld돋움체 Medium" panose="00000600000000000000" pitchFamily="2" charset="-127"/>
              </a:rPr>
              <a:t>.</a:t>
            </a:r>
            <a:endParaRPr lang="en-US" altLang="ko-KR" dirty="0"/>
          </a:p>
          <a:p>
            <a:endParaRPr lang="en-US" altLang="ko-KR" dirty="0"/>
          </a:p>
        </p:txBody>
      </p:sp>
      <p:pic>
        <p:nvPicPr>
          <p:cNvPr id="7170" name="Picture 2" descr="Energy-Based GAN">
            <a:extLst>
              <a:ext uri="{FF2B5EF4-FFF2-40B4-BE49-F238E27FC236}">
                <a16:creationId xmlns:a16="http://schemas.microsoft.com/office/drawing/2014/main" id="{E19AF02D-2390-BBB7-7127-67C72E230D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4962" y="4076155"/>
            <a:ext cx="7022076" cy="2228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2423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35099736-A0A4-BCD7-C786-F85B0813599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Score-based Models (NCSN)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내용 개체 틀 2">
                <a:extLst>
                  <a:ext uri="{FF2B5EF4-FFF2-40B4-BE49-F238E27FC236}">
                    <a16:creationId xmlns:a16="http://schemas.microsoft.com/office/drawing/2014/main" id="{CFE0C542-54DB-C485-0145-F852826616D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altLang="ko-KR" dirty="0"/>
                  <a:t>Score</a:t>
                </a:r>
                <a:r>
                  <a:rPr lang="ko-KR" altLang="en-US" dirty="0"/>
                  <a:t> </a:t>
                </a:r>
                <a:r>
                  <a:rPr lang="en-US" altLang="ko-KR" dirty="0"/>
                  <a:t>function</a:t>
                </a:r>
                <a:r>
                  <a:rPr lang="ko-KR" altLang="en-US" dirty="0"/>
                  <a:t>에서는 </a:t>
                </a:r>
                <a:r>
                  <a:rPr lang="en-US" altLang="ko-KR" dirty="0"/>
                  <a:t>Energy</a:t>
                </a:r>
                <a:r>
                  <a:rPr lang="ko-KR" altLang="en-US" dirty="0"/>
                  <a:t>가 확률밀도 함수가 커지는 방향에 대한 값으로 생각할 수 있다</a:t>
                </a:r>
                <a:r>
                  <a:rPr lang="en-US" altLang="ko-KR" dirty="0"/>
                  <a:t>.</a:t>
                </a:r>
              </a:p>
              <a:p>
                <a:endParaRPr lang="en-US" altLang="ko-KR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sub>
                      </m:sSub>
                      <m:d>
                        <m:dPr>
                          <m:ctrlP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  <m:t>𝑍</m:t>
                              </m:r>
                            </m:e>
                            <m:sub>
                              <m: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sub>
                          </m:sSub>
                        </m:den>
                      </m:f>
                      <m:sSup>
                        <m:sSupPr>
                          <m:ctrlP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sub>
                          </m:sSub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p>
                    </m:oMath>
                  </m:oMathPara>
                </a14:m>
                <a:endParaRPr lang="en-US" altLang="ko-KR" dirty="0"/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sub>
                    </m:sSub>
                    <m:d>
                      <m:dPr>
                        <m:ctrlPr>
                          <a:rPr lang="en-US" altLang="ko-KR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altLang="ko-KR" dirty="0"/>
                  <a:t>: neural networks,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sub>
                    </m:sSub>
                  </m:oMath>
                </a14:m>
                <a:r>
                  <a:rPr lang="en-US" altLang="ko-KR" dirty="0"/>
                  <a:t>: normalization constant</a:t>
                </a:r>
              </a:p>
              <a:p>
                <a:endParaRPr lang="en-US" altLang="ko-KR" dirty="0"/>
              </a:p>
              <a:p>
                <a14:m>
                  <m:oMath xmlns:m="http://schemas.openxmlformats.org/officeDocument/2006/math">
                    <m:nary>
                      <m:naryPr>
                        <m:limLoc m:val="undOvr"/>
                        <m:subHide m:val="on"/>
                        <m:supHide m:val="on"/>
                        <m:ctrlPr>
                          <a:rPr lang="en-US" altLang="ko-KR" i="1" smtClean="0">
                            <a:latin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sSub>
                          <m:sSubPr>
                            <m:ctrlP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  <m:t>𝜃</m:t>
                            </m:r>
                          </m:sub>
                        </m:sSub>
                        <m:d>
                          <m:dPr>
                            <m:ctrlP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𝑑𝑥</m:t>
                        </m:r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=1</m:t>
                        </m:r>
                      </m:e>
                    </m:nary>
                    <m:r>
                      <a:rPr lang="en-US" altLang="ko-KR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ko-KR" altLang="en-US" dirty="0"/>
                  <a:t>이어야 하기 때문에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i="1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en-US" altLang="ko-KR" i="1">
                            <a:latin typeface="Cambria Math" panose="02040503050406030204" pitchFamily="18" charset="0"/>
                          </a:rPr>
                          <m:t>𝜃</m:t>
                        </m:r>
                      </m:sub>
                    </m:sSub>
                  </m:oMath>
                </a14:m>
                <a:r>
                  <a:rPr lang="ko-KR" altLang="en-US" dirty="0"/>
                  <a:t>가 꼭 필요하다</a:t>
                </a:r>
                <a:r>
                  <a:rPr lang="en-US" altLang="ko-KR" dirty="0"/>
                  <a:t>.</a:t>
                </a:r>
              </a:p>
              <a:p>
                <a:endParaRPr lang="en-US" altLang="ko-KR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i="1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en-US" altLang="ko-KR" i="1">
                            <a:latin typeface="Cambria Math" panose="02040503050406030204" pitchFamily="18" charset="0"/>
                          </a:rPr>
                          <m:t>𝜃</m:t>
                        </m:r>
                      </m:sub>
                    </m:sSub>
                  </m:oMath>
                </a14:m>
                <a:r>
                  <a:rPr lang="ko-KR" altLang="en-US" dirty="0"/>
                  <a:t>를</a:t>
                </a:r>
                <a:r>
                  <a:rPr lang="en-US" altLang="ko-KR" dirty="0"/>
                  <a:t> </a:t>
                </a:r>
                <a:r>
                  <a:rPr lang="ko-KR" altLang="en-US" dirty="0"/>
                  <a:t>복잡하게 계산할 필요 없이 </a:t>
                </a:r>
                <a:r>
                  <a:rPr lang="en-US" altLang="ko-KR" dirty="0"/>
                  <a:t>x</a:t>
                </a:r>
                <a:r>
                  <a:rPr lang="ko-KR" altLang="en-US" dirty="0"/>
                  <a:t>에 대한 미분을 통해 제거가 가능함</a:t>
                </a:r>
                <a:r>
                  <a:rPr lang="en-US" altLang="ko-KR" dirty="0"/>
                  <a:t>.</a:t>
                </a:r>
              </a:p>
              <a:p>
                <a:pPr marL="0" indent="0">
                  <a:buNone/>
                </a:pPr>
                <a:endParaRPr lang="en-US" altLang="ko-KR" b="0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b="0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altLang="ko-KR" b="0" i="0" smtClean="0">
                              <a:latin typeface="Cambria Math" panose="02040503050406030204" pitchFamily="18" charset="0"/>
                            </a:rPr>
                            <m:t>∇</m:t>
                          </m:r>
                        </m:e>
                        <m:sub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func>
                        <m:funcPr>
                          <m:ctrlP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ko-KR" b="0" i="0" smtClean="0">
                              <a:latin typeface="Cambria Math" panose="02040503050406030204" pitchFamily="18" charset="0"/>
                            </a:rPr>
                            <m:t>log</m:t>
                          </m:r>
                        </m:fName>
                        <m:e>
                          <m:sSub>
                            <m:sSubPr>
                              <m:ctrlP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=−</m:t>
                          </m:r>
                          <m:sSub>
                            <m:sSubPr>
                              <m:ctrlP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altLang="ko-KR" b="0" i="0" smtClean="0">
                                  <a:latin typeface="Cambria Math" panose="02040503050406030204" pitchFamily="18" charset="0"/>
                                </a:rPr>
                                <m:t>∇</m:t>
                              </m:r>
                            </m:e>
                            <m:sub>
                              <m: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  <m:d>
                                <m:dPr>
                                  <m:ctrlPr>
                                    <a:rPr lang="en-US" altLang="ko-KR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ko-KR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</m:sub>
                          </m:sSub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≈</m:t>
                          </m:r>
                          <m:sSub>
                            <m:sSubPr>
                              <m:ctrlP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b>
                              <m: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sub>
                          </m:sSub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func>
                    </m:oMath>
                  </m:oMathPara>
                </a14:m>
                <a:endParaRPr lang="en-US" altLang="ko-KR" dirty="0"/>
              </a:p>
            </p:txBody>
          </p:sp>
        </mc:Choice>
        <mc:Fallback xmlns="">
          <p:sp>
            <p:nvSpPr>
              <p:cNvPr id="3" name="내용 개체 틀 2">
                <a:extLst>
                  <a:ext uri="{FF2B5EF4-FFF2-40B4-BE49-F238E27FC236}">
                    <a16:creationId xmlns:a16="http://schemas.microsoft.com/office/drawing/2014/main" id="{CFE0C542-54DB-C485-0145-F852826616D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37" t="-462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587653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35099736-A0A4-BCD7-C786-F85B0813599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Score-based Models (NCSN)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내용 개체 틀 2">
                <a:extLst>
                  <a:ext uri="{FF2B5EF4-FFF2-40B4-BE49-F238E27FC236}">
                    <a16:creationId xmlns:a16="http://schemas.microsoft.com/office/drawing/2014/main" id="{CFE0C542-54DB-C485-0145-F852826616D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29622" y="1026160"/>
                <a:ext cx="11332755" cy="5278845"/>
              </a:xfrm>
            </p:spPr>
            <p:txBody>
              <a:bodyPr/>
              <a:lstStyle/>
              <a:p>
                <a:r>
                  <a:rPr lang="ko-KR" altLang="en-US" dirty="0"/>
                  <a:t>실제 </a:t>
                </a:r>
                <a:r>
                  <a:rPr lang="en-US" altLang="ko-KR" dirty="0"/>
                  <a:t>Data Distribution</a:t>
                </a:r>
                <a:r>
                  <a:rPr lang="ko-KR" altLang="en-US" dirty="0"/>
                  <a:t>에 대한 </a:t>
                </a:r>
                <a:r>
                  <a:rPr lang="en-US" altLang="ko-KR" dirty="0"/>
                  <a:t>score</a:t>
                </a:r>
                <a:r>
                  <a:rPr lang="ko-KR" altLang="en-US" dirty="0"/>
                  <a:t>인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ko-KR" b="0" i="0" smtClean="0">
                        <a:latin typeface="Cambria Math" panose="02040503050406030204" pitchFamily="18" charset="0"/>
                      </a:rPr>
                      <m:t>∇</m:t>
                    </m:r>
                    <m:func>
                      <m:funcPr>
                        <m:ctrlPr>
                          <a:rPr lang="en-US" altLang="ko-KR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altLang="ko-KR" b="0" i="0" smtClean="0">
                            <a:latin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ko-KR" altLang="en-US" i="1">
                        <a:latin typeface="Cambria Math" panose="02040503050406030204" pitchFamily="18" charset="0"/>
                      </a:rPr>
                      <m:t>에</m:t>
                    </m:r>
                  </m:oMath>
                </a14:m>
                <a:r>
                  <a:rPr lang="en-US" altLang="ko-KR" dirty="0"/>
                  <a:t> </a:t>
                </a:r>
                <a:r>
                  <a:rPr lang="ko-KR" altLang="en-US" dirty="0"/>
                  <a:t>대한 </a:t>
                </a:r>
                <a:r>
                  <a:rPr lang="en-US" altLang="ko-KR" dirty="0"/>
                  <a:t>fisher divergence</a:t>
                </a:r>
                <a:r>
                  <a:rPr lang="ko-KR" altLang="en-US" dirty="0"/>
                  <a:t>로 나타내면 다음과 같다</a:t>
                </a:r>
                <a:br>
                  <a:rPr lang="en-US" altLang="ko-KR" dirty="0"/>
                </a:br>
                <a:r>
                  <a:rPr lang="en-US" altLang="ko-KR" dirty="0"/>
                  <a:t>(Score matching):</a:t>
                </a:r>
              </a:p>
              <a:p>
                <a:endParaRPr lang="en-US" altLang="ko-KR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ko-KR" altLang="en-US" i="1" smtClean="0">
                              <a:latin typeface="Cambria Math" panose="02040503050406030204" pitchFamily="18" charset="0"/>
                            </a:rPr>
                            <m:t>𝔼</m:t>
                          </m:r>
                        </m:e>
                        <m:sub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  <m:d>
                            <m:dPr>
                              <m:ctrlP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altLang="ko-KR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en-US" altLang="ko-KR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altLang="ko-KR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ko-KR" b="0" i="1" smtClean="0">
                                              <a:latin typeface="Cambria Math" panose="02040503050406030204" pitchFamily="18" charset="0"/>
                                            </a:rPr>
                                            <m:t>𝑠</m:t>
                                          </m:r>
                                        </m:e>
                                        <m:sub>
                                          <m:r>
                                            <a:rPr lang="en-US" altLang="ko-KR" b="0" i="1" smtClean="0">
                                              <a:latin typeface="Cambria Math" panose="02040503050406030204" pitchFamily="18" charset="0"/>
                                            </a:rPr>
                                            <m:t>𝜃</m:t>
                                          </m:r>
                                        </m:sub>
                                      </m:sSub>
                                      <m:d>
                                        <m:dPr>
                                          <m:ctrlPr>
                                            <a:rPr lang="en-US" altLang="ko-KR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altLang="ko-KR" b="0" i="1" smtClean="0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</m:d>
                                      <m:r>
                                        <a:rPr lang="en-US" altLang="ko-KR" b="0" i="1" smtClean="0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m:rPr>
                                          <m:sty m:val="p"/>
                                        </m:rPr>
                                        <a:rPr lang="en-US" altLang="ko-KR" b="0" i="0" smtClean="0">
                                          <a:latin typeface="Cambria Math" panose="02040503050406030204" pitchFamily="18" charset="0"/>
                                        </a:rPr>
                                        <m:t>∇</m:t>
                                      </m:r>
                                      <m:func>
                                        <m:funcPr>
                                          <m:ctrlPr>
                                            <a:rPr lang="en-US" altLang="ko-KR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uncPr>
                                        <m:fNam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altLang="ko-KR" b="0" i="0" smtClean="0">
                                              <a:latin typeface="Cambria Math" panose="02040503050406030204" pitchFamily="18" charset="0"/>
                                            </a:rPr>
                                            <m:t>log</m:t>
                                          </m:r>
                                        </m:fName>
                                        <m:e>
                                          <m:r>
                                            <a:rPr lang="en-US" altLang="ko-KR" b="0" i="1" smtClean="0">
                                              <a:latin typeface="Cambria Math" panose="02040503050406030204" pitchFamily="18" charset="0"/>
                                            </a:rPr>
                                            <m:t>𝑝</m:t>
                                          </m:r>
                                          <m:d>
                                            <m:dPr>
                                              <m:ctrlPr>
                                                <a:rPr lang="en-US" altLang="ko-KR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en-US" altLang="ko-KR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𝑥</m:t>
                                              </m:r>
                                            </m:e>
                                          </m:d>
                                        </m:e>
                                      </m:func>
                                    </m:e>
                                  </m:d>
                                </m:e>
                              </m:d>
                            </m:e>
                            <m:sub>
                              <m: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e>
                      </m:d>
                    </m:oMath>
                  </m:oMathPara>
                </a14:m>
                <a:endParaRPr lang="en-US" altLang="ko-KR" dirty="0"/>
              </a:p>
              <a:p>
                <a:endParaRPr lang="en-US" altLang="ko-KR" dirty="0"/>
              </a:p>
              <a:p>
                <a:r>
                  <a:rPr lang="ko-KR" altLang="en-US" dirty="0"/>
                  <a:t>이때 데이터의 </a:t>
                </a:r>
                <a:r>
                  <a:rPr lang="en-US" altLang="ko-KR" dirty="0"/>
                  <a:t>score</a:t>
                </a:r>
                <a:r>
                  <a:rPr lang="ko-KR" altLang="en-US" dirty="0"/>
                  <a:t>를 직접 구할 수 없기 때문에 다양한 방식으로 정의된다</a:t>
                </a:r>
                <a:r>
                  <a:rPr lang="en-US" altLang="ko-KR" dirty="0"/>
                  <a:t>.</a:t>
                </a:r>
              </a:p>
              <a:p>
                <a:pPr marL="0" indent="0">
                  <a:buNone/>
                </a:pPr>
                <a:r>
                  <a:rPr lang="en-US" altLang="ko-KR" dirty="0"/>
                  <a:t>Ex)</a:t>
                </a:r>
              </a:p>
              <a:p>
                <a:pPr lvl="1"/>
                <a:r>
                  <a:rPr lang="en-US" altLang="ko-KR" dirty="0"/>
                  <a:t>Model</a:t>
                </a:r>
                <a:r>
                  <a:rPr lang="ko-KR" altLang="en-US" dirty="0"/>
                  <a:t>의 </a:t>
                </a:r>
                <a:r>
                  <a:rPr lang="en-US" altLang="ko-KR" dirty="0"/>
                  <a:t>Score</a:t>
                </a:r>
                <a:r>
                  <a:rPr lang="ko-KR" altLang="en-US" dirty="0"/>
                  <a:t> </a:t>
                </a:r>
                <a:r>
                  <a:rPr lang="en-US" altLang="ko-KR" dirty="0"/>
                  <a:t>function</a:t>
                </a:r>
                <a:r>
                  <a:rPr lang="ko-KR" altLang="en-US" dirty="0"/>
                  <a:t>에 대한 </a:t>
                </a:r>
                <a:r>
                  <a:rPr lang="en-US" altLang="ko-KR" dirty="0"/>
                  <a:t>Jacobian matrix</a:t>
                </a:r>
                <a:r>
                  <a:rPr lang="ko-KR" altLang="en-US" dirty="0"/>
                  <a:t>로 </a:t>
                </a:r>
                <a:r>
                  <a:rPr lang="en-US" altLang="ko-KR" dirty="0"/>
                  <a:t>score matching</a:t>
                </a:r>
                <a:r>
                  <a:rPr lang="ko-KR" altLang="en-US" dirty="0"/>
                  <a:t>을 정의 </a:t>
                </a:r>
                <a:r>
                  <a:rPr lang="en-US" altLang="ko-KR" dirty="0"/>
                  <a:t>(2005)</a:t>
                </a:r>
                <a:r>
                  <a:rPr lang="en-US" altLang="ko-KR" baseline="30000" dirty="0"/>
                  <a:t>1)</a:t>
                </a:r>
                <a:r>
                  <a:rPr lang="en-US" altLang="ko-KR" dirty="0"/>
                  <a:t>: </a:t>
                </a:r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ko-KR" altLang="en-US" i="1" smtClean="0">
                              <a:latin typeface="Cambria Math" panose="02040503050406030204" pitchFamily="18" charset="0"/>
                            </a:rPr>
                            <m:t>𝔼</m:t>
                          </m:r>
                        </m:e>
                        <m:sub>
                          <m:sSub>
                            <m:sSubPr>
                              <m:ctrlP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  <m:t>𝑑𝑎𝑡𝑎</m:t>
                              </m:r>
                            </m:sub>
                          </m:sSub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altLang="ko-KR" b="0" i="0" smtClean="0">
                              <a:latin typeface="Cambria Math" panose="02040503050406030204" pitchFamily="18" charset="0"/>
                            </a:rPr>
                            <m:t>tr</m:t>
                          </m:r>
                          <m:d>
                            <m:dPr>
                              <m:ctrlP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ko-KR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ko-KR" b="0" i="0" smtClean="0">
                                      <a:latin typeface="Cambria Math" panose="02040503050406030204" pitchFamily="18" charset="0"/>
                                    </a:rPr>
                                    <m:t>∇</m:t>
                                  </m:r>
                                </m:e>
                                <m:sub>
                                  <m:r>
                                    <a:rPr lang="en-US" altLang="ko-KR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altLang="ko-KR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ko-KR" b="0" i="1" smtClean="0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e>
                                <m:sub>
                                  <m:r>
                                    <a:rPr lang="en-US" altLang="ko-KR" b="0" i="1" smtClean="0"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altLang="ko-KR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ko-KR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</m:e>
                          </m:d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sSubSup>
                            <m:sSubSupPr>
                              <m:ctrlP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altLang="ko-KR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en-US" altLang="ko-KR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altLang="ko-KR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ko-KR" b="0" i="1" smtClean="0">
                                              <a:latin typeface="Cambria Math" panose="02040503050406030204" pitchFamily="18" charset="0"/>
                                            </a:rPr>
                                            <m:t>𝑠</m:t>
                                          </m:r>
                                        </m:e>
                                        <m:sub>
                                          <m:r>
                                            <a:rPr lang="en-US" altLang="ko-KR" b="0" i="1" smtClean="0">
                                              <a:latin typeface="Cambria Math" panose="02040503050406030204" pitchFamily="18" charset="0"/>
                                            </a:rPr>
                                            <m:t>𝜃</m:t>
                                          </m:r>
                                        </m:sub>
                                      </m:sSub>
                                      <m:d>
                                        <m:dPr>
                                          <m:ctrlPr>
                                            <a:rPr lang="en-US" altLang="ko-KR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altLang="ko-KR" b="0" i="1" smtClean="0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</m:d>
                                    </m:e>
                                  </m:d>
                                </m:e>
                              </m:d>
                            </m:e>
                            <m:sub>
                              <m: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e>
                      </m:d>
                    </m:oMath>
                  </m:oMathPara>
                </a14:m>
                <a:endParaRPr lang="en-US" altLang="ko-KR" dirty="0"/>
              </a:p>
              <a:p>
                <a:pPr lvl="1"/>
                <a:endParaRPr lang="en-US" altLang="ko-KR" dirty="0"/>
              </a:p>
              <a:p>
                <a:pPr lvl="1"/>
                <a:r>
                  <a:rPr lang="en-US" altLang="ko-KR" dirty="0"/>
                  <a:t>Denoising</a:t>
                </a:r>
                <a:r>
                  <a:rPr lang="ko-KR" altLang="en-US" dirty="0"/>
                  <a:t>을 통해 </a:t>
                </a:r>
                <a:r>
                  <a:rPr lang="en-US" altLang="ko-KR" dirty="0"/>
                  <a:t>score matching</a:t>
                </a:r>
                <a:r>
                  <a:rPr lang="ko-KR" altLang="en-US" dirty="0"/>
                  <a:t>을 정의 </a:t>
                </a:r>
                <a:r>
                  <a:rPr lang="en-US" altLang="ko-KR" dirty="0"/>
                  <a:t>(2011)</a:t>
                </a:r>
                <a:r>
                  <a:rPr lang="en-US" altLang="ko-KR" baseline="30000" dirty="0"/>
                  <a:t>2)</a:t>
                </a:r>
                <a:r>
                  <a:rPr lang="en-US" altLang="ko-KR" dirty="0"/>
                  <a:t>:</a:t>
                </a:r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ko-KR" altLang="en-US" i="1" smtClean="0">
                              <a:latin typeface="Cambria Math" panose="02040503050406030204" pitchFamily="18" charset="0"/>
                            </a:rPr>
                            <m:t>𝔼</m:t>
                          </m:r>
                        </m:e>
                        <m:sub>
                          <m:sSub>
                            <m:sSubPr>
                              <m:ctrlP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̃"/>
                                  <m:ctrlPr>
                                    <a:rPr lang="en-US" altLang="ko-KR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ko-KR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acc>
                            </m:e>
                            <m:e>
                              <m: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sSub>
                            <m:sSubPr>
                              <m:ctrlP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  <m:t>𝑑𝑎𝑡𝑎</m:t>
                              </m:r>
                            </m:sub>
                          </m:sSub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altLang="ko-KR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en-US" altLang="ko-KR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altLang="ko-KR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ko-KR" b="0" i="1" smtClean="0">
                                              <a:latin typeface="Cambria Math" panose="02040503050406030204" pitchFamily="18" charset="0"/>
                                            </a:rPr>
                                            <m:t>𝑠</m:t>
                                          </m:r>
                                        </m:e>
                                        <m:sub>
                                          <m:r>
                                            <a:rPr lang="en-US" altLang="ko-KR" b="0" i="1" smtClean="0">
                                              <a:latin typeface="Cambria Math" panose="02040503050406030204" pitchFamily="18" charset="0"/>
                                            </a:rPr>
                                            <m:t>𝜃</m:t>
                                          </m:r>
                                        </m:sub>
                                      </m:sSub>
                                      <m:d>
                                        <m:dPr>
                                          <m:ctrlPr>
                                            <a:rPr lang="en-US" altLang="ko-KR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acc>
                                            <m:accPr>
                                              <m:chr m:val="̃"/>
                                              <m:ctrlPr>
                                                <a:rPr lang="en-US" altLang="ko-KR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accPr>
                                            <m:e>
                                              <m:r>
                                                <a:rPr lang="en-US" altLang="ko-KR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𝑥</m:t>
                                              </m:r>
                                            </m:e>
                                          </m:acc>
                                        </m:e>
                                      </m:d>
                                      <m:r>
                                        <a:rPr lang="en-US" altLang="ko-KR" b="0" i="1" smtClean="0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lang="en-US" altLang="ko-KR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altLang="ko-KR" b="0" i="0" smtClean="0">
                                              <a:latin typeface="Cambria Math" panose="02040503050406030204" pitchFamily="18" charset="0"/>
                                            </a:rPr>
                                            <m:t>∇</m:t>
                                          </m:r>
                                        </m:e>
                                        <m:sub>
                                          <m:r>
                                            <a:rPr lang="en-US" altLang="ko-KR" b="0" i="1" smtClean="0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sub>
                                      </m:sSub>
                                      <m:func>
                                        <m:funcPr>
                                          <m:ctrlPr>
                                            <a:rPr lang="en-US" altLang="ko-KR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uncPr>
                                        <m:fNam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altLang="ko-KR" b="0" i="0" smtClean="0">
                                              <a:latin typeface="Cambria Math" panose="02040503050406030204" pitchFamily="18" charset="0"/>
                                            </a:rPr>
                                            <m:t>log</m:t>
                                          </m:r>
                                        </m:fName>
                                        <m:e>
                                          <m:sSub>
                                            <m:sSubPr>
                                              <m:ctrlPr>
                                                <a:rPr lang="en-US" altLang="ko-KR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altLang="ko-KR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𝑞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altLang="ko-KR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𝜎</m:t>
                                              </m:r>
                                            </m:sub>
                                          </m:sSub>
                                          <m:d>
                                            <m:dPr>
                                              <m:ctrlPr>
                                                <a:rPr lang="en-US" altLang="ko-KR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acc>
                                                <m:accPr>
                                                  <m:chr m:val="̃"/>
                                                  <m:ctrlPr>
                                                    <a:rPr lang="en-US" altLang="ko-KR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accPr>
                                                <m:e>
                                                  <m:r>
                                                    <a:rPr lang="en-US" altLang="ko-KR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𝑥</m:t>
                                                  </m:r>
                                                </m:e>
                                              </m:acc>
                                            </m:e>
                                            <m:e>
                                              <m:r>
                                                <a:rPr lang="en-US" altLang="ko-KR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𝑥</m:t>
                                              </m:r>
                                            </m:e>
                                          </m:d>
                                        </m:e>
                                      </m:func>
                                    </m:e>
                                  </m:d>
                                </m:e>
                              </m:d>
                            </m:e>
                            <m:sub>
                              <m: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e>
                      </m:d>
                    </m:oMath>
                  </m:oMathPara>
                </a14:m>
                <a:endParaRPr lang="en-US" altLang="ko-KR" dirty="0"/>
              </a:p>
            </p:txBody>
          </p:sp>
        </mc:Choice>
        <mc:Fallback>
          <p:sp>
            <p:nvSpPr>
              <p:cNvPr id="3" name="내용 개체 틀 2">
                <a:extLst>
                  <a:ext uri="{FF2B5EF4-FFF2-40B4-BE49-F238E27FC236}">
                    <a16:creationId xmlns:a16="http://schemas.microsoft.com/office/drawing/2014/main" id="{CFE0C542-54DB-C485-0145-F852826616D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29622" y="1026160"/>
                <a:ext cx="11332755" cy="5278845"/>
              </a:xfrm>
              <a:blipFill>
                <a:blip r:embed="rId2"/>
                <a:stretch>
                  <a:fillRect l="-430" t="-346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D526DE96-7003-701E-A4AD-D570F76A9891}"/>
              </a:ext>
            </a:extLst>
          </p:cNvPr>
          <p:cNvSpPr txBox="1"/>
          <p:nvPr/>
        </p:nvSpPr>
        <p:spPr>
          <a:xfrm>
            <a:off x="1934852" y="6305005"/>
            <a:ext cx="609442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indent="-228600">
              <a:buAutoNum type="arabicParenR"/>
            </a:pPr>
            <a:r>
              <a:rPr lang="en-US" altLang="ko-KR" sz="1200" dirty="0"/>
              <a:t>Estimation of Non-Normalized Statistical Models by Score Matching , JMLR 2005</a:t>
            </a:r>
          </a:p>
          <a:p>
            <a:pPr marL="228600" indent="-228600">
              <a:buAutoNum type="arabicParenR"/>
            </a:pPr>
            <a:r>
              <a:rPr lang="en-US" altLang="ko-KR" sz="1200" dirty="0"/>
              <a:t>A Connection Between Score Matching and Denoising Autoencoders, </a:t>
            </a:r>
          </a:p>
          <a:p>
            <a:pPr marL="228600" indent="-228600">
              <a:buAutoNum type="arabicParenR"/>
            </a:pPr>
            <a:endParaRPr lang="ko-KR" altLang="en-US" sz="1200" dirty="0"/>
          </a:p>
        </p:txBody>
      </p:sp>
    </p:spTree>
    <p:extLst>
      <p:ext uri="{BB962C8B-B14F-4D97-AF65-F5344CB8AC3E}">
        <p14:creationId xmlns:p14="http://schemas.microsoft.com/office/powerpoint/2010/main" val="9047933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35099736-A0A4-BCD7-C786-F85B0813599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Score-based Models (NCSN)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CFE0C542-54DB-C485-0145-F852826616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9622" y="1026160"/>
            <a:ext cx="11332755" cy="5278845"/>
          </a:xfrm>
        </p:spPr>
        <p:txBody>
          <a:bodyPr/>
          <a:lstStyle/>
          <a:p>
            <a:r>
              <a:rPr lang="en-US" altLang="ko-KR" dirty="0"/>
              <a:t>Score matching</a:t>
            </a:r>
            <a:r>
              <a:rPr lang="ko-KR" altLang="en-US" dirty="0"/>
              <a:t>은 </a:t>
            </a:r>
            <a:r>
              <a:rPr lang="en-US" altLang="ko-KR" dirty="0"/>
              <a:t>data </a:t>
            </a:r>
            <a:r>
              <a:rPr lang="ko-KR" altLang="en-US" dirty="0"/>
              <a:t>분포의 </a:t>
            </a:r>
            <a:r>
              <a:rPr lang="en-US" altLang="ko-KR" dirty="0"/>
              <a:t>mode(</a:t>
            </a:r>
            <a:r>
              <a:rPr lang="ko-KR" altLang="en-US" dirty="0" err="1"/>
              <a:t>최빈값</a:t>
            </a:r>
            <a:r>
              <a:rPr lang="en-US" altLang="ko-KR" dirty="0"/>
              <a:t>)</a:t>
            </a:r>
            <a:r>
              <a:rPr lang="ko-KR" altLang="en-US" dirty="0"/>
              <a:t>로</a:t>
            </a:r>
            <a:r>
              <a:rPr lang="en-US" altLang="ko-KR" dirty="0"/>
              <a:t> </a:t>
            </a:r>
            <a:r>
              <a:rPr lang="ko-KR" altLang="en-US" dirty="0"/>
              <a:t>향하는 지도라고 할 수 있다</a:t>
            </a:r>
            <a:r>
              <a:rPr lang="en-US" altLang="ko-KR" dirty="0"/>
              <a:t>.</a:t>
            </a:r>
          </a:p>
          <a:p>
            <a:endParaRPr lang="en-US" altLang="ko-KR" dirty="0"/>
          </a:p>
          <a:p>
            <a:r>
              <a:rPr lang="ko-KR" altLang="en-US" dirty="0"/>
              <a:t>하지만 만약 </a:t>
            </a:r>
            <a:r>
              <a:rPr lang="en-US" altLang="ko-KR" dirty="0"/>
              <a:t>score function</a:t>
            </a:r>
            <a:r>
              <a:rPr lang="ko-KR" altLang="en-US" dirty="0"/>
              <a:t>만을 따라간다고 하면 모든 데이터 </a:t>
            </a:r>
            <a:r>
              <a:rPr lang="en-US" altLang="ko-KR" dirty="0"/>
              <a:t>sampling</a:t>
            </a:r>
            <a:r>
              <a:rPr lang="ko-KR" altLang="en-US" dirty="0"/>
              <a:t>이 </a:t>
            </a:r>
            <a:r>
              <a:rPr lang="en-US" altLang="ko-KR" dirty="0"/>
              <a:t>mode</a:t>
            </a:r>
            <a:r>
              <a:rPr lang="ko-KR" altLang="en-US" dirty="0"/>
              <a:t>에서 이루어질 수 밖에 없다</a:t>
            </a:r>
            <a:r>
              <a:rPr lang="en-US" altLang="ko-KR" dirty="0"/>
              <a:t>.</a:t>
            </a:r>
          </a:p>
          <a:p>
            <a:endParaRPr lang="en-US" altLang="ko-KR" dirty="0"/>
          </a:p>
          <a:p>
            <a:r>
              <a:rPr lang="ko-KR" altLang="en-US" dirty="0"/>
              <a:t>따라서 데이터에 대한 </a:t>
            </a:r>
            <a:r>
              <a:rPr lang="en-US" altLang="ko-KR" dirty="0"/>
              <a:t>sampling </a:t>
            </a:r>
            <a:r>
              <a:rPr lang="ko-KR" altLang="en-US" dirty="0"/>
              <a:t>프로세스는 </a:t>
            </a:r>
            <a:r>
              <a:rPr lang="en-US" altLang="ko-KR" dirty="0" err="1"/>
              <a:t>langevin</a:t>
            </a:r>
            <a:r>
              <a:rPr lang="en-US" altLang="ko-KR" dirty="0"/>
              <a:t> dynamics(</a:t>
            </a:r>
            <a:r>
              <a:rPr lang="ko-KR" altLang="en-US" dirty="0" err="1"/>
              <a:t>랑주벵</a:t>
            </a:r>
            <a:r>
              <a:rPr lang="ko-KR" altLang="en-US" dirty="0"/>
              <a:t> 동역학</a:t>
            </a:r>
            <a:r>
              <a:rPr lang="en-US" altLang="ko-KR" dirty="0"/>
              <a:t>)</a:t>
            </a:r>
            <a:r>
              <a:rPr lang="ko-KR" altLang="en-US" dirty="0"/>
              <a:t>으로</a:t>
            </a:r>
            <a:r>
              <a:rPr lang="en-US" altLang="ko-KR" dirty="0"/>
              <a:t> </a:t>
            </a:r>
            <a:r>
              <a:rPr lang="ko-KR" altLang="en-US" dirty="0"/>
              <a:t>이루어진다</a:t>
            </a:r>
            <a:r>
              <a:rPr lang="en-US" altLang="ko-KR" dirty="0"/>
              <a:t>.</a:t>
            </a:r>
          </a:p>
        </p:txBody>
      </p:sp>
      <p:pic>
        <p:nvPicPr>
          <p:cNvPr id="6" name="그림 5" descr="라인, 스크린샷이(가) 표시된 사진&#10;&#10;자동 생성된 설명">
            <a:extLst>
              <a:ext uri="{FF2B5EF4-FFF2-40B4-BE49-F238E27FC236}">
                <a16:creationId xmlns:a16="http://schemas.microsoft.com/office/drawing/2014/main" id="{CC2FCB48-ACE0-3108-3BDE-C3188C6710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2096" y="3089393"/>
            <a:ext cx="3429000" cy="3429000"/>
          </a:xfrm>
          <a:prstGeom prst="rect">
            <a:avLst/>
          </a:prstGeom>
        </p:spPr>
      </p:pic>
      <p:pic>
        <p:nvPicPr>
          <p:cNvPr id="8" name="그림 7" descr="창의성, 디자인이(가) 표시된 사진&#10;&#10;중간 신뢰도로 자동 생성된 설명">
            <a:extLst>
              <a:ext uri="{FF2B5EF4-FFF2-40B4-BE49-F238E27FC236}">
                <a16:creationId xmlns:a16="http://schemas.microsoft.com/office/drawing/2014/main" id="{777CF7CB-6715-9928-35C2-9E448B75DF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0904" y="3089393"/>
            <a:ext cx="3429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6490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35099736-A0A4-BCD7-C786-F85B0813599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Langevin Dynamics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CFE0C542-54DB-C485-0145-F852826616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9622" y="1026160"/>
            <a:ext cx="11332755" cy="5278845"/>
          </a:xfrm>
        </p:spPr>
        <p:txBody>
          <a:bodyPr/>
          <a:lstStyle/>
          <a:p>
            <a:r>
              <a:rPr lang="en-US" altLang="ko-KR" dirty="0"/>
              <a:t>Brownian motion(</a:t>
            </a:r>
            <a:r>
              <a:rPr lang="ko-KR" altLang="en-US" dirty="0"/>
              <a:t>브라운 운동</a:t>
            </a:r>
            <a:r>
              <a:rPr lang="en-US" altLang="ko-KR" dirty="0"/>
              <a:t>): </a:t>
            </a:r>
            <a:r>
              <a:rPr lang="ko-KR" altLang="en-US" dirty="0"/>
              <a:t>입자들이 불규칙하게 운동하는 현상</a:t>
            </a:r>
            <a:r>
              <a:rPr lang="en-US" altLang="ko-KR" dirty="0"/>
              <a:t>.</a:t>
            </a:r>
          </a:p>
          <a:p>
            <a:endParaRPr lang="en-US" altLang="ko-KR" dirty="0"/>
          </a:p>
          <a:p>
            <a:r>
              <a:rPr lang="en-US" altLang="ko-KR" dirty="0"/>
              <a:t>Langevin Dynamics</a:t>
            </a:r>
            <a:r>
              <a:rPr lang="ko-KR" altLang="en-US" dirty="0"/>
              <a:t>는 </a:t>
            </a:r>
            <a:r>
              <a:rPr lang="en-US" altLang="ko-KR" dirty="0"/>
              <a:t>Brownian motion</a:t>
            </a:r>
            <a:r>
              <a:rPr lang="ko-KR" altLang="en-US" dirty="0"/>
              <a:t>을 수학적으로 모델링한 미분 방정식</a:t>
            </a:r>
            <a:r>
              <a:rPr lang="en-US" altLang="ko-KR" dirty="0"/>
              <a:t>(Differential Equation)</a:t>
            </a:r>
            <a:r>
              <a:rPr lang="ko-KR" altLang="en-US" dirty="0"/>
              <a:t>이다</a:t>
            </a:r>
            <a:r>
              <a:rPr lang="en-US" altLang="ko-KR" dirty="0"/>
              <a:t>.</a:t>
            </a:r>
          </a:p>
        </p:txBody>
      </p:sp>
      <p:pic>
        <p:nvPicPr>
          <p:cNvPr id="4098" name="Picture 2" descr="Energy-Based GAN">
            <a:extLst>
              <a:ext uri="{FF2B5EF4-FFF2-40B4-BE49-F238E27FC236}">
                <a16:creationId xmlns:a16="http://schemas.microsoft.com/office/drawing/2014/main" id="{B0399B85-9447-0E59-2A96-C2CD9E884D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2998" y="3346704"/>
            <a:ext cx="2958301" cy="2958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71799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35099736-A0A4-BCD7-C786-F85B0813599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Langevin Dynamics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내용 개체 틀 2">
                <a:extLst>
                  <a:ext uri="{FF2B5EF4-FFF2-40B4-BE49-F238E27FC236}">
                    <a16:creationId xmlns:a16="http://schemas.microsoft.com/office/drawing/2014/main" id="{CFE0C542-54DB-C485-0145-F852826616D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29622" y="1026160"/>
                <a:ext cx="11332755" cy="5278845"/>
              </a:xfrm>
            </p:spPr>
            <p:txBody>
              <a:bodyPr/>
              <a:lstStyle/>
              <a:p>
                <a:r>
                  <a:rPr lang="ko-KR" altLang="en-US" dirty="0"/>
                  <a:t>입자의 </a:t>
                </a:r>
                <a:r>
                  <a:rPr lang="en-US" altLang="ko-KR" dirty="0"/>
                  <a:t>Brownian motion</a:t>
                </a:r>
                <a:r>
                  <a:rPr lang="ko-KR" altLang="en-US" dirty="0"/>
                  <a:t>에 대한 </a:t>
                </a:r>
                <a:r>
                  <a:rPr lang="en-US" altLang="ko-KR" dirty="0"/>
                  <a:t>Langevin Dynamics</a:t>
                </a:r>
                <a:r>
                  <a:rPr lang="ko-KR" altLang="en-US" dirty="0"/>
                  <a:t>는 다음과 같이 정리할 수 있다</a:t>
                </a:r>
                <a:r>
                  <a:rPr lang="en-US" altLang="ko-KR" dirty="0"/>
                  <a:t>:</a:t>
                </a:r>
              </a:p>
              <a:p>
                <a:endParaRPr lang="en-US" altLang="ko-KR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𝐹</m:t>
                      </m:r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𝑚</m:t>
                      </m:r>
                      <m:acc>
                        <m:accPr>
                          <m:chr m:val="̈"/>
                          <m:ctrlP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acc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=−</m:t>
                      </m:r>
                      <m:r>
                        <m:rPr>
                          <m:sty m:val="p"/>
                        </m:rPr>
                        <a:rPr lang="en-US" altLang="ko-KR" b="0" i="0" smtClean="0">
                          <a:latin typeface="Cambria Math" panose="02040503050406030204" pitchFamily="18" charset="0"/>
                        </a:rPr>
                        <m:t>λ</m:t>
                      </m:r>
                      <m:acc>
                        <m:accPr>
                          <m:chr m:val="̇"/>
                          <m:ctrlPr>
                            <a:rPr lang="en-US" altLang="ko-KR" b="0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en-US" altLang="ko-KR" b="0" i="0" smtClean="0">
                              <a:latin typeface="Cambria Math" panose="02040503050406030204" pitchFamily="18" charset="0"/>
                            </a:rPr>
                            <m:t>x</m:t>
                          </m:r>
                        </m:e>
                      </m:acc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ko-KR" altLang="en-US" b="0" i="1" smtClean="0">
                          <a:latin typeface="Cambria Math" panose="02040503050406030204" pitchFamily="18" charset="0"/>
                        </a:rPr>
                        <m:t>𝜂</m:t>
                      </m:r>
                    </m:oMath>
                  </m:oMathPara>
                </a14:m>
                <a:endParaRPr lang="en-US" altLang="ko-KR" dirty="0"/>
              </a:p>
              <a:p>
                <a:pPr lvl="1"/>
                <a:endParaRPr lang="en-US" altLang="ko-KR" b="0" i="1" dirty="0">
                  <a:latin typeface="Cambria Math" panose="02040503050406030204" pitchFamily="18" charset="0"/>
                </a:endParaRPr>
              </a:p>
              <a:p>
                <a:pPr lvl="2"/>
                <a14:m>
                  <m:oMath xmlns:m="http://schemas.openxmlformats.org/officeDocument/2006/math">
                    <m:r>
                      <a:rPr lang="en-US" altLang="ko-KR" b="0" i="1" smtClean="0"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altLang="ko-KR" b="0" i="1" smtClean="0"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r>
                  <a:rPr lang="en-US" altLang="ko-KR" dirty="0"/>
                  <a:t> </a:t>
                </a:r>
                <a:r>
                  <a:rPr lang="ko-KR" altLang="en-US" dirty="0"/>
                  <a:t>입자의 속도</a:t>
                </a:r>
                <a:r>
                  <a:rPr lang="en-US" altLang="ko-KR" dirty="0"/>
                  <a:t>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ko-KR" b="0" i="0" smtClean="0">
                        <a:latin typeface="Cambria Math" panose="02040503050406030204" pitchFamily="18" charset="0"/>
                      </a:rPr>
                      <m:t>λ</m:t>
                    </m:r>
                    <m:r>
                      <a:rPr lang="en-US" altLang="ko-KR" i="1"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r>
                  <a:rPr lang="en-US" altLang="ko-KR" dirty="0"/>
                  <a:t> damping coefficient(</a:t>
                </a:r>
                <a:r>
                  <a:rPr lang="ko-KR" altLang="en-US" dirty="0"/>
                  <a:t>감쇠 계수</a:t>
                </a:r>
                <a:r>
                  <a:rPr lang="en-US" altLang="ko-KR" dirty="0"/>
                  <a:t>), </a:t>
                </a:r>
                <a14:m>
                  <m:oMath xmlns:m="http://schemas.openxmlformats.org/officeDocument/2006/math">
                    <m:r>
                      <a:rPr lang="en-US" altLang="ko-KR" b="0" i="1" smtClean="0">
                        <a:latin typeface="Cambria Math" panose="02040503050406030204" pitchFamily="18" charset="0"/>
                      </a:rPr>
                      <m:t>𝜂</m:t>
                    </m:r>
                    <m:r>
                      <a:rPr lang="en-US" altLang="ko-KR" b="0" i="1" smtClean="0">
                        <a:latin typeface="Cambria Math" panose="02040503050406030204" pitchFamily="18" charset="0"/>
                      </a:rPr>
                      <m:t>∼</m:t>
                    </m:r>
                    <m:r>
                      <a:rPr lang="ko-KR" altLang="en-US" b="0" i="1" smtClean="0">
                        <a:latin typeface="Cambria Math" panose="02040503050406030204" pitchFamily="18" charset="0"/>
                      </a:rPr>
                      <m:t>𝒩</m:t>
                    </m:r>
                    <m:r>
                      <a:rPr lang="en-US" altLang="ko-KR" b="0" i="1" smtClean="0">
                        <a:latin typeface="Cambria Math" panose="02040503050406030204" pitchFamily="18" charset="0"/>
                      </a:rPr>
                      <m:t>(0,2</m:t>
                    </m:r>
                    <m:sSup>
                      <m:sSupPr>
                        <m:ctrlPr>
                          <a:rPr lang="en-US" altLang="ko-KR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p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altLang="ko-KR" b="0" i="1" smtClean="0">
                        <a:latin typeface="Cambria Math" panose="02040503050406030204" pitchFamily="18" charset="0"/>
                      </a:rPr>
                      <m:t>)</m:t>
                    </m:r>
                    <m:r>
                      <a:rPr lang="ko-KR" altLang="en-US" i="1">
                        <a:latin typeface="Cambria Math" panose="02040503050406030204" pitchFamily="18" charset="0"/>
                      </a:rPr>
                      <m:t>을</m:t>
                    </m:r>
                  </m:oMath>
                </a14:m>
                <a:r>
                  <a:rPr lang="en-US" altLang="ko-KR" dirty="0"/>
                  <a:t> </a:t>
                </a:r>
                <a:r>
                  <a:rPr lang="ko-KR" altLang="en-US" dirty="0"/>
                  <a:t>따르는 </a:t>
                </a:r>
                <a:r>
                  <a:rPr lang="en-US" altLang="ko-KR" dirty="0"/>
                  <a:t>gaussian noise</a:t>
                </a:r>
              </a:p>
              <a:p>
                <a:endParaRPr lang="en-US" altLang="ko-KR" dirty="0"/>
              </a:p>
            </p:txBody>
          </p:sp>
        </mc:Choice>
        <mc:Fallback>
          <p:sp>
            <p:nvSpPr>
              <p:cNvPr id="3" name="내용 개체 틀 2">
                <a:extLst>
                  <a:ext uri="{FF2B5EF4-FFF2-40B4-BE49-F238E27FC236}">
                    <a16:creationId xmlns:a16="http://schemas.microsoft.com/office/drawing/2014/main" id="{CFE0C542-54DB-C485-0145-F852826616D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29622" y="1026160"/>
                <a:ext cx="11332755" cy="5278845"/>
              </a:xfrm>
              <a:blipFill>
                <a:blip r:embed="rId3"/>
                <a:stretch>
                  <a:fillRect l="-269" t="-462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122" name="Picture 2" descr="Energy-Based GAN">
            <a:extLst>
              <a:ext uri="{FF2B5EF4-FFF2-40B4-BE49-F238E27FC236}">
                <a16:creationId xmlns:a16="http://schemas.microsoft.com/office/drawing/2014/main" id="{0530FAFA-216C-42F1-1E52-3FD73D6CEE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4767" y="4040806"/>
            <a:ext cx="8387715" cy="2817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5999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35099736-A0A4-BCD7-C786-F85B0813599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Langevin Dynamics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내용 개체 틀 2">
                <a:extLst>
                  <a:ext uri="{FF2B5EF4-FFF2-40B4-BE49-F238E27FC236}">
                    <a16:creationId xmlns:a16="http://schemas.microsoft.com/office/drawing/2014/main" id="{CFE0C542-54DB-C485-0145-F852826616D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29622" y="1026160"/>
                <a:ext cx="11332755" cy="5278845"/>
              </a:xfrm>
            </p:spPr>
            <p:txBody>
              <a:bodyPr/>
              <a:lstStyle/>
              <a:p>
                <a:r>
                  <a:rPr lang="ko-KR" altLang="en-US" dirty="0"/>
                  <a:t>물리학에서 </a:t>
                </a:r>
                <a:r>
                  <a:rPr lang="en-US" altLang="ko-KR" dirty="0"/>
                  <a:t>Force(</a:t>
                </a:r>
                <a14:m>
                  <m:oMath xmlns:m="http://schemas.openxmlformats.org/officeDocument/2006/math">
                    <m:r>
                      <a:rPr lang="en-US" altLang="ko-KR" b="0" i="1" smtClean="0">
                        <a:latin typeface="Cambria Math" panose="02040503050406030204" pitchFamily="18" charset="0"/>
                      </a:rPr>
                      <m:t>𝐹</m:t>
                    </m:r>
                  </m:oMath>
                </a14:m>
                <a:r>
                  <a:rPr lang="en-US" altLang="ko-KR" dirty="0"/>
                  <a:t>)</a:t>
                </a:r>
                <a:r>
                  <a:rPr lang="ko-KR" altLang="en-US" dirty="0"/>
                  <a:t>는 </a:t>
                </a:r>
                <a:r>
                  <a:rPr lang="en-US" altLang="ko-KR" dirty="0"/>
                  <a:t>Potential Energy(</a:t>
                </a:r>
                <a14:m>
                  <m:oMath xmlns:m="http://schemas.openxmlformats.org/officeDocument/2006/math">
                    <m:r>
                      <a:rPr lang="en-US" altLang="ko-KR" b="0" i="1" smtClean="0">
                        <a:latin typeface="Cambria Math" panose="02040503050406030204" pitchFamily="18" charset="0"/>
                      </a:rPr>
                      <m:t>𝑉</m:t>
                    </m:r>
                    <m:r>
                      <a:rPr lang="en-US" altLang="ko-KR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ko-KR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altLang="ko-KR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ko-KR" dirty="0"/>
                  <a:t>)</a:t>
                </a:r>
                <a:r>
                  <a:rPr lang="ko-KR" altLang="en-US" dirty="0"/>
                  <a:t>의 미분으로 나타낼 수 있다</a:t>
                </a:r>
                <a:r>
                  <a:rPr lang="en-US" altLang="ko-KR" dirty="0"/>
                  <a:t>:</a:t>
                </a:r>
              </a:p>
              <a:p>
                <a:endParaRPr lang="en-US" altLang="ko-KR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𝑚</m:t>
                      </m:r>
                      <m:acc>
                        <m:accPr>
                          <m:chr m:val="̈"/>
                          <m:ctrlP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acc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𝐹</m:t>
                      </m:r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altLang="ko-KR" b="0" i="0" smtClean="0">
                          <a:latin typeface="Cambria Math" panose="02040503050406030204" pitchFamily="18" charset="0"/>
                        </a:rPr>
                        <m:t>∇</m:t>
                      </m:r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𝑉</m:t>
                      </m:r>
                      <m:d>
                        <m:dPr>
                          <m:ctrlP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</m:oMath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ko-KR" b="0" i="0" smtClean="0">
                          <a:latin typeface="Cambria Math" panose="02040503050406030204" pitchFamily="18" charset="0"/>
                        </a:rPr>
                        <m:t>∇</m:t>
                      </m:r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𝑉</m:t>
                      </m:r>
                      <m:d>
                        <m:dPr>
                          <m:ctrlP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𝜆</m:t>
                      </m:r>
                      <m:acc>
                        <m:accPr>
                          <m:chr m:val="̇"/>
                          <m:ctrlP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acc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𝜂</m:t>
                      </m:r>
                    </m:oMath>
                    <m:oMath xmlns:m="http://schemas.openxmlformats.org/officeDocument/2006/math"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𝜆</m:t>
                      </m:r>
                      <m:acc>
                        <m:accPr>
                          <m:chr m:val="̇"/>
                          <m:ctrlP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acc>
                      <m:r>
                        <a:rPr lang="en-US" altLang="ko-KR" b="0" i="1" dirty="0" smtClean="0">
                          <a:latin typeface="Cambria Math" panose="02040503050406030204" pitchFamily="18" charset="0"/>
                        </a:rPr>
                        <m:t>=−</m:t>
                      </m:r>
                      <m:r>
                        <m:rPr>
                          <m:sty m:val="p"/>
                        </m:rPr>
                        <a:rPr lang="en-US" altLang="ko-KR" b="0" i="0" dirty="0" smtClean="0">
                          <a:latin typeface="Cambria Math" panose="02040503050406030204" pitchFamily="18" charset="0"/>
                        </a:rPr>
                        <m:t>∇</m:t>
                      </m:r>
                      <m:r>
                        <a:rPr lang="en-US" altLang="ko-KR" b="0" i="1" dirty="0" smtClean="0">
                          <a:latin typeface="Cambria Math" panose="02040503050406030204" pitchFamily="18" charset="0"/>
                        </a:rPr>
                        <m:t>𝑉</m:t>
                      </m:r>
                      <m:d>
                        <m:dPr>
                          <m:ctrlPr>
                            <a:rPr lang="en-US" altLang="ko-KR" b="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ko-KR" b="0" i="1" dirty="0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ko-KR" b="0" i="1" dirty="0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ko-KR" b="0" i="1" dirty="0" smtClean="0">
                          <a:latin typeface="Cambria Math" panose="02040503050406030204" pitchFamily="18" charset="0"/>
                        </a:rPr>
                        <m:t>𝜂</m:t>
                      </m:r>
                    </m:oMath>
                  </m:oMathPara>
                </a14:m>
                <a:endParaRPr lang="en-US" altLang="ko-KR" dirty="0"/>
              </a:p>
              <a:p>
                <a:endParaRPr lang="en-US" altLang="ko-KR" dirty="0"/>
              </a:p>
              <a:p>
                <a:r>
                  <a:rPr lang="ko-KR" altLang="en-US" dirty="0"/>
                  <a:t>이 식에 대한 </a:t>
                </a:r>
                <a:r>
                  <a:rPr lang="en-US" altLang="ko-KR" dirty="0"/>
                  <a:t>Stochastic Differential Equation(SDE)</a:t>
                </a:r>
                <a:r>
                  <a:rPr lang="ko-KR" altLang="en-US" dirty="0"/>
                  <a:t>는 다음과 같다</a:t>
                </a:r>
                <a:r>
                  <a:rPr lang="en-US" altLang="ko-KR" dirty="0"/>
                  <a:t>:</a:t>
                </a:r>
              </a:p>
              <a:p>
                <a:endParaRPr lang="en-US" altLang="ko-KR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𝑑𝑥</m:t>
                      </m:r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=</m:t>
                      </m:r>
                      <m:limLow>
                        <m:limLowPr>
                          <m:ctrlP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</m:ctrlPr>
                        </m:limLowPr>
                        <m:e>
                          <m:groupChr>
                            <m:groupChrPr>
                              <m:chr m:val="⏟"/>
                              <m:ctrlP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</m:ctrlPr>
                            </m:groupChrPr>
                            <m:e>
                              <m: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m:rPr>
                                  <m:sty m:val="p"/>
                                </m:rPr>
                                <a:rPr lang="en-US" altLang="ko-KR" b="0" i="0" smtClean="0">
                                  <a:latin typeface="Cambria Math" panose="02040503050406030204" pitchFamily="18" charset="0"/>
                                </a:rPr>
                                <m:t>∇</m:t>
                              </m:r>
                              <m: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  <m:d>
                                <m:dPr>
                                  <m:ctrlPr>
                                    <a:rPr lang="en-US" altLang="ko-KR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ko-KR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  <m: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  <m:t>𝑑𝑡</m:t>
                              </m:r>
                            </m:e>
                          </m:groupChr>
                        </m:e>
                        <m:lim>
                          <m:r>
                            <m:rPr>
                              <m:sty m:val="p"/>
                            </m:rPr>
                            <a:rPr lang="en-US" altLang="ko-KR" b="0" i="0" smtClean="0">
                              <a:latin typeface="Cambria Math" panose="02040503050406030204" pitchFamily="18" charset="0"/>
                            </a:rPr>
                            <m:t>drift</m:t>
                          </m:r>
                          <m:r>
                            <a:rPr lang="en-US" altLang="ko-KR" b="0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altLang="ko-KR" b="0" i="0" smtClean="0">
                              <a:latin typeface="Cambria Math" panose="02040503050406030204" pitchFamily="18" charset="0"/>
                            </a:rPr>
                            <m:t>term</m:t>
                          </m:r>
                        </m:lim>
                      </m:limLow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+</m:t>
                      </m:r>
                      <m:limLow>
                        <m:limLowPr>
                          <m:ctrlPr>
                            <a:rPr lang="en-US" altLang="ko-KR" i="1">
                              <a:latin typeface="Cambria Math" panose="02040503050406030204" pitchFamily="18" charset="0"/>
                            </a:rPr>
                          </m:ctrlPr>
                        </m:limLowPr>
                        <m:e>
                          <m:groupChr>
                            <m:groupChrPr>
                              <m:chr m:val="⏟"/>
                              <m:ctrlPr>
                                <a:rPr lang="en-US" altLang="ko-KR" i="1">
                                  <a:latin typeface="Cambria Math" panose="02040503050406030204" pitchFamily="18" charset="0"/>
                                </a:rPr>
                              </m:ctrlPr>
                            </m:groupChrPr>
                            <m:e>
                              <m:rad>
                                <m:radPr>
                                  <m:degHide m:val="on"/>
                                  <m:ctrlPr>
                                    <a:rPr lang="en-US" altLang="ko-KR" i="1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altLang="ko-KR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</m:rad>
                              <m:r>
                                <a:rPr lang="en-US" altLang="ko-KR" i="1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  <m:r>
                                <a:rPr lang="en-US" altLang="ko-KR" i="1">
                                  <a:latin typeface="Cambria Math" panose="02040503050406030204" pitchFamily="18" charset="0"/>
                                </a:rPr>
                                <m:t>𝑑𝑊</m:t>
                              </m:r>
                            </m:e>
                          </m:groupChr>
                        </m:e>
                        <m:lim>
                          <m:r>
                            <m:rPr>
                              <m:sty m:val="p"/>
                            </m:rPr>
                            <a:rPr lang="en-US" altLang="ko-KR">
                              <a:latin typeface="Cambria Math" panose="02040503050406030204" pitchFamily="18" charset="0"/>
                            </a:rPr>
                            <m:t>diffusion</m:t>
                          </m:r>
                          <m:r>
                            <a:rPr lang="en-US" altLang="ko-KR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altLang="ko-KR">
                              <a:latin typeface="Cambria Math" panose="02040503050406030204" pitchFamily="18" charset="0"/>
                            </a:rPr>
                            <m:t>term</m:t>
                          </m:r>
                        </m:lim>
                      </m:limLow>
                    </m:oMath>
                  </m:oMathPara>
                </a14:m>
                <a:endParaRPr lang="en-US" altLang="ko-KR" dirty="0"/>
              </a:p>
              <a:p>
                <a:endParaRPr lang="en-US" altLang="ko-KR" dirty="0"/>
              </a:p>
            </p:txBody>
          </p:sp>
        </mc:Choice>
        <mc:Fallback>
          <p:sp>
            <p:nvSpPr>
              <p:cNvPr id="3" name="내용 개체 틀 2">
                <a:extLst>
                  <a:ext uri="{FF2B5EF4-FFF2-40B4-BE49-F238E27FC236}">
                    <a16:creationId xmlns:a16="http://schemas.microsoft.com/office/drawing/2014/main" id="{CFE0C542-54DB-C485-0145-F852826616D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29622" y="1026160"/>
                <a:ext cx="11332755" cy="5278845"/>
              </a:xfrm>
              <a:blipFill>
                <a:blip r:embed="rId3"/>
                <a:stretch>
                  <a:fillRect l="-269" t="-346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781147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35099736-A0A4-BCD7-C786-F85B0813599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Langevin Dynamics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내용 개체 틀 2">
                <a:extLst>
                  <a:ext uri="{FF2B5EF4-FFF2-40B4-BE49-F238E27FC236}">
                    <a16:creationId xmlns:a16="http://schemas.microsoft.com/office/drawing/2014/main" id="{CFE0C542-54DB-C485-0145-F852826616D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29622" y="1026160"/>
                <a:ext cx="11332755" cy="5278845"/>
              </a:xfrm>
            </p:spPr>
            <p:txBody>
              <a:bodyPr/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𝑑𝑥</m:t>
                      </m:r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=</m:t>
                      </m:r>
                      <m:limLow>
                        <m:limLowPr>
                          <m:ctrlP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</m:ctrlPr>
                        </m:limLowPr>
                        <m:e>
                          <m:groupChr>
                            <m:groupChrPr>
                              <m:chr m:val="⏟"/>
                              <m:ctrlP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</m:ctrlPr>
                            </m:groupChrPr>
                            <m:e>
                              <m: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m:rPr>
                                  <m:sty m:val="p"/>
                                </m:rPr>
                                <a:rPr lang="en-US" altLang="ko-KR" b="0" i="0" smtClean="0">
                                  <a:latin typeface="Cambria Math" panose="02040503050406030204" pitchFamily="18" charset="0"/>
                                </a:rPr>
                                <m:t>∇</m:t>
                              </m:r>
                              <m: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  <m:d>
                                <m:dPr>
                                  <m:ctrlPr>
                                    <a:rPr lang="en-US" altLang="ko-KR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ko-KR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  <m: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  <m:t>𝑑𝑡</m:t>
                              </m:r>
                            </m:e>
                          </m:groupChr>
                        </m:e>
                        <m:lim>
                          <m:r>
                            <m:rPr>
                              <m:sty m:val="p"/>
                            </m:rPr>
                            <a:rPr lang="en-US" altLang="ko-KR" b="0" i="0" smtClean="0">
                              <a:latin typeface="Cambria Math" panose="02040503050406030204" pitchFamily="18" charset="0"/>
                            </a:rPr>
                            <m:t>drift</m:t>
                          </m:r>
                          <m:r>
                            <a:rPr lang="en-US" altLang="ko-KR" b="0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altLang="ko-KR" b="0" i="0" smtClean="0">
                              <a:latin typeface="Cambria Math" panose="02040503050406030204" pitchFamily="18" charset="0"/>
                            </a:rPr>
                            <m:t>term</m:t>
                          </m:r>
                        </m:lim>
                      </m:limLow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+</m:t>
                      </m:r>
                      <m:limLow>
                        <m:limLowPr>
                          <m:ctrlPr>
                            <a:rPr lang="en-US" altLang="ko-KR" i="1">
                              <a:latin typeface="Cambria Math" panose="02040503050406030204" pitchFamily="18" charset="0"/>
                            </a:rPr>
                          </m:ctrlPr>
                        </m:limLowPr>
                        <m:e>
                          <m:groupChr>
                            <m:groupChrPr>
                              <m:chr m:val="⏟"/>
                              <m:ctrlPr>
                                <a:rPr lang="en-US" altLang="ko-KR" i="1">
                                  <a:latin typeface="Cambria Math" panose="02040503050406030204" pitchFamily="18" charset="0"/>
                                </a:rPr>
                              </m:ctrlPr>
                            </m:groupChrPr>
                            <m:e>
                              <m:rad>
                                <m:radPr>
                                  <m:degHide m:val="on"/>
                                  <m:ctrlPr>
                                    <a:rPr lang="en-US" altLang="ko-KR" i="1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altLang="ko-KR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</m:rad>
                              <m:r>
                                <a:rPr lang="en-US" altLang="ko-KR" i="1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  <m:r>
                                <a:rPr lang="en-US" altLang="ko-KR" i="1">
                                  <a:latin typeface="Cambria Math" panose="02040503050406030204" pitchFamily="18" charset="0"/>
                                </a:rPr>
                                <m:t>𝑑𝑊</m:t>
                              </m:r>
                            </m:e>
                          </m:groupChr>
                        </m:e>
                        <m:lim>
                          <m:r>
                            <m:rPr>
                              <m:sty m:val="p"/>
                            </m:rPr>
                            <a:rPr lang="en-US" altLang="ko-KR">
                              <a:latin typeface="Cambria Math" panose="02040503050406030204" pitchFamily="18" charset="0"/>
                            </a:rPr>
                            <m:t>diffusion</m:t>
                          </m:r>
                          <m:r>
                            <a:rPr lang="en-US" altLang="ko-KR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altLang="ko-KR">
                              <a:latin typeface="Cambria Math" panose="02040503050406030204" pitchFamily="18" charset="0"/>
                            </a:rPr>
                            <m:t>term</m:t>
                          </m:r>
                        </m:lim>
                      </m:limLow>
                    </m:oMath>
                  </m:oMathPara>
                </a14:m>
                <a:endParaRPr lang="en-US" altLang="ko-KR" dirty="0"/>
              </a:p>
              <a:p>
                <a:endParaRPr lang="en-US" altLang="ko-KR" dirty="0"/>
              </a:p>
              <a:p>
                <a:pPr lvl="1"/>
                <a:r>
                  <a:rPr lang="en-US" altLang="ko-KR" dirty="0"/>
                  <a:t>Drift term: vector</a:t>
                </a:r>
                <a:r>
                  <a:rPr lang="ko-KR" altLang="en-US" dirty="0"/>
                  <a:t>의 방향성에 대한 값</a:t>
                </a:r>
                <a:r>
                  <a:rPr lang="en-US" altLang="ko-KR" dirty="0"/>
                  <a:t>.</a:t>
                </a:r>
              </a:p>
              <a:p>
                <a:pPr lvl="1"/>
                <a:r>
                  <a:rPr lang="en-US" altLang="ko-KR" dirty="0"/>
                  <a:t>Diffusion term: Volatility (</a:t>
                </a:r>
                <a:r>
                  <a:rPr lang="ko-KR" altLang="en-US" dirty="0"/>
                  <a:t>변동성</a:t>
                </a:r>
                <a:r>
                  <a:rPr lang="en-US" altLang="ko-KR" dirty="0"/>
                  <a:t>), </a:t>
                </a:r>
                <a:r>
                  <a:rPr lang="ko-KR" altLang="en-US" dirty="0"/>
                  <a:t>불확실성</a:t>
                </a:r>
                <a:endParaRPr lang="en-US" altLang="ko-KR" dirty="0"/>
              </a:p>
              <a:p>
                <a:endParaRPr lang="en-US" altLang="ko-KR" dirty="0"/>
              </a:p>
            </p:txBody>
          </p:sp>
        </mc:Choice>
        <mc:Fallback>
          <p:sp>
            <p:nvSpPr>
              <p:cNvPr id="3" name="내용 개체 틀 2">
                <a:extLst>
                  <a:ext uri="{FF2B5EF4-FFF2-40B4-BE49-F238E27FC236}">
                    <a16:creationId xmlns:a16="http://schemas.microsoft.com/office/drawing/2014/main" id="{CFE0C542-54DB-C485-0145-F852826616D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29622" y="1026160"/>
                <a:ext cx="11332755" cy="5278845"/>
              </a:xfr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146" name="Picture 2" descr="Energy-Based GAN">
            <a:extLst>
              <a:ext uri="{FF2B5EF4-FFF2-40B4-BE49-F238E27FC236}">
                <a16:creationId xmlns:a16="http://schemas.microsoft.com/office/drawing/2014/main" id="{ADA4C611-380C-B007-0AFE-B1697DD80C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2568" y="3252248"/>
            <a:ext cx="9132113" cy="3360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70456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35099736-A0A4-BCD7-C786-F85B0813599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Langevin Dynamics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내용 개체 틀 2">
                <a:extLst>
                  <a:ext uri="{FF2B5EF4-FFF2-40B4-BE49-F238E27FC236}">
                    <a16:creationId xmlns:a16="http://schemas.microsoft.com/office/drawing/2014/main" id="{CFE0C542-54DB-C485-0145-F852826616D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29622" y="1026160"/>
                <a:ext cx="11332755" cy="5278845"/>
              </a:xfrm>
            </p:spPr>
            <p:txBody>
              <a:bodyPr/>
              <a:lstStyle/>
              <a:p>
                <a:r>
                  <a:rPr lang="en-US" altLang="ko-KR" dirty="0"/>
                  <a:t>Langevin Dynamics</a:t>
                </a:r>
                <a:r>
                  <a:rPr lang="ko-KR" altLang="en-US" dirty="0"/>
                  <a:t>에 대한 식을</a:t>
                </a:r>
                <a:r>
                  <a:rPr lang="en-US" altLang="ko-KR" dirty="0"/>
                  <a:t> Fokker-Plank Equation</a:t>
                </a:r>
                <a:r>
                  <a:rPr lang="ko-KR" altLang="en-US" dirty="0"/>
                  <a:t>으로 유도하면 다음과 같다 </a:t>
                </a:r>
                <a:r>
                  <a:rPr lang="en-US" altLang="ko-KR" dirty="0"/>
                  <a:t>(</a:t>
                </a:r>
                <a:r>
                  <a:rPr lang="ko-KR" altLang="en-US" dirty="0"/>
                  <a:t>과정은 생략</a:t>
                </a:r>
                <a:r>
                  <a:rPr lang="en-US" altLang="ko-KR" dirty="0"/>
                  <a:t>):</a:t>
                </a:r>
              </a:p>
              <a:p>
                <a:endParaRPr lang="en-US" altLang="ko-KR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∂</m:t>
                          </m:r>
                        </m:num>
                        <m:den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𝑞</m:t>
                      </m:r>
                      <m:d>
                        <m:dPr>
                          <m:ctrlP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altLang="ko-KR" b="0" i="0" smtClean="0">
                              <a:latin typeface="Cambria Math" panose="02040503050406030204" pitchFamily="18" charset="0"/>
                            </a:rPr>
                            <m:t>∇</m:t>
                          </m:r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  <m:d>
                            <m:dPr>
                              <m:ctrlP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  <m:d>
                            <m:dPr>
                              <m:ctrlP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e>
                      </m:d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p>
                              <m: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  <m:d>
                            <m:dPr>
                              <m:ctrlP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US" altLang="ko-KR" dirty="0"/>
              </a:p>
              <a:p>
                <a:endParaRPr lang="en-US" altLang="ko-KR" dirty="0"/>
              </a:p>
              <a:p>
                <a:r>
                  <a:rPr lang="ko-KR" altLang="en-US" dirty="0"/>
                  <a:t>위 식을 </a:t>
                </a:r>
                <a:r>
                  <a:rPr lang="en-US" altLang="ko-KR" dirty="0"/>
                  <a:t>t timestep</a:t>
                </a:r>
                <a:r>
                  <a:rPr lang="ko-KR" altLang="en-US" dirty="0"/>
                  <a:t>에 대한 </a:t>
                </a:r>
                <a:r>
                  <a:rPr lang="en-US" altLang="ko-KR" dirty="0"/>
                  <a:t>x</a:t>
                </a:r>
                <a:r>
                  <a:rPr lang="ko-KR" altLang="en-US" dirty="0"/>
                  <a:t>의 그래프로 나타내면 다음과 같다</a:t>
                </a:r>
                <a:r>
                  <a:rPr lang="en-US" altLang="ko-KR" dirty="0"/>
                  <a:t>:</a:t>
                </a:r>
              </a:p>
            </p:txBody>
          </p:sp>
        </mc:Choice>
        <mc:Fallback>
          <p:sp>
            <p:nvSpPr>
              <p:cNvPr id="3" name="내용 개체 틀 2">
                <a:extLst>
                  <a:ext uri="{FF2B5EF4-FFF2-40B4-BE49-F238E27FC236}">
                    <a16:creationId xmlns:a16="http://schemas.microsoft.com/office/drawing/2014/main" id="{CFE0C542-54DB-C485-0145-F852826616D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29622" y="1026160"/>
                <a:ext cx="11332755" cy="5278845"/>
              </a:xfrm>
              <a:blipFill>
                <a:blip r:embed="rId3"/>
                <a:stretch>
                  <a:fillRect l="-269" t="-462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194" name="Picture 2" descr="Energy-Based GAN">
            <a:extLst>
              <a:ext uri="{FF2B5EF4-FFF2-40B4-BE49-F238E27FC236}">
                <a16:creationId xmlns:a16="http://schemas.microsoft.com/office/drawing/2014/main" id="{0C8A1D2A-CF4B-688C-2762-2DF074D9F9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9841" y="4262445"/>
            <a:ext cx="9132316" cy="2042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30660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35099736-A0A4-BCD7-C786-F85B0813599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Langevin Dynamics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내용 개체 틀 2">
                <a:extLst>
                  <a:ext uri="{FF2B5EF4-FFF2-40B4-BE49-F238E27FC236}">
                    <a16:creationId xmlns:a16="http://schemas.microsoft.com/office/drawing/2014/main" id="{CFE0C542-54DB-C485-0145-F852826616D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29622" y="1026160"/>
                <a:ext cx="11332755" cy="5278845"/>
              </a:xfrm>
            </p:spPr>
            <p:txBody>
              <a:bodyPr/>
              <a:lstStyle/>
              <a:p>
                <a:r>
                  <a:rPr lang="en-US" altLang="ko-KR" dirty="0"/>
                  <a:t>X</a:t>
                </a:r>
                <a:r>
                  <a:rPr lang="ko-KR" altLang="en-US" dirty="0"/>
                  <a:t>값은 </a:t>
                </a:r>
                <a:r>
                  <a:rPr lang="en-US" altLang="ko-KR" dirty="0"/>
                  <a:t>t</a:t>
                </a:r>
                <a:r>
                  <a:rPr lang="ko-KR" altLang="en-US" dirty="0"/>
                  <a:t>가 커짐에 따라 </a:t>
                </a:r>
                <a:r>
                  <a:rPr lang="en-US" altLang="ko-KR" dirty="0"/>
                  <a:t>0</a:t>
                </a:r>
                <a:r>
                  <a:rPr lang="ko-KR" altLang="en-US" dirty="0"/>
                  <a:t>으로 수렴하며</a:t>
                </a:r>
                <a:r>
                  <a:rPr lang="en-US" altLang="ko-KR" dirty="0"/>
                  <a:t>, </a:t>
                </a:r>
                <a:r>
                  <a:rPr lang="ko-KR" altLang="en-US" dirty="0"/>
                  <a:t>이때의 기울기도 </a:t>
                </a:r>
                <a:r>
                  <a:rPr lang="en-US" altLang="ko-KR" dirty="0"/>
                  <a:t>0</a:t>
                </a:r>
                <a:r>
                  <a:rPr lang="ko-KR" altLang="en-US" dirty="0"/>
                  <a:t>으로 수렴한다</a:t>
                </a:r>
                <a:r>
                  <a:rPr lang="en-US" altLang="ko-KR" dirty="0"/>
                  <a:t>.(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ko-KR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</m:num>
                      <m:den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den>
                    </m:f>
                    <m:r>
                      <a:rPr lang="en-US" altLang="ko-KR" b="0" i="1" smtClean="0">
                        <a:latin typeface="Cambria Math" panose="02040503050406030204" pitchFamily="18" charset="0"/>
                      </a:rPr>
                      <m:t>𝑞</m:t>
                    </m:r>
                    <m:d>
                      <m:dPr>
                        <m:ctrlPr>
                          <a:rPr lang="en-US" altLang="ko-KR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altLang="ko-KR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altLang="ko-KR" dirty="0"/>
                  <a:t>)</a:t>
                </a:r>
              </a:p>
              <a:p>
                <a:endParaRPr lang="en-US" altLang="ko-KR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altLang="ko-KR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altLang="ko-KR" sz="1400" b="0" i="0" smtClean="0">
                                  <a:latin typeface="Cambria Math" panose="02040503050406030204" pitchFamily="18" charset="0"/>
                                </a:rPr>
                                <m:t>lim</m:t>
                              </m:r>
                            </m:e>
                            <m:lim>
                              <m:r>
                                <a:rPr lang="en-US" altLang="ko-KR" sz="14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altLang="ko-KR" sz="1400" b="0" i="1" smtClean="0">
                                  <a:latin typeface="Cambria Math" panose="02040503050406030204" pitchFamily="18" charset="0"/>
                                </a:rPr>
                                <m:t>→∞</m:t>
                              </m:r>
                            </m:lim>
                          </m:limLow>
                        </m:fName>
                        <m:e>
                          <m: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  <m:d>
                            <m:dPr>
                              <m:ctrlPr>
                                <a:rPr lang="en-US" altLang="ko-KR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ko-KR" sz="14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altLang="ko-KR" sz="14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ko-KR" sz="14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  <m: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sSub>
                            <m:sSubPr>
                              <m:ctrlPr>
                                <a:rPr lang="en-US" altLang="ko-KR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ko-KR" sz="1400" b="0" i="1" smtClean="0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en-US" altLang="ko-KR" sz="1400" b="0" i="1" smtClean="0">
                                  <a:latin typeface="Cambria Math" panose="02040503050406030204" pitchFamily="18" charset="0"/>
                                </a:rPr>
                                <m:t>∞</m:t>
                              </m:r>
                            </m:sub>
                          </m:sSub>
                          <m: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func>
                      <m:r>
                        <a:rPr lang="en-US" altLang="ko-KR" sz="1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  <m:oMath xmlns:m="http://schemas.openxmlformats.org/officeDocument/2006/math">
                      <m:f>
                        <m:fPr>
                          <m:ctrlPr>
                            <a:rPr lang="en-US" altLang="ko-KR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ko-KR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en-US" altLang="ko-KR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ko-KR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sSub>
                        <m:sSubPr>
                          <m:ctrlPr>
                            <a:rPr lang="en-US" altLang="ko-KR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en-US" altLang="ko-KR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∞</m:t>
                          </m:r>
                        </m:sub>
                      </m:sSub>
                      <m:d>
                        <m:dPr>
                          <m:ctrlPr>
                            <a:rPr lang="en-US" altLang="ko-KR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ko-KR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ko-KR" sz="1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ko-KR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ko-KR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en-US" altLang="ko-KR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ko-KR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altLang="ko-KR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altLang="ko-KR" sz="14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∇</m:t>
                          </m:r>
                          <m:r>
                            <a:rPr lang="en-US" altLang="ko-KR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  <m:d>
                            <m:dPr>
                              <m:ctrlPr>
                                <a:rPr lang="en-US" altLang="ko-KR" sz="1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ko-KR" sz="1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sSub>
                            <m:sSubPr>
                              <m:ctrlPr>
                                <a:rPr lang="en-US" altLang="ko-KR" sz="1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ko-KR" sz="1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en-US" altLang="ko-KR" sz="1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∞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ko-KR" sz="1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ko-KR" sz="1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en-US" altLang="ko-KR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altLang="ko-KR" sz="1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ko-KR" sz="1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</m:num>
                            <m:den>
                              <m:r>
                                <a:rPr lang="en-US" altLang="ko-KR" sz="1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altLang="ko-KR" sz="1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den>
                          </m:f>
                          <m:d>
                            <m:dPr>
                              <m:begChr m:val="["/>
                              <m:endChr m:val="]"/>
                              <m:ctrlPr>
                                <a:rPr lang="en-US" altLang="ko-KR" sz="1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altLang="ko-KR" sz="14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ko-KR" sz="14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p>
                                  <m:r>
                                    <a:rPr lang="en-US" altLang="ko-KR" sz="14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sSub>
                                <m:sSubPr>
                                  <m:ctrlPr>
                                    <a:rPr lang="en-US" altLang="ko-KR" sz="14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ko-KR" sz="14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</m:e>
                                <m:sub>
                                  <m:r>
                                    <a:rPr lang="en-US" altLang="ko-KR" sz="14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∞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altLang="ko-KR" sz="14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ko-KR" sz="14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</m:e>
                          </m:d>
                        </m:e>
                      </m:d>
                      <m:r>
                        <a:rPr lang="en-US" altLang="ko-KR" sz="1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=0</m:t>
                      </m:r>
                    </m:oMath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ko-KR" sz="1400">
                          <a:latin typeface="Cambria Math" panose="02040503050406030204" pitchFamily="18" charset="0"/>
                        </a:rPr>
                        <m:t>∇</m:t>
                      </m:r>
                      <m:r>
                        <a:rPr lang="en-US" altLang="ko-KR" sz="1400" i="1">
                          <a:latin typeface="Cambria Math" panose="02040503050406030204" pitchFamily="18" charset="0"/>
                        </a:rPr>
                        <m:t>𝑉</m:t>
                      </m:r>
                      <m:d>
                        <m:dPr>
                          <m:ctrlPr>
                            <a:rPr lang="en-US" altLang="ko-KR" sz="1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ko-KR" sz="14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sSub>
                        <m:sSubPr>
                          <m:ctrlPr>
                            <a:rPr lang="en-US" altLang="ko-KR" sz="1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sz="1400" i="1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en-US" altLang="ko-KR" sz="1400" i="1">
                              <a:latin typeface="Cambria Math" panose="02040503050406030204" pitchFamily="18" charset="0"/>
                            </a:rPr>
                            <m:t>∞</m:t>
                          </m:r>
                        </m:sub>
                      </m:sSub>
                      <m:d>
                        <m:dPr>
                          <m:ctrlPr>
                            <a:rPr lang="en-US" altLang="ko-KR" sz="1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ko-KR" sz="14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ko-KR" sz="1400" i="1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altLang="ko-KR" sz="1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ko-KR" sz="1400" i="1">
                              <a:latin typeface="Cambria Math" panose="02040503050406030204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en-US" altLang="ko-KR" sz="1400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ko-KR" sz="1400" i="1">
                              <a:latin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altLang="ko-KR" sz="1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ko-KR" sz="1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ko-KR" sz="1400" i="1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p>
                              <m:r>
                                <a:rPr lang="en-US" altLang="ko-KR" sz="1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altLang="ko-KR" sz="1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ko-KR" sz="1400" i="1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en-US" altLang="ko-KR" sz="1400" i="1">
                                  <a:latin typeface="Cambria Math" panose="02040503050406030204" pitchFamily="18" charset="0"/>
                                </a:rPr>
                                <m:t>∞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ko-KR" sz="1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ko-KR" sz="14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e>
                      </m:d>
                      <m:r>
                        <a:rPr lang="en-US" altLang="ko-KR" sz="1400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  <m:oMath xmlns:m="http://schemas.openxmlformats.org/officeDocument/2006/math">
                      <m:f>
                        <m:fPr>
                          <m:ctrlPr>
                            <a:rPr lang="en-US" altLang="ko-KR" sz="1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ko-KR" sz="1400" i="1">
                              <a:latin typeface="Cambria Math" panose="02040503050406030204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en-US" altLang="ko-KR" sz="1400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ko-KR" sz="1400" i="1">
                              <a:latin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altLang="ko-KR" sz="1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ko-KR" sz="1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ko-KR" sz="1400" i="1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p>
                              <m:r>
                                <a:rPr lang="en-US" altLang="ko-KR" sz="1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altLang="ko-KR" sz="1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ko-KR" sz="1400" i="1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en-US" altLang="ko-KR" sz="1400" i="1">
                                  <a:latin typeface="Cambria Math" panose="02040503050406030204" pitchFamily="18" charset="0"/>
                                </a:rPr>
                                <m:t>∞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ko-KR" sz="1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ko-KR" sz="14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e>
                      </m:d>
                      <m:r>
                        <a:rPr lang="en-US" altLang="ko-KR" sz="14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ko-KR" sz="1400">
                          <a:latin typeface="Cambria Math" panose="02040503050406030204" pitchFamily="18" charset="0"/>
                        </a:rPr>
                        <m:t>−</m:t>
                      </m:r>
                      <m:r>
                        <m:rPr>
                          <m:sty m:val="p"/>
                        </m:rPr>
                        <a:rPr lang="en-US" altLang="ko-KR" sz="1400">
                          <a:latin typeface="Cambria Math" panose="02040503050406030204" pitchFamily="18" charset="0"/>
                        </a:rPr>
                        <m:t>∇</m:t>
                      </m:r>
                      <m:r>
                        <a:rPr lang="en-US" altLang="ko-KR" sz="1400" i="1">
                          <a:latin typeface="Cambria Math" panose="02040503050406030204" pitchFamily="18" charset="0"/>
                        </a:rPr>
                        <m:t>𝑉</m:t>
                      </m:r>
                      <m:d>
                        <m:dPr>
                          <m:ctrlPr>
                            <a:rPr lang="en-US" altLang="ko-KR" sz="1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ko-KR" sz="14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sSub>
                        <m:sSubPr>
                          <m:ctrlPr>
                            <a:rPr lang="en-US" altLang="ko-KR" sz="1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sz="1400" i="1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en-US" altLang="ko-KR" sz="1400" i="1">
                              <a:latin typeface="Cambria Math" panose="02040503050406030204" pitchFamily="18" charset="0"/>
                            </a:rPr>
                            <m:t>∞</m:t>
                          </m:r>
                        </m:sub>
                      </m:sSub>
                      <m:d>
                        <m:dPr>
                          <m:ctrlPr>
                            <a:rPr lang="en-US" altLang="ko-KR" sz="1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ko-KR" sz="14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</m:oMath>
                    <m:oMath xmlns:m="http://schemas.openxmlformats.org/officeDocument/2006/math">
                      <m:f>
                        <m:fPr>
                          <m:ctrlPr>
                            <a:rPr lang="en-US" altLang="ko-KR" sz="14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ko-KR" sz="1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en-US" altLang="ko-KR" sz="1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ko-KR" sz="1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sSub>
                        <m:sSubPr>
                          <m:ctrlPr>
                            <a:rPr lang="en-US" altLang="ko-KR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en-US" altLang="ko-KR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∞</m:t>
                          </m:r>
                        </m:sub>
                      </m:sSub>
                      <m:r>
                        <a:rPr lang="en-US" altLang="ko-KR" sz="1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ko-KR" sz="1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altLang="ko-KR" sz="1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)=</m:t>
                      </m:r>
                      <m:r>
                        <a:rPr lang="en-US" altLang="ko-KR" sz="140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ko-KR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altLang="ko-KR" sz="14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∇</m:t>
                          </m:r>
                          <m:r>
                            <a:rPr lang="en-US" altLang="ko-KR" sz="1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  <m:d>
                            <m:dPr>
                              <m:ctrlPr>
                                <a:rPr lang="en-US" altLang="ko-KR" sz="1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ko-KR" sz="1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num>
                        <m:den>
                          <m:sSup>
                            <m:sSupPr>
                              <m:ctrlPr>
                                <a:rPr lang="en-US" altLang="ko-KR" sz="1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ko-KR" sz="1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p>
                              <m:r>
                                <a:rPr lang="en-US" altLang="ko-KR" sz="1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sSub>
                        <m:sSubPr>
                          <m:ctrlPr>
                            <a:rPr lang="en-US" altLang="ko-KR" sz="1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sz="1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en-US" altLang="ko-KR" sz="1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∞</m:t>
                          </m:r>
                        </m:sub>
                      </m:sSub>
                      <m:d>
                        <m:dPr>
                          <m:ctrlPr>
                            <a:rPr lang="en-US" altLang="ko-KR" sz="1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ko-KR" sz="1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en-US" altLang="ko-KR" dirty="0"/>
              </a:p>
            </p:txBody>
          </p:sp>
        </mc:Choice>
        <mc:Fallback>
          <p:sp>
            <p:nvSpPr>
              <p:cNvPr id="3" name="내용 개체 틀 2">
                <a:extLst>
                  <a:ext uri="{FF2B5EF4-FFF2-40B4-BE49-F238E27FC236}">
                    <a16:creationId xmlns:a16="http://schemas.microsoft.com/office/drawing/2014/main" id="{CFE0C542-54DB-C485-0145-F852826616D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29622" y="1026160"/>
                <a:ext cx="11332755" cy="5278845"/>
              </a:xfrm>
              <a:blipFill>
                <a:blip r:embed="rId3"/>
                <a:stretch>
                  <a:fillRect l="-269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194" name="Picture 2" descr="Energy-Based GAN">
            <a:extLst>
              <a:ext uri="{FF2B5EF4-FFF2-40B4-BE49-F238E27FC236}">
                <a16:creationId xmlns:a16="http://schemas.microsoft.com/office/drawing/2014/main" id="{0C8A1D2A-CF4B-688C-2762-2DF074D9F9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9841" y="4262445"/>
            <a:ext cx="9132316" cy="2042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27586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DF088A4D-10BF-C116-BBC1-0ACB8B1B30C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Contents</a:t>
            </a:r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52400E9A-DA5E-72A1-1BD7-D9A106C849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/>
              <a:t>Diffusion</a:t>
            </a:r>
            <a:r>
              <a:rPr lang="ko-KR" altLang="en-US" dirty="0"/>
              <a:t> </a:t>
            </a:r>
            <a:r>
              <a:rPr lang="en-US" altLang="ko-KR" dirty="0"/>
              <a:t>Models</a:t>
            </a:r>
            <a:r>
              <a:rPr lang="ko-KR" altLang="en-US" dirty="0"/>
              <a:t> 요약</a:t>
            </a:r>
            <a:endParaRPr lang="en-US" altLang="ko-KR" dirty="0"/>
          </a:p>
          <a:p>
            <a:endParaRPr lang="en-US" altLang="ko-KR" dirty="0"/>
          </a:p>
          <a:p>
            <a:r>
              <a:rPr lang="en-US" altLang="ko-KR" dirty="0"/>
              <a:t>Score-based</a:t>
            </a:r>
            <a:r>
              <a:rPr lang="ko-KR" altLang="en-US" dirty="0"/>
              <a:t> </a:t>
            </a:r>
            <a:r>
              <a:rPr lang="en-US" altLang="ko-KR" dirty="0"/>
              <a:t>Models</a:t>
            </a:r>
            <a:r>
              <a:rPr lang="ko-KR" altLang="en-US" dirty="0"/>
              <a:t>이란</a:t>
            </a:r>
            <a:r>
              <a:rPr lang="en-US" altLang="ko-KR" dirty="0"/>
              <a:t>?</a:t>
            </a:r>
          </a:p>
          <a:p>
            <a:endParaRPr lang="en-US" altLang="ko-KR" dirty="0"/>
          </a:p>
          <a:p>
            <a:r>
              <a:rPr lang="en-US" altLang="ko-KR" dirty="0"/>
              <a:t>Energy-based Models</a:t>
            </a:r>
          </a:p>
          <a:p>
            <a:endParaRPr lang="en-US" altLang="ko-KR" dirty="0"/>
          </a:p>
          <a:p>
            <a:r>
              <a:rPr lang="en-US" altLang="ko-KR" dirty="0"/>
              <a:t>Score-based Models</a:t>
            </a:r>
          </a:p>
          <a:p>
            <a:endParaRPr lang="en-US" altLang="ko-KR" dirty="0"/>
          </a:p>
          <a:p>
            <a:r>
              <a:rPr lang="en-US" altLang="ko-KR" dirty="0"/>
              <a:t>Langevin</a:t>
            </a:r>
            <a:r>
              <a:rPr lang="ko-KR" altLang="en-US" dirty="0"/>
              <a:t> </a:t>
            </a:r>
            <a:r>
              <a:rPr lang="en-US" altLang="ko-KR" dirty="0"/>
              <a:t>Dynamics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2389000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35099736-A0A4-BCD7-C786-F85B0813599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Langevin Dynamics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내용 개체 틀 2">
                <a:extLst>
                  <a:ext uri="{FF2B5EF4-FFF2-40B4-BE49-F238E27FC236}">
                    <a16:creationId xmlns:a16="http://schemas.microsoft.com/office/drawing/2014/main" id="{CFE0C542-54DB-C485-0145-F852826616D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29622" y="1026160"/>
                <a:ext cx="11332755" cy="5278845"/>
              </a:xfrm>
            </p:spPr>
            <p:txBody>
              <a:bodyPr/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ko-KR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ko-KR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en-US" altLang="ko-KR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ko-KR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sSub>
                        <m:sSubPr>
                          <m:ctrlPr>
                            <a:rPr lang="en-US" altLang="ko-K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en-US" altLang="ko-K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∞</m:t>
                          </m:r>
                        </m:sub>
                      </m:sSub>
                      <m:d>
                        <m:dPr>
                          <m:ctrlPr>
                            <a:rPr lang="en-US" altLang="ko-K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ko-K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ko-KR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ko-KR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ko-K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altLang="ko-KR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∇</m:t>
                          </m:r>
                          <m:r>
                            <a:rPr lang="en-US" altLang="ko-KR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  <m:d>
                            <m:dPr>
                              <m:ctrlPr>
                                <a:rPr lang="en-US" altLang="ko-KR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ko-KR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num>
                        <m:den>
                          <m:sSup>
                            <m:sSupPr>
                              <m:ctrlPr>
                                <a:rPr lang="en-US" altLang="ko-KR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ko-KR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p>
                              <m:r>
                                <a:rPr lang="en-US" altLang="ko-KR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sSub>
                        <m:sSubPr>
                          <m:ctrlPr>
                            <a:rPr lang="en-US" altLang="ko-KR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en-US" altLang="ko-KR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∞</m:t>
                          </m:r>
                        </m:sub>
                      </m:sSub>
                      <m:d>
                        <m:dPr>
                          <m:ctrlPr>
                            <a:rPr lang="en-US" altLang="ko-KR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ko-KR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en-US" altLang="ko-KR" dirty="0">
                  <a:solidFill>
                    <a:schemeClr val="tx1"/>
                  </a:solidFill>
                </a:endParaRPr>
              </a:p>
              <a:p>
                <a:pPr marL="266700" marR="0" lvl="0" indent="-266700" algn="l" defTabSz="914400" rtl="0" eaLnBrk="1" fontAlgn="auto" latinLnBrk="0" hangingPunct="1">
                  <a:lnSpc>
                    <a:spcPct val="10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Pct val="100000"/>
                  <a:buFont typeface="Wingdings 2" panose="05020102010507070707" pitchFamily="18" charset="2"/>
                  <a:buChar char=""/>
                  <a:tabLst/>
                  <a:defRPr/>
                </a:pPr>
                <a:endParaRPr kumimoji="0" lang="en-US" altLang="ko-K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KoPubWorld돋움체 Bold" panose="00000800000000000000" pitchFamily="2" charset="-127"/>
                  <a:ea typeface="KoPubWorld돋움체 Bold" panose="00000800000000000000" pitchFamily="2" charset="-127"/>
                  <a:cs typeface="KoPubWorld돋움체 Bold" panose="00000800000000000000" pitchFamily="2" charset="-127"/>
                </a:endParaRPr>
              </a:p>
              <a:p>
                <a:pPr marL="266700" marR="0" lvl="0" indent="-266700" algn="l" defTabSz="914400" rtl="0" eaLnBrk="1" fontAlgn="auto" latinLnBrk="0" hangingPunct="1">
                  <a:lnSpc>
                    <a:spcPct val="10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Pct val="100000"/>
                  <a:buFont typeface="Wingdings 2" panose="05020102010507070707" pitchFamily="18" charset="2"/>
                  <a:buChar char=""/>
                  <a:tabLst/>
                  <a:defRPr/>
                </a:pPr>
                <a:r>
                  <a:rPr kumimoji="0" lang="ko-KR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KoPubWorld돋움체 Bold" panose="00000800000000000000" pitchFamily="2" charset="-127"/>
                    <a:ea typeface="KoPubWorld돋움체 Bold" panose="00000800000000000000" pitchFamily="2" charset="-127"/>
                    <a:cs typeface="KoPubWorld돋움체 Bold" panose="00000800000000000000" pitchFamily="2" charset="-127"/>
                  </a:rPr>
                  <a:t>미분했을 때 재귀 식이 반복되므로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altLang="ko-KR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KoPubWorld돋움체 Bold" panose="00000800000000000000" pitchFamily="2" charset="-127"/>
                            <a:cs typeface="KoPubWorld돋움체 Bold" panose="00000800000000000000" pitchFamily="2" charset="-127"/>
                          </a:rPr>
                        </m:ctrlPr>
                      </m:sSubPr>
                      <m:e>
                        <m:r>
                          <a:rPr kumimoji="0" lang="en-US" altLang="ko-KR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KoPubWorld돋움체 Bold" panose="00000800000000000000" pitchFamily="2" charset="-127"/>
                            <a:cs typeface="KoPubWorld돋움체 Bold" panose="00000800000000000000" pitchFamily="2" charset="-127"/>
                          </a:rPr>
                          <m:t>𝑞</m:t>
                        </m:r>
                      </m:e>
                      <m:sub>
                        <m:r>
                          <a:rPr kumimoji="0" lang="en-US" altLang="ko-KR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KoPubWorld돋움체 Bold" panose="00000800000000000000" pitchFamily="2" charset="-127"/>
                            <a:cs typeface="KoPubWorld돋움체 Bold" panose="00000800000000000000" pitchFamily="2" charset="-127"/>
                          </a:rPr>
                          <m:t>∞</m:t>
                        </m:r>
                      </m:sub>
                    </m:sSub>
                    <m:r>
                      <a:rPr kumimoji="0" lang="en-US" altLang="ko-KR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KoPubWorld돋움체 Bold" panose="00000800000000000000" pitchFamily="2" charset="-127"/>
                        <a:cs typeface="KoPubWorld돋움체 Bold" panose="00000800000000000000" pitchFamily="2" charset="-127"/>
                      </a:rPr>
                      <m:t>(</m:t>
                    </m:r>
                    <m:r>
                      <a:rPr kumimoji="0" lang="en-US" altLang="ko-KR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KoPubWorld돋움체 Bold" panose="00000800000000000000" pitchFamily="2" charset="-127"/>
                        <a:cs typeface="KoPubWorld돋움체 Bold" panose="00000800000000000000" pitchFamily="2" charset="-127"/>
                      </a:rPr>
                      <m:t>𝑥</m:t>
                    </m:r>
                    <m:r>
                      <a:rPr kumimoji="0" lang="en-US" altLang="ko-KR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KoPubWorld돋움체 Bold" panose="00000800000000000000" pitchFamily="2" charset="-127"/>
                        <a:cs typeface="KoPubWorld돋움체 Bold" panose="00000800000000000000" pitchFamily="2" charset="-127"/>
                      </a:rPr>
                      <m:t>)</m:t>
                    </m:r>
                  </m:oMath>
                </a14:m>
                <a:r>
                  <a:rPr kumimoji="0" lang="ko-KR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KoPubWorld돋움체 Bold" panose="00000800000000000000" pitchFamily="2" charset="-127"/>
                    <a:ea typeface="KoPubWorld돋움체 Bold" panose="00000800000000000000" pitchFamily="2" charset="-127"/>
                    <a:cs typeface="KoPubWorld돋움체 Bold" panose="00000800000000000000" pitchFamily="2" charset="-127"/>
                  </a:rPr>
                  <a:t>는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altLang="ko-KR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KoPubWorld돋움체 Bold" panose="00000800000000000000" pitchFamily="2" charset="-127"/>
                            <a:cs typeface="KoPubWorld돋움체 Bold" panose="00000800000000000000" pitchFamily="2" charset="-127"/>
                          </a:rPr>
                        </m:ctrlPr>
                      </m:sSupPr>
                      <m:e>
                        <m:r>
                          <a:rPr kumimoji="0" lang="en-US" altLang="ko-KR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KoPubWorld돋움체 Bold" panose="00000800000000000000" pitchFamily="2" charset="-127"/>
                            <a:cs typeface="KoPubWorld돋움체 Bold" panose="00000800000000000000" pitchFamily="2" charset="-127"/>
                          </a:rPr>
                          <m:t>𝑒</m:t>
                        </m:r>
                      </m:e>
                      <m:sup>
                        <m:r>
                          <a:rPr kumimoji="0" lang="en-US" altLang="ko-KR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KoPubWorld돋움체 Bold" panose="00000800000000000000" pitchFamily="2" charset="-127"/>
                            <a:cs typeface="KoPubWorld돋움체 Bold" panose="00000800000000000000" pitchFamily="2" charset="-127"/>
                          </a:rPr>
                          <m:t>𝑓</m:t>
                        </m:r>
                        <m:d>
                          <m:dPr>
                            <m:ctrlPr>
                              <a:rPr kumimoji="0" lang="en-US" altLang="ko-KR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KoPubWorld돋움체 Bold" panose="00000800000000000000" pitchFamily="2" charset="-127"/>
                                <a:cs typeface="KoPubWorld돋움체 Bold" panose="00000800000000000000" pitchFamily="2" charset="-127"/>
                              </a:rPr>
                            </m:ctrlPr>
                          </m:dPr>
                          <m:e>
                            <m:r>
                              <a:rPr kumimoji="0" lang="en-US" altLang="ko-KR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KoPubWorld돋움체 Bold" panose="00000800000000000000" pitchFamily="2" charset="-127"/>
                                <a:cs typeface="KoPubWorld돋움체 Bold" panose="00000800000000000000" pitchFamily="2" charset="-127"/>
                              </a:rPr>
                              <m:t>𝑥</m:t>
                            </m:r>
                          </m:e>
                        </m:d>
                      </m:sup>
                    </m:sSup>
                  </m:oMath>
                </a14:m>
                <a:r>
                  <a:rPr kumimoji="0" lang="en-US" altLang="ko-K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KoPubWorld돋움체 Bold" panose="00000800000000000000" pitchFamily="2" charset="-127"/>
                    <a:ea typeface="KoPubWorld돋움체 Bold" panose="00000800000000000000" pitchFamily="2" charset="-127"/>
                    <a:cs typeface="KoPubWorld돋움체 Bold" panose="00000800000000000000" pitchFamily="2" charset="-127"/>
                  </a:rPr>
                  <a:t> </a:t>
                </a:r>
                <a:r>
                  <a:rPr kumimoji="0" lang="ko-KR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KoPubWorld돋움체 Bold" panose="00000800000000000000" pitchFamily="2" charset="-127"/>
                    <a:ea typeface="KoPubWorld돋움체 Bold" panose="00000800000000000000" pitchFamily="2" charset="-127"/>
                    <a:cs typeface="KoPubWorld돋움체 Bold" panose="00000800000000000000" pitchFamily="2" charset="-127"/>
                  </a:rPr>
                  <a:t>꼴의 함수로 추측할 수 있다</a:t>
                </a:r>
                <a:r>
                  <a:rPr kumimoji="0" lang="en-US" altLang="ko-K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KoPubWorld돋움체 Bold" panose="00000800000000000000" pitchFamily="2" charset="-127"/>
                    <a:ea typeface="KoPubWorld돋움체 Bold" panose="00000800000000000000" pitchFamily="2" charset="-127"/>
                    <a:cs typeface="KoPubWorld돋움체 Bold" panose="00000800000000000000" pitchFamily="2" charset="-127"/>
                  </a:rPr>
                  <a:t>.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Pct val="100000"/>
                  <a:buNone/>
                  <a:tabLst/>
                  <a:defRPr/>
                </a:pPr>
                <a:endParaRPr lang="en-US" altLang="ko-KR" dirty="0">
                  <a:solidFill>
                    <a:prstClr val="black"/>
                  </a:solidFill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Pct val="100000"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ko-KR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en-US" altLang="ko-KR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∞</m:t>
                          </m:r>
                        </m:sub>
                      </m:sSub>
                      <m:d>
                        <m:dPr>
                          <m:ctrlPr>
                            <a:rPr lang="en-US" altLang="ko-KR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ko-KR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ko-KR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func>
                        <m:funcPr>
                          <m:ctrlPr>
                            <a:rPr lang="en-US" altLang="ko-KR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ko-KR" b="0" i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exp</m:t>
                          </m:r>
                        </m:fName>
                        <m:e>
                          <m:d>
                            <m:dPr>
                              <m:ctrlPr>
                                <a:rPr lang="en-US" altLang="ko-KR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ko-KR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altLang="ko-KR" b="0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ko-KR" b="0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𝑉</m:t>
                                  </m:r>
                                  <m:d>
                                    <m:dPr>
                                      <m:ctrlPr>
                                        <a:rPr lang="en-US" altLang="ko-KR" b="0" i="1" smtClean="0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ko-KR" b="0" i="1" smtClean="0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</m:d>
                                </m:num>
                                <m:den>
                                  <m:sSup>
                                    <m:sSupPr>
                                      <m:ctrlPr>
                                        <a:rPr lang="en-US" altLang="ko-KR" b="0" i="1" smtClean="0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ko-KR" b="0" i="1" smtClean="0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𝜎</m:t>
                                      </m:r>
                                    </m:e>
                                    <m:sup>
                                      <m:r>
                                        <a:rPr lang="en-US" altLang="ko-KR" b="0" i="1" smtClean="0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den>
                              </m:f>
                            </m:e>
                          </m:d>
                        </m:e>
                      </m:func>
                    </m:oMath>
                  </m:oMathPara>
                </a14:m>
                <a:endParaRPr lang="en-US" altLang="ko-KR" dirty="0">
                  <a:solidFill>
                    <a:prstClr val="black"/>
                  </a:solidFill>
                </a:endParaRPr>
              </a:p>
              <a:p>
                <a:pPr marL="266700" marR="0" lvl="0" indent="-266700" algn="l" defTabSz="914400" rtl="0" eaLnBrk="1" fontAlgn="auto" latinLnBrk="0" hangingPunct="1">
                  <a:lnSpc>
                    <a:spcPct val="10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Pct val="100000"/>
                  <a:buFont typeface="Wingdings 2" panose="05020102010507070707" pitchFamily="18" charset="2"/>
                  <a:buChar char=""/>
                  <a:tabLst/>
                  <a:defRPr/>
                </a:pPr>
                <a:endParaRPr kumimoji="0" lang="en-US" altLang="ko-K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KoPubWorld돋움체 Bold" panose="00000800000000000000" pitchFamily="2" charset="-127"/>
                  <a:ea typeface="KoPubWorld돋움체 Bold" panose="00000800000000000000" pitchFamily="2" charset="-127"/>
                  <a:cs typeface="KoPubWorld돋움체 Bold" panose="00000800000000000000" pitchFamily="2" charset="-127"/>
                </a:endParaRPr>
              </a:p>
            </p:txBody>
          </p:sp>
        </mc:Choice>
        <mc:Fallback>
          <p:sp>
            <p:nvSpPr>
              <p:cNvPr id="3" name="내용 개체 틀 2">
                <a:extLst>
                  <a:ext uri="{FF2B5EF4-FFF2-40B4-BE49-F238E27FC236}">
                    <a16:creationId xmlns:a16="http://schemas.microsoft.com/office/drawing/2014/main" id="{CFE0C542-54DB-C485-0145-F852826616D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29622" y="1026160"/>
                <a:ext cx="11332755" cy="5278845"/>
              </a:xfrm>
              <a:blipFill>
                <a:blip r:embed="rId3"/>
                <a:stretch>
                  <a:fillRect l="-269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194" name="Picture 2" descr="Energy-Based GAN">
            <a:extLst>
              <a:ext uri="{FF2B5EF4-FFF2-40B4-BE49-F238E27FC236}">
                <a16:creationId xmlns:a16="http://schemas.microsoft.com/office/drawing/2014/main" id="{0C8A1D2A-CF4B-688C-2762-2DF074D9F9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9841" y="4262445"/>
            <a:ext cx="9132316" cy="2042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21414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35099736-A0A4-BCD7-C786-F85B0813599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Langevin Dynamics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내용 개체 틀 2">
                <a:extLst>
                  <a:ext uri="{FF2B5EF4-FFF2-40B4-BE49-F238E27FC236}">
                    <a16:creationId xmlns:a16="http://schemas.microsoft.com/office/drawing/2014/main" id="{CFE0C542-54DB-C485-0145-F852826616D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29622" y="1026160"/>
                <a:ext cx="11332755" cy="5278845"/>
              </a:xfrm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Pct val="100000"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ko-KR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en-US" altLang="ko-KR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∞</m:t>
                          </m:r>
                        </m:sub>
                      </m:sSub>
                      <m:d>
                        <m:dPr>
                          <m:ctrlPr>
                            <a:rPr lang="en-US" altLang="ko-KR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ko-KR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ko-KR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func>
                        <m:funcPr>
                          <m:ctrlPr>
                            <a:rPr lang="en-US" altLang="ko-KR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ko-KR" b="0" i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exp</m:t>
                          </m:r>
                        </m:fName>
                        <m:e>
                          <m:d>
                            <m:dPr>
                              <m:ctrlPr>
                                <a:rPr lang="en-US" altLang="ko-KR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ko-KR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altLang="ko-KR" b="0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ko-KR" b="0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𝑉</m:t>
                                  </m:r>
                                  <m:d>
                                    <m:dPr>
                                      <m:ctrlPr>
                                        <a:rPr lang="en-US" altLang="ko-KR" b="0" i="1" smtClean="0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ko-KR" b="0" i="1" smtClean="0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</m:d>
                                </m:num>
                                <m:den>
                                  <m:sSup>
                                    <m:sSupPr>
                                      <m:ctrlPr>
                                        <a:rPr lang="en-US" altLang="ko-KR" b="0" i="1" smtClean="0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ko-KR" b="0" i="1" smtClean="0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𝜎</m:t>
                                      </m:r>
                                    </m:e>
                                    <m:sup>
                                      <m:r>
                                        <a:rPr lang="en-US" altLang="ko-KR" b="0" i="1" smtClean="0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den>
                              </m:f>
                            </m:e>
                          </m:d>
                        </m:e>
                      </m:func>
                    </m:oMath>
                  </m:oMathPara>
                </a14:m>
                <a:endParaRPr lang="en-US" altLang="ko-KR" dirty="0">
                  <a:solidFill>
                    <a:prstClr val="black"/>
                  </a:solidFill>
                </a:endParaRPr>
              </a:p>
              <a:p>
                <a:pPr marL="266700" marR="0" lvl="0" indent="-266700" algn="l" defTabSz="914400" rtl="0" eaLnBrk="1" fontAlgn="auto" latinLnBrk="0" hangingPunct="1">
                  <a:lnSpc>
                    <a:spcPct val="10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Pct val="100000"/>
                  <a:buFont typeface="Wingdings 2" panose="05020102010507070707" pitchFamily="18" charset="2"/>
                  <a:buChar char=""/>
                  <a:tabLst/>
                  <a:defRPr/>
                </a:pPr>
                <a:endParaRPr kumimoji="0" lang="en-US" altLang="ko-K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KoPubWorld돋움체 Bold" panose="00000800000000000000" pitchFamily="2" charset="-127"/>
                  <a:ea typeface="KoPubWorld돋움체 Bold" panose="00000800000000000000" pitchFamily="2" charset="-127"/>
                  <a:cs typeface="KoPubWorld돋움체 Bold" panose="00000800000000000000" pitchFamily="2" charset="-127"/>
                </a:endParaRPr>
              </a:p>
              <a:p>
                <a:pPr marL="266700" marR="0" lvl="0" indent="-266700" algn="l" defTabSz="914400" rtl="0" eaLnBrk="1" fontAlgn="auto" latinLnBrk="0" hangingPunct="1">
                  <a:lnSpc>
                    <a:spcPct val="10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Pct val="100000"/>
                  <a:buFont typeface="Wingdings 2" panose="05020102010507070707" pitchFamily="18" charset="2"/>
                  <a:buChar char=""/>
                  <a:tabLst/>
                  <a:defRPr/>
                </a:pPr>
                <a:r>
                  <a:rPr kumimoji="0" lang="ko-KR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KoPubWorld돋움체 Bold" panose="00000800000000000000" pitchFamily="2" charset="-127"/>
                    <a:ea typeface="KoPubWorld돋움체 Bold" panose="00000800000000000000" pitchFamily="2" charset="-127"/>
                    <a:cs typeface="KoPubWorld돋움체 Bold" panose="00000800000000000000" pitchFamily="2" charset="-127"/>
                  </a:rPr>
                  <a:t>위 식은 </a:t>
                </a:r>
                <a:r>
                  <a:rPr lang="en-US" altLang="ko-KR" dirty="0">
                    <a:solidFill>
                      <a:prstClr val="black"/>
                    </a:solidFill>
                  </a:rPr>
                  <a:t>normalization constant Z</a:t>
                </a:r>
                <a:r>
                  <a:rPr lang="ko-KR" altLang="en-US" dirty="0">
                    <a:solidFill>
                      <a:prstClr val="black"/>
                    </a:solidFill>
                  </a:rPr>
                  <a:t>를 통해 </a:t>
                </a:r>
                <a:r>
                  <a:rPr lang="en-US" altLang="ko-KR" dirty="0">
                    <a:solidFill>
                      <a:prstClr val="black"/>
                    </a:solidFill>
                  </a:rPr>
                  <a:t>Energy function</a:t>
                </a:r>
                <a:r>
                  <a:rPr lang="ko-KR" altLang="en-US" dirty="0">
                    <a:solidFill>
                      <a:prstClr val="black"/>
                    </a:solidFill>
                  </a:rPr>
                  <a:t>의 방정식으로 나타낼 수 있다</a:t>
                </a:r>
                <a:r>
                  <a:rPr lang="en-US" altLang="ko-KR" dirty="0">
                    <a:solidFill>
                      <a:prstClr val="black"/>
                    </a:solidFill>
                  </a:rPr>
                  <a:t>.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sub>
                    </m:sSub>
                    <m:d>
                      <m:dPr>
                        <m:ctrlPr>
                          <a:rPr lang="en-US" altLang="ko-KR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altLang="ko-KR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ko-KR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sSub>
                          <m:sSubPr>
                            <m:ctrlP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  <m:t>𝑍</m:t>
                            </m:r>
                          </m:e>
                          <m:sub>
                            <m: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  <m:t>𝜃</m:t>
                            </m:r>
                          </m:sub>
                        </m:sSub>
                      </m:den>
                    </m:f>
                    <m:sSup>
                      <m:sSupPr>
                        <m:ctrlPr>
                          <a:rPr lang="en-US" altLang="ko-KR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  <m:t>𝜃</m:t>
                            </m:r>
                          </m:sub>
                        </m:sSub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</m:oMath>
                </a14:m>
                <a:r>
                  <a:rPr lang="en-US" altLang="ko-KR" dirty="0">
                    <a:solidFill>
                      <a:prstClr val="black"/>
                    </a:solidFill>
                  </a:rPr>
                  <a:t>)</a:t>
                </a:r>
              </a:p>
              <a:p>
                <a:pPr marL="266700" marR="0" lvl="0" indent="-266700" algn="l" defTabSz="914400" rtl="0" eaLnBrk="1" fontAlgn="auto" latinLnBrk="0" hangingPunct="1">
                  <a:lnSpc>
                    <a:spcPct val="10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Pct val="100000"/>
                  <a:buFont typeface="Wingdings 2" panose="05020102010507070707" pitchFamily="18" charset="2"/>
                  <a:buChar char=""/>
                  <a:tabLst/>
                  <a:defRPr/>
                </a:pPr>
                <a:endParaRPr kumimoji="0" lang="en-US" altLang="ko-K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KoPubWorld돋움체 Bold" panose="00000800000000000000" pitchFamily="2" charset="-127"/>
                  <a:ea typeface="KoPubWorld돋움체 Bold" panose="00000800000000000000" pitchFamily="2" charset="-127"/>
                  <a:cs typeface="KoPubWorld돋움체 Bold" panose="00000800000000000000" pitchFamily="2" charset="-127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Pct val="100000"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altLang="ko-KR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KoPubWorld돋움체 Bold" panose="00000800000000000000" pitchFamily="2" charset="-127"/>
                          <a:cs typeface="KoPubWorld돋움체 Bold" panose="00000800000000000000" pitchFamily="2" charset="-127"/>
                        </a:rPr>
                        <m:t>𝑝</m:t>
                      </m:r>
                      <m:d>
                        <m:dPr>
                          <m:ctrlPr>
                            <a:rPr kumimoji="0" lang="en-US" altLang="ko-KR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KoPubWorld돋움체 Bold" panose="00000800000000000000" pitchFamily="2" charset="-127"/>
                              <a:cs typeface="KoPubWorld돋움체 Bold" panose="00000800000000000000" pitchFamily="2" charset="-127"/>
                            </a:rPr>
                          </m:ctrlPr>
                        </m:dPr>
                        <m:e>
                          <m:r>
                            <a:rPr kumimoji="0" lang="en-US" altLang="ko-KR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KoPubWorld돋움체 Bold" panose="00000800000000000000" pitchFamily="2" charset="-127"/>
                              <a:cs typeface="KoPubWorld돋움체 Bold" panose="00000800000000000000" pitchFamily="2" charset="-127"/>
                            </a:rPr>
                            <m:t>𝑥</m:t>
                          </m:r>
                        </m:e>
                      </m:d>
                      <m:r>
                        <a:rPr kumimoji="0" lang="en-US" altLang="ko-KR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KoPubWorld돋움체 Bold" panose="00000800000000000000" pitchFamily="2" charset="-127"/>
                          <a:cs typeface="KoPubWorld돋움체 Bold" panose="00000800000000000000" pitchFamily="2" charset="-127"/>
                        </a:rPr>
                        <m:t>=</m:t>
                      </m:r>
                      <m:f>
                        <m:fPr>
                          <m:ctrlPr>
                            <a:rPr kumimoji="0" lang="en-US" altLang="ko-KR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KoPubWorld돋움체 Bold" panose="00000800000000000000" pitchFamily="2" charset="-127"/>
                              <a:cs typeface="KoPubWorld돋움체 Bold" panose="00000800000000000000" pitchFamily="2" charset="-127"/>
                            </a:rPr>
                          </m:ctrlPr>
                        </m:fPr>
                        <m:num>
                          <m:func>
                            <m:funcPr>
                              <m:ctrlPr>
                                <a:rPr kumimoji="0" lang="en-US" altLang="ko-KR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KoPubWorld돋움체 Bold" panose="00000800000000000000" pitchFamily="2" charset="-127"/>
                                  <a:cs typeface="KoPubWorld돋움체 Bold" panose="00000800000000000000" pitchFamily="2" charset="-127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kumimoji="0" lang="en-US" altLang="ko-KR" sz="1800" b="0" i="0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KoPubWorld돋움체 Bold" panose="00000800000000000000" pitchFamily="2" charset="-127"/>
                                  <a:cs typeface="KoPubWorld돋움체 Bold" panose="00000800000000000000" pitchFamily="2" charset="-127"/>
                                </a:rPr>
                                <m:t>exp</m:t>
                              </m:r>
                            </m:fName>
                            <m:e>
                              <m:r>
                                <a:rPr kumimoji="0" lang="en-US" altLang="ko-KR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KoPubWorld돋움체 Bold" panose="00000800000000000000" pitchFamily="2" charset="-127"/>
                                  <a:cs typeface="KoPubWorld돋움체 Bold" panose="00000800000000000000" pitchFamily="2" charset="-127"/>
                                </a:rPr>
                                <m:t>[−</m:t>
                              </m:r>
                              <m:r>
                                <a:rPr kumimoji="0" lang="en-US" altLang="ko-KR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KoPubWorld돋움체 Bold" panose="00000800000000000000" pitchFamily="2" charset="-127"/>
                                  <a:cs typeface="KoPubWorld돋움체 Bold" panose="00000800000000000000" pitchFamily="2" charset="-127"/>
                                </a:rPr>
                                <m:t>𝑉</m:t>
                              </m:r>
                              <m:r>
                                <a:rPr kumimoji="0" lang="en-US" altLang="ko-KR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KoPubWorld돋움체 Bold" panose="00000800000000000000" pitchFamily="2" charset="-127"/>
                                  <a:cs typeface="KoPubWorld돋움체 Bold" panose="00000800000000000000" pitchFamily="2" charset="-127"/>
                                </a:rPr>
                                <m:t>(</m:t>
                              </m:r>
                              <m:r>
                                <a:rPr kumimoji="0" lang="en-US" altLang="ko-KR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KoPubWorld돋움체 Bold" panose="00000800000000000000" pitchFamily="2" charset="-127"/>
                                  <a:cs typeface="KoPubWorld돋움체 Bold" panose="00000800000000000000" pitchFamily="2" charset="-127"/>
                                </a:rPr>
                                <m:t>𝑥</m:t>
                              </m:r>
                              <m:r>
                                <a:rPr kumimoji="0" lang="en-US" altLang="ko-KR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KoPubWorld돋움체 Bold" panose="00000800000000000000" pitchFamily="2" charset="-127"/>
                                  <a:cs typeface="KoPubWorld돋움체 Bold" panose="00000800000000000000" pitchFamily="2" charset="-127"/>
                                </a:rPr>
                                <m:t>)]</m:t>
                              </m:r>
                            </m:e>
                          </m:func>
                        </m:num>
                        <m:den>
                          <m:r>
                            <a:rPr kumimoji="0" lang="en-US" altLang="ko-KR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KoPubWorld돋움체 Bold" panose="00000800000000000000" pitchFamily="2" charset="-127"/>
                              <a:cs typeface="KoPubWorld돋움체 Bold" panose="00000800000000000000" pitchFamily="2" charset="-127"/>
                            </a:rPr>
                            <m:t>𝑍</m:t>
                          </m:r>
                        </m:den>
                      </m:f>
                    </m:oMath>
                    <m:oMath xmlns:m="http://schemas.openxmlformats.org/officeDocument/2006/math">
                      <m:func>
                        <m:funcPr>
                          <m:ctrlPr>
                            <a:rPr kumimoji="0" lang="en-US" altLang="ko-KR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KoPubWorld돋움체 Bold" panose="00000800000000000000" pitchFamily="2" charset="-127"/>
                              <a:cs typeface="KoPubWorld돋움체 Bold" panose="00000800000000000000" pitchFamily="2" charset="-127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kumimoji="0" lang="en-US" altLang="ko-KR" sz="18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KoPubWorld돋움체 Bold" panose="00000800000000000000" pitchFamily="2" charset="-127"/>
                              <a:cs typeface="KoPubWorld돋움체 Bold" panose="00000800000000000000" pitchFamily="2" charset="-127"/>
                            </a:rPr>
                            <m:t>log</m:t>
                          </m:r>
                        </m:fName>
                        <m:e>
                          <m:r>
                            <a:rPr kumimoji="0" lang="en-US" altLang="ko-KR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KoPubWorld돋움체 Bold" panose="00000800000000000000" pitchFamily="2" charset="-127"/>
                              <a:cs typeface="KoPubWorld돋움체 Bold" panose="00000800000000000000" pitchFamily="2" charset="-127"/>
                            </a:rPr>
                            <m:t>𝑝</m:t>
                          </m:r>
                          <m:d>
                            <m:dPr>
                              <m:ctrlPr>
                                <a:rPr kumimoji="0" lang="en-US" altLang="ko-KR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KoPubWorld돋움체 Bold" panose="00000800000000000000" pitchFamily="2" charset="-127"/>
                                  <a:cs typeface="KoPubWorld돋움체 Bold" panose="00000800000000000000" pitchFamily="2" charset="-127"/>
                                </a:rPr>
                              </m:ctrlPr>
                            </m:dPr>
                            <m:e>
                              <m:r>
                                <a:rPr kumimoji="0" lang="en-US" altLang="ko-KR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KoPubWorld돋움체 Bold" panose="00000800000000000000" pitchFamily="2" charset="-127"/>
                                  <a:cs typeface="KoPubWorld돋움체 Bold" panose="00000800000000000000" pitchFamily="2" charset="-127"/>
                                </a:rPr>
                                <m:t>𝑥</m:t>
                              </m:r>
                            </m:e>
                          </m:d>
                          <m:r>
                            <a:rPr kumimoji="0" lang="en-US" altLang="ko-KR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KoPubWorld돋움체 Bold" panose="00000800000000000000" pitchFamily="2" charset="-127"/>
                              <a:cs typeface="KoPubWorld돋움체 Bold" panose="00000800000000000000" pitchFamily="2" charset="-127"/>
                            </a:rPr>
                            <m:t>=</m:t>
                          </m:r>
                          <m:func>
                            <m:funcPr>
                              <m:ctrlPr>
                                <a:rPr kumimoji="0" lang="en-US" altLang="ko-KR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KoPubWorld돋움체 Bold" panose="00000800000000000000" pitchFamily="2" charset="-127"/>
                                  <a:cs typeface="KoPubWorld돋움체 Bold" panose="00000800000000000000" pitchFamily="2" charset="-127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kumimoji="0" lang="en-US" altLang="ko-KR" sz="1800" b="0" i="0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KoPubWorld돋움체 Bold" panose="00000800000000000000" pitchFamily="2" charset="-127"/>
                                  <a:cs typeface="KoPubWorld돋움체 Bold" panose="00000800000000000000" pitchFamily="2" charset="-127"/>
                                </a:rPr>
                                <m:t>log</m:t>
                              </m:r>
                            </m:fName>
                            <m:e>
                              <m:f>
                                <m:fPr>
                                  <m:ctrlPr>
                                    <a:rPr kumimoji="0" lang="en-US" altLang="ko-KR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KoPubWorld돋움체 Bold" panose="00000800000000000000" pitchFamily="2" charset="-127"/>
                                      <a:cs typeface="KoPubWorld돋움체 Bold" panose="00000800000000000000" pitchFamily="2" charset="-127"/>
                                    </a:rPr>
                                  </m:ctrlPr>
                                </m:fPr>
                                <m:num>
                                  <m:func>
                                    <m:funcPr>
                                      <m:ctrlPr>
                                        <a:rPr kumimoji="0" lang="en-US" altLang="ko-KR" sz="1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KoPubWorld돋움체 Bold" panose="00000800000000000000" pitchFamily="2" charset="-127"/>
                                          <a:cs typeface="KoPubWorld돋움체 Bold" panose="00000800000000000000" pitchFamily="2" charset="-127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kumimoji="0" lang="en-US" altLang="ko-KR" sz="1800" b="0" i="0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KoPubWorld돋움체 Bold" panose="00000800000000000000" pitchFamily="2" charset="-127"/>
                                          <a:cs typeface="KoPubWorld돋움체 Bold" panose="00000800000000000000" pitchFamily="2" charset="-127"/>
                                        </a:rPr>
                                        <m:t>exp</m:t>
                                      </m:r>
                                    </m:fName>
                                    <m:e>
                                      <m:d>
                                        <m:dPr>
                                          <m:begChr m:val="["/>
                                          <m:endChr m:val="]"/>
                                          <m:ctrlPr>
                                            <a:rPr kumimoji="0" lang="en-US" altLang="ko-KR" sz="18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KoPubWorld돋움체 Bold" panose="00000800000000000000" pitchFamily="2" charset="-127"/>
                                              <a:cs typeface="KoPubWorld돋움체 Bold" panose="00000800000000000000" pitchFamily="2" charset="-127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kumimoji="0" lang="en-US" altLang="ko-KR" sz="18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KoPubWorld돋움체 Bold" panose="00000800000000000000" pitchFamily="2" charset="-127"/>
                                              <a:cs typeface="KoPubWorld돋움체 Bold" panose="00000800000000000000" pitchFamily="2" charset="-127"/>
                                            </a:rPr>
                                            <m:t>−</m:t>
                                          </m:r>
                                          <m:r>
                                            <a:rPr kumimoji="0" lang="en-US" altLang="ko-KR" sz="18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KoPubWorld돋움체 Bold" panose="00000800000000000000" pitchFamily="2" charset="-127"/>
                                              <a:cs typeface="KoPubWorld돋움체 Bold" panose="00000800000000000000" pitchFamily="2" charset="-127"/>
                                            </a:rPr>
                                            <m:t>𝑉</m:t>
                                          </m:r>
                                          <m:d>
                                            <m:dPr>
                                              <m:ctrlPr>
                                                <a:rPr kumimoji="0" lang="en-US" altLang="ko-KR" sz="1800" b="0" i="1" u="none" strike="noStrike" kern="1200" cap="none" spc="0" normalizeH="0" baseline="0" noProof="0" smtClean="0">
                                                  <a:ln>
                                                    <a:noFill/>
                                                  </a:ln>
                                                  <a:solidFill>
                                                    <a:prstClr val="black"/>
                                                  </a:solidFill>
                                                  <a:effectLst/>
                                                  <a:uLnTx/>
                                                  <a:uFillTx/>
                                                  <a:latin typeface="Cambria Math" panose="02040503050406030204" pitchFamily="18" charset="0"/>
                                                  <a:ea typeface="KoPubWorld돋움체 Bold" panose="00000800000000000000" pitchFamily="2" charset="-127"/>
                                                  <a:cs typeface="KoPubWorld돋움체 Bold" panose="00000800000000000000" pitchFamily="2" charset="-127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kumimoji="0" lang="en-US" altLang="ko-KR" sz="1800" b="0" i="1" u="none" strike="noStrike" kern="1200" cap="none" spc="0" normalizeH="0" baseline="0" noProof="0" smtClean="0">
                                                  <a:ln>
                                                    <a:noFill/>
                                                  </a:ln>
                                                  <a:solidFill>
                                                    <a:prstClr val="black"/>
                                                  </a:solidFill>
                                                  <a:effectLst/>
                                                  <a:uLnTx/>
                                                  <a:uFillTx/>
                                                  <a:latin typeface="Cambria Math" panose="02040503050406030204" pitchFamily="18" charset="0"/>
                                                  <a:ea typeface="KoPubWorld돋움체 Bold" panose="00000800000000000000" pitchFamily="2" charset="-127"/>
                                                  <a:cs typeface="KoPubWorld돋움체 Bold" panose="00000800000000000000" pitchFamily="2" charset="-127"/>
                                                </a:rPr>
                                                <m:t>𝑥</m:t>
                                              </m:r>
                                            </m:e>
                                          </m:d>
                                        </m:e>
                                      </m:d>
                                    </m:e>
                                  </m:func>
                                </m:num>
                                <m:den>
                                  <m:r>
                                    <a:rPr kumimoji="0" lang="en-US" altLang="ko-KR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KoPubWorld돋움체 Bold" panose="00000800000000000000" pitchFamily="2" charset="-127"/>
                                      <a:cs typeface="KoPubWorld돋움체 Bold" panose="00000800000000000000" pitchFamily="2" charset="-127"/>
                                    </a:rPr>
                                    <m:t>𝑍</m:t>
                                  </m:r>
                                </m:den>
                              </m:f>
                            </m:e>
                          </m:func>
                        </m:e>
                      </m:func>
                    </m:oMath>
                    <m:oMath xmlns:m="http://schemas.openxmlformats.org/officeDocument/2006/math">
                      <m:func>
                        <m:funcPr>
                          <m:ctrlPr>
                            <a:rPr kumimoji="0" lang="en-US" altLang="ko-KR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KoPubWorld돋움체 Bold" panose="00000800000000000000" pitchFamily="2" charset="-127"/>
                              <a:cs typeface="KoPubWorld돋움체 Bold" panose="00000800000000000000" pitchFamily="2" charset="-127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kumimoji="0" lang="en-US" altLang="ko-KR" sz="18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KoPubWorld돋움체 Bold" panose="00000800000000000000" pitchFamily="2" charset="-127"/>
                              <a:cs typeface="KoPubWorld돋움체 Bold" panose="00000800000000000000" pitchFamily="2" charset="-127"/>
                            </a:rPr>
                            <m:t>log</m:t>
                          </m:r>
                        </m:fName>
                        <m:e>
                          <m:r>
                            <a:rPr kumimoji="0" lang="en-US" altLang="ko-KR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KoPubWorld돋움체 Bold" panose="00000800000000000000" pitchFamily="2" charset="-127"/>
                              <a:cs typeface="KoPubWorld돋움체 Bold" panose="00000800000000000000" pitchFamily="2" charset="-127"/>
                            </a:rPr>
                            <m:t>𝑝</m:t>
                          </m:r>
                          <m:d>
                            <m:dPr>
                              <m:ctrlPr>
                                <a:rPr kumimoji="0" lang="en-US" altLang="ko-KR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KoPubWorld돋움체 Bold" panose="00000800000000000000" pitchFamily="2" charset="-127"/>
                                  <a:cs typeface="KoPubWorld돋움체 Bold" panose="00000800000000000000" pitchFamily="2" charset="-127"/>
                                </a:rPr>
                              </m:ctrlPr>
                            </m:dPr>
                            <m:e>
                              <m:r>
                                <a:rPr kumimoji="0" lang="en-US" altLang="ko-KR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KoPubWorld돋움체 Bold" panose="00000800000000000000" pitchFamily="2" charset="-127"/>
                                  <a:cs typeface="KoPubWorld돋움체 Bold" panose="00000800000000000000" pitchFamily="2" charset="-127"/>
                                </a:rPr>
                                <m:t>𝑥</m:t>
                              </m:r>
                            </m:e>
                          </m:d>
                          <m:r>
                            <a:rPr kumimoji="0" lang="en-US" altLang="ko-KR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KoPubWorld돋움체 Bold" panose="00000800000000000000" pitchFamily="2" charset="-127"/>
                              <a:cs typeface="KoPubWorld돋움체 Bold" panose="00000800000000000000" pitchFamily="2" charset="-127"/>
                            </a:rPr>
                            <m:t>=</m:t>
                          </m:r>
                          <m:func>
                            <m:funcPr>
                              <m:ctrlPr>
                                <a:rPr kumimoji="0" lang="en-US" altLang="ko-KR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KoPubWorld돋움체 Bold" panose="00000800000000000000" pitchFamily="2" charset="-127"/>
                                  <a:cs typeface="KoPubWorld돋움체 Bold" panose="00000800000000000000" pitchFamily="2" charset="-127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kumimoji="0" lang="en-US" altLang="ko-KR" sz="1800" b="0" i="0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KoPubWorld돋움체 Bold" panose="00000800000000000000" pitchFamily="2" charset="-127"/>
                                  <a:cs typeface="KoPubWorld돋움체 Bold" panose="00000800000000000000" pitchFamily="2" charset="-127"/>
                                </a:rPr>
                                <m:t>log</m:t>
                              </m:r>
                            </m:fName>
                            <m:e>
                              <m:f>
                                <m:fPr>
                                  <m:ctrlPr>
                                    <a:rPr kumimoji="0" lang="en-US" altLang="ko-KR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KoPubWorld돋움체 Bold" panose="00000800000000000000" pitchFamily="2" charset="-127"/>
                                      <a:cs typeface="KoPubWorld돋움체 Bold" panose="00000800000000000000" pitchFamily="2" charset="-127"/>
                                    </a:rPr>
                                  </m:ctrlPr>
                                </m:fPr>
                                <m:num>
                                  <m:r>
                                    <a:rPr kumimoji="0" lang="en-US" altLang="ko-KR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KoPubWorld돋움체 Bold" panose="00000800000000000000" pitchFamily="2" charset="-127"/>
                                      <a:cs typeface="KoPubWorld돋움체 Bold" panose="00000800000000000000" pitchFamily="2" charset="-127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kumimoji="0" lang="en-US" altLang="ko-KR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KoPubWorld돋움체 Bold" panose="00000800000000000000" pitchFamily="2" charset="-127"/>
                                      <a:cs typeface="KoPubWorld돋움체 Bold" panose="00000800000000000000" pitchFamily="2" charset="-127"/>
                                    </a:rPr>
                                    <m:t>𝑍</m:t>
                                  </m:r>
                                </m:den>
                              </m:f>
                              <m:r>
                                <a:rPr kumimoji="0" lang="en-US" altLang="ko-KR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KoPubWorld돋움체 Bold" panose="00000800000000000000" pitchFamily="2" charset="-127"/>
                                  <a:cs typeface="KoPubWorld돋움체 Bold" panose="00000800000000000000" pitchFamily="2" charset="-127"/>
                                </a:rPr>
                                <m:t>+</m:t>
                              </m:r>
                              <m:func>
                                <m:funcPr>
                                  <m:ctrlPr>
                                    <a:rPr kumimoji="0" lang="en-US" altLang="ko-KR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KoPubWorld돋움체 Bold" panose="00000800000000000000" pitchFamily="2" charset="-127"/>
                                      <a:cs typeface="KoPubWorld돋움체 Bold" panose="00000800000000000000" pitchFamily="2" charset="-127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kumimoji="0" lang="en-US" altLang="ko-KR" sz="1800" b="0" i="0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KoPubWorld돋움체 Bold" panose="00000800000000000000" pitchFamily="2" charset="-127"/>
                                      <a:cs typeface="KoPubWorld돋움체 Bold" panose="00000800000000000000" pitchFamily="2" charset="-127"/>
                                    </a:rPr>
                                    <m:t>log</m:t>
                                  </m:r>
                                </m:fName>
                                <m:e>
                                  <m:func>
                                    <m:funcPr>
                                      <m:ctrlPr>
                                        <a:rPr kumimoji="0" lang="en-US" altLang="ko-KR" sz="1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KoPubWorld돋움체 Bold" panose="00000800000000000000" pitchFamily="2" charset="-127"/>
                                          <a:cs typeface="KoPubWorld돋움체 Bold" panose="00000800000000000000" pitchFamily="2" charset="-127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kumimoji="0" lang="en-US" altLang="ko-KR" sz="1800" b="0" i="0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KoPubWorld돋움체 Bold" panose="00000800000000000000" pitchFamily="2" charset="-127"/>
                                          <a:cs typeface="KoPubWorld돋움체 Bold" panose="00000800000000000000" pitchFamily="2" charset="-127"/>
                                        </a:rPr>
                                        <m:t>exp</m:t>
                                      </m:r>
                                    </m:fName>
                                    <m:e>
                                      <m:d>
                                        <m:dPr>
                                          <m:begChr m:val="["/>
                                          <m:endChr m:val="]"/>
                                          <m:ctrlPr>
                                            <a:rPr kumimoji="0" lang="en-US" altLang="ko-KR" sz="18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KoPubWorld돋움체 Bold" panose="00000800000000000000" pitchFamily="2" charset="-127"/>
                                              <a:cs typeface="KoPubWorld돋움체 Bold" panose="00000800000000000000" pitchFamily="2" charset="-127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kumimoji="0" lang="en-US" altLang="ko-KR" sz="18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KoPubWorld돋움체 Bold" panose="00000800000000000000" pitchFamily="2" charset="-127"/>
                                              <a:cs typeface="KoPubWorld돋움체 Bold" panose="00000800000000000000" pitchFamily="2" charset="-127"/>
                                            </a:rPr>
                                            <m:t>−</m:t>
                                          </m:r>
                                          <m:r>
                                            <a:rPr kumimoji="0" lang="en-US" altLang="ko-KR" sz="18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KoPubWorld돋움체 Bold" panose="00000800000000000000" pitchFamily="2" charset="-127"/>
                                              <a:cs typeface="KoPubWorld돋움체 Bold" panose="00000800000000000000" pitchFamily="2" charset="-127"/>
                                            </a:rPr>
                                            <m:t>𝑉</m:t>
                                          </m:r>
                                          <m:d>
                                            <m:dPr>
                                              <m:ctrlPr>
                                                <a:rPr kumimoji="0" lang="en-US" altLang="ko-KR" sz="1800" b="0" i="1" u="none" strike="noStrike" kern="1200" cap="none" spc="0" normalizeH="0" baseline="0" noProof="0" smtClean="0">
                                                  <a:ln>
                                                    <a:noFill/>
                                                  </a:ln>
                                                  <a:solidFill>
                                                    <a:prstClr val="black"/>
                                                  </a:solidFill>
                                                  <a:effectLst/>
                                                  <a:uLnTx/>
                                                  <a:uFillTx/>
                                                  <a:latin typeface="Cambria Math" panose="02040503050406030204" pitchFamily="18" charset="0"/>
                                                  <a:ea typeface="KoPubWorld돋움체 Bold" panose="00000800000000000000" pitchFamily="2" charset="-127"/>
                                                  <a:cs typeface="KoPubWorld돋움체 Bold" panose="00000800000000000000" pitchFamily="2" charset="-127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kumimoji="0" lang="en-US" altLang="ko-KR" sz="1800" b="0" i="1" u="none" strike="noStrike" kern="1200" cap="none" spc="0" normalizeH="0" baseline="0" noProof="0" smtClean="0">
                                                  <a:ln>
                                                    <a:noFill/>
                                                  </a:ln>
                                                  <a:solidFill>
                                                    <a:prstClr val="black"/>
                                                  </a:solidFill>
                                                  <a:effectLst/>
                                                  <a:uLnTx/>
                                                  <a:uFillTx/>
                                                  <a:latin typeface="Cambria Math" panose="02040503050406030204" pitchFamily="18" charset="0"/>
                                                  <a:ea typeface="KoPubWorld돋움체 Bold" panose="00000800000000000000" pitchFamily="2" charset="-127"/>
                                                  <a:cs typeface="KoPubWorld돋움체 Bold" panose="00000800000000000000" pitchFamily="2" charset="-127"/>
                                                </a:rPr>
                                                <m:t>𝑥</m:t>
                                              </m:r>
                                            </m:e>
                                          </m:d>
                                        </m:e>
                                      </m:d>
                                    </m:e>
                                  </m:func>
                                </m:e>
                              </m:func>
                            </m:e>
                          </m:func>
                        </m:e>
                      </m:func>
                    </m:oMath>
                    <m:oMath xmlns:m="http://schemas.openxmlformats.org/officeDocument/2006/math">
                      <m:func>
                        <m:funcPr>
                          <m:ctrlPr>
                            <a:rPr kumimoji="0" lang="en-US" altLang="ko-KR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KoPubWorld돋움체 Bold" panose="00000800000000000000" pitchFamily="2" charset="-127"/>
                              <a:cs typeface="KoPubWorld돋움체 Bold" panose="00000800000000000000" pitchFamily="2" charset="-127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kumimoji="0" lang="en-US" altLang="ko-KR" sz="18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KoPubWorld돋움체 Bold" panose="00000800000000000000" pitchFamily="2" charset="-127"/>
                              <a:cs typeface="KoPubWorld돋움체 Bold" panose="00000800000000000000" pitchFamily="2" charset="-127"/>
                            </a:rPr>
                            <m:t>log</m:t>
                          </m:r>
                        </m:fName>
                        <m:e>
                          <m:r>
                            <a:rPr kumimoji="0" lang="en-US" altLang="ko-KR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KoPubWorld돋움체 Bold" panose="00000800000000000000" pitchFamily="2" charset="-127"/>
                              <a:cs typeface="KoPubWorld돋움체 Bold" panose="00000800000000000000" pitchFamily="2" charset="-127"/>
                            </a:rPr>
                            <m:t>𝑝</m:t>
                          </m:r>
                          <m:d>
                            <m:dPr>
                              <m:ctrlPr>
                                <a:rPr kumimoji="0" lang="en-US" altLang="ko-KR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KoPubWorld돋움체 Bold" panose="00000800000000000000" pitchFamily="2" charset="-127"/>
                                  <a:cs typeface="KoPubWorld돋움체 Bold" panose="00000800000000000000" pitchFamily="2" charset="-127"/>
                                </a:rPr>
                              </m:ctrlPr>
                            </m:dPr>
                            <m:e>
                              <m:r>
                                <a:rPr kumimoji="0" lang="en-US" altLang="ko-KR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KoPubWorld돋움체 Bold" panose="00000800000000000000" pitchFamily="2" charset="-127"/>
                                  <a:cs typeface="KoPubWorld돋움체 Bold" panose="00000800000000000000" pitchFamily="2" charset="-127"/>
                                </a:rPr>
                                <m:t>𝑥</m:t>
                              </m:r>
                            </m:e>
                          </m:d>
                          <m:r>
                            <a:rPr kumimoji="0" lang="en-US" altLang="ko-KR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KoPubWorld돋움체 Bold" panose="00000800000000000000" pitchFamily="2" charset="-127"/>
                              <a:cs typeface="KoPubWorld돋움체 Bold" panose="00000800000000000000" pitchFamily="2" charset="-127"/>
                            </a:rPr>
                            <m:t>−</m:t>
                          </m:r>
                          <m:func>
                            <m:funcPr>
                              <m:ctrlPr>
                                <a:rPr kumimoji="0" lang="en-US" altLang="ko-KR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KoPubWorld돋움체 Bold" panose="00000800000000000000" pitchFamily="2" charset="-127"/>
                                  <a:cs typeface="KoPubWorld돋움체 Bold" panose="00000800000000000000" pitchFamily="2" charset="-127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kumimoji="0" lang="en-US" altLang="ko-KR" sz="1800" b="0" i="0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KoPubWorld돋움체 Bold" panose="00000800000000000000" pitchFamily="2" charset="-127"/>
                                  <a:cs typeface="KoPubWorld돋움체 Bold" panose="00000800000000000000" pitchFamily="2" charset="-127"/>
                                </a:rPr>
                                <m:t>log</m:t>
                              </m:r>
                            </m:fName>
                            <m:e>
                              <m:f>
                                <m:fPr>
                                  <m:ctrlPr>
                                    <a:rPr kumimoji="0" lang="en-US" altLang="ko-KR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KoPubWorld돋움체 Bold" panose="00000800000000000000" pitchFamily="2" charset="-127"/>
                                      <a:cs typeface="KoPubWorld돋움체 Bold" panose="00000800000000000000" pitchFamily="2" charset="-127"/>
                                    </a:rPr>
                                  </m:ctrlPr>
                                </m:fPr>
                                <m:num>
                                  <m:r>
                                    <a:rPr kumimoji="0" lang="en-US" altLang="ko-KR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KoPubWorld돋움체 Bold" panose="00000800000000000000" pitchFamily="2" charset="-127"/>
                                      <a:cs typeface="KoPubWorld돋움체 Bold" panose="00000800000000000000" pitchFamily="2" charset="-127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kumimoji="0" lang="en-US" altLang="ko-KR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KoPubWorld돋움체 Bold" panose="00000800000000000000" pitchFamily="2" charset="-127"/>
                                      <a:cs typeface="KoPubWorld돋움체 Bold" panose="00000800000000000000" pitchFamily="2" charset="-127"/>
                                    </a:rPr>
                                    <m:t>𝑍</m:t>
                                  </m:r>
                                </m:den>
                              </m:f>
                              <m:r>
                                <a:rPr kumimoji="0" lang="en-US" altLang="ko-KR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KoPubWorld돋움체 Bold" panose="00000800000000000000" pitchFamily="2" charset="-127"/>
                                  <a:cs typeface="KoPubWorld돋움체 Bold" panose="00000800000000000000" pitchFamily="2" charset="-127"/>
                                </a:rPr>
                                <m:t>=</m:t>
                              </m:r>
                              <m:func>
                                <m:funcPr>
                                  <m:ctrlPr>
                                    <a:rPr kumimoji="0" lang="en-US" altLang="ko-KR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KoPubWorld돋움체 Bold" panose="00000800000000000000" pitchFamily="2" charset="-127"/>
                                      <a:cs typeface="KoPubWorld돋움체 Bold" panose="00000800000000000000" pitchFamily="2" charset="-127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kumimoji="0" lang="en-US" altLang="ko-KR" sz="1800" b="0" i="0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KoPubWorld돋움체 Bold" panose="00000800000000000000" pitchFamily="2" charset="-127"/>
                                      <a:cs typeface="KoPubWorld돋움체 Bold" panose="00000800000000000000" pitchFamily="2" charset="-127"/>
                                    </a:rPr>
                                    <m:t>log</m:t>
                                  </m:r>
                                </m:fName>
                                <m:e>
                                  <m:func>
                                    <m:funcPr>
                                      <m:ctrlPr>
                                        <a:rPr kumimoji="0" lang="en-US" altLang="ko-KR" sz="1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KoPubWorld돋움체 Bold" panose="00000800000000000000" pitchFamily="2" charset="-127"/>
                                          <a:cs typeface="KoPubWorld돋움체 Bold" panose="00000800000000000000" pitchFamily="2" charset="-127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kumimoji="0" lang="en-US" altLang="ko-KR" sz="1800" b="0" i="0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KoPubWorld돋움체 Bold" panose="00000800000000000000" pitchFamily="2" charset="-127"/>
                                          <a:cs typeface="KoPubWorld돋움체 Bold" panose="00000800000000000000" pitchFamily="2" charset="-127"/>
                                        </a:rPr>
                                        <m:t>exp</m:t>
                                      </m:r>
                                    </m:fName>
                                    <m:e>
                                      <m:d>
                                        <m:dPr>
                                          <m:begChr m:val="["/>
                                          <m:endChr m:val="]"/>
                                          <m:ctrlPr>
                                            <a:rPr kumimoji="0" lang="en-US" altLang="ko-KR" sz="18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KoPubWorld돋움체 Bold" panose="00000800000000000000" pitchFamily="2" charset="-127"/>
                                              <a:cs typeface="KoPubWorld돋움체 Bold" panose="00000800000000000000" pitchFamily="2" charset="-127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kumimoji="0" lang="en-US" altLang="ko-KR" sz="18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KoPubWorld돋움체 Bold" panose="00000800000000000000" pitchFamily="2" charset="-127"/>
                                              <a:cs typeface="KoPubWorld돋움체 Bold" panose="00000800000000000000" pitchFamily="2" charset="-127"/>
                                            </a:rPr>
                                            <m:t>−</m:t>
                                          </m:r>
                                          <m:r>
                                            <a:rPr kumimoji="0" lang="en-US" altLang="ko-KR" sz="18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KoPubWorld돋움체 Bold" panose="00000800000000000000" pitchFamily="2" charset="-127"/>
                                              <a:cs typeface="KoPubWorld돋움체 Bold" panose="00000800000000000000" pitchFamily="2" charset="-127"/>
                                            </a:rPr>
                                            <m:t>𝑉</m:t>
                                          </m:r>
                                          <m:d>
                                            <m:dPr>
                                              <m:ctrlPr>
                                                <a:rPr kumimoji="0" lang="en-US" altLang="ko-KR" sz="1800" b="0" i="1" u="none" strike="noStrike" kern="1200" cap="none" spc="0" normalizeH="0" baseline="0" noProof="0" smtClean="0">
                                                  <a:ln>
                                                    <a:noFill/>
                                                  </a:ln>
                                                  <a:solidFill>
                                                    <a:prstClr val="black"/>
                                                  </a:solidFill>
                                                  <a:effectLst/>
                                                  <a:uLnTx/>
                                                  <a:uFillTx/>
                                                  <a:latin typeface="Cambria Math" panose="02040503050406030204" pitchFamily="18" charset="0"/>
                                                  <a:ea typeface="KoPubWorld돋움체 Bold" panose="00000800000000000000" pitchFamily="2" charset="-127"/>
                                                  <a:cs typeface="KoPubWorld돋움체 Bold" panose="00000800000000000000" pitchFamily="2" charset="-127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kumimoji="0" lang="en-US" altLang="ko-KR" sz="1800" b="0" i="1" u="none" strike="noStrike" kern="1200" cap="none" spc="0" normalizeH="0" baseline="0" noProof="0" smtClean="0">
                                                  <a:ln>
                                                    <a:noFill/>
                                                  </a:ln>
                                                  <a:solidFill>
                                                    <a:prstClr val="black"/>
                                                  </a:solidFill>
                                                  <a:effectLst/>
                                                  <a:uLnTx/>
                                                  <a:uFillTx/>
                                                  <a:latin typeface="Cambria Math" panose="02040503050406030204" pitchFamily="18" charset="0"/>
                                                  <a:ea typeface="KoPubWorld돋움체 Bold" panose="00000800000000000000" pitchFamily="2" charset="-127"/>
                                                  <a:cs typeface="KoPubWorld돋움체 Bold" panose="00000800000000000000" pitchFamily="2" charset="-127"/>
                                                </a:rPr>
                                                <m:t>𝑥</m:t>
                                              </m:r>
                                            </m:e>
                                          </m:d>
                                        </m:e>
                                      </m:d>
                                    </m:e>
                                  </m:func>
                                </m:e>
                              </m:func>
                            </m:e>
                          </m:func>
                        </m:e>
                      </m:func>
                    </m:oMath>
                    <m:oMath xmlns:m="http://schemas.openxmlformats.org/officeDocument/2006/math">
                      <m:r>
                        <a:rPr kumimoji="0" lang="en-US" altLang="ko-KR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KoPubWorld돋움체 Bold" panose="00000800000000000000" pitchFamily="2" charset="-127"/>
                          <a:cs typeface="KoPubWorld돋움체 Bold" panose="00000800000000000000" pitchFamily="2" charset="-127"/>
                        </a:rPr>
                        <m:t>𝑉</m:t>
                      </m:r>
                      <m:d>
                        <m:dPr>
                          <m:ctrlPr>
                            <a:rPr kumimoji="0" lang="en-US" altLang="ko-KR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KoPubWorld돋움체 Bold" panose="00000800000000000000" pitchFamily="2" charset="-127"/>
                              <a:cs typeface="KoPubWorld돋움체 Bold" panose="00000800000000000000" pitchFamily="2" charset="-127"/>
                            </a:rPr>
                          </m:ctrlPr>
                        </m:dPr>
                        <m:e>
                          <m:r>
                            <a:rPr kumimoji="0" lang="en-US" altLang="ko-KR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KoPubWorld돋움체 Bold" panose="00000800000000000000" pitchFamily="2" charset="-127"/>
                              <a:cs typeface="KoPubWorld돋움체 Bold" panose="00000800000000000000" pitchFamily="2" charset="-127"/>
                            </a:rPr>
                            <m:t>𝑥</m:t>
                          </m:r>
                        </m:e>
                      </m:d>
                      <m:r>
                        <a:rPr kumimoji="0" lang="en-US" altLang="ko-KR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KoPubWorld돋움체 Bold" panose="00000800000000000000" pitchFamily="2" charset="-127"/>
                          <a:cs typeface="KoPubWorld돋움체 Bold" panose="00000800000000000000" pitchFamily="2" charset="-127"/>
                        </a:rPr>
                        <m:t>=−</m:t>
                      </m:r>
                      <m:func>
                        <m:funcPr>
                          <m:ctrlPr>
                            <a:rPr kumimoji="0" lang="en-US" altLang="ko-KR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KoPubWorld돋움체 Bold" panose="00000800000000000000" pitchFamily="2" charset="-127"/>
                              <a:cs typeface="KoPubWorld돋움체 Bold" panose="00000800000000000000" pitchFamily="2" charset="-127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kumimoji="0" lang="en-US" altLang="ko-KR" sz="18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KoPubWorld돋움체 Bold" panose="00000800000000000000" pitchFamily="2" charset="-127"/>
                              <a:cs typeface="KoPubWorld돋움체 Bold" panose="00000800000000000000" pitchFamily="2" charset="-127"/>
                            </a:rPr>
                            <m:t>log</m:t>
                          </m:r>
                        </m:fName>
                        <m:e>
                          <m:r>
                            <a:rPr kumimoji="0" lang="en-US" altLang="ko-KR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KoPubWorld돋움체 Bold" panose="00000800000000000000" pitchFamily="2" charset="-127"/>
                              <a:cs typeface="KoPubWorld돋움체 Bold" panose="00000800000000000000" pitchFamily="2" charset="-127"/>
                            </a:rPr>
                            <m:t>𝑝</m:t>
                          </m:r>
                          <m:d>
                            <m:dPr>
                              <m:ctrlPr>
                                <a:rPr kumimoji="0" lang="en-US" altLang="ko-KR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KoPubWorld돋움체 Bold" panose="00000800000000000000" pitchFamily="2" charset="-127"/>
                                  <a:cs typeface="KoPubWorld돋움체 Bold" panose="00000800000000000000" pitchFamily="2" charset="-127"/>
                                </a:rPr>
                              </m:ctrlPr>
                            </m:dPr>
                            <m:e>
                              <m:r>
                                <a:rPr kumimoji="0" lang="en-US" altLang="ko-KR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KoPubWorld돋움체 Bold" panose="00000800000000000000" pitchFamily="2" charset="-127"/>
                                  <a:cs typeface="KoPubWorld돋움체 Bold" panose="00000800000000000000" pitchFamily="2" charset="-127"/>
                                </a:rPr>
                                <m:t>𝑥</m:t>
                              </m:r>
                            </m:e>
                          </m:d>
                          <m:r>
                            <a:rPr kumimoji="0" lang="en-US" altLang="ko-KR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KoPubWorld돋움체 Bold" panose="00000800000000000000" pitchFamily="2" charset="-127"/>
                              <a:cs typeface="KoPubWorld돋움체 Bold" panose="00000800000000000000" pitchFamily="2" charset="-127"/>
                            </a:rPr>
                            <m:t>+</m:t>
                          </m:r>
                          <m:func>
                            <m:funcPr>
                              <m:ctrlPr>
                                <a:rPr kumimoji="0" lang="en-US" altLang="ko-KR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KoPubWorld돋움체 Bold" panose="00000800000000000000" pitchFamily="2" charset="-127"/>
                                  <a:cs typeface="KoPubWorld돋움체 Bold" panose="00000800000000000000" pitchFamily="2" charset="-127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kumimoji="0" lang="en-US" altLang="ko-KR" sz="1800" b="0" i="0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KoPubWorld돋움체 Bold" panose="00000800000000000000" pitchFamily="2" charset="-127"/>
                                  <a:cs typeface="KoPubWorld돋움체 Bold" panose="00000800000000000000" pitchFamily="2" charset="-127"/>
                                </a:rPr>
                                <m:t>log</m:t>
                              </m:r>
                            </m:fName>
                            <m:e>
                              <m:f>
                                <m:fPr>
                                  <m:ctrlPr>
                                    <a:rPr kumimoji="0" lang="en-US" altLang="ko-KR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KoPubWorld돋움체 Bold" panose="00000800000000000000" pitchFamily="2" charset="-127"/>
                                      <a:cs typeface="KoPubWorld돋움체 Bold" panose="00000800000000000000" pitchFamily="2" charset="-127"/>
                                    </a:rPr>
                                  </m:ctrlPr>
                                </m:fPr>
                                <m:num>
                                  <m:r>
                                    <a:rPr kumimoji="0" lang="en-US" altLang="ko-KR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KoPubWorld돋움체 Bold" panose="00000800000000000000" pitchFamily="2" charset="-127"/>
                                      <a:cs typeface="KoPubWorld돋움체 Bold" panose="00000800000000000000" pitchFamily="2" charset="-127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kumimoji="0" lang="en-US" altLang="ko-KR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KoPubWorld돋움체 Bold" panose="00000800000000000000" pitchFamily="2" charset="-127"/>
                                      <a:cs typeface="KoPubWorld돋움체 Bold" panose="00000800000000000000" pitchFamily="2" charset="-127"/>
                                    </a:rPr>
                                    <m:t>𝑍</m:t>
                                  </m:r>
                                </m:den>
                              </m:f>
                            </m:e>
                          </m:func>
                        </m:e>
                      </m:func>
                    </m:oMath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0" lang="en-US" altLang="ko-KR" sz="1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KoPubWorld돋움체 Bold" panose="00000800000000000000" pitchFamily="2" charset="-127"/>
                          <a:cs typeface="KoPubWorld돋움체 Bold" panose="00000800000000000000" pitchFamily="2" charset="-127"/>
                        </a:rPr>
                        <m:t>∇</m:t>
                      </m:r>
                      <m:r>
                        <a:rPr kumimoji="0" lang="en-US" altLang="ko-KR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KoPubWorld돋움체 Bold" panose="00000800000000000000" pitchFamily="2" charset="-127"/>
                          <a:cs typeface="KoPubWorld돋움체 Bold" panose="00000800000000000000" pitchFamily="2" charset="-127"/>
                        </a:rPr>
                        <m:t>𝑉</m:t>
                      </m:r>
                      <m:d>
                        <m:dPr>
                          <m:ctrlPr>
                            <a:rPr kumimoji="0" lang="en-US" altLang="ko-KR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KoPubWorld돋움체 Bold" panose="00000800000000000000" pitchFamily="2" charset="-127"/>
                              <a:cs typeface="KoPubWorld돋움체 Bold" panose="00000800000000000000" pitchFamily="2" charset="-127"/>
                            </a:rPr>
                          </m:ctrlPr>
                        </m:dPr>
                        <m:e>
                          <m:r>
                            <a:rPr kumimoji="0" lang="en-US" altLang="ko-KR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KoPubWorld돋움체 Bold" panose="00000800000000000000" pitchFamily="2" charset="-127"/>
                              <a:cs typeface="KoPubWorld돋움체 Bold" panose="00000800000000000000" pitchFamily="2" charset="-127"/>
                            </a:rPr>
                            <m:t>𝑥</m:t>
                          </m:r>
                        </m:e>
                      </m:d>
                      <m:r>
                        <a:rPr kumimoji="0" lang="en-US" altLang="ko-KR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KoPubWorld돋움체 Bold" panose="00000800000000000000" pitchFamily="2" charset="-127"/>
                          <a:cs typeface="KoPubWorld돋움체 Bold" panose="00000800000000000000" pitchFamily="2" charset="-127"/>
                        </a:rPr>
                        <m:t>=−</m:t>
                      </m:r>
                      <m:r>
                        <m:rPr>
                          <m:sty m:val="p"/>
                        </m:rPr>
                        <a:rPr kumimoji="0" lang="en-US" altLang="ko-KR" sz="1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KoPubWorld돋움체 Bold" panose="00000800000000000000" pitchFamily="2" charset="-127"/>
                          <a:cs typeface="KoPubWorld돋움체 Bold" panose="00000800000000000000" pitchFamily="2" charset="-127"/>
                        </a:rPr>
                        <m:t>∇</m:t>
                      </m:r>
                      <m:func>
                        <m:funcPr>
                          <m:ctrlPr>
                            <a:rPr kumimoji="0" lang="en-US" altLang="ko-KR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KoPubWorld돋움체 Bold" panose="00000800000000000000" pitchFamily="2" charset="-127"/>
                              <a:cs typeface="KoPubWorld돋움체 Bold" panose="00000800000000000000" pitchFamily="2" charset="-127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kumimoji="0" lang="en-US" altLang="ko-KR" sz="18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KoPubWorld돋움체 Bold" panose="00000800000000000000" pitchFamily="2" charset="-127"/>
                              <a:cs typeface="KoPubWorld돋움체 Bold" panose="00000800000000000000" pitchFamily="2" charset="-127"/>
                            </a:rPr>
                            <m:t>log</m:t>
                          </m:r>
                        </m:fName>
                        <m:e>
                          <m:r>
                            <a:rPr kumimoji="0" lang="en-US" altLang="ko-KR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KoPubWorld돋움체 Bold" panose="00000800000000000000" pitchFamily="2" charset="-127"/>
                              <a:cs typeface="KoPubWorld돋움체 Bold" panose="00000800000000000000" pitchFamily="2" charset="-127"/>
                            </a:rPr>
                            <m:t>𝑝</m:t>
                          </m:r>
                          <m:r>
                            <a:rPr kumimoji="0" lang="en-US" altLang="ko-KR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KoPubWorld돋움체 Bold" panose="00000800000000000000" pitchFamily="2" charset="-127"/>
                              <a:cs typeface="KoPubWorld돋움체 Bold" panose="00000800000000000000" pitchFamily="2" charset="-127"/>
                            </a:rPr>
                            <m:t>(</m:t>
                          </m:r>
                          <m:r>
                            <a:rPr kumimoji="0" lang="en-US" altLang="ko-KR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KoPubWorld돋움체 Bold" panose="00000800000000000000" pitchFamily="2" charset="-127"/>
                              <a:cs typeface="KoPubWorld돋움체 Bold" panose="00000800000000000000" pitchFamily="2" charset="-127"/>
                            </a:rPr>
                            <m:t>𝑥</m:t>
                          </m:r>
                          <m:r>
                            <a:rPr kumimoji="0" lang="en-US" altLang="ko-KR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KoPubWorld돋움체 Bold" panose="00000800000000000000" pitchFamily="2" charset="-127"/>
                              <a:cs typeface="KoPubWorld돋움체 Bold" panose="00000800000000000000" pitchFamily="2" charset="-127"/>
                            </a:rPr>
                            <m:t>)</m:t>
                          </m:r>
                        </m:e>
                      </m:func>
                    </m:oMath>
                  </m:oMathPara>
                </a14:m>
                <a:endParaRPr kumimoji="0" lang="en-US" altLang="ko-K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KoPubWorld돋움체 Bold" panose="00000800000000000000" pitchFamily="2" charset="-127"/>
                  <a:ea typeface="KoPubWorld돋움체 Bold" panose="00000800000000000000" pitchFamily="2" charset="-127"/>
                  <a:cs typeface="KoPubWorld돋움체 Bold" panose="00000800000000000000" pitchFamily="2" charset="-127"/>
                </a:endParaRPr>
              </a:p>
              <a:p>
                <a:pPr marL="266700" marR="0" lvl="0" indent="-266700" algn="l" defTabSz="914400" rtl="0" eaLnBrk="1" fontAlgn="auto" latinLnBrk="0" hangingPunct="1">
                  <a:lnSpc>
                    <a:spcPct val="10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Pct val="100000"/>
                  <a:buFont typeface="Wingdings 2" panose="05020102010507070707" pitchFamily="18" charset="2"/>
                  <a:buChar char=""/>
                  <a:tabLst/>
                  <a:defRPr/>
                </a:pPr>
                <a:endParaRPr kumimoji="0" lang="en-US" altLang="ko-K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KoPubWorld돋움체 Bold" panose="00000800000000000000" pitchFamily="2" charset="-127"/>
                  <a:ea typeface="KoPubWorld돋움체 Bold" panose="00000800000000000000" pitchFamily="2" charset="-127"/>
                  <a:cs typeface="KoPubWorld돋움체 Bold" panose="00000800000000000000" pitchFamily="2" charset="-127"/>
                </a:endParaRPr>
              </a:p>
            </p:txBody>
          </p:sp>
        </mc:Choice>
        <mc:Fallback>
          <p:sp>
            <p:nvSpPr>
              <p:cNvPr id="3" name="내용 개체 틀 2">
                <a:extLst>
                  <a:ext uri="{FF2B5EF4-FFF2-40B4-BE49-F238E27FC236}">
                    <a16:creationId xmlns:a16="http://schemas.microsoft.com/office/drawing/2014/main" id="{CFE0C542-54DB-C485-0145-F852826616D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29622" y="1026160"/>
                <a:ext cx="11332755" cy="5278845"/>
              </a:xfrm>
              <a:blipFill>
                <a:blip r:embed="rId3"/>
                <a:stretch>
                  <a:fillRect l="-269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998BF5CB-8A33-29C3-CFB6-C09DF3DABE10}"/>
              </a:ext>
            </a:extLst>
          </p:cNvPr>
          <p:cNvSpPr txBox="1"/>
          <p:nvPr/>
        </p:nvSpPr>
        <p:spPr>
          <a:xfrm>
            <a:off x="4343187" y="6305005"/>
            <a:ext cx="73329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</a:rPr>
              <a:t>*</a:t>
            </a:r>
            <a:r>
              <a:rPr lang="en-US" altLang="ko-KR" dirty="0"/>
              <a:t> Langevin Dynamics</a:t>
            </a:r>
            <a:r>
              <a:rPr lang="ko-KR" altLang="en-US" dirty="0"/>
              <a:t>의 </a:t>
            </a:r>
            <a:r>
              <a:rPr lang="en-US" altLang="ko-KR" dirty="0"/>
              <a:t>Potential</a:t>
            </a:r>
            <a:r>
              <a:rPr lang="ko-KR" altLang="en-US" dirty="0"/>
              <a:t> </a:t>
            </a:r>
            <a:r>
              <a:rPr lang="en-US" altLang="ko-KR" dirty="0"/>
              <a:t>Energy</a:t>
            </a:r>
            <a:r>
              <a:rPr lang="ko-KR" altLang="en-US" dirty="0"/>
              <a:t>는 </a:t>
            </a:r>
            <a:r>
              <a:rPr lang="en-US" altLang="ko-KR" dirty="0"/>
              <a:t>Score</a:t>
            </a:r>
            <a:r>
              <a:rPr lang="ko-KR" altLang="en-US" dirty="0"/>
              <a:t>의 형태로 나타낼 수 있다</a:t>
            </a:r>
            <a:r>
              <a:rPr lang="en-US" altLang="ko-KR" dirty="0"/>
              <a:t>.</a:t>
            </a:r>
            <a:r>
              <a:rPr lang="ko-KR" alt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713910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35099736-A0A4-BCD7-C786-F85B0813599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Langevin Dynamics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내용 개체 틀 2">
                <a:extLst>
                  <a:ext uri="{FF2B5EF4-FFF2-40B4-BE49-F238E27FC236}">
                    <a16:creationId xmlns:a16="http://schemas.microsoft.com/office/drawing/2014/main" id="{CFE0C542-54DB-C485-0145-F852826616D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29622" y="1026160"/>
                <a:ext cx="11332755" cy="5278845"/>
              </a:xfrm>
            </p:spPr>
            <p:txBody>
              <a:bodyPr>
                <a:normAutofit fontScale="92500" lnSpcReduction="10000"/>
              </a:bodyPr>
              <a:lstStyle/>
              <a:p>
                <a:pPr lvl="0">
                  <a:defRPr/>
                </a:pPr>
                <a14:m>
                  <m:oMath xmlns:m="http://schemas.openxmlformats.org/officeDocument/2006/math">
                    <m:r>
                      <a:rPr kumimoji="0" lang="en-US" altLang="ko-KR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KoPubWorld돋움체 Bold" panose="00000800000000000000" pitchFamily="2" charset="-127"/>
                        <a:cs typeface="KoPubWorld돋움체 Bold" panose="00000800000000000000" pitchFamily="2" charset="-127"/>
                      </a:rPr>
                      <m:t>𝑑𝑥</m:t>
                    </m:r>
                    <m:r>
                      <a:rPr kumimoji="0" lang="en-US" altLang="ko-KR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KoPubWorld돋움체 Bold" panose="00000800000000000000" pitchFamily="2" charset="-127"/>
                        <a:cs typeface="KoPubWorld돋움체 Bold" panose="00000800000000000000" pitchFamily="2" charset="-127"/>
                      </a:rPr>
                      <m:t>=</m:t>
                    </m:r>
                    <m:r>
                      <a:rPr kumimoji="0" lang="en-US" altLang="ko-KR" sz="18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KoPubWorld돋움체 Bold" panose="00000800000000000000" pitchFamily="2" charset="-127"/>
                        <a:cs typeface="KoPubWorld돋움체 Bold" panose="00000800000000000000" pitchFamily="2" charset="-127"/>
                      </a:rPr>
                      <m:t>−</m:t>
                    </m:r>
                    <m:r>
                      <m:rPr>
                        <m:sty m:val="p"/>
                      </m:rPr>
                      <a:rPr kumimoji="0" lang="en-US" altLang="ko-KR" sz="18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KoPubWorld돋움체 Bold" panose="00000800000000000000" pitchFamily="2" charset="-127"/>
                        <a:cs typeface="KoPubWorld돋움체 Bold" panose="00000800000000000000" pitchFamily="2" charset="-127"/>
                      </a:rPr>
                      <m:t>∇</m:t>
                    </m:r>
                    <m:r>
                      <a:rPr kumimoji="0" lang="en-US" altLang="ko-KR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KoPubWorld돋움체 Bold" panose="00000800000000000000" pitchFamily="2" charset="-127"/>
                        <a:cs typeface="KoPubWorld돋움체 Bold" panose="00000800000000000000" pitchFamily="2" charset="-127"/>
                      </a:rPr>
                      <m:t>𝑉</m:t>
                    </m:r>
                    <m:d>
                      <m:dPr>
                        <m:ctrlPr>
                          <a:rPr kumimoji="0" lang="en-US" altLang="ko-KR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KoPubWorld돋움체 Bold" panose="00000800000000000000" pitchFamily="2" charset="-127"/>
                            <a:cs typeface="KoPubWorld돋움체 Bold" panose="00000800000000000000" pitchFamily="2" charset="-127"/>
                          </a:rPr>
                        </m:ctrlPr>
                      </m:dPr>
                      <m:e>
                        <m:r>
                          <a:rPr kumimoji="0" lang="en-US" altLang="ko-KR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KoPubWorld돋움체 Bold" panose="00000800000000000000" pitchFamily="2" charset="-127"/>
                            <a:cs typeface="KoPubWorld돋움체 Bold" panose="00000800000000000000" pitchFamily="2" charset="-127"/>
                          </a:rPr>
                          <m:t>𝑥</m:t>
                        </m:r>
                      </m:e>
                    </m:d>
                    <m:r>
                      <a:rPr kumimoji="0" lang="en-US" altLang="ko-KR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KoPubWorld돋움체 Bold" panose="00000800000000000000" pitchFamily="2" charset="-127"/>
                        <a:cs typeface="KoPubWorld돋움체 Bold" panose="00000800000000000000" pitchFamily="2" charset="-127"/>
                      </a:rPr>
                      <m:t>𝑑𝑡</m:t>
                    </m:r>
                    <m:r>
                      <a:rPr kumimoji="0" lang="en-US" altLang="ko-KR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KoPubWorld돋움체 Bold" panose="00000800000000000000" pitchFamily="2" charset="-127"/>
                        <a:cs typeface="KoPubWorld돋움체 Bold" panose="00000800000000000000" pitchFamily="2" charset="-127"/>
                      </a:rPr>
                      <m:t>+</m:t>
                    </m:r>
                    <m:rad>
                      <m:radPr>
                        <m:degHide m:val="on"/>
                        <m:ctrlPr>
                          <a:rPr kumimoji="0" lang="en-US" altLang="ko-KR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KoPubWorld돋움체 Bold" panose="00000800000000000000" pitchFamily="2" charset="-127"/>
                            <a:cs typeface="KoPubWorld돋움체 Bold" panose="00000800000000000000" pitchFamily="2" charset="-127"/>
                          </a:rPr>
                        </m:ctrlPr>
                      </m:radPr>
                      <m:deg/>
                      <m:e>
                        <m:r>
                          <a:rPr kumimoji="0" lang="en-US" altLang="ko-KR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KoPubWorld돋움체 Bold" panose="00000800000000000000" pitchFamily="2" charset="-127"/>
                            <a:cs typeface="KoPubWorld돋움체 Bold" panose="00000800000000000000" pitchFamily="2" charset="-127"/>
                          </a:rPr>
                          <m:t>2</m:t>
                        </m:r>
                      </m:e>
                    </m:rad>
                    <m:r>
                      <a:rPr kumimoji="0" lang="en-US" altLang="ko-KR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KoPubWorld돋움체 Bold" panose="00000800000000000000" pitchFamily="2" charset="-127"/>
                        <a:cs typeface="KoPubWorld돋움체 Bold" panose="00000800000000000000" pitchFamily="2" charset="-127"/>
                      </a:rPr>
                      <m:t>𝜎</m:t>
                    </m:r>
                    <m:r>
                      <m:rPr>
                        <m:sty m:val="p"/>
                      </m:rPr>
                      <a:rPr kumimoji="0" lang="en-US" altLang="ko-KR" sz="18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KoPubWorld돋움체 Bold" panose="00000800000000000000" pitchFamily="2" charset="-127"/>
                        <a:cs typeface="KoPubWorld돋움체 Bold" panose="00000800000000000000" pitchFamily="2" charset="-127"/>
                      </a:rPr>
                      <m:t>∇</m:t>
                    </m:r>
                    <m:r>
                      <a:rPr kumimoji="0" lang="en-US" altLang="ko-KR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KoPubWorld돋움체 Bold" panose="00000800000000000000" pitchFamily="2" charset="-127"/>
                        <a:cs typeface="KoPubWorld돋움체 Bold" panose="00000800000000000000" pitchFamily="2" charset="-127"/>
                      </a:rPr>
                      <m:t>𝑊</m:t>
                    </m:r>
                  </m:oMath>
                </a14:m>
                <a:r>
                  <a:rPr kumimoji="0" lang="ko-KR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KoPubWorld돋움체 Bold" panose="00000800000000000000" pitchFamily="2" charset="-127"/>
                    <a:ea typeface="KoPubWorld돋움체 Bold" panose="00000800000000000000" pitchFamily="2" charset="-127"/>
                    <a:cs typeface="KoPubWorld돋움체 Bold" panose="00000800000000000000" pitchFamily="2" charset="-127"/>
                  </a:rPr>
                  <a:t>에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ko-KR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∇</m:t>
                    </m:r>
                    <m:r>
                      <a:rPr lang="en-US" altLang="ko-KR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𝑉</m:t>
                    </m:r>
                    <m:d>
                      <m:dPr>
                        <m:ctrlPr>
                          <a:rPr lang="en-US" altLang="ko-KR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ko-KR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altLang="ko-KR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=−</m:t>
                    </m:r>
                    <m:r>
                      <m:rPr>
                        <m:sty m:val="p"/>
                      </m:rPr>
                      <a:rPr lang="en-US" altLang="ko-KR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∇</m:t>
                    </m:r>
                    <m:func>
                      <m:funcPr>
                        <m:ctrlPr>
                          <a:rPr lang="en-US" altLang="ko-KR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altLang="ko-KR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r>
                          <a:rPr lang="en-US" altLang="ko-KR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  <m:d>
                          <m:dPr>
                            <m:ctrlPr>
                              <a:rPr lang="en-US" altLang="ko-KR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ko-KR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e>
                    </m:func>
                  </m:oMath>
                </a14:m>
                <a:r>
                  <a:rPr kumimoji="0" lang="ko-KR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KoPubWorld돋움체 Bold" panose="00000800000000000000" pitchFamily="2" charset="-127"/>
                    <a:ea typeface="KoPubWorld돋움체 Bold" panose="00000800000000000000" pitchFamily="2" charset="-127"/>
                    <a:cs typeface="KoPubWorld돋움체 Bold" panose="00000800000000000000" pitchFamily="2" charset="-127"/>
                  </a:rPr>
                  <a:t>를 대입</a:t>
                </a:r>
                <a:r>
                  <a:rPr kumimoji="0" lang="en-US" altLang="ko-K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KoPubWorld돋움체 Bold" panose="00000800000000000000" pitchFamily="2" charset="-127"/>
                    <a:ea typeface="KoPubWorld돋움체 Bold" panose="00000800000000000000" pitchFamily="2" charset="-127"/>
                    <a:cs typeface="KoPubWorld돋움체 Bold" panose="00000800000000000000" pitchFamily="2" charset="-127"/>
                  </a:rPr>
                  <a:t>.</a:t>
                </a:r>
              </a:p>
              <a:p>
                <a:pPr lvl="0">
                  <a:defRPr/>
                </a:pPr>
                <a:endParaRPr kumimoji="0" lang="en-US" altLang="ko-K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KoPubWorld돋움체 Bold" panose="00000800000000000000" pitchFamily="2" charset="-127"/>
                  <a:ea typeface="KoPubWorld돋움체 Bold" panose="00000800000000000000" pitchFamily="2" charset="-127"/>
                  <a:cs typeface="KoPubWorld돋움체 Bold" panose="00000800000000000000" pitchFamily="2" charset="-127"/>
                </a:endParaRPr>
              </a:p>
              <a:p>
                <a:pPr marL="0" lvl="0" indent="0">
                  <a:buNone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𝑑𝑥</m:t>
                      </m:r>
                      <m:r>
                        <a:rPr lang="en-US" altLang="ko-KR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altLang="ko-KR" b="0" i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∇</m:t>
                      </m:r>
                      <m:func>
                        <m:funcPr>
                          <m:ctrlPr>
                            <a:rPr lang="en-US" altLang="ko-KR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ko-KR" b="0" i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log</m:t>
                          </m:r>
                        </m:fName>
                        <m:e>
                          <m:r>
                            <a:rPr lang="en-US" altLang="ko-KR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  <m:d>
                            <m:dPr>
                              <m:ctrlPr>
                                <a:rPr lang="en-US" altLang="ko-KR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ko-KR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en-US" altLang="ko-KR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𝑑𝑡</m:t>
                          </m:r>
                          <m:r>
                            <a:rPr lang="en-US" altLang="ko-KR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ad>
                            <m:radPr>
                              <m:degHide m:val="on"/>
                              <m:ctrlPr>
                                <a:rPr lang="en-US" altLang="ko-KR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ko-KR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  <m:r>
                            <a:rPr lang="en-US" altLang="ko-KR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𝜎</m:t>
                          </m:r>
                          <m:r>
                            <m:rPr>
                              <m:sty m:val="p"/>
                            </m:rPr>
                            <a:rPr lang="en-US" altLang="ko-KR" b="0" i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∇</m:t>
                          </m:r>
                          <m:r>
                            <a:rPr lang="en-US" altLang="ko-KR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</m:func>
                    </m:oMath>
                  </m:oMathPara>
                </a14:m>
                <a:endParaRPr lang="en-US" altLang="ko-KR" dirty="0">
                  <a:solidFill>
                    <a:prstClr val="black"/>
                  </a:solidFill>
                </a:endParaRPr>
              </a:p>
              <a:p>
                <a:pPr lvl="0">
                  <a:defRPr/>
                </a:pPr>
                <a:endParaRPr lang="en-US" altLang="ko-KR" dirty="0">
                  <a:solidFill>
                    <a:prstClr val="black"/>
                  </a:solidFill>
                </a:endParaRPr>
              </a:p>
              <a:p>
                <a:pPr lvl="0">
                  <a:defRPr/>
                </a:pPr>
                <a:r>
                  <a:rPr lang="ko-KR" altLang="en-US" dirty="0">
                    <a:solidFill>
                      <a:prstClr val="black"/>
                    </a:solidFill>
                  </a:rPr>
                  <a:t>이때 </a:t>
                </a:r>
                <a:r>
                  <a:rPr lang="en-US" altLang="ko-KR" dirty="0">
                    <a:solidFill>
                      <a:prstClr val="black"/>
                    </a:solidFill>
                  </a:rPr>
                  <a:t>Euler-Maruyama Method</a:t>
                </a:r>
                <a:r>
                  <a:rPr lang="ko-KR" altLang="en-US" dirty="0">
                    <a:solidFill>
                      <a:prstClr val="black"/>
                    </a:solidFill>
                  </a:rPr>
                  <a:t>에 의해 다음과 같은 식으로 정리할 수 있다</a:t>
                </a:r>
                <a:r>
                  <a:rPr lang="en-US" altLang="ko-KR" dirty="0">
                    <a:solidFill>
                      <a:prstClr val="black"/>
                    </a:solidFill>
                  </a:rPr>
                  <a:t>:</a:t>
                </a:r>
              </a:p>
              <a:p>
                <a:pPr lvl="0">
                  <a:defRPr/>
                </a:pPr>
                <a:endParaRPr lang="en-US" altLang="ko-KR" dirty="0">
                  <a:solidFill>
                    <a:prstClr val="black"/>
                  </a:solidFill>
                </a:endParaRPr>
              </a:p>
              <a:p>
                <a:pPr marL="0" lvl="0" indent="0">
                  <a:buNone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ko-KR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ko-KR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altLang="ko-KR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+1</m:t>
                          </m:r>
                        </m:sub>
                      </m:sSub>
                      <m:r>
                        <a:rPr lang="en-US" altLang="ko-KR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ko-KR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ko-KR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US" altLang="ko-KR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en-US" altLang="ko-KR" b="0" i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∇</m:t>
                      </m:r>
                      <m:func>
                        <m:funcPr>
                          <m:ctrlPr>
                            <a:rPr lang="en-US" altLang="ko-KR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ko-KR" b="0" i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log</m:t>
                          </m:r>
                        </m:fName>
                        <m:e>
                          <m:r>
                            <a:rPr lang="en-US" altLang="ko-KR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  <m:d>
                            <m:dPr>
                              <m:ctrlPr>
                                <a:rPr lang="en-US" altLang="ko-KR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ko-KR" b="0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ko-KR" b="0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altLang="ko-KR" b="0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</m:e>
                          </m:d>
                          <m:r>
                            <m:rPr>
                              <m:sty m:val="p"/>
                            </m:rPr>
                            <a:rPr lang="en-US" altLang="ko-KR" b="0" i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Δt</m:t>
                          </m:r>
                          <m:r>
                            <a:rPr lang="en-US" altLang="ko-KR" b="0" i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ad>
                            <m:radPr>
                              <m:degHide m:val="on"/>
                              <m:ctrlPr>
                                <a:rPr lang="en-US" altLang="ko-KR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ko-KR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  <m:r>
                            <a:rPr lang="en-US" altLang="ko-KR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𝜎</m:t>
                          </m:r>
                          <m:r>
                            <m:rPr>
                              <m:sty m:val="p"/>
                            </m:rPr>
                            <a:rPr lang="en-US" altLang="ko-KR" b="0" i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a:rPr lang="en-US" altLang="ko-KR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</m:func>
                    </m:oMath>
                  </m:oMathPara>
                </a14:m>
                <a:endParaRPr lang="en-US" altLang="ko-KR" dirty="0">
                  <a:solidFill>
                    <a:prstClr val="black"/>
                  </a:solidFill>
                </a:endParaRPr>
              </a:p>
              <a:p>
                <a:pPr marL="0" lvl="0" indent="0">
                  <a:buNone/>
                  <a:defRPr/>
                </a:pPr>
                <a:endParaRPr lang="en-US" altLang="ko-KR" dirty="0">
                  <a:solidFill>
                    <a:prstClr val="black"/>
                  </a:solidFill>
                </a:endParaRPr>
              </a:p>
              <a:p>
                <a:pPr lvl="2">
                  <a:defRPr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0" lang="en-US" altLang="ko-KR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KoPubWorld돋움체 Bold" panose="00000800000000000000" pitchFamily="2" charset="-127"/>
                        <a:cs typeface="KoPubWorld돋움체 Bold" panose="00000800000000000000" pitchFamily="2" charset="-127"/>
                      </a:rPr>
                      <m:t>Δ</m:t>
                    </m:r>
                    <m:r>
                      <a:rPr kumimoji="0" lang="en-US" altLang="ko-KR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KoPubWorld돋움체 Bold" panose="00000800000000000000" pitchFamily="2" charset="-127"/>
                        <a:cs typeface="KoPubWorld돋움체 Bold" panose="00000800000000000000" pitchFamily="2" charset="-127"/>
                      </a:rPr>
                      <m:t>𝑡</m:t>
                    </m:r>
                  </m:oMath>
                </a14:m>
                <a:r>
                  <a:rPr kumimoji="0" lang="en-US" altLang="ko-KR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KoPubWorld돋움체 Light" panose="00000300000000000000" pitchFamily="2" charset="-127"/>
                    <a:ea typeface="KoPubWorld돋움체 Light" panose="00000300000000000000" pitchFamily="2" charset="-127"/>
                    <a:cs typeface="KoPubWorld돋움체 Light" panose="00000300000000000000" pitchFamily="2" charset="-127"/>
                  </a:rPr>
                  <a:t>: T/N</a:t>
                </a:r>
                <a:r>
                  <a:rPr kumimoji="0" lang="ko-KR" altLang="en-US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KoPubWorld돋움체 Light" panose="00000300000000000000" pitchFamily="2" charset="-127"/>
                    <a:ea typeface="KoPubWorld돋움체 Light" panose="00000300000000000000" pitchFamily="2" charset="-127"/>
                    <a:cs typeface="KoPubWorld돋움체 Light" panose="00000300000000000000" pitchFamily="2" charset="-127"/>
                  </a:rPr>
                  <a:t>인 간격</a:t>
                </a:r>
                <a:r>
                  <a:rPr kumimoji="0" lang="en-US" altLang="ko-KR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KoPubWorld돋움체 Light" panose="00000300000000000000" pitchFamily="2" charset="-127"/>
                    <a:ea typeface="KoPubWorld돋움체 Light" panose="00000300000000000000" pitchFamily="2" charset="-127"/>
                    <a:cs typeface="KoPubWorld돋움체 Light" panose="00000300000000000000" pitchFamily="2" charset="-127"/>
                  </a:rPr>
                  <a:t>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ko-KR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KoPubWorld돋움체 Bold" panose="00000800000000000000" pitchFamily="2" charset="-127"/>
                        <a:cs typeface="KoPubWorld돋움체 Bold" panose="00000800000000000000" pitchFamily="2" charset="-127"/>
                      </a:rPr>
                      <m:t>Δ</m:t>
                    </m:r>
                    <m:r>
                      <a:rPr lang="en-US" altLang="ko-KR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KoPubWorld돋움체 Bold" panose="00000800000000000000" pitchFamily="2" charset="-127"/>
                        <a:cs typeface="KoPubWorld돋움체 Bold" panose="00000800000000000000" pitchFamily="2" charset="-127"/>
                      </a:rPr>
                      <m:t>𝑊</m:t>
                    </m:r>
                    <m:r>
                      <a:rPr lang="en-US" altLang="ko-KR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KoPubWorld돋움체 Bold" panose="00000800000000000000" pitchFamily="2" charset="-127"/>
                        <a:cs typeface="KoPubWorld돋움체 Bold" panose="00000800000000000000" pitchFamily="2" charset="-127"/>
                      </a:rPr>
                      <m:t>~</m:t>
                    </m:r>
                    <m:r>
                      <a:rPr lang="ko-KR" altLang="en-US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KoPubWorld돋움체 Bold" panose="00000800000000000000" pitchFamily="2" charset="-127"/>
                      </a:rPr>
                      <m:t>𝒩</m:t>
                    </m:r>
                    <m:r>
                      <a:rPr lang="en-US" altLang="ko-KR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KoPubWorld돋움체 Bold" panose="00000800000000000000" pitchFamily="2" charset="-127"/>
                      </a:rPr>
                      <m:t>(</m:t>
                    </m:r>
                    <m:r>
                      <a:rPr lang="en-US" altLang="ko-KR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KoPubWorld돋움체 Bold" panose="00000800000000000000" pitchFamily="2" charset="-127"/>
                      </a:rPr>
                      <m:t>𝑡</m:t>
                    </m:r>
                    <m:r>
                      <a:rPr lang="en-US" altLang="ko-KR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KoPubWorld돋움체 Bold" panose="00000800000000000000" pitchFamily="2" charset="-127"/>
                      </a:rPr>
                      <m:t>;0,</m:t>
                    </m:r>
                    <m:r>
                      <m:rPr>
                        <m:sty m:val="p"/>
                      </m:rPr>
                      <a:rPr lang="en-US" altLang="ko-KR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KoPubWorld돋움체 Bold" panose="00000800000000000000" pitchFamily="2" charset="-127"/>
                      </a:rPr>
                      <m:t>Δ</m:t>
                    </m:r>
                    <m:r>
                      <a:rPr lang="en-US" altLang="ko-KR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KoPubWorld돋움체 Bold" panose="00000800000000000000" pitchFamily="2" charset="-127"/>
                      </a:rPr>
                      <m:t>𝑡</m:t>
                    </m:r>
                    <m:r>
                      <a:rPr lang="en-US" altLang="ko-KR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KoPubWorld돋움체 Bold" panose="00000800000000000000" pitchFamily="2" charset="-127"/>
                      </a:rPr>
                      <m:t>)</m:t>
                    </m:r>
                  </m:oMath>
                </a14:m>
                <a:r>
                  <a:rPr kumimoji="0" lang="ko-KR" altLang="en-US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KoPubWorld돋움체 Light" panose="00000300000000000000" pitchFamily="2" charset="-127"/>
                    <a:ea typeface="KoPubWorld돋움체 Light" panose="00000300000000000000" pitchFamily="2" charset="-127"/>
                    <a:cs typeface="KoPubWorld돋움체 Light" panose="00000300000000000000" pitchFamily="2" charset="-127"/>
                  </a:rPr>
                  <a:t>인 정규분포</a:t>
                </a:r>
                <a:endParaRPr kumimoji="0" lang="en-US" altLang="ko-KR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KoPubWorld돋움체 Light" panose="00000300000000000000" pitchFamily="2" charset="-127"/>
                  <a:ea typeface="KoPubWorld돋움체 Light" panose="00000300000000000000" pitchFamily="2" charset="-127"/>
                  <a:cs typeface="KoPubWorld돋움체 Light" panose="00000300000000000000" pitchFamily="2" charset="-127"/>
                </a:endParaRPr>
              </a:p>
              <a:p>
                <a:pPr lvl="0">
                  <a:defRPr/>
                </a:pPr>
                <a:endParaRPr kumimoji="0" lang="en-US" altLang="ko-K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KoPubWorld돋움체 Bold" panose="00000800000000000000" pitchFamily="2" charset="-127"/>
                  <a:ea typeface="KoPubWorld돋움체 Bold" panose="00000800000000000000" pitchFamily="2" charset="-127"/>
                  <a:cs typeface="KoPubWorld돋움체 Bold" panose="00000800000000000000" pitchFamily="2" charset="-127"/>
                </a:endParaRPr>
              </a:p>
              <a:p>
                <a:pPr lvl="0">
                  <a:defRPr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ko-KR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Δ</m:t>
                    </m:r>
                    <m:r>
                      <a:rPr lang="en-US" altLang="ko-KR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𝑊</m:t>
                    </m:r>
                  </m:oMath>
                </a14:m>
                <a:r>
                  <a:rPr lang="ko-KR" altLang="en-US" dirty="0">
                    <a:solidFill>
                      <a:prstClr val="black"/>
                    </a:solidFill>
                  </a:rPr>
                  <a:t>는 정규분포 이므로 </a:t>
                </a:r>
                <a:r>
                  <a:rPr lang="en-US" altLang="ko-KR" dirty="0">
                    <a:solidFill>
                      <a:prstClr val="black"/>
                    </a:solidFill>
                  </a:rPr>
                  <a:t>Reparameterization Trick</a:t>
                </a:r>
                <a:r>
                  <a:rPr lang="ko-KR" altLang="en-US" dirty="0">
                    <a:solidFill>
                      <a:prstClr val="black"/>
                    </a:solidFill>
                  </a:rPr>
                  <a:t>을 적용하면 다음과 같다</a:t>
                </a:r>
                <a:r>
                  <a:rPr lang="en-US" altLang="ko-KR" dirty="0">
                    <a:solidFill>
                      <a:prstClr val="black"/>
                    </a:solidFill>
                  </a:rPr>
                  <a:t>:</a:t>
                </a:r>
              </a:p>
              <a:p>
                <a:pPr lvl="0">
                  <a:defRPr/>
                </a:pPr>
                <a:endParaRPr kumimoji="0" lang="en-US" altLang="ko-K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KoPubWorld돋움체 Bold" panose="00000800000000000000" pitchFamily="2" charset="-127"/>
                  <a:ea typeface="KoPubWorld돋움체 Bold" panose="00000800000000000000" pitchFamily="2" charset="-127"/>
                  <a:cs typeface="KoPubWorld돋움체 Bold" panose="00000800000000000000" pitchFamily="2" charset="-127"/>
                </a:endParaRPr>
              </a:p>
              <a:p>
                <a:pPr marL="0" lvl="0" indent="0">
                  <a:buNone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ko-KR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ko-KR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altLang="ko-KR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+1</m:t>
                          </m:r>
                        </m:sub>
                      </m:sSub>
                      <m:r>
                        <a:rPr lang="en-US" altLang="ko-KR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ko-KR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ko-KR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US" altLang="ko-KR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en-US" altLang="ko-KR" b="0" i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∇</m:t>
                      </m:r>
                      <m:func>
                        <m:funcPr>
                          <m:ctrlPr>
                            <a:rPr lang="en-US" altLang="ko-KR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ko-KR" b="0" i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log</m:t>
                          </m:r>
                        </m:fName>
                        <m:e>
                          <m:r>
                            <a:rPr lang="en-US" altLang="ko-KR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  <m:d>
                            <m:dPr>
                              <m:ctrlPr>
                                <a:rPr lang="en-US" altLang="ko-KR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ko-KR" b="0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ko-KR" b="0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altLang="ko-KR" b="0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</m:e>
                          </m:d>
                          <m:r>
                            <m:rPr>
                              <m:sty m:val="p"/>
                            </m:rPr>
                            <a:rPr lang="en-US" altLang="ko-KR" b="0" i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Δt</m:t>
                          </m:r>
                          <m:r>
                            <a:rPr lang="en-US" altLang="ko-KR" b="0" i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ko-KR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𝜎</m:t>
                          </m:r>
                          <m:rad>
                            <m:radPr>
                              <m:degHide m:val="on"/>
                              <m:ctrlPr>
                                <a:rPr lang="en-US" altLang="ko-KR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ko-KR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m:rPr>
                                  <m:sty m:val="p"/>
                                </m:rPr>
                                <a:rPr lang="en-US" altLang="ko-KR" b="0" i="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Δ</m:t>
                              </m:r>
                              <m:r>
                                <a:rPr lang="en-US" altLang="ko-KR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rad>
                          <m:r>
                            <a:rPr lang="en-US" altLang="ko-KR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func>
                    </m:oMath>
                  </m:oMathPara>
                </a14:m>
                <a:endParaRPr lang="en-US" altLang="ko-KR" dirty="0">
                  <a:solidFill>
                    <a:prstClr val="black"/>
                  </a:solidFill>
                </a:endParaRPr>
              </a:p>
              <a:p>
                <a:pPr marL="0" lvl="0" indent="0">
                  <a:buNone/>
                  <a:defRPr/>
                </a:pPr>
                <a:endParaRPr lang="en-US" altLang="ko-KR" dirty="0">
                  <a:solidFill>
                    <a:prstClr val="black"/>
                  </a:solidFill>
                </a:endParaRPr>
              </a:p>
              <a:p>
                <a:pPr lvl="2">
                  <a:defRPr/>
                </a:pPr>
                <a14:m>
                  <m:oMath xmlns:m="http://schemas.openxmlformats.org/officeDocument/2006/math">
                    <m:r>
                      <a:rPr lang="en-US" altLang="ko-KR" b="0" i="1" smtClean="0"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altLang="ko-KR" b="0" i="1" smtClean="0">
                        <a:latin typeface="Cambria Math" panose="02040503050406030204" pitchFamily="18" charset="0"/>
                      </a:rPr>
                      <m:t>∼</m:t>
                    </m:r>
                    <m:r>
                      <a:rPr lang="ko-KR" altLang="en-US" b="0" i="1" smtClean="0">
                        <a:latin typeface="Cambria Math" panose="02040503050406030204" pitchFamily="18" charset="0"/>
                      </a:rPr>
                      <m:t>𝒩</m:t>
                    </m:r>
                    <m:r>
                      <a:rPr lang="en-US" altLang="ko-KR" b="0" i="1" smtClean="0">
                        <a:latin typeface="Cambria Math" panose="02040503050406030204" pitchFamily="18" charset="0"/>
                      </a:rPr>
                      <m:t>(0,1)</m:t>
                    </m:r>
                  </m:oMath>
                </a14:m>
                <a:r>
                  <a:rPr lang="ko-KR" altLang="en-US" dirty="0"/>
                  <a:t>인 정규분포</a:t>
                </a:r>
              </a:p>
            </p:txBody>
          </p:sp>
        </mc:Choice>
        <mc:Fallback>
          <p:sp>
            <p:nvSpPr>
              <p:cNvPr id="3" name="내용 개체 틀 2">
                <a:extLst>
                  <a:ext uri="{FF2B5EF4-FFF2-40B4-BE49-F238E27FC236}">
                    <a16:creationId xmlns:a16="http://schemas.microsoft.com/office/drawing/2014/main" id="{CFE0C542-54DB-C485-0145-F852826616D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29622" y="1026160"/>
                <a:ext cx="11332755" cy="5278845"/>
              </a:xfrm>
              <a:blipFill>
                <a:blip r:embed="rId3"/>
                <a:stretch>
                  <a:fillRect l="-215" t="-115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085980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35099736-A0A4-BCD7-C786-F85B0813599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Langevin Dynamics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내용 개체 틀 2">
                <a:extLst>
                  <a:ext uri="{FF2B5EF4-FFF2-40B4-BE49-F238E27FC236}">
                    <a16:creationId xmlns:a16="http://schemas.microsoft.com/office/drawing/2014/main" id="{CFE0C542-54DB-C485-0145-F852826616D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29622" y="1026160"/>
                <a:ext cx="11332755" cy="5278845"/>
              </a:xfrm>
            </p:spPr>
            <p:txBody>
              <a:bodyPr>
                <a:normAutofit/>
              </a:bodyPr>
              <a:lstStyle/>
              <a:p>
                <a:pPr marL="0" lvl="0" indent="0">
                  <a:buNone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ko-KR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ko-KR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altLang="ko-KR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+1</m:t>
                          </m:r>
                        </m:sub>
                      </m:sSub>
                      <m:r>
                        <a:rPr lang="en-US" altLang="ko-KR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ko-KR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ko-KR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US" altLang="ko-KR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en-US" altLang="ko-KR" b="0" i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∇</m:t>
                      </m:r>
                      <m:func>
                        <m:funcPr>
                          <m:ctrlPr>
                            <a:rPr lang="en-US" altLang="ko-KR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ko-KR" b="0" i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log</m:t>
                          </m:r>
                        </m:fName>
                        <m:e>
                          <m:r>
                            <a:rPr lang="en-US" altLang="ko-KR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  <m:d>
                            <m:dPr>
                              <m:ctrlPr>
                                <a:rPr lang="en-US" altLang="ko-KR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ko-KR" b="0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ko-KR" b="0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altLang="ko-KR" b="0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</m:e>
                          </m:d>
                          <m:r>
                            <m:rPr>
                              <m:sty m:val="p"/>
                            </m:rPr>
                            <a:rPr lang="en-US" altLang="ko-KR" b="0" i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Δt</m:t>
                          </m:r>
                          <m:r>
                            <a:rPr lang="en-US" altLang="ko-KR" b="0" i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ko-KR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𝜎</m:t>
                          </m:r>
                          <m:rad>
                            <m:radPr>
                              <m:degHide m:val="on"/>
                              <m:ctrlPr>
                                <a:rPr lang="en-US" altLang="ko-KR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ko-KR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m:rPr>
                                  <m:sty m:val="p"/>
                                </m:rPr>
                                <a:rPr lang="en-US" altLang="ko-KR" b="0" i="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Δ</m:t>
                              </m:r>
                              <m:r>
                                <a:rPr lang="en-US" altLang="ko-KR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rad>
                          <m:r>
                            <a:rPr lang="en-US" altLang="ko-KR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func>
                    </m:oMath>
                  </m:oMathPara>
                </a14:m>
                <a:endParaRPr lang="en-US" altLang="ko-KR" b="0" dirty="0">
                  <a:solidFill>
                    <a:prstClr val="black"/>
                  </a:solidFill>
                </a:endParaRPr>
              </a:p>
              <a:p>
                <a:pPr marL="266700" marR="0" lvl="0" indent="-266700" algn="l" defTabSz="914400" rtl="0" eaLnBrk="1" fontAlgn="auto" latinLnBrk="0" hangingPunct="1">
                  <a:lnSpc>
                    <a:spcPct val="10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Pct val="100000"/>
                  <a:buFont typeface="Wingdings 2" panose="05020102010507070707" pitchFamily="18" charset="2"/>
                  <a:buChar char=""/>
                  <a:tabLst/>
                  <a:defRPr/>
                </a:pPr>
                <a:endParaRPr kumimoji="0" lang="en-US" altLang="ko-K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</a:endParaRPr>
              </a:p>
              <a:p>
                <a:pPr marL="266700" marR="0" lvl="0" indent="-266700" algn="l" defTabSz="914400" rtl="0" eaLnBrk="1" fontAlgn="auto" latinLnBrk="0" hangingPunct="1">
                  <a:lnSpc>
                    <a:spcPct val="10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Pct val="100000"/>
                  <a:buFont typeface="Wingdings 2" panose="05020102010507070707" pitchFamily="18" charset="2"/>
                  <a:buChar char=""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ko-KR" alt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즉</m:t>
                    </m:r>
                  </m:oMath>
                </a14:m>
                <a:r>
                  <a:rPr lang="en-US" altLang="ko-KR" dirty="0">
                    <a:solidFill>
                      <a:prstClr val="black"/>
                    </a:solidFill>
                  </a:rPr>
                  <a:t> </a:t>
                </a:r>
                <a:r>
                  <a:rPr lang="ko-KR" altLang="en-US" dirty="0">
                    <a:solidFill>
                      <a:prstClr val="black"/>
                    </a:solidFill>
                  </a:rPr>
                  <a:t>이전 </a:t>
                </a:r>
                <a:r>
                  <a:rPr lang="en-US" altLang="ko-KR" dirty="0">
                    <a:solidFill>
                      <a:prstClr val="black"/>
                    </a:solidFill>
                  </a:rPr>
                  <a:t>timestep</a:t>
                </a:r>
                <a:r>
                  <a:rPr lang="ko-KR" altLang="en-US" dirty="0">
                    <a:solidFill>
                      <a:prstClr val="black"/>
                    </a:solidFill>
                  </a:rPr>
                  <a:t>과</a:t>
                </a:r>
                <a:r>
                  <a:rPr lang="en-US" altLang="ko-KR" dirty="0">
                    <a:solidFill>
                      <a:prstClr val="black"/>
                    </a:solidFill>
                  </a:rPr>
                  <a:t> </a:t>
                </a:r>
                <a:r>
                  <a:rPr lang="ko-KR" altLang="en-US" dirty="0">
                    <a:solidFill>
                      <a:prstClr val="black"/>
                    </a:solidFill>
                  </a:rPr>
                  <a:t>이에 대한 </a:t>
                </a:r>
                <a:r>
                  <a:rPr lang="en-US" altLang="ko-KR" dirty="0">
                    <a:solidFill>
                      <a:prstClr val="black"/>
                    </a:solidFill>
                  </a:rPr>
                  <a:t>score</a:t>
                </a:r>
                <a:r>
                  <a:rPr lang="ko-KR" altLang="en-US" dirty="0">
                    <a:solidFill>
                      <a:prstClr val="black"/>
                    </a:solidFill>
                  </a:rPr>
                  <a:t>의 변화량</a:t>
                </a:r>
                <a:r>
                  <a:rPr lang="en-US" altLang="ko-KR" dirty="0">
                    <a:solidFill>
                      <a:prstClr val="black"/>
                    </a:solidFill>
                  </a:rPr>
                  <a:t>(drift)</a:t>
                </a:r>
                <a:r>
                  <a:rPr lang="ko-KR" altLang="en-US" dirty="0">
                    <a:solidFill>
                      <a:prstClr val="black"/>
                    </a:solidFill>
                  </a:rPr>
                  <a:t>와 </a:t>
                </a:r>
                <a:r>
                  <a:rPr lang="en-US" altLang="ko-KR" dirty="0">
                    <a:solidFill>
                      <a:prstClr val="black"/>
                    </a:solidFill>
                  </a:rPr>
                  <a:t>gaussian noise(diffusion)</a:t>
                </a:r>
                <a:r>
                  <a:rPr lang="ko-KR" altLang="en-US" dirty="0">
                    <a:solidFill>
                      <a:prstClr val="black"/>
                    </a:solidFill>
                  </a:rPr>
                  <a:t>의 합으로 나타낼 수 있다</a:t>
                </a:r>
                <a:r>
                  <a:rPr lang="en-US" altLang="ko-KR" dirty="0">
                    <a:solidFill>
                      <a:prstClr val="black"/>
                    </a:solidFill>
                  </a:rPr>
                  <a:t>.</a:t>
                </a:r>
              </a:p>
            </p:txBody>
          </p:sp>
        </mc:Choice>
        <mc:Fallback>
          <p:sp>
            <p:nvSpPr>
              <p:cNvPr id="3" name="내용 개체 틀 2">
                <a:extLst>
                  <a:ext uri="{FF2B5EF4-FFF2-40B4-BE49-F238E27FC236}">
                    <a16:creationId xmlns:a16="http://schemas.microsoft.com/office/drawing/2014/main" id="{CFE0C542-54DB-C485-0145-F852826616D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29622" y="1026160"/>
                <a:ext cx="11332755" cy="5278845"/>
              </a:xfrm>
              <a:blipFill>
                <a:blip r:embed="rId3"/>
                <a:stretch>
                  <a:fillRect l="-269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218" name="Picture 2" descr="Energy-Based GAN">
            <a:extLst>
              <a:ext uri="{FF2B5EF4-FFF2-40B4-BE49-F238E27FC236}">
                <a16:creationId xmlns:a16="http://schemas.microsoft.com/office/drawing/2014/main" id="{6BE3756A-77AE-06FF-FE94-2994BD7AF9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836" y="3096176"/>
            <a:ext cx="10454326" cy="3484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34650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35099736-A0A4-BCD7-C786-F85B0813599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Langevin Dynamics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내용 개체 틀 2">
                <a:extLst>
                  <a:ext uri="{FF2B5EF4-FFF2-40B4-BE49-F238E27FC236}">
                    <a16:creationId xmlns:a16="http://schemas.microsoft.com/office/drawing/2014/main" id="{CFE0C542-54DB-C485-0145-F852826616D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29622" y="1026160"/>
                <a:ext cx="11332755" cy="5278845"/>
              </a:xfrm>
            </p:spPr>
            <p:txBody>
              <a:bodyPr>
                <a:normAutofit/>
              </a:bodyPr>
              <a:lstStyle/>
              <a:p>
                <a:pPr marL="266700" marR="0" lvl="0" indent="-266700" algn="l" defTabSz="914400" rtl="0" eaLnBrk="1" fontAlgn="auto" latinLnBrk="0" hangingPunct="1">
                  <a:lnSpc>
                    <a:spcPct val="10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Pct val="100000"/>
                  <a:buFont typeface="Wingdings 2" panose="05020102010507070707" pitchFamily="18" charset="2"/>
                  <a:buChar char=""/>
                  <a:tabLst/>
                  <a:defRPr/>
                </a:pPr>
                <a14:m>
                  <m:oMath xmlns:m="http://schemas.openxmlformats.org/officeDocument/2006/math">
                    <m:r>
                      <a:rPr lang="en-US" altLang="ko-KR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altLang="ko-KR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ko-KR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altLang="ko-KR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m:rPr>
                        <m:sty m:val="p"/>
                      </m:rPr>
                      <a:rPr lang="en-US" altLang="ko-KR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Δ</m:t>
                    </m:r>
                    <m:r>
                      <a:rPr lang="en-US" altLang="ko-KR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altLang="ko-KR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ko-KR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altLang="ko-KR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altLang="ko-KR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altLang="ko-KR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ko-KR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𝜖</m:t>
                    </m:r>
                  </m:oMath>
                </a14:m>
                <a:r>
                  <a:rPr lang="ko-KR" altLang="en-US" dirty="0">
                    <a:solidFill>
                      <a:prstClr val="black"/>
                    </a:solidFill>
                  </a:rPr>
                  <a:t>을 적용하여 식을 보기 쉽게 변경하면 다음과 같다</a:t>
                </a:r>
                <a:r>
                  <a:rPr lang="en-US" altLang="ko-KR" dirty="0">
                    <a:solidFill>
                      <a:prstClr val="black"/>
                    </a:solidFill>
                  </a:rPr>
                  <a:t>:</a:t>
                </a:r>
              </a:p>
              <a:p>
                <a:pPr marL="266700" marR="0" lvl="0" indent="-266700" algn="l" defTabSz="914400" rtl="0" eaLnBrk="1" fontAlgn="auto" latinLnBrk="0" hangingPunct="1">
                  <a:lnSpc>
                    <a:spcPct val="10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Pct val="100000"/>
                  <a:buFont typeface="Wingdings 2" panose="05020102010507070707" pitchFamily="18" charset="2"/>
                  <a:buChar char=""/>
                  <a:tabLst/>
                  <a:defRPr/>
                </a:pPr>
                <a:endParaRPr lang="en-US" altLang="ko-KR" dirty="0">
                  <a:solidFill>
                    <a:prstClr val="black"/>
                  </a:solidFill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Pct val="100000"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ko-KR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ko-KR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altLang="ko-KR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+1</m:t>
                          </m:r>
                        </m:sub>
                      </m:sSub>
                      <m:r>
                        <a:rPr lang="ko-KR" altLang="en-US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←</m:t>
                      </m:r>
                      <m:sSub>
                        <m:sSubPr>
                          <m:ctrlPr>
                            <a:rPr lang="en-US" altLang="ko-KR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ko-KR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altLang="ko-KR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ko-KR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𝑐</m:t>
                      </m:r>
                      <m:r>
                        <m:rPr>
                          <m:sty m:val="p"/>
                        </m:rPr>
                        <a:rPr lang="en-US" altLang="ko-KR" b="0" i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∇</m:t>
                      </m:r>
                      <m:func>
                        <m:funcPr>
                          <m:ctrlPr>
                            <a:rPr lang="en-US" altLang="ko-KR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ko-KR" b="0" i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log</m:t>
                          </m:r>
                        </m:fName>
                        <m:e>
                          <m:r>
                            <a:rPr lang="en-US" altLang="ko-KR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  <m:d>
                            <m:dPr>
                              <m:ctrlPr>
                                <a:rPr lang="en-US" altLang="ko-KR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ko-KR" b="0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ko-KR" b="0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altLang="ko-KR" b="0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  <m:r>
                            <a:rPr lang="en-US" altLang="ko-KR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ad>
                            <m:radPr>
                              <m:degHide m:val="on"/>
                              <m:ctrlPr>
                                <a:rPr lang="en-US" altLang="ko-KR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ko-KR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altLang="ko-KR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</m:rad>
                          <m:r>
                            <a:rPr lang="en-US" altLang="ko-KR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𝜖</m:t>
                          </m:r>
                          <m:r>
                            <a:rPr lang="en-US" altLang="ko-KR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m:rPr>
                              <m:lit/>
                            </m:rPr>
                            <a:rPr lang="en-US" altLang="ko-KR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altLang="ko-KR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altLang="ko-KR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=0,1,…,</m:t>
                          </m:r>
                          <m:r>
                            <a:rPr lang="en-US" altLang="ko-KR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</m:func>
                    </m:oMath>
                  </m:oMathPara>
                </a14:m>
                <a:endParaRPr lang="en-US" altLang="ko-KR" dirty="0">
                  <a:solidFill>
                    <a:prstClr val="black"/>
                  </a:solidFill>
                </a:endParaRPr>
              </a:p>
              <a:p>
                <a:pPr marL="266700" marR="0" lvl="0" indent="-266700" algn="l" defTabSz="914400" rtl="0" eaLnBrk="1" fontAlgn="auto" latinLnBrk="0" hangingPunct="1">
                  <a:lnSpc>
                    <a:spcPct val="10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Pct val="100000"/>
                  <a:buFont typeface="Wingdings 2" panose="05020102010507070707" pitchFamily="18" charset="2"/>
                  <a:buChar char=""/>
                  <a:tabLst/>
                  <a:defRPr/>
                </a:pPr>
                <a:endParaRPr lang="en-US" altLang="ko-KR" dirty="0">
                  <a:solidFill>
                    <a:prstClr val="black"/>
                  </a:solidFill>
                </a:endParaRPr>
              </a:p>
              <a:p>
                <a:pPr lvl="0">
                  <a:defRPr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ko-KR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∇</m:t>
                    </m:r>
                    <m:func>
                      <m:funcPr>
                        <m:ctrlPr>
                          <a:rPr lang="en-US" altLang="ko-KR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altLang="ko-KR" b="0" i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r>
                          <a:rPr lang="en-US" altLang="ko-KR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 lang="en-US" altLang="ko-KR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altLang="ko-KR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ko-KR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altLang="ko-KR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altLang="ko-KR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</m:oMath>
                </a14:m>
                <a:r>
                  <a:rPr lang="ko-KR" altLang="en-US" dirty="0">
                    <a:solidFill>
                      <a:prstClr val="black"/>
                    </a:solidFill>
                  </a:rPr>
                  <a:t>를 통해 정확한 데이터 분포를 향하면서</a:t>
                </a:r>
                <a:r>
                  <a:rPr lang="en-US" altLang="ko-KR" dirty="0">
                    <a:solidFill>
                      <a:prstClr val="black"/>
                    </a:solidFill>
                  </a:rPr>
                  <a:t>(drift term)</a:t>
                </a:r>
                <a:r>
                  <a:rPr lang="ko-KR" altLang="en-US" dirty="0">
                    <a:solidFill>
                      <a:prstClr val="black"/>
                    </a:solidFill>
                  </a:rPr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altLang="ko-KR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ko-KR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altLang="ko-KR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</m:rad>
                    <m:r>
                      <a:rPr lang="en-US" altLang="ko-KR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𝜖</m:t>
                    </m:r>
                  </m:oMath>
                </a14:m>
                <a:r>
                  <a:rPr lang="ko-KR" altLang="en-US" dirty="0">
                    <a:solidFill>
                      <a:prstClr val="black"/>
                    </a:solidFill>
                  </a:rPr>
                  <a:t>의 </a:t>
                </a:r>
                <a:r>
                  <a:rPr lang="en-US" altLang="ko-KR" dirty="0">
                    <a:solidFill>
                      <a:prstClr val="black"/>
                    </a:solidFill>
                  </a:rPr>
                  <a:t>random noise</a:t>
                </a:r>
                <a:r>
                  <a:rPr lang="ko-KR" altLang="en-US" dirty="0">
                    <a:solidFill>
                      <a:prstClr val="black"/>
                    </a:solidFill>
                  </a:rPr>
                  <a:t>로 </a:t>
                </a:r>
                <a:r>
                  <a:rPr lang="en-US" altLang="ko-KR" dirty="0">
                    <a:solidFill>
                      <a:prstClr val="black"/>
                    </a:solidFill>
                  </a:rPr>
                  <a:t>(diffusion term) mode</a:t>
                </a:r>
                <a:r>
                  <a:rPr lang="ko-KR" altLang="en-US" dirty="0">
                    <a:solidFill>
                      <a:prstClr val="black"/>
                    </a:solidFill>
                  </a:rPr>
                  <a:t> </a:t>
                </a:r>
                <a:r>
                  <a:rPr lang="en-US" altLang="ko-KR" dirty="0">
                    <a:solidFill>
                      <a:prstClr val="black"/>
                    </a:solidFill>
                  </a:rPr>
                  <a:t>collapse</a:t>
                </a:r>
                <a:r>
                  <a:rPr lang="ko-KR" altLang="en-US" dirty="0">
                    <a:solidFill>
                      <a:prstClr val="black"/>
                    </a:solidFill>
                  </a:rPr>
                  <a:t>되지 않고 </a:t>
                </a:r>
                <a:r>
                  <a:rPr lang="en-US" altLang="ko-KR" dirty="0">
                    <a:solidFill>
                      <a:prstClr val="black"/>
                    </a:solidFill>
                  </a:rPr>
                  <a:t>mode </a:t>
                </a:r>
                <a:r>
                  <a:rPr lang="ko-KR" altLang="en-US" dirty="0">
                    <a:solidFill>
                      <a:prstClr val="black"/>
                    </a:solidFill>
                  </a:rPr>
                  <a:t>주위를 맴돌도록 하여 </a:t>
                </a:r>
                <a:r>
                  <a:rPr lang="en-US" altLang="ko-KR" dirty="0">
                    <a:solidFill>
                      <a:prstClr val="black"/>
                    </a:solidFill>
                  </a:rPr>
                  <a:t>diversity</a:t>
                </a:r>
                <a:r>
                  <a:rPr lang="ko-KR" altLang="en-US" dirty="0">
                    <a:solidFill>
                      <a:prstClr val="black"/>
                    </a:solidFill>
                  </a:rPr>
                  <a:t>와 </a:t>
                </a:r>
                <a:r>
                  <a:rPr lang="en-US" altLang="ko-KR" dirty="0">
                    <a:solidFill>
                      <a:prstClr val="black"/>
                    </a:solidFill>
                  </a:rPr>
                  <a:t>quality</a:t>
                </a:r>
                <a:r>
                  <a:rPr lang="ko-KR" altLang="en-US" dirty="0">
                    <a:solidFill>
                      <a:prstClr val="black"/>
                    </a:solidFill>
                  </a:rPr>
                  <a:t>를 끌어올릴 수 있음</a:t>
                </a:r>
                <a:r>
                  <a:rPr lang="en-US" altLang="ko-KR" dirty="0">
                    <a:solidFill>
                      <a:prstClr val="black"/>
                    </a:solidFill>
                  </a:rPr>
                  <a:t>.</a:t>
                </a:r>
              </a:p>
              <a:p>
                <a:pPr lvl="0">
                  <a:defRPr/>
                </a:pPr>
                <a:endParaRPr lang="en-US" altLang="ko-KR" dirty="0">
                  <a:solidFill>
                    <a:prstClr val="black"/>
                  </a:solidFill>
                </a:endParaRPr>
              </a:p>
              <a:p>
                <a:pPr lvl="0">
                  <a:defRPr/>
                </a:pPr>
                <a:r>
                  <a:rPr lang="ko-KR" altLang="en-US" dirty="0">
                    <a:solidFill>
                      <a:prstClr val="black"/>
                    </a:solidFill>
                  </a:rPr>
                  <a:t>또한 </a:t>
                </a:r>
                <a:r>
                  <a:rPr lang="en-US" altLang="ko-KR" dirty="0">
                    <a:solidFill>
                      <a:prstClr val="black"/>
                    </a:solidFill>
                  </a:rPr>
                  <a:t>Noise</a:t>
                </a:r>
                <a:r>
                  <a:rPr lang="ko-KR" altLang="en-US" dirty="0">
                    <a:solidFill>
                      <a:prstClr val="black"/>
                    </a:solidFill>
                  </a:rPr>
                  <a:t>를 추가하며 </a:t>
                </a:r>
                <a:r>
                  <a:rPr lang="en-US" altLang="ko-KR" dirty="0">
                    <a:solidFill>
                      <a:prstClr val="black"/>
                    </a:solidFill>
                  </a:rPr>
                  <a:t>Variance</a:t>
                </a:r>
                <a:r>
                  <a:rPr lang="ko-KR" altLang="en-US" dirty="0">
                    <a:solidFill>
                      <a:prstClr val="black"/>
                    </a:solidFill>
                  </a:rPr>
                  <a:t>가 점점 커져 </a:t>
                </a:r>
                <a:r>
                  <a:rPr lang="en-US" altLang="ko-KR" dirty="0">
                    <a:solidFill>
                      <a:prstClr val="black"/>
                    </a:solidFill>
                  </a:rPr>
                  <a:t>Data</a:t>
                </a:r>
                <a:r>
                  <a:rPr lang="ko-KR" altLang="en-US" dirty="0">
                    <a:solidFill>
                      <a:prstClr val="black"/>
                    </a:solidFill>
                  </a:rPr>
                  <a:t>가 적은 영역의 </a:t>
                </a:r>
                <a:r>
                  <a:rPr lang="en-US" altLang="ko-KR" dirty="0">
                    <a:solidFill>
                      <a:prstClr val="black"/>
                    </a:solidFill>
                  </a:rPr>
                  <a:t>Distribution</a:t>
                </a:r>
                <a:r>
                  <a:rPr lang="ko-KR" altLang="en-US" dirty="0">
                    <a:solidFill>
                      <a:prstClr val="black"/>
                    </a:solidFill>
                  </a:rPr>
                  <a:t>의 영향력을 키울 수 있음</a:t>
                </a:r>
                <a:r>
                  <a:rPr lang="en-US" altLang="ko-KR" dirty="0">
                    <a:solidFill>
                      <a:prstClr val="black"/>
                    </a:solidFill>
                  </a:rPr>
                  <a:t>.</a:t>
                </a:r>
              </a:p>
            </p:txBody>
          </p:sp>
        </mc:Choice>
        <mc:Fallback>
          <p:sp>
            <p:nvSpPr>
              <p:cNvPr id="3" name="내용 개체 틀 2">
                <a:extLst>
                  <a:ext uri="{FF2B5EF4-FFF2-40B4-BE49-F238E27FC236}">
                    <a16:creationId xmlns:a16="http://schemas.microsoft.com/office/drawing/2014/main" id="{CFE0C542-54DB-C485-0145-F852826616D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29622" y="1026160"/>
                <a:ext cx="11332755" cy="5278845"/>
              </a:xfrm>
              <a:blipFill>
                <a:blip r:embed="rId3"/>
                <a:stretch>
                  <a:fillRect l="-269" t="-346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410" name="Picture 2">
            <a:extLst>
              <a:ext uri="{FF2B5EF4-FFF2-40B4-BE49-F238E27FC236}">
                <a16:creationId xmlns:a16="http://schemas.microsoft.com/office/drawing/2014/main" id="{A33688AE-CB84-85DF-1CFC-A942FD9BEB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975" y="4695488"/>
            <a:ext cx="5608948" cy="2162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>
            <a:extLst>
              <a:ext uri="{FF2B5EF4-FFF2-40B4-BE49-F238E27FC236}">
                <a16:creationId xmlns:a16="http://schemas.microsoft.com/office/drawing/2014/main" id="{1E09C6C4-22CB-D742-43C3-FFCB22DA88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8570" y="4695488"/>
            <a:ext cx="5760697" cy="2162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10072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35099736-A0A4-BCD7-C786-F85B0813599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Langevin Dynamics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내용 개체 틀 2">
                <a:extLst>
                  <a:ext uri="{FF2B5EF4-FFF2-40B4-BE49-F238E27FC236}">
                    <a16:creationId xmlns:a16="http://schemas.microsoft.com/office/drawing/2014/main" id="{CFE0C542-54DB-C485-0145-F852826616D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29622" y="1026160"/>
                <a:ext cx="11332755" cy="5278845"/>
              </a:xfrm>
            </p:spPr>
            <p:txBody>
              <a:bodyPr>
                <a:normAutofit/>
              </a:bodyPr>
              <a:lstStyle/>
              <a:p>
                <a:pPr marL="266700" marR="0" lvl="0" indent="-266700" algn="l" defTabSz="914400" rtl="0" eaLnBrk="1" fontAlgn="auto" latinLnBrk="0" hangingPunct="1">
                  <a:lnSpc>
                    <a:spcPct val="10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Pct val="100000"/>
                  <a:buFont typeface="Wingdings 2" panose="05020102010507070707" pitchFamily="18" charset="2"/>
                  <a:buChar char=""/>
                  <a:tabLst/>
                  <a:defRPr/>
                </a:pPr>
                <a:r>
                  <a:rPr lang="ko-KR" altLang="en-US" dirty="0">
                    <a:solidFill>
                      <a:prstClr val="black"/>
                    </a:solidFill>
                  </a:rPr>
                  <a:t>그러나 </a:t>
                </a:r>
                <a:r>
                  <a:rPr lang="en-US" altLang="ko-KR" dirty="0">
                    <a:solidFill>
                      <a:prstClr val="black"/>
                    </a:solidFill>
                  </a:rPr>
                  <a:t>Score</a:t>
                </a:r>
                <a:r>
                  <a:rPr lang="ko-KR" altLang="en-US" dirty="0">
                    <a:solidFill>
                      <a:prstClr val="black"/>
                    </a:solidFill>
                  </a:rPr>
                  <a:t> </a:t>
                </a:r>
                <a:r>
                  <a:rPr lang="en-US" altLang="ko-KR" dirty="0">
                    <a:solidFill>
                      <a:prstClr val="black"/>
                    </a:solidFill>
                  </a:rPr>
                  <a:t>function</a:t>
                </a:r>
                <a:r>
                  <a:rPr lang="ko-KR" altLang="en-US" dirty="0">
                    <a:solidFill>
                      <a:prstClr val="black"/>
                    </a:solidFill>
                  </a:rPr>
                  <a:t>을 있는 그대로 사용할 경우 </a:t>
                </a:r>
                <a:r>
                  <a:rPr lang="en-US" altLang="ko-KR" dirty="0">
                    <a:solidFill>
                      <a:prstClr val="black"/>
                    </a:solidFill>
                  </a:rPr>
                  <a:t>3</a:t>
                </a:r>
                <a:r>
                  <a:rPr lang="ko-KR" altLang="en-US" dirty="0">
                    <a:solidFill>
                      <a:prstClr val="black"/>
                    </a:solidFill>
                  </a:rPr>
                  <a:t>가지의 문제점이 생긴다</a:t>
                </a:r>
                <a:r>
                  <a:rPr lang="en-US" altLang="ko-KR" dirty="0">
                    <a:solidFill>
                      <a:prstClr val="black"/>
                    </a:solidFill>
                  </a:rPr>
                  <a:t>:</a:t>
                </a:r>
              </a:p>
              <a:p>
                <a:pPr marL="266700" marR="0" lvl="0" indent="-266700" algn="l" defTabSz="914400" rtl="0" eaLnBrk="1" fontAlgn="auto" latinLnBrk="0" hangingPunct="1">
                  <a:lnSpc>
                    <a:spcPct val="10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Pct val="100000"/>
                  <a:buFont typeface="Wingdings 2" panose="05020102010507070707" pitchFamily="18" charset="2"/>
                  <a:buChar char=""/>
                  <a:tabLst/>
                  <a:defRPr/>
                </a:pPr>
                <a:endParaRPr lang="en-US" altLang="ko-KR" dirty="0">
                  <a:solidFill>
                    <a:prstClr val="black"/>
                  </a:solidFill>
                </a:endParaRPr>
              </a:p>
              <a:p>
                <a:pPr lvl="1" indent="-266700">
                  <a:buSzPct val="100000"/>
                  <a:buFont typeface="Wingdings 2" panose="05020102010507070707" pitchFamily="18" charset="2"/>
                  <a:buChar char=""/>
                  <a:defRPr/>
                </a:pPr>
                <a:r>
                  <a:rPr lang="ko-KR" altLang="en-US" dirty="0">
                    <a:solidFill>
                      <a:prstClr val="black"/>
                    </a:solidFill>
                  </a:rPr>
                  <a:t>고차원 공간의 </a:t>
                </a:r>
                <a:r>
                  <a:rPr lang="ko-KR" altLang="en-US" dirty="0" err="1">
                    <a:solidFill>
                      <a:prstClr val="black"/>
                    </a:solidFill>
                  </a:rPr>
                  <a:t>저차원</a:t>
                </a:r>
                <a:r>
                  <a:rPr lang="ko-KR" altLang="en-US" dirty="0">
                    <a:solidFill>
                      <a:prstClr val="black"/>
                    </a:solidFill>
                  </a:rPr>
                  <a:t> </a:t>
                </a:r>
                <a:r>
                  <a:rPr lang="en-US" altLang="ko-KR" dirty="0">
                    <a:solidFill>
                      <a:prstClr val="black"/>
                    </a:solidFill>
                  </a:rPr>
                  <a:t>manifold</a:t>
                </a:r>
                <a:r>
                  <a:rPr lang="ko-KR" altLang="en-US" dirty="0">
                    <a:solidFill>
                      <a:prstClr val="black"/>
                    </a:solidFill>
                  </a:rPr>
                  <a:t>의 데이터가 있을 때 제대로 정의하기 힘듦</a:t>
                </a:r>
                <a:r>
                  <a:rPr lang="en-US" altLang="ko-KR" dirty="0">
                    <a:solidFill>
                      <a:prstClr val="black"/>
                    </a:solidFill>
                  </a:rPr>
                  <a:t>. (</a:t>
                </a:r>
                <a:r>
                  <a:rPr lang="ko-KR" altLang="en-US" dirty="0">
                    <a:solidFill>
                      <a:prstClr val="black"/>
                    </a:solidFill>
                  </a:rPr>
                  <a:t>저차원의 데이터만 </a:t>
                </a:r>
                <a:r>
                  <a:rPr lang="en-US" altLang="ko-KR" dirty="0">
                    <a:solidFill>
                      <a:prstClr val="black"/>
                    </a:solidFill>
                  </a:rPr>
                  <a:t>mapping</a:t>
                </a:r>
                <a:r>
                  <a:rPr lang="ko-KR" altLang="en-US" dirty="0">
                    <a:solidFill>
                      <a:prstClr val="black"/>
                    </a:solidFill>
                  </a:rPr>
                  <a:t>되고 다른 값들의 확률이 </a:t>
                </a:r>
                <a:r>
                  <a:rPr lang="en-US" altLang="ko-KR" dirty="0">
                    <a:solidFill>
                      <a:prstClr val="black"/>
                    </a:solidFill>
                  </a:rPr>
                  <a:t>0</a:t>
                </a:r>
                <a:r>
                  <a:rPr lang="ko-KR" altLang="en-US" dirty="0">
                    <a:solidFill>
                      <a:prstClr val="black"/>
                    </a:solidFill>
                  </a:rPr>
                  <a:t>이 될 수 있다</a:t>
                </a:r>
                <a:r>
                  <a:rPr lang="en-US" altLang="ko-KR" dirty="0">
                    <a:solidFill>
                      <a:prstClr val="black"/>
                    </a:solidFill>
                  </a:rPr>
                  <a:t>.)</a:t>
                </a:r>
              </a:p>
              <a:p>
                <a:pPr lvl="1" indent="-266700">
                  <a:buSzPct val="100000"/>
                  <a:buFont typeface="Wingdings 2" panose="05020102010507070707" pitchFamily="18" charset="2"/>
                  <a:buChar char=""/>
                  <a:defRPr/>
                </a:pPr>
                <a:endParaRPr lang="en-US" altLang="ko-KR" dirty="0">
                  <a:solidFill>
                    <a:prstClr val="black"/>
                  </a:solidFill>
                </a:endParaRPr>
              </a:p>
              <a:p>
                <a:pPr lvl="1" indent="-266700">
                  <a:buSzPct val="100000"/>
                  <a:buFont typeface="Wingdings 2" panose="05020102010507070707" pitchFamily="18" charset="2"/>
                  <a:buChar char=""/>
                  <a:defRPr/>
                </a:pPr>
                <a:r>
                  <a:rPr lang="en-US" altLang="ko-KR" dirty="0">
                    <a:solidFill>
                      <a:prstClr val="black"/>
                    </a:solidFill>
                  </a:rPr>
                  <a:t>Timestep</a:t>
                </a:r>
                <a:r>
                  <a:rPr lang="ko-KR" altLang="en-US" dirty="0">
                    <a:solidFill>
                      <a:prstClr val="black"/>
                    </a:solidFill>
                  </a:rPr>
                  <a:t>이 </a:t>
                </a:r>
                <a14:m>
                  <m:oMath xmlns:m="http://schemas.openxmlformats.org/officeDocument/2006/math">
                    <m:r>
                      <a:rPr lang="en-US" altLang="ko-KR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∞</m:t>
                    </m:r>
                  </m:oMath>
                </a14:m>
                <a:r>
                  <a:rPr lang="ko-KR" altLang="en-US" dirty="0">
                    <a:solidFill>
                      <a:prstClr val="black"/>
                    </a:solidFill>
                  </a:rPr>
                  <a:t>을 가정하고 학습하기 때문에 </a:t>
                </a:r>
                <a:r>
                  <a:rPr lang="en-US" altLang="ko-KR" dirty="0">
                    <a:solidFill>
                      <a:prstClr val="black"/>
                    </a:solidFill>
                  </a:rPr>
                  <a:t>timestep</a:t>
                </a:r>
                <a:r>
                  <a:rPr lang="ko-KR" altLang="en-US" dirty="0">
                    <a:solidFill>
                      <a:prstClr val="black"/>
                    </a:solidFill>
                  </a:rPr>
                  <a:t>의 밀도가 낮을 경우 </a:t>
                </a:r>
                <a:r>
                  <a:rPr lang="en-US" altLang="ko-KR" dirty="0">
                    <a:solidFill>
                      <a:prstClr val="black"/>
                    </a:solidFill>
                  </a:rPr>
                  <a:t>score function</a:t>
                </a:r>
                <a:r>
                  <a:rPr lang="ko-KR" altLang="en-US" dirty="0">
                    <a:solidFill>
                      <a:prstClr val="black"/>
                    </a:solidFill>
                  </a:rPr>
                  <a:t>이 잘 동작하지 않을 수 있음</a:t>
                </a:r>
                <a:r>
                  <a:rPr lang="en-US" altLang="ko-KR" dirty="0">
                    <a:solidFill>
                      <a:prstClr val="black"/>
                    </a:solidFill>
                  </a:rPr>
                  <a:t>.</a:t>
                </a:r>
              </a:p>
              <a:p>
                <a:pPr lvl="1" indent="-266700">
                  <a:buSzPct val="100000"/>
                  <a:buFont typeface="Wingdings 2" panose="05020102010507070707" pitchFamily="18" charset="2"/>
                  <a:buChar char=""/>
                  <a:defRPr/>
                </a:pPr>
                <a:endParaRPr lang="en-US" altLang="ko-KR" dirty="0">
                  <a:solidFill>
                    <a:prstClr val="black"/>
                  </a:solidFill>
                </a:endParaRPr>
              </a:p>
              <a:p>
                <a:pPr lvl="1" indent="-266700">
                  <a:buSzPct val="100000"/>
                  <a:buFont typeface="Wingdings 2" panose="05020102010507070707" pitchFamily="18" charset="2"/>
                  <a:buChar char=""/>
                  <a:defRPr/>
                </a:pPr>
                <a:r>
                  <a:rPr lang="ko-KR" altLang="en-US" dirty="0">
                    <a:solidFill>
                      <a:prstClr val="black"/>
                    </a:solidFill>
                  </a:rPr>
                  <a:t>여러 데이터 분포가 혼합된 형태일 경우 이를 제대로 반영하기가 힘듦</a:t>
                </a:r>
                <a:r>
                  <a:rPr lang="en-US" altLang="ko-KR" dirty="0">
                    <a:solidFill>
                      <a:prstClr val="black"/>
                    </a:solidFill>
                  </a:rPr>
                  <a:t>.</a:t>
                </a:r>
                <a:r>
                  <a:rPr lang="ko-KR" altLang="en-US" dirty="0">
                    <a:solidFill>
                      <a:prstClr val="black"/>
                    </a:solidFill>
                  </a:rPr>
                  <a:t> </a:t>
                </a:r>
                <a:endParaRPr lang="en-US" altLang="ko-KR" dirty="0">
                  <a:solidFill>
                    <a:prstClr val="black"/>
                  </a:solidFill>
                </a:endParaRPr>
              </a:p>
              <a:p>
                <a:pPr lvl="1" indent="-266700">
                  <a:buSzPct val="100000"/>
                  <a:buFont typeface="Wingdings 2" panose="05020102010507070707" pitchFamily="18" charset="2"/>
                  <a:buChar char=""/>
                  <a:defRPr/>
                </a:pPr>
                <a:endParaRPr lang="en-US" altLang="ko-KR" dirty="0">
                  <a:solidFill>
                    <a:prstClr val="black"/>
                  </a:solidFill>
                </a:endParaRPr>
              </a:p>
              <a:p>
                <a:pPr lvl="1" indent="-266700">
                  <a:buSzPct val="100000"/>
                  <a:buFont typeface="Wingdings 2" panose="05020102010507070707" pitchFamily="18" charset="2"/>
                  <a:buChar char=""/>
                  <a:defRPr/>
                </a:pPr>
                <a:endParaRPr lang="en-US" altLang="ko-KR" dirty="0">
                  <a:solidFill>
                    <a:prstClr val="black"/>
                  </a:solidFill>
                </a:endParaRPr>
              </a:p>
              <a:p>
                <a:pPr marL="266700" marR="0" lvl="0" indent="-266700" algn="l" defTabSz="914400" rtl="0" eaLnBrk="1" fontAlgn="auto" latinLnBrk="0" hangingPunct="1">
                  <a:lnSpc>
                    <a:spcPct val="10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Pct val="100000"/>
                  <a:buFont typeface="Wingdings 2" panose="05020102010507070707" pitchFamily="18" charset="2"/>
                  <a:buChar char=""/>
                  <a:tabLst/>
                  <a:defRPr/>
                </a:pPr>
                <a:endParaRPr lang="en-US" altLang="ko-KR" dirty="0">
                  <a:solidFill>
                    <a:prstClr val="black"/>
                  </a:solidFill>
                </a:endParaRPr>
              </a:p>
            </p:txBody>
          </p:sp>
        </mc:Choice>
        <mc:Fallback>
          <p:sp>
            <p:nvSpPr>
              <p:cNvPr id="3" name="내용 개체 틀 2">
                <a:extLst>
                  <a:ext uri="{FF2B5EF4-FFF2-40B4-BE49-F238E27FC236}">
                    <a16:creationId xmlns:a16="http://schemas.microsoft.com/office/drawing/2014/main" id="{CFE0C542-54DB-C485-0145-F852826616D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29622" y="1026160"/>
                <a:ext cx="11332755" cy="5278845"/>
              </a:xfrm>
              <a:blipFill>
                <a:blip r:embed="rId3"/>
                <a:stretch>
                  <a:fillRect l="-269" t="-462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그림 3" descr="라인, 스크린샷이(가) 표시된 사진&#10;&#10;자동 생성된 설명">
            <a:extLst>
              <a:ext uri="{FF2B5EF4-FFF2-40B4-BE49-F238E27FC236}">
                <a16:creationId xmlns:a16="http://schemas.microsoft.com/office/drawing/2014/main" id="{AD3BE35C-123A-3038-C678-7147647FEE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4315" y="4351611"/>
            <a:ext cx="2166782" cy="2166782"/>
          </a:xfrm>
          <a:prstGeom prst="rect">
            <a:avLst/>
          </a:prstGeom>
        </p:spPr>
      </p:pic>
      <p:pic>
        <p:nvPicPr>
          <p:cNvPr id="5" name="그림 4" descr="창의성, 디자인이(가) 표시된 사진&#10;&#10;중간 신뢰도로 자동 생성된 설명">
            <a:extLst>
              <a:ext uri="{FF2B5EF4-FFF2-40B4-BE49-F238E27FC236}">
                <a16:creationId xmlns:a16="http://schemas.microsoft.com/office/drawing/2014/main" id="{1D5B4A5E-C441-9CB3-F50B-955A6E5E957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0904" y="4351611"/>
            <a:ext cx="2166782" cy="2166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0772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35099736-A0A4-BCD7-C786-F85B0813599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Langevin Dynamics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내용 개체 틀 2">
                <a:extLst>
                  <a:ext uri="{FF2B5EF4-FFF2-40B4-BE49-F238E27FC236}">
                    <a16:creationId xmlns:a16="http://schemas.microsoft.com/office/drawing/2014/main" id="{CFE0C542-54DB-C485-0145-F852826616D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29622" y="1026160"/>
                <a:ext cx="11332755" cy="5278845"/>
              </a:xfrm>
            </p:spPr>
            <p:txBody>
              <a:bodyPr>
                <a:normAutofit/>
              </a:bodyPr>
              <a:lstStyle/>
              <a:p>
                <a:pPr marL="266700" marR="0" lvl="0" indent="-266700" algn="l" defTabSz="914400" rtl="0" eaLnBrk="1" fontAlgn="auto" latinLnBrk="0" hangingPunct="1">
                  <a:lnSpc>
                    <a:spcPct val="10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Pct val="100000"/>
                  <a:buFont typeface="Wingdings 2" panose="05020102010507070707" pitchFamily="18" charset="2"/>
                  <a:buChar char=""/>
                  <a:tabLst/>
                  <a:defRPr/>
                </a:pPr>
                <a:r>
                  <a:rPr lang="en-US" altLang="ko-KR" dirty="0">
                    <a:solidFill>
                      <a:prstClr val="black"/>
                    </a:solidFill>
                  </a:rPr>
                  <a:t>Ex) </a:t>
                </a:r>
              </a:p>
              <a:p>
                <a:pPr marL="266700" marR="0" lvl="0" indent="-266700" algn="l" defTabSz="914400" rtl="0" eaLnBrk="1" fontAlgn="auto" latinLnBrk="0" hangingPunct="1">
                  <a:lnSpc>
                    <a:spcPct val="10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Pct val="100000"/>
                  <a:buFont typeface="Wingdings 2" panose="05020102010507070707" pitchFamily="18" charset="2"/>
                  <a:buChar char=""/>
                  <a:tabLst/>
                  <a:defRPr/>
                </a:pPr>
                <a:endParaRPr lang="en-US" altLang="ko-KR" b="0" i="1" dirty="0">
                  <a:solidFill>
                    <a:prstClr val="black"/>
                  </a:solidFill>
                  <a:latin typeface="Cambria Math" panose="02040503050406030204" pitchFamily="18" charset="0"/>
                </a:endParaRPr>
              </a:p>
              <a:p>
                <a:pPr lvl="1" indent="-266700">
                  <a:buSzPct val="100000"/>
                  <a:buFont typeface="Wingdings 2" panose="05020102010507070707" pitchFamily="18" charset="2"/>
                  <a:buChar char=""/>
                  <a:defRPr/>
                </a:pPr>
                <a14:m>
                  <m:oMath xmlns:m="http://schemas.openxmlformats.org/officeDocument/2006/math">
                    <m:r>
                      <a:rPr lang="en-US" altLang="ko-KR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ctrlPr>
                          <a:rPr lang="en-US" altLang="ko-KR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ko-KR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altLang="ko-KR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altLang="ko-KR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altLang="ko-KR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en-US" altLang="ko-KR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altLang="ko-KR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d>
                      <m:dPr>
                        <m:ctrlPr>
                          <a:rPr lang="en-US" altLang="ko-KR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ko-KR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altLang="ko-KR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altLang="ko-KR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altLang="ko-KR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sSub>
                      <m:sSubPr>
                        <m:ctrlPr>
                          <a:rPr lang="en-US" altLang="ko-KR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altLang="ko-KR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altLang="ko-KR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ko-KR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altLang="ko-KR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ko-KR" altLang="en-US" dirty="0">
                    <a:solidFill>
                      <a:prstClr val="black"/>
                    </a:solidFill>
                  </a:rPr>
                  <a:t>일 때 </a:t>
                </a:r>
                <a14:m>
                  <m:oMath xmlns:m="http://schemas.openxmlformats.org/officeDocument/2006/math">
                    <m:r>
                      <a:rPr lang="en-US" altLang="ko-KR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ctrlPr>
                          <a:rPr lang="en-US" altLang="ko-KR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ko-KR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ko-KR" altLang="en-US" dirty="0">
                    <a:solidFill>
                      <a:prstClr val="black"/>
                    </a:solidFill>
                  </a:rPr>
                  <a:t>에 대한 </a:t>
                </a:r>
                <a:r>
                  <a:rPr lang="en-US" altLang="ko-KR" dirty="0">
                    <a:solidFill>
                      <a:prstClr val="black"/>
                    </a:solidFill>
                  </a:rPr>
                  <a:t>score function</a:t>
                </a:r>
                <a:r>
                  <a:rPr lang="ko-KR" altLang="en-US" dirty="0">
                    <a:solidFill>
                      <a:prstClr val="black"/>
                    </a:solidFill>
                  </a:rPr>
                  <a:t>은 </a:t>
                </a:r>
                <a:r>
                  <a:rPr lang="en-US" altLang="ko-KR" dirty="0">
                    <a:solidFill>
                      <a:prstClr val="black"/>
                    </a:solidFill>
                  </a:rPr>
                  <a:t>log</a:t>
                </a:r>
                <a:r>
                  <a:rPr lang="ko-KR" altLang="en-US" dirty="0">
                    <a:solidFill>
                      <a:prstClr val="black"/>
                    </a:solidFill>
                  </a:rPr>
                  <a:t>값의 미분이 이루어지면서</a:t>
                </a:r>
                <a:r>
                  <a:rPr lang="en-US" altLang="ko-KR" dirty="0">
                    <a:solidFill>
                      <a:prstClr val="black"/>
                    </a:solidFill>
                  </a:rPr>
                  <a:t>(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ko-KR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∇</m:t>
                    </m:r>
                    <m:func>
                      <m:funcPr>
                        <m:ctrlPr>
                          <a:rPr lang="en-US" altLang="ko-KR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altLang="ko-KR" b="0" i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r>
                          <a:rPr lang="en-US" altLang="ko-KR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 lang="en-US" altLang="ko-KR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altLang="ko-KR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altLang="ko-KR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</m:oMath>
                </a14:m>
                <a:r>
                  <a:rPr lang="en-US" altLang="ko-KR" dirty="0">
                    <a:solidFill>
                      <a:prstClr val="black"/>
                    </a:solidFill>
                  </a:rPr>
                  <a:t>)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altLang="ko-KR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altLang="ko-KR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altLang="ko-KR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altLang="ko-KR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altLang="ko-KR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ko-KR" altLang="en-US" dirty="0">
                    <a:solidFill>
                      <a:prstClr val="black"/>
                    </a:solidFill>
                  </a:rPr>
                  <a:t>계수들이 제거되기</a:t>
                </a:r>
                <a:r>
                  <a:rPr lang="en-US" altLang="ko-KR" dirty="0">
                    <a:solidFill>
                      <a:prstClr val="black"/>
                    </a:solidFill>
                  </a:rPr>
                  <a:t> </a:t>
                </a:r>
                <a:r>
                  <a:rPr lang="ko-KR" altLang="en-US" dirty="0">
                    <a:solidFill>
                      <a:prstClr val="black"/>
                    </a:solidFill>
                  </a:rPr>
                  <a:t>때문에 확률에 대한 비율이 손실될 수 있음</a:t>
                </a:r>
                <a:r>
                  <a:rPr lang="en-US" altLang="ko-KR" dirty="0">
                    <a:solidFill>
                      <a:prstClr val="black"/>
                    </a:solidFill>
                  </a:rPr>
                  <a:t>.</a:t>
                </a:r>
              </a:p>
              <a:p>
                <a:pPr marL="0" indent="0">
                  <a:buNone/>
                </a:pPr>
                <a:endParaRPr lang="en-US" altLang="ko-KR" dirty="0"/>
              </a:p>
              <a:p>
                <a:pPr lvl="1" indent="-266700">
                  <a:buSzPct val="100000"/>
                  <a:buFont typeface="Wingdings 2" panose="05020102010507070707" pitchFamily="18" charset="2"/>
                  <a:buChar char=""/>
                  <a:defRPr/>
                </a:pPr>
                <a:endParaRPr lang="en-US" altLang="ko-KR" dirty="0">
                  <a:solidFill>
                    <a:prstClr val="black"/>
                  </a:solidFill>
                </a:endParaRPr>
              </a:p>
            </p:txBody>
          </p:sp>
        </mc:Choice>
        <mc:Fallback>
          <p:sp>
            <p:nvSpPr>
              <p:cNvPr id="3" name="내용 개체 틀 2">
                <a:extLst>
                  <a:ext uri="{FF2B5EF4-FFF2-40B4-BE49-F238E27FC236}">
                    <a16:creationId xmlns:a16="http://schemas.microsoft.com/office/drawing/2014/main" id="{CFE0C542-54DB-C485-0145-F852826616D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29622" y="1026160"/>
                <a:ext cx="11332755" cy="5278845"/>
              </a:xfrm>
              <a:blipFill>
                <a:blip r:embed="rId3"/>
                <a:stretch>
                  <a:fillRect l="-269" t="-462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그림 8" descr="라인, 스크린샷이(가) 표시된 사진&#10;&#10;자동 생성된 설명">
            <a:extLst>
              <a:ext uri="{FF2B5EF4-FFF2-40B4-BE49-F238E27FC236}">
                <a16:creationId xmlns:a16="http://schemas.microsoft.com/office/drawing/2014/main" id="{C3B436EB-8442-72FD-03AF-F723A64FA2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4315" y="4351611"/>
            <a:ext cx="2166782" cy="2166782"/>
          </a:xfrm>
          <a:prstGeom prst="rect">
            <a:avLst/>
          </a:prstGeom>
        </p:spPr>
      </p:pic>
      <p:pic>
        <p:nvPicPr>
          <p:cNvPr id="10" name="그림 9" descr="창의성, 디자인이(가) 표시된 사진&#10;&#10;중간 신뢰도로 자동 생성된 설명">
            <a:extLst>
              <a:ext uri="{FF2B5EF4-FFF2-40B4-BE49-F238E27FC236}">
                <a16:creationId xmlns:a16="http://schemas.microsoft.com/office/drawing/2014/main" id="{C880EA41-8362-2935-F86C-A3A9707D50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0904" y="4351611"/>
            <a:ext cx="2166782" cy="2166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20584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35099736-A0A4-BCD7-C786-F85B0813599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Langevin Dynamics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내용 개체 틀 2">
                <a:extLst>
                  <a:ext uri="{FF2B5EF4-FFF2-40B4-BE49-F238E27FC236}">
                    <a16:creationId xmlns:a16="http://schemas.microsoft.com/office/drawing/2014/main" id="{CFE0C542-54DB-C485-0145-F852826616D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29622" y="1026160"/>
                <a:ext cx="11332755" cy="5278845"/>
              </a:xfrm>
            </p:spPr>
            <p:txBody>
              <a:bodyPr>
                <a:normAutofit/>
              </a:bodyPr>
              <a:lstStyle/>
              <a:p>
                <a:pPr marL="266700" marR="0" lvl="0" indent="-266700" algn="l" defTabSz="914400" rtl="0" eaLnBrk="1" fontAlgn="auto" latinLnBrk="0" hangingPunct="1">
                  <a:lnSpc>
                    <a:spcPct val="10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Pct val="100000"/>
                  <a:buFont typeface="Wingdings 2" panose="05020102010507070707" pitchFamily="18" charset="2"/>
                  <a:buChar char=""/>
                  <a:tabLst/>
                  <a:defRPr/>
                </a:pPr>
                <a:r>
                  <a:rPr lang="ko-KR" altLang="en-US" dirty="0">
                    <a:solidFill>
                      <a:prstClr val="black"/>
                    </a:solidFill>
                  </a:rPr>
                  <a:t>이는 데이터에 </a:t>
                </a:r>
                <a:r>
                  <a:rPr lang="en-US" altLang="ko-KR" dirty="0">
                    <a:solidFill>
                      <a:prstClr val="black"/>
                    </a:solidFill>
                  </a:rPr>
                  <a:t>multiple level</a:t>
                </a:r>
                <a:r>
                  <a:rPr lang="ko-KR" altLang="en-US" dirty="0">
                    <a:solidFill>
                      <a:prstClr val="black"/>
                    </a:solidFill>
                  </a:rPr>
                  <a:t>의 </a:t>
                </a:r>
                <a:r>
                  <a:rPr lang="en-US" altLang="ko-KR" dirty="0">
                    <a:solidFill>
                      <a:prstClr val="black"/>
                    </a:solidFill>
                  </a:rPr>
                  <a:t>Gaussian Noise</a:t>
                </a:r>
                <a:r>
                  <a:rPr lang="ko-KR" altLang="en-US" dirty="0">
                    <a:solidFill>
                      <a:prstClr val="black"/>
                    </a:solidFill>
                  </a:rPr>
                  <a:t>를</a:t>
                </a:r>
                <a:r>
                  <a:rPr lang="en-US" altLang="ko-KR" dirty="0">
                    <a:solidFill>
                      <a:prstClr val="black"/>
                    </a:solidFill>
                  </a:rPr>
                  <a:t> </a:t>
                </a:r>
                <a:r>
                  <a:rPr lang="ko-KR" altLang="en-US" dirty="0">
                    <a:solidFill>
                      <a:prstClr val="black"/>
                    </a:solidFill>
                  </a:rPr>
                  <a:t>주어 해결할 수 있다</a:t>
                </a:r>
                <a:r>
                  <a:rPr lang="en-US" altLang="ko-KR" dirty="0">
                    <a:solidFill>
                      <a:prstClr val="black"/>
                    </a:solidFill>
                  </a:rPr>
                  <a:t>. (Annealed Langevin dynamics)</a:t>
                </a:r>
              </a:p>
              <a:p>
                <a:pPr marL="266700" marR="0" lvl="0" indent="-266700" algn="l" defTabSz="914400" rtl="0" eaLnBrk="1" fontAlgn="auto" latinLnBrk="0" hangingPunct="1">
                  <a:lnSpc>
                    <a:spcPct val="10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Pct val="100000"/>
                  <a:buFont typeface="Wingdings 2" panose="05020102010507070707" pitchFamily="18" charset="2"/>
                  <a:buChar char=""/>
                  <a:tabLst/>
                  <a:defRPr/>
                </a:pPr>
                <a:endParaRPr lang="en-US" altLang="ko-KR" dirty="0">
                  <a:solidFill>
                    <a:prstClr val="black"/>
                  </a:solidFill>
                </a:endParaRPr>
              </a:p>
              <a:p>
                <a:pPr marL="266700" marR="0" lvl="0" indent="-266700" algn="l" defTabSz="914400" rtl="0" eaLnBrk="1" fontAlgn="auto" latinLnBrk="0" hangingPunct="1">
                  <a:lnSpc>
                    <a:spcPct val="10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Pct val="100000"/>
                  <a:buFont typeface="Wingdings 2" panose="05020102010507070707" pitchFamily="18" charset="2"/>
                  <a:buChar char=""/>
                  <a:tabLst/>
                  <a:defRPr/>
                </a:pPr>
                <a:r>
                  <a:rPr lang="en-US" altLang="ko-KR" dirty="0">
                    <a:solidFill>
                      <a:prstClr val="black"/>
                    </a:solidFill>
                  </a:rPr>
                  <a:t>Noise level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ko-KR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altLang="ko-KR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ko-KR" b="0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ko-KR" b="0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𝜎</m:t>
                                </m:r>
                              </m:e>
                              <m:sub>
                                <m:r>
                                  <a:rPr lang="en-US" altLang="ko-KR" b="0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sub>
                            </m:sSub>
                          </m:e>
                        </m:d>
                      </m:e>
                      <m:sub>
                        <m:r>
                          <a:rPr lang="en-US" altLang="ko-KR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altLang="ko-KR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altLang="ko-KR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bSup>
                  </m:oMath>
                </a14:m>
                <a:r>
                  <a:rPr lang="ko-KR" altLang="en-US" dirty="0">
                    <a:solidFill>
                      <a:prstClr val="black"/>
                    </a:solidFill>
                  </a:rPr>
                  <a:t>을 </a:t>
                </a:r>
                <a:r>
                  <a:rPr lang="en-US" altLang="ko-KR" dirty="0">
                    <a:solidFill>
                      <a:prstClr val="black"/>
                    </a:solidFill>
                  </a:rPr>
                  <a:t>time step</a:t>
                </a:r>
                <a:r>
                  <a:rPr lang="ko-KR" altLang="en-US" dirty="0">
                    <a:solidFill>
                      <a:prstClr val="black"/>
                    </a:solidFill>
                  </a:rPr>
                  <a:t>이 작을수록 점차 감소시켜 </a:t>
                </a:r>
                <a:r>
                  <a:rPr lang="en-US" altLang="ko-KR" dirty="0">
                    <a:solidFill>
                      <a:prstClr val="black"/>
                    </a:solidFill>
                  </a:rPr>
                  <a:t>sampling</a:t>
                </a:r>
                <a:r>
                  <a:rPr lang="ko-KR" altLang="en-US" dirty="0">
                    <a:solidFill>
                      <a:prstClr val="black"/>
                    </a:solidFill>
                  </a:rPr>
                  <a:t>하여 이 같은 단점을 해소시킬 수 있음</a:t>
                </a:r>
                <a:r>
                  <a:rPr lang="en-US" altLang="ko-KR" dirty="0">
                    <a:solidFill>
                      <a:prstClr val="black"/>
                    </a:solidFill>
                  </a:rPr>
                  <a:t>.</a:t>
                </a:r>
                <a:r>
                  <a:rPr lang="ko-KR" altLang="en-US" dirty="0">
                    <a:solidFill>
                      <a:prstClr val="black"/>
                    </a:solidFill>
                  </a:rPr>
                  <a:t> </a:t>
                </a:r>
                <a:endParaRPr lang="en-US" altLang="ko-KR" dirty="0">
                  <a:solidFill>
                    <a:prstClr val="black"/>
                  </a:solidFill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Pct val="100000"/>
                  <a:buNone/>
                  <a:tabLst/>
                  <a:defRPr/>
                </a:pPr>
                <a:r>
                  <a:rPr lang="en-US" altLang="ko-KR" dirty="0">
                    <a:solidFill>
                      <a:prstClr val="black"/>
                    </a:solidFill>
                  </a:rPr>
                  <a:t>(score matching </a:t>
                </a:r>
                <a:r>
                  <a:rPr lang="ko-KR" altLang="en-US" dirty="0">
                    <a:solidFill>
                      <a:prstClr val="black"/>
                    </a:solidFill>
                  </a:rPr>
                  <a:t>학습을 위해 </a:t>
                </a:r>
                <a:r>
                  <a:rPr lang="en-US" altLang="ko-KR" dirty="0">
                    <a:solidFill>
                      <a:prstClr val="black"/>
                    </a:solidFill>
                  </a:rPr>
                  <a:t>noise</a:t>
                </a:r>
                <a:r>
                  <a:rPr lang="ko-KR" altLang="en-US" dirty="0">
                    <a:solidFill>
                      <a:prstClr val="black"/>
                    </a:solidFill>
                  </a:rPr>
                  <a:t> 추가 시 반대로 </a:t>
                </a:r>
                <a:r>
                  <a:rPr lang="en-US" altLang="ko-KR" dirty="0">
                    <a:solidFill>
                      <a:prstClr val="black"/>
                    </a:solidFill>
                  </a:rPr>
                  <a:t>level</a:t>
                </a:r>
                <a:r>
                  <a:rPr lang="ko-KR" altLang="en-US" dirty="0">
                    <a:solidFill>
                      <a:prstClr val="black"/>
                    </a:solidFill>
                  </a:rPr>
                  <a:t>을 높임</a:t>
                </a:r>
                <a:r>
                  <a:rPr lang="en-US" altLang="ko-KR" dirty="0">
                    <a:solidFill>
                      <a:prstClr val="black"/>
                    </a:solidFill>
                  </a:rPr>
                  <a:t>)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Pct val="100000"/>
                  <a:buNone/>
                  <a:tabLst/>
                  <a:defRPr/>
                </a:pPr>
                <a:endParaRPr lang="en-US" altLang="ko-KR" dirty="0">
                  <a:solidFill>
                    <a:prstClr val="black"/>
                  </a:solidFill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Pct val="100000"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ko-KR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US" altLang="ko-KR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ko-KR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altLang="ko-KR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sub>
                          </m:sSub>
                        </m:e>
                        <m:sub>
                          <m:r>
                            <a:rPr lang="en-US" altLang="ko-KR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d>
                        <m:dPr>
                          <m:ctrlPr>
                            <a:rPr lang="en-US" altLang="ko-KR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ko-KR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ko-KR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ko-KR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e>
                      </m:d>
                      <m:r>
                        <a:rPr lang="en-US" altLang="ko-KR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altLang="ko-KR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en-US" altLang="ko-KR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  <m:d>
                            <m:dPr>
                              <m:ctrlPr>
                                <a:rPr lang="en-US" altLang="ko-KR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ko-KR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ko-KR" altLang="en-US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𝒩</m:t>
                          </m:r>
                          <m:d>
                            <m:dPr>
                              <m:ctrlPr>
                                <a:rPr lang="en-US" altLang="ko-KR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ko-KR" b="0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ko-KR" b="0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altLang="ko-KR" b="0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  <m:r>
                                <a:rPr lang="en-US" altLang="ko-KR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;</m:t>
                              </m:r>
                              <m:r>
                                <a:rPr lang="en-US" altLang="ko-KR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altLang="ko-KR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Sup>
                                <m:sSubSupPr>
                                  <m:ctrlPr>
                                    <a:rPr lang="en-US" altLang="ko-KR" b="0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ko-KR" b="0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en-US" altLang="ko-KR" b="0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  <m:sup>
                                  <m:r>
                                    <a:rPr lang="en-US" altLang="ko-KR" b="0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  <m:r>
                                <a:rPr lang="en-US" altLang="ko-KR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</m:d>
                          <m:r>
                            <a:rPr lang="en-US" altLang="ko-KR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𝑑𝑥</m:t>
                          </m:r>
                        </m:e>
                      </m:nary>
                    </m:oMath>
                  </m:oMathPara>
                </a14:m>
                <a:endParaRPr lang="en-US" altLang="ko-KR" dirty="0">
                  <a:solidFill>
                    <a:prstClr val="black"/>
                  </a:solidFill>
                </a:endParaRPr>
              </a:p>
            </p:txBody>
          </p:sp>
        </mc:Choice>
        <mc:Fallback>
          <p:sp>
            <p:nvSpPr>
              <p:cNvPr id="3" name="내용 개체 틀 2">
                <a:extLst>
                  <a:ext uri="{FF2B5EF4-FFF2-40B4-BE49-F238E27FC236}">
                    <a16:creationId xmlns:a16="http://schemas.microsoft.com/office/drawing/2014/main" id="{CFE0C542-54DB-C485-0145-F852826616D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29622" y="1026160"/>
                <a:ext cx="11332755" cy="5278845"/>
              </a:xfrm>
              <a:blipFill>
                <a:blip r:embed="rId3"/>
                <a:stretch>
                  <a:fillRect l="-430" t="-462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338" name="Picture 2">
            <a:extLst>
              <a:ext uri="{FF2B5EF4-FFF2-40B4-BE49-F238E27FC236}">
                <a16:creationId xmlns:a16="http://schemas.microsoft.com/office/drawing/2014/main" id="{A16C7BA0-B8F5-A8AA-28FC-EAA318EBC2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199" y="3665582"/>
            <a:ext cx="82296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3765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35099736-A0A4-BCD7-C786-F85B0813599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NCSN vs DDPM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CFE0C542-54DB-C485-0145-F852826616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9622" y="1026160"/>
            <a:ext cx="11332755" cy="5278845"/>
          </a:xfrm>
        </p:spPr>
        <p:txBody>
          <a:bodyPr>
            <a:normAutofit/>
          </a:bodyPr>
          <a:lstStyle/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Wingdings 2" panose="05020102010507070707" pitchFamily="18" charset="2"/>
              <a:buChar char=""/>
              <a:tabLst/>
              <a:defRPr/>
            </a:pPr>
            <a:r>
              <a:rPr lang="en-US" altLang="ko-KR" dirty="0">
                <a:solidFill>
                  <a:prstClr val="black"/>
                </a:solidFill>
              </a:rPr>
              <a:t>NCSN</a:t>
            </a:r>
            <a:r>
              <a:rPr lang="ko-KR" altLang="en-US" dirty="0">
                <a:solidFill>
                  <a:prstClr val="black"/>
                </a:solidFill>
              </a:rPr>
              <a:t>과 </a:t>
            </a:r>
            <a:r>
              <a:rPr lang="en-US" altLang="ko-KR" dirty="0">
                <a:solidFill>
                  <a:prstClr val="black"/>
                </a:solidFill>
              </a:rPr>
              <a:t>DDPM</a:t>
            </a:r>
            <a:r>
              <a:rPr lang="ko-KR" altLang="en-US" dirty="0">
                <a:solidFill>
                  <a:prstClr val="black"/>
                </a:solidFill>
              </a:rPr>
              <a:t>은 지속적인 </a:t>
            </a:r>
            <a:r>
              <a:rPr lang="en-US" altLang="ko-KR" dirty="0">
                <a:solidFill>
                  <a:prstClr val="black"/>
                </a:solidFill>
              </a:rPr>
              <a:t>timestep</a:t>
            </a:r>
            <a:r>
              <a:rPr lang="ko-KR" altLang="en-US" dirty="0">
                <a:solidFill>
                  <a:prstClr val="black"/>
                </a:solidFill>
              </a:rPr>
              <a:t>으로 봤을 때 거의 비슷한 형태를 가진다</a:t>
            </a:r>
            <a:r>
              <a:rPr lang="en-US" altLang="ko-KR" dirty="0">
                <a:solidFill>
                  <a:prstClr val="black"/>
                </a:solidFill>
              </a:rPr>
              <a:t>.</a:t>
            </a:r>
          </a:p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Wingdings 2" panose="05020102010507070707" pitchFamily="18" charset="2"/>
              <a:buChar char=""/>
              <a:tabLst/>
              <a:defRPr/>
            </a:pPr>
            <a:endParaRPr lang="en-US" altLang="ko-KR" dirty="0">
              <a:solidFill>
                <a:prstClr val="black"/>
              </a:solidFill>
            </a:endParaRPr>
          </a:p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Wingdings 2" panose="05020102010507070707" pitchFamily="18" charset="2"/>
              <a:buChar char=""/>
              <a:tabLst/>
              <a:defRPr/>
            </a:pPr>
            <a:r>
              <a:rPr lang="ko-KR" altLang="en-US" dirty="0">
                <a:solidFill>
                  <a:prstClr val="black"/>
                </a:solidFill>
              </a:rPr>
              <a:t>둘 다 </a:t>
            </a:r>
            <a:r>
              <a:rPr lang="en-US" altLang="ko-KR" dirty="0">
                <a:solidFill>
                  <a:prstClr val="black"/>
                </a:solidFill>
              </a:rPr>
              <a:t>gaussian noise</a:t>
            </a:r>
            <a:r>
              <a:rPr lang="ko-KR" altLang="en-US" dirty="0">
                <a:solidFill>
                  <a:prstClr val="black"/>
                </a:solidFill>
              </a:rPr>
              <a:t>를 점진적으로 제거하는 방법을 학습한다</a:t>
            </a:r>
            <a:r>
              <a:rPr lang="en-US" altLang="ko-KR" dirty="0">
                <a:solidFill>
                  <a:prstClr val="black"/>
                </a:solidFill>
              </a:rPr>
              <a:t>.</a:t>
            </a:r>
          </a:p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Wingdings 2" panose="05020102010507070707" pitchFamily="18" charset="2"/>
              <a:buChar char=""/>
              <a:tabLst/>
              <a:defRPr/>
            </a:pPr>
            <a:endParaRPr lang="en-US" altLang="ko-KR" dirty="0">
              <a:solidFill>
                <a:prstClr val="black"/>
              </a:solidFill>
            </a:endParaRPr>
          </a:p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Wingdings 2" panose="05020102010507070707" pitchFamily="18" charset="2"/>
              <a:buChar char=""/>
              <a:tabLst/>
              <a:defRPr/>
            </a:pPr>
            <a:r>
              <a:rPr lang="ko-KR" altLang="en-US" dirty="0">
                <a:solidFill>
                  <a:prstClr val="black"/>
                </a:solidFill>
              </a:rPr>
              <a:t>그러나 </a:t>
            </a:r>
            <a:r>
              <a:rPr lang="en-US" altLang="ko-KR" dirty="0">
                <a:solidFill>
                  <a:prstClr val="black"/>
                </a:solidFill>
              </a:rPr>
              <a:t>noise</a:t>
            </a:r>
            <a:r>
              <a:rPr lang="ko-KR" altLang="en-US" dirty="0">
                <a:solidFill>
                  <a:prstClr val="black"/>
                </a:solidFill>
              </a:rPr>
              <a:t>를 추가하는 과정이 다른데 </a:t>
            </a:r>
            <a:r>
              <a:rPr lang="en-US" altLang="ko-KR" dirty="0">
                <a:solidFill>
                  <a:prstClr val="black"/>
                </a:solidFill>
              </a:rPr>
              <a:t>NCSN</a:t>
            </a:r>
            <a:r>
              <a:rPr lang="ko-KR" altLang="en-US" dirty="0">
                <a:solidFill>
                  <a:prstClr val="black"/>
                </a:solidFill>
              </a:rPr>
              <a:t>은 </a:t>
            </a:r>
            <a:r>
              <a:rPr lang="en-US" altLang="ko-KR" dirty="0">
                <a:solidFill>
                  <a:prstClr val="black"/>
                </a:solidFill>
              </a:rPr>
              <a:t>noise</a:t>
            </a:r>
            <a:r>
              <a:rPr lang="ko-KR" altLang="en-US" dirty="0">
                <a:solidFill>
                  <a:prstClr val="black"/>
                </a:solidFill>
              </a:rPr>
              <a:t>의 </a:t>
            </a:r>
            <a:r>
              <a:rPr lang="en-US" altLang="ko-KR" dirty="0">
                <a:solidFill>
                  <a:prstClr val="black"/>
                </a:solidFill>
              </a:rPr>
              <a:t>variance</a:t>
            </a:r>
            <a:r>
              <a:rPr lang="ko-KR" altLang="en-US" dirty="0">
                <a:solidFill>
                  <a:prstClr val="black"/>
                </a:solidFill>
              </a:rPr>
              <a:t>를 증가시키며 </a:t>
            </a:r>
            <a:r>
              <a:rPr lang="en-US" altLang="ko-KR" dirty="0">
                <a:solidFill>
                  <a:prstClr val="black"/>
                </a:solidFill>
              </a:rPr>
              <a:t>DDPM</a:t>
            </a:r>
            <a:r>
              <a:rPr lang="ko-KR" altLang="en-US" dirty="0">
                <a:solidFill>
                  <a:prstClr val="black"/>
                </a:solidFill>
              </a:rPr>
              <a:t>은 </a:t>
            </a:r>
            <a:r>
              <a:rPr lang="en-US" altLang="ko-KR" dirty="0">
                <a:solidFill>
                  <a:prstClr val="black"/>
                </a:solidFill>
              </a:rPr>
              <a:t>variance</a:t>
            </a:r>
            <a:r>
              <a:rPr lang="ko-KR" altLang="en-US" dirty="0">
                <a:solidFill>
                  <a:prstClr val="black"/>
                </a:solidFill>
              </a:rPr>
              <a:t>를 유지한다</a:t>
            </a:r>
            <a:r>
              <a:rPr lang="en-US" altLang="ko-KR" dirty="0">
                <a:solidFill>
                  <a:prstClr val="black"/>
                </a:solidFill>
              </a:rPr>
              <a:t>.</a:t>
            </a:r>
          </a:p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Wingdings 2" panose="05020102010507070707" pitchFamily="18" charset="2"/>
              <a:buChar char=""/>
              <a:tabLst/>
              <a:defRPr/>
            </a:pPr>
            <a:endParaRPr lang="en-US" altLang="ko-KR" dirty="0">
              <a:solidFill>
                <a:prstClr val="black"/>
              </a:solidFill>
            </a:endParaRPr>
          </a:p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Wingdings 2" panose="05020102010507070707" pitchFamily="18" charset="2"/>
              <a:buChar char=""/>
              <a:tabLst/>
              <a:defRPr/>
            </a:pPr>
            <a:r>
              <a:rPr lang="ko-KR" altLang="en-US" dirty="0">
                <a:solidFill>
                  <a:prstClr val="black"/>
                </a:solidFill>
              </a:rPr>
              <a:t>또한 </a:t>
            </a:r>
            <a:r>
              <a:rPr lang="en-US" altLang="ko-KR" dirty="0">
                <a:solidFill>
                  <a:prstClr val="black"/>
                </a:solidFill>
              </a:rPr>
              <a:t>DDPM</a:t>
            </a:r>
            <a:r>
              <a:rPr lang="ko-KR" altLang="en-US" dirty="0">
                <a:solidFill>
                  <a:prstClr val="black"/>
                </a:solidFill>
              </a:rPr>
              <a:t>은 </a:t>
            </a:r>
            <a:r>
              <a:rPr lang="en-US" altLang="ko-KR" dirty="0">
                <a:solidFill>
                  <a:prstClr val="black"/>
                </a:solidFill>
              </a:rPr>
              <a:t>NCSN </a:t>
            </a:r>
            <a:r>
              <a:rPr lang="ko-KR" altLang="en-US" dirty="0">
                <a:solidFill>
                  <a:prstClr val="black"/>
                </a:solidFill>
              </a:rPr>
              <a:t>이후에 나온 논문이며 </a:t>
            </a:r>
            <a:r>
              <a:rPr lang="en-US" altLang="ko-KR" dirty="0">
                <a:solidFill>
                  <a:prstClr val="black"/>
                </a:solidFill>
              </a:rPr>
              <a:t>U-net </a:t>
            </a:r>
            <a:r>
              <a:rPr lang="ko-KR" altLang="en-US" dirty="0">
                <a:solidFill>
                  <a:prstClr val="black"/>
                </a:solidFill>
              </a:rPr>
              <a:t>기반 모델을 사용했고 </a:t>
            </a:r>
            <a:r>
              <a:rPr lang="en-US" altLang="ko-KR" dirty="0">
                <a:solidFill>
                  <a:prstClr val="black"/>
                </a:solidFill>
              </a:rPr>
              <a:t>ELBO</a:t>
            </a:r>
            <a:r>
              <a:rPr lang="ko-KR" altLang="en-US" dirty="0">
                <a:solidFill>
                  <a:prstClr val="black"/>
                </a:solidFill>
              </a:rPr>
              <a:t>와 </a:t>
            </a:r>
            <a:r>
              <a:rPr lang="en-US" altLang="ko-KR" dirty="0">
                <a:solidFill>
                  <a:prstClr val="black"/>
                </a:solidFill>
              </a:rPr>
              <a:t>score-matching</a:t>
            </a:r>
            <a:r>
              <a:rPr lang="ko-KR" altLang="en-US" dirty="0">
                <a:solidFill>
                  <a:prstClr val="black"/>
                </a:solidFill>
              </a:rPr>
              <a:t>이 서로 비례하는 관계임을 보여줬다</a:t>
            </a:r>
            <a:r>
              <a:rPr lang="en-US" altLang="ko-KR" dirty="0">
                <a:solidFill>
                  <a:prstClr val="black"/>
                </a:solidFill>
              </a:rPr>
              <a:t>.</a:t>
            </a:r>
          </a:p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Wingdings 2" panose="05020102010507070707" pitchFamily="18" charset="2"/>
              <a:buChar char=""/>
              <a:tabLst/>
              <a:defRPr/>
            </a:pPr>
            <a:endParaRPr lang="en-US" altLang="ko-KR" dirty="0">
              <a:solidFill>
                <a:prstClr val="black"/>
              </a:solidFill>
            </a:endParaRPr>
          </a:p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Wingdings 2" panose="05020102010507070707" pitchFamily="18" charset="2"/>
              <a:buChar char=""/>
              <a:tabLst/>
              <a:defRPr/>
            </a:pPr>
            <a:r>
              <a:rPr lang="en-US" altLang="ko-KR" dirty="0">
                <a:solidFill>
                  <a:prstClr val="black"/>
                </a:solidFill>
              </a:rPr>
              <a:t>NCSN</a:t>
            </a:r>
            <a:r>
              <a:rPr lang="ko-KR" altLang="en-US" dirty="0">
                <a:solidFill>
                  <a:prstClr val="black"/>
                </a:solidFill>
              </a:rPr>
              <a:t> 이후 본격적으로 </a:t>
            </a:r>
            <a:r>
              <a:rPr lang="en-US" altLang="ko-KR" dirty="0">
                <a:solidFill>
                  <a:prstClr val="black"/>
                </a:solidFill>
              </a:rPr>
              <a:t>SDE</a:t>
            </a:r>
            <a:r>
              <a:rPr lang="ko-KR" altLang="en-US" dirty="0">
                <a:solidFill>
                  <a:prstClr val="black"/>
                </a:solidFill>
              </a:rPr>
              <a:t> 관점에서 모델을 해석하여 </a:t>
            </a:r>
            <a:r>
              <a:rPr lang="en-US" altLang="ko-KR" dirty="0">
                <a:solidFill>
                  <a:prstClr val="black"/>
                </a:solidFill>
              </a:rPr>
              <a:t>Annealed Langevin dynamics</a:t>
            </a:r>
            <a:r>
              <a:rPr lang="ko-KR" altLang="en-US" dirty="0">
                <a:solidFill>
                  <a:prstClr val="black"/>
                </a:solidFill>
              </a:rPr>
              <a:t>와  </a:t>
            </a:r>
            <a:r>
              <a:rPr lang="en-US" altLang="ko-KR" dirty="0">
                <a:solidFill>
                  <a:prstClr val="black"/>
                </a:solidFill>
              </a:rPr>
              <a:t>DPM</a:t>
            </a:r>
            <a:r>
              <a:rPr lang="ko-KR" altLang="en-US" dirty="0">
                <a:solidFill>
                  <a:prstClr val="black"/>
                </a:solidFill>
              </a:rPr>
              <a:t>의 </a:t>
            </a:r>
            <a:r>
              <a:rPr lang="en-US" altLang="ko-KR" dirty="0">
                <a:solidFill>
                  <a:prstClr val="black"/>
                </a:solidFill>
              </a:rPr>
              <a:t>sampling </a:t>
            </a:r>
            <a:r>
              <a:rPr lang="ko-KR" altLang="en-US" dirty="0">
                <a:solidFill>
                  <a:prstClr val="black"/>
                </a:solidFill>
              </a:rPr>
              <a:t>방식을 혼합한 </a:t>
            </a:r>
            <a:r>
              <a:rPr lang="en-US" altLang="ko-KR" dirty="0">
                <a:solidFill>
                  <a:prstClr val="black"/>
                </a:solidFill>
              </a:rPr>
              <a:t>SDE </a:t>
            </a:r>
            <a:r>
              <a:rPr lang="ko-KR" altLang="en-US" dirty="0">
                <a:solidFill>
                  <a:prstClr val="black"/>
                </a:solidFill>
              </a:rPr>
              <a:t>기반 </a:t>
            </a:r>
            <a:r>
              <a:rPr lang="en-US" altLang="ko-KR" dirty="0">
                <a:solidFill>
                  <a:prstClr val="black"/>
                </a:solidFill>
              </a:rPr>
              <a:t>solver</a:t>
            </a:r>
            <a:r>
              <a:rPr lang="ko-KR" altLang="en-US" dirty="0">
                <a:solidFill>
                  <a:prstClr val="black"/>
                </a:solidFill>
              </a:rPr>
              <a:t>가 나오기 시작했다</a:t>
            </a:r>
            <a:r>
              <a:rPr lang="en-US" altLang="ko-KR" dirty="0">
                <a:solidFill>
                  <a:prstClr val="black"/>
                </a:solidFill>
              </a:rPr>
              <a:t>. (PF-ODE </a:t>
            </a:r>
            <a:r>
              <a:rPr lang="ko-KR" altLang="en-US" dirty="0">
                <a:solidFill>
                  <a:prstClr val="black"/>
                </a:solidFill>
              </a:rPr>
              <a:t>등</a:t>
            </a:r>
            <a:r>
              <a:rPr lang="en-US" altLang="ko-KR" dirty="0">
                <a:solidFill>
                  <a:prstClr val="black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95009122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35099736-A0A4-BCD7-C786-F85B0813599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NCSN vs DDPM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CFE0C542-54DB-C485-0145-F852826616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9622" y="1026160"/>
            <a:ext cx="11332755" cy="5278845"/>
          </a:xfrm>
        </p:spPr>
        <p:txBody>
          <a:bodyPr>
            <a:normAutofit/>
          </a:bodyPr>
          <a:lstStyle/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Wingdings 2" panose="05020102010507070707" pitchFamily="18" charset="2"/>
              <a:buChar char=""/>
              <a:tabLst/>
              <a:defRPr/>
            </a:pPr>
            <a:r>
              <a:rPr lang="en-US" altLang="ko-KR" dirty="0">
                <a:solidFill>
                  <a:prstClr val="black"/>
                </a:solidFill>
              </a:rPr>
              <a:t>Results</a:t>
            </a: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1CAA04EF-88CB-540F-8B1C-AC15021376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054" y="2460394"/>
            <a:ext cx="6764149" cy="3674929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22ECD16F-45F5-1823-F408-5A8D4A88E3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63021" y="2809188"/>
            <a:ext cx="3963478" cy="3326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4269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656B2F78-3DC4-1B82-701D-305047243D5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Diffusion</a:t>
            </a:r>
            <a:r>
              <a:rPr lang="ko-KR" altLang="en-US" dirty="0"/>
              <a:t> </a:t>
            </a:r>
            <a:r>
              <a:rPr lang="en-US" altLang="ko-KR" dirty="0"/>
              <a:t>Models </a:t>
            </a:r>
            <a:r>
              <a:rPr lang="ko-KR" altLang="en-US" dirty="0"/>
              <a:t>요약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내용 개체 틀 2">
                <a:extLst>
                  <a:ext uri="{FF2B5EF4-FFF2-40B4-BE49-F238E27FC236}">
                    <a16:creationId xmlns:a16="http://schemas.microsoft.com/office/drawing/2014/main" id="{12469712-1266-F7B0-B7DA-4D4A5ED03A9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altLang="ko-KR" dirty="0"/>
                  <a:t>Diffusion Models</a:t>
                </a:r>
                <a:r>
                  <a:rPr lang="ko-KR" altLang="en-US" dirty="0"/>
                  <a:t>은 </a:t>
                </a:r>
                <a:r>
                  <a:rPr lang="en-US" altLang="ko-KR" dirty="0"/>
                  <a:t>forward process(</a:t>
                </a:r>
                <a14:m>
                  <m:oMath xmlns:m="http://schemas.openxmlformats.org/officeDocument/2006/math">
                    <m:r>
                      <a:rPr lang="en-US" altLang="ko-KR" b="0" i="1" smtClean="0">
                        <a:latin typeface="Cambria Math" panose="02040503050406030204" pitchFamily="18" charset="0"/>
                      </a:rPr>
                      <m:t>𝑞</m:t>
                    </m:r>
                    <m:r>
                      <a:rPr lang="en-US" altLang="ko-KR" b="0" i="1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altLang="ko-K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altLang="ko-KR" b="0" i="1" smtClean="0">
                        <a:latin typeface="Cambria Math" panose="02040503050406030204" pitchFamily="18" charset="0"/>
                      </a:rPr>
                      <m:t>|</m:t>
                    </m:r>
                    <m:sSub>
                      <m:sSubPr>
                        <m:ctrlPr>
                          <a:rPr lang="en-US" altLang="ko-K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sub>
                    </m:sSub>
                    <m:r>
                      <a:rPr lang="en-US" altLang="ko-KR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ko-KR" dirty="0"/>
                  <a:t>), reverse process(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sub>
                    </m:sSub>
                    <m:r>
                      <a:rPr lang="en-US" altLang="ko-KR" b="0" i="1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altLang="ko-K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sub>
                    </m:sSub>
                    <m:r>
                      <a:rPr lang="en-US" altLang="ko-KR" b="0" i="1" smtClean="0">
                        <a:latin typeface="Cambria Math" panose="02040503050406030204" pitchFamily="18" charset="0"/>
                      </a:rPr>
                      <m:t>|</m:t>
                    </m:r>
                    <m:sSub>
                      <m:sSubPr>
                        <m:ctrlPr>
                          <a:rPr lang="en-US" altLang="ko-K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altLang="ko-KR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ko-KR" dirty="0"/>
                  <a:t>)</a:t>
                </a:r>
                <a:r>
                  <a:rPr lang="ko-KR" altLang="en-US" dirty="0"/>
                  <a:t>로 나뉘며 </a:t>
                </a:r>
                <a:r>
                  <a:rPr lang="en-US" altLang="ko-KR" dirty="0"/>
                  <a:t>forward process</a:t>
                </a:r>
                <a:r>
                  <a:rPr lang="ko-KR" altLang="en-US" dirty="0"/>
                  <a:t>는 점진적으로 </a:t>
                </a:r>
                <a:r>
                  <a:rPr lang="en-US" altLang="ko-KR" dirty="0"/>
                  <a:t>noise</a:t>
                </a:r>
                <a:r>
                  <a:rPr lang="ko-KR" altLang="en-US" dirty="0"/>
                  <a:t>를 추가하고 </a:t>
                </a:r>
                <a:r>
                  <a:rPr lang="en-US" altLang="ko-KR" dirty="0"/>
                  <a:t>reverse</a:t>
                </a:r>
                <a:r>
                  <a:rPr lang="ko-KR" altLang="en-US" dirty="0"/>
                  <a:t> </a:t>
                </a:r>
                <a:r>
                  <a:rPr lang="en-US" altLang="ko-KR" dirty="0"/>
                  <a:t>process</a:t>
                </a:r>
                <a:r>
                  <a:rPr lang="ko-KR" altLang="en-US" dirty="0"/>
                  <a:t>는 점진적으로 </a:t>
                </a:r>
                <a:r>
                  <a:rPr lang="en-US" altLang="ko-KR" dirty="0"/>
                  <a:t>noise</a:t>
                </a:r>
                <a:r>
                  <a:rPr lang="ko-KR" altLang="en-US" dirty="0"/>
                  <a:t>를 제거한다</a:t>
                </a:r>
                <a:r>
                  <a:rPr lang="en-US" altLang="ko-KR" dirty="0"/>
                  <a:t>.</a:t>
                </a:r>
              </a:p>
              <a:p>
                <a:endParaRPr lang="en-US" altLang="ko-KR" dirty="0"/>
              </a:p>
              <a:p>
                <a:r>
                  <a:rPr lang="en-US" altLang="ko-KR" dirty="0"/>
                  <a:t>Noise</a:t>
                </a:r>
                <a:r>
                  <a:rPr lang="ko-KR" altLang="en-US" dirty="0"/>
                  <a:t>를 제거할 때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altLang="ko-KR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ko-KR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ko-KR" altLang="en-US" i="1" dirty="0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ko-KR" altLang="en-US" i="1" dirty="0" smtClean="0">
                                <a:latin typeface="Cambria Math" panose="02040503050406030204" pitchFamily="18" charset="0"/>
                              </a:rPr>
                              <m:t>𝜃</m:t>
                            </m:r>
                          </m:sub>
                        </m:sSub>
                        <m:d>
                          <m:dPr>
                            <m:ctrlPr>
                              <a:rPr lang="en-US" altLang="ko-KR" i="1" dirty="0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ko-KR" i="1" dirty="0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ko-KR" altLang="en-US" i="1" dirty="0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ko-KR" altLang="en-US" i="1" dirty="0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  <m:r>
                                  <a:rPr lang="ko-KR" altLang="en-US" i="1" dirty="0" smtClean="0"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sub>
                            </m:sSub>
                            <m:r>
                              <a:rPr lang="en-US" altLang="ko-KR" i="1" dirty="0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</m:e>
                          <m:e>
                            <m:sSub>
                              <m:sSubPr>
                                <m:ctrlPr>
                                  <a:rPr lang="en-US" altLang="ko-KR" i="1" dirty="0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ko-KR" altLang="en-US" i="1" dirty="0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ko-KR" altLang="en-US" i="1" dirty="0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r>
                  <a:rPr lang="en-US" altLang="ko-KR" dirty="0"/>
                  <a:t>, forward process</a:t>
                </a:r>
                <a:r>
                  <a:rPr lang="ko-KR" altLang="en-US" dirty="0"/>
                  <a:t>의 값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altLang="ko-KR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ko-KR" altLang="en-US" i="1" dirty="0" smtClean="0">
                            <a:latin typeface="Cambria Math" panose="02040503050406030204" pitchFamily="18" charset="0"/>
                          </a:rPr>
                          <m:t>𝑞</m:t>
                        </m:r>
                        <m:d>
                          <m:dPr>
                            <m:ctrlPr>
                              <a:rPr lang="en-US" altLang="ko-KR" i="1" dirty="0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ko-KR" i="1" dirty="0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ko-KR" altLang="en-US" i="1" dirty="0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ko-KR" altLang="en-US" i="1" dirty="0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  <m:r>
                                  <a:rPr lang="ko-KR" altLang="en-US" i="1" dirty="0" smtClean="0"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sub>
                            </m:sSub>
                            <m:r>
                              <a:rPr lang="en-US" altLang="ko-KR" i="1" dirty="0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</m:e>
                          <m:e>
                            <m:sSub>
                              <m:sSubPr>
                                <m:ctrlPr>
                                  <a:rPr lang="en-US" altLang="ko-KR" i="1" dirty="0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ko-KR" altLang="en-US" i="1" dirty="0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ko-KR" altLang="en-US" i="1" dirty="0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sub>
                            </m:sSub>
                            <m:r>
                              <a:rPr lang="en-US" altLang="ko-KR" i="1" dirty="0" smtClean="0">
                                <a:latin typeface="Cambria Math" panose="02040503050406030204" pitchFamily="18" charset="0"/>
                              </a:rPr>
                              <m:t>, </m:t>
                            </m:r>
                            <m:sSub>
                              <m:sSubPr>
                                <m:ctrlPr>
                                  <a:rPr lang="en-US" altLang="ko-KR" i="1" dirty="0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ko-KR" altLang="en-US" i="1" dirty="0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altLang="ko-KR" i="1" dirty="0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r>
                  <a:rPr lang="ko-KR" altLang="en-US" dirty="0"/>
                  <a:t>과 비교하며</a:t>
                </a:r>
                <a:r>
                  <a:rPr lang="en-US" altLang="ko-KR" dirty="0"/>
                  <a:t>, </a:t>
                </a:r>
                <a:r>
                  <a:rPr lang="ko-KR" altLang="en-US" dirty="0"/>
                  <a:t>이 때 손실함수는 </a:t>
                </a:r>
                <a:r>
                  <a:rPr lang="en-US" altLang="ko-KR" dirty="0"/>
                  <a:t>ELBO</a:t>
                </a:r>
                <a:r>
                  <a:rPr lang="ko-KR" altLang="en-US" dirty="0"/>
                  <a:t>를 통해 유도된다</a:t>
                </a:r>
                <a:r>
                  <a:rPr lang="en-US" altLang="ko-KR" dirty="0"/>
                  <a:t>.</a:t>
                </a:r>
              </a:p>
              <a:p>
                <a:endParaRPr lang="en-US" altLang="ko-KR" dirty="0"/>
              </a:p>
              <a:p>
                <a:endParaRPr lang="en-US" altLang="ko-KR" dirty="0"/>
              </a:p>
              <a:p>
                <a:endParaRPr lang="en-US" altLang="ko-KR" dirty="0"/>
              </a:p>
            </p:txBody>
          </p:sp>
        </mc:Choice>
        <mc:Fallback xmlns="">
          <p:sp>
            <p:nvSpPr>
              <p:cNvPr id="3" name="내용 개체 틀 2">
                <a:extLst>
                  <a:ext uri="{FF2B5EF4-FFF2-40B4-BE49-F238E27FC236}">
                    <a16:creationId xmlns:a16="http://schemas.microsoft.com/office/drawing/2014/main" id="{12469712-1266-F7B0-B7DA-4D4A5ED03A9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269" t="-346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그림 5" descr="스크린샷, 원, 예술이(가) 표시된 사진&#10;&#10;자동 생성된 설명">
            <a:extLst>
              <a:ext uri="{FF2B5EF4-FFF2-40B4-BE49-F238E27FC236}">
                <a16:creationId xmlns:a16="http://schemas.microsoft.com/office/drawing/2014/main" id="{0FDF7375-A5A7-2EC9-D125-5CD2372FA9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2300" y="4009823"/>
            <a:ext cx="5867400" cy="2721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7376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35099736-A0A4-BCD7-C786-F85B0813599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Diffusion Models </a:t>
            </a:r>
            <a:r>
              <a:rPr lang="ko-KR" altLang="en-US" dirty="0"/>
              <a:t>요약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내용 개체 틀 2">
                <a:extLst>
                  <a:ext uri="{FF2B5EF4-FFF2-40B4-BE49-F238E27FC236}">
                    <a16:creationId xmlns:a16="http://schemas.microsoft.com/office/drawing/2014/main" id="{CFE0C542-54DB-C485-0145-F852826616D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ko-KR" b="0" i="0" smtClean="0">
                              <a:latin typeface="Cambria Math" panose="02040503050406030204" pitchFamily="18" charset="0"/>
                            </a:rPr>
                            <m:t>log</m:t>
                          </m:r>
                        </m:fName>
                        <m:e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  <m:d>
                            <m:dPr>
                              <m:ctrlP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en-US" altLang="ko-K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≥</m:t>
                          </m:r>
                          <m:limLow>
                            <m:limLowPr>
                              <m:ctrlPr>
                                <a:rPr lang="en-US" altLang="ko-K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limLowPr>
                            <m:e>
                              <m:groupChr>
                                <m:groupChrPr>
                                  <m:chr m:val="⏟"/>
                                  <m:ctrlPr>
                                    <a:rPr lang="en-US" altLang="ko-KR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groupChrPr>
                                <m:e>
                                  <m:sSub>
                                    <m:sSubPr>
                                      <m:ctrlPr>
                                        <a:rPr lang="en-US" altLang="ko-KR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ko-KR" alt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𝔼</m:t>
                                      </m:r>
                                    </m:e>
                                    <m:sub>
                                      <m:r>
                                        <a:rPr lang="en-US" altLang="ko-KR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𝑞</m:t>
                                      </m:r>
                                      <m:d>
                                        <m:dPr>
                                          <m:ctrlPr>
                                            <a:rPr lang="en-US" altLang="ko-KR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altLang="ko-KR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altLang="ko-KR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𝑥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altLang="ko-KR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</m:e>
                                        <m:e>
                                          <m:sSub>
                                            <m:sSubPr>
                                              <m:ctrlPr>
                                                <a:rPr lang="en-US" altLang="ko-KR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altLang="ko-KR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𝑥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altLang="ko-KR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0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sub>
                                  </m:sSub>
                                  <m:d>
                                    <m:dPr>
                                      <m:begChr m:val="["/>
                                      <m:endChr m:val="]"/>
                                      <m:ctrlPr>
                                        <a:rPr lang="en-US" altLang="ko-KR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func>
                                        <m:funcPr>
                                          <m:ctrlPr>
                                            <a:rPr lang="en-US" altLang="ko-KR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funcPr>
                                        <m:fNam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altLang="ko-KR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log</m:t>
                                          </m:r>
                                        </m:fName>
                                        <m:e>
                                          <m:sSub>
                                            <m:sSubPr>
                                              <m:ctrlPr>
                                                <a:rPr lang="en-US" altLang="ko-KR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altLang="ko-KR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𝑝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altLang="ko-KR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𝜃</m:t>
                                              </m:r>
                                            </m:sub>
                                          </m:sSub>
                                          <m:d>
                                            <m:dPr>
                                              <m:ctrlPr>
                                                <a:rPr lang="en-US" altLang="ko-KR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sSub>
                                                <m:sSubPr>
                                                  <m:ctrlPr>
                                                    <a:rPr lang="en-US" altLang="ko-KR" i="1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en-US" altLang="ko-KR" i="1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𝑥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altLang="ko-KR" i="1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0</m:t>
                                                  </m:r>
                                                </m:sub>
                                              </m:sSub>
                                            </m:e>
                                            <m:e>
                                              <m:sSub>
                                                <m:sSubPr>
                                                  <m:ctrlPr>
                                                    <a:rPr lang="en-US" altLang="ko-KR" i="1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en-US" altLang="ko-KR" i="1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𝑥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altLang="ko-KR" i="1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1</m:t>
                                                  </m:r>
                                                </m:sub>
                                              </m:sSub>
                                            </m:e>
                                          </m:d>
                                        </m:e>
                                      </m:func>
                                    </m:e>
                                  </m:d>
                                </m:e>
                              </m:groupChr>
                            </m:e>
                            <m:lim>
                              <m:r>
                                <m:rPr>
                                  <m:sty m:val="p"/>
                                </m:rPr>
                                <a:rPr lang="en-US" altLang="ko-KR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reconstruction</m:t>
                              </m:r>
                              <m:r>
                                <a:rPr lang="en-US" altLang="ko-KR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en-US" altLang="ko-KR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term</m:t>
                              </m:r>
                            </m:lim>
                          </m:limLow>
                          <m:r>
                            <a:rPr lang="en-US" altLang="ko-K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limLow>
                            <m:limLowPr>
                              <m:ctrlPr>
                                <a:rPr lang="en-US" altLang="ko-K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limLowPr>
                            <m:e>
                              <m:groupChr>
                                <m:groupChrPr>
                                  <m:chr m:val="⏟"/>
                                  <m:ctrlPr>
                                    <a:rPr lang="en-US" altLang="ko-KR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groupChrPr>
                                <m:e>
                                  <m:sSub>
                                    <m:sSubPr>
                                      <m:ctrlPr>
                                        <a:rPr lang="en-US" altLang="ko-KR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ko-KR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𝐷</m:t>
                                      </m:r>
                                    </m:e>
                                    <m:sub>
                                      <m:r>
                                        <a:rPr lang="en-US" altLang="ko-KR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𝐾𝐿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altLang="ko-KR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ko-KR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𝑞</m:t>
                                      </m:r>
                                      <m:d>
                                        <m:dPr>
                                          <m:endChr m:val="|"/>
                                          <m:ctrlPr>
                                            <a:rPr lang="en-US" altLang="ko-KR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altLang="ko-KR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altLang="ko-KR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𝑥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altLang="ko-KR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𝑇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  <m:sSub>
                                        <m:sSubPr>
                                          <m:ctrlPr>
                                            <a:rPr lang="en-US" altLang="ko-KR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ko-KR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n-US" altLang="ko-KR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0</m:t>
                                          </m:r>
                                        </m:sub>
                                      </m:sSub>
                                    </m:e>
                                  </m:d>
                                  <m:r>
                                    <a:rPr lang="en-US" altLang="ko-KR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|</m:t>
                                  </m:r>
                                  <m:d>
                                    <m:dPr>
                                      <m:begChr m:val="|"/>
                                      <m:ctrlPr>
                                        <a:rPr lang="en-US" altLang="ko-KR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ko-KR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𝑝</m:t>
                                      </m:r>
                                      <m:d>
                                        <m:dPr>
                                          <m:ctrlPr>
                                            <a:rPr lang="en-US" altLang="ko-KR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altLang="ko-KR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altLang="ko-KR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𝑥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altLang="ko-KR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𝑇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e>
                                  </m:d>
                                </m:e>
                              </m:groupChr>
                            </m:e>
                            <m:lim>
                              <m:r>
                                <m:rPr>
                                  <m:sty m:val="p"/>
                                </m:rPr>
                                <a:rPr lang="en-US" altLang="ko-KR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prior</m:t>
                              </m:r>
                              <m:r>
                                <a:rPr lang="en-US" altLang="ko-KR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en-US" altLang="ko-KR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matching</m:t>
                              </m:r>
                              <m:r>
                                <a:rPr lang="en-US" altLang="ko-KR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en-US" altLang="ko-KR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term</m:t>
                              </m:r>
                            </m:lim>
                          </m:limLow>
                          <m:r>
                            <a:rPr lang="en-US" altLang="ko-K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limLow>
                            <m:limLowPr>
                              <m:ctrlPr>
                                <a:rPr lang="en-US" altLang="ko-K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limLowPr>
                            <m:e>
                              <m:groupChr>
                                <m:groupChrPr>
                                  <m:chr m:val="⏟"/>
                                  <m:ctrlPr>
                                    <a:rPr lang="en-US" altLang="ko-KR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groupChrPr>
                                <m:e>
                                  <m:nary>
                                    <m:naryPr>
                                      <m:chr m:val="∑"/>
                                      <m:ctrlPr>
                                        <a:rPr lang="en-US" altLang="ko-KR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naryPr>
                                    <m:sub>
                                      <m:r>
                                        <m:rPr>
                                          <m:brk m:alnAt="23"/>
                                        </m:rPr>
                                        <a:rPr lang="en-US" altLang="ko-KR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𝑡</m:t>
                                      </m:r>
                                      <m:r>
                                        <a:rPr lang="en-US" altLang="ko-KR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=2</m:t>
                                      </m:r>
                                    </m:sub>
                                    <m:sup>
                                      <m:r>
                                        <a:rPr lang="en-US" altLang="ko-KR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𝑇</m:t>
                                      </m:r>
                                    </m:sup>
                                    <m:e>
                                      <m:sSub>
                                        <m:sSubPr>
                                          <m:ctrlPr>
                                            <a:rPr lang="en-US" altLang="ko-KR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ko-KR" altLang="en-US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𝔼</m:t>
                                          </m:r>
                                        </m:e>
                                        <m:sub>
                                          <m:r>
                                            <a:rPr lang="en-US" altLang="ko-KR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𝑞</m:t>
                                          </m:r>
                                          <m:d>
                                            <m:dPr>
                                              <m:ctrlPr>
                                                <a:rPr lang="en-US" altLang="ko-KR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sSub>
                                                <m:sSubPr>
                                                  <m:ctrlPr>
                                                    <a:rPr lang="en-US" altLang="ko-KR" i="1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en-US" altLang="ko-KR" i="1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𝑥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altLang="ko-KR" i="1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𝑡</m:t>
                                                  </m:r>
                                                </m:sub>
                                              </m:sSub>
                                            </m:e>
                                            <m:e>
                                              <m:sSub>
                                                <m:sSubPr>
                                                  <m:ctrlPr>
                                                    <a:rPr lang="en-US" altLang="ko-KR" i="1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en-US" altLang="ko-KR" i="1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𝑥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altLang="ko-KR" i="1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0</m:t>
                                                  </m:r>
                                                </m:sub>
                                              </m:sSub>
                                            </m:e>
                                          </m:d>
                                        </m:sub>
                                      </m:sSub>
                                      <m:r>
                                        <a:rPr lang="en-US" altLang="ko-KR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[</m:t>
                                      </m:r>
                                      <m:sSub>
                                        <m:sSubPr>
                                          <m:ctrlPr>
                                            <a:rPr lang="en-US" altLang="ko-KR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ko-KR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𝐷</m:t>
                                          </m:r>
                                        </m:e>
                                        <m:sub>
                                          <m:r>
                                            <a:rPr lang="en-US" altLang="ko-KR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𝐾𝐿</m:t>
                                          </m:r>
                                        </m:sub>
                                      </m:sSub>
                                      <m:d>
                                        <m:dPr>
                                          <m:endChr m:val="]"/>
                                          <m:ctrlPr>
                                            <a:rPr lang="en-US" altLang="ko-KR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altLang="ko-KR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𝑞</m:t>
                                          </m:r>
                                          <m:d>
                                            <m:dPr>
                                              <m:ctrlPr>
                                                <a:rPr lang="en-US" altLang="ko-KR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sSub>
                                                <m:sSubPr>
                                                  <m:ctrlPr>
                                                    <a:rPr lang="en-US" altLang="ko-KR" i="1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en-US" altLang="ko-KR" i="1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𝑥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altLang="ko-KR" i="1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𝑡</m:t>
                                                  </m:r>
                                                  <m:r>
                                                    <a:rPr lang="en-US" altLang="ko-KR" i="1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−1</m:t>
                                                  </m:r>
                                                </m:sub>
                                              </m:sSub>
                                            </m:e>
                                            <m:e>
                                              <m:sSub>
                                                <m:sSubPr>
                                                  <m:ctrlPr>
                                                    <a:rPr lang="en-US" altLang="ko-KR" i="1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en-US" altLang="ko-KR" i="1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𝑥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altLang="ko-KR" i="1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𝑡</m:t>
                                                  </m:r>
                                                </m:sub>
                                              </m:sSub>
                                              <m:r>
                                                <a:rPr lang="en-US" altLang="ko-KR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,</m:t>
                                              </m:r>
                                              <m:sSub>
                                                <m:sSubPr>
                                                  <m:ctrlPr>
                                                    <a:rPr lang="en-US" altLang="ko-KR" i="1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en-US" altLang="ko-KR" i="1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𝑥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altLang="ko-KR" i="1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0</m:t>
                                                  </m:r>
                                                </m:sub>
                                              </m:sSub>
                                            </m:e>
                                          </m:d>
                                        </m:e>
                                        <m:e>
                                          <m:d>
                                            <m:dPr>
                                              <m:begChr m:val="|"/>
                                              <m:ctrlPr>
                                                <a:rPr lang="en-US" altLang="ko-KR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sSub>
                                                <m:sSubPr>
                                                  <m:ctrlPr>
                                                    <a:rPr lang="en-US" altLang="ko-KR" i="1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en-US" altLang="ko-KR" i="1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𝑝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altLang="ko-KR" i="1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𝜃</m:t>
                                                  </m:r>
                                                </m:sub>
                                              </m:sSub>
                                              <m:d>
                                                <m:dPr>
                                                  <m:ctrlPr>
                                                    <a:rPr lang="en-US" altLang="ko-KR" i="1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</m:ctrlPr>
                                                </m:dPr>
                                                <m:e>
                                                  <m:sSub>
                                                    <m:sSubPr>
                                                      <m:ctrlPr>
                                                        <a:rPr lang="en-US" altLang="ko-KR" i="1">
                                                          <a:latin typeface="Cambria Math" panose="02040503050406030204" pitchFamily="18" charset="0"/>
                                                          <a:ea typeface="Cambria Math" panose="02040503050406030204" pitchFamily="18" charset="0"/>
                                                        </a:rPr>
                                                      </m:ctrlPr>
                                                    </m:sSubPr>
                                                    <m:e>
                                                      <m:r>
                                                        <a:rPr lang="en-US" altLang="ko-KR" i="1">
                                                          <a:latin typeface="Cambria Math" panose="02040503050406030204" pitchFamily="18" charset="0"/>
                                                          <a:ea typeface="Cambria Math" panose="02040503050406030204" pitchFamily="18" charset="0"/>
                                                        </a:rPr>
                                                        <m:t>𝑥</m:t>
                                                      </m:r>
                                                    </m:e>
                                                    <m:sub>
                                                      <m:r>
                                                        <a:rPr lang="en-US" altLang="ko-KR" i="1">
                                                          <a:latin typeface="Cambria Math" panose="02040503050406030204" pitchFamily="18" charset="0"/>
                                                          <a:ea typeface="Cambria Math" panose="02040503050406030204" pitchFamily="18" charset="0"/>
                                                        </a:rPr>
                                                        <m:t>𝑡</m:t>
                                                      </m:r>
                                                      <m:r>
                                                        <a:rPr lang="en-US" altLang="ko-KR" i="1">
                                                          <a:latin typeface="Cambria Math" panose="02040503050406030204" pitchFamily="18" charset="0"/>
                                                          <a:ea typeface="Cambria Math" panose="02040503050406030204" pitchFamily="18" charset="0"/>
                                                        </a:rPr>
                                                        <m:t>−1</m:t>
                                                      </m:r>
                                                    </m:sub>
                                                  </m:sSub>
                                                </m:e>
                                                <m:e>
                                                  <m:sSub>
                                                    <m:sSubPr>
                                                      <m:ctrlPr>
                                                        <a:rPr lang="en-US" altLang="ko-KR" i="1">
                                                          <a:latin typeface="Cambria Math" panose="02040503050406030204" pitchFamily="18" charset="0"/>
                                                          <a:ea typeface="Cambria Math" panose="02040503050406030204" pitchFamily="18" charset="0"/>
                                                        </a:rPr>
                                                      </m:ctrlPr>
                                                    </m:sSubPr>
                                                    <m:e>
                                                      <m:r>
                                                        <a:rPr lang="en-US" altLang="ko-KR" i="1">
                                                          <a:latin typeface="Cambria Math" panose="02040503050406030204" pitchFamily="18" charset="0"/>
                                                          <a:ea typeface="Cambria Math" panose="02040503050406030204" pitchFamily="18" charset="0"/>
                                                        </a:rPr>
                                                        <m:t>𝑥</m:t>
                                                      </m:r>
                                                    </m:e>
                                                    <m:sub>
                                                      <m:r>
                                                        <a:rPr lang="en-US" altLang="ko-KR" i="1">
                                                          <a:latin typeface="Cambria Math" panose="02040503050406030204" pitchFamily="18" charset="0"/>
                                                          <a:ea typeface="Cambria Math" panose="02040503050406030204" pitchFamily="18" charset="0"/>
                                                        </a:rPr>
                                                        <m:t>𝑡</m:t>
                                                      </m:r>
                                                    </m:sub>
                                                  </m:sSub>
                                                </m:e>
                                              </m:d>
                                            </m:e>
                                          </m:d>
                                        </m:e>
                                      </m:d>
                                    </m:e>
                                  </m:nary>
                                </m:e>
                              </m:groupChr>
                            </m:e>
                            <m:lim>
                              <m:r>
                                <m:rPr>
                                  <m:sty m:val="p"/>
                                </m:rPr>
                                <a:rPr lang="en-US" altLang="ko-KR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denoising</m:t>
                              </m:r>
                              <m:r>
                                <a:rPr lang="en-US" altLang="ko-KR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en-US" altLang="ko-KR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matching</m:t>
                              </m:r>
                              <m:r>
                                <a:rPr lang="en-US" altLang="ko-KR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en-US" altLang="ko-KR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term</m:t>
                              </m:r>
                            </m:lim>
                          </m:limLow>
                        </m:e>
                      </m:func>
                    </m:oMath>
                  </m:oMathPara>
                </a14:m>
                <a:endParaRPr lang="en-US" altLang="ko-KR" dirty="0"/>
              </a:p>
              <a:p>
                <a:endParaRPr lang="en-US" altLang="ko-KR" dirty="0"/>
              </a:p>
              <a:p>
                <a:r>
                  <a:rPr lang="en-US" altLang="ko-KR" dirty="0"/>
                  <a:t>DDPM</a:t>
                </a:r>
                <a:r>
                  <a:rPr lang="ko-KR" altLang="en-US" dirty="0"/>
                  <a:t>에서는 모두 생략하고 </a:t>
                </a:r>
                <a:r>
                  <a:rPr lang="en-US" altLang="ko-KR" dirty="0"/>
                  <a:t>denoising matching term</a:t>
                </a:r>
                <a:r>
                  <a:rPr lang="ko-KR" altLang="en-US" dirty="0"/>
                  <a:t>만 </a:t>
                </a:r>
                <a:r>
                  <a:rPr lang="en-US" altLang="ko-KR" dirty="0"/>
                  <a:t>loss</a:t>
                </a:r>
                <a:r>
                  <a:rPr lang="ko-KR" altLang="en-US" dirty="0"/>
                  <a:t>함수로 사용</a:t>
                </a:r>
                <a:r>
                  <a:rPr lang="en-US" altLang="ko-KR" dirty="0"/>
                  <a:t>.</a:t>
                </a:r>
                <a:endParaRPr lang="ko-KR" altLang="en-US" dirty="0"/>
              </a:p>
            </p:txBody>
          </p:sp>
        </mc:Choice>
        <mc:Fallback xmlns="">
          <p:sp>
            <p:nvSpPr>
              <p:cNvPr id="3" name="내용 개체 틀 2">
                <a:extLst>
                  <a:ext uri="{FF2B5EF4-FFF2-40B4-BE49-F238E27FC236}">
                    <a16:creationId xmlns:a16="http://schemas.microsoft.com/office/drawing/2014/main" id="{CFE0C542-54DB-C485-0145-F852826616D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269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그림 6" descr="스크린샷, 원, 예술이(가) 표시된 사진&#10;&#10;자동 생성된 설명">
            <a:extLst>
              <a:ext uri="{FF2B5EF4-FFF2-40B4-BE49-F238E27FC236}">
                <a16:creationId xmlns:a16="http://schemas.microsoft.com/office/drawing/2014/main" id="{943B9506-0898-F8F1-64AB-83D81BC709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2300" y="4009823"/>
            <a:ext cx="5867400" cy="2721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4721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35099736-A0A4-BCD7-C786-F85B0813599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Diffusion Models </a:t>
            </a:r>
            <a:r>
              <a:rPr lang="ko-KR" altLang="en-US" dirty="0"/>
              <a:t>요약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내용 개체 틀 2">
                <a:extLst>
                  <a:ext uri="{FF2B5EF4-FFF2-40B4-BE49-F238E27FC236}">
                    <a16:creationId xmlns:a16="http://schemas.microsoft.com/office/drawing/2014/main" id="{CFE0C542-54DB-C485-0145-F852826616D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ko-KR" altLang="en-US" dirty="0"/>
                  <a:t>손실 함수는 </a:t>
                </a:r>
                <a:r>
                  <a:rPr lang="en-US" altLang="ko-KR" dirty="0"/>
                  <a:t>Reparameterization Trick</a:t>
                </a:r>
                <a:r>
                  <a:rPr lang="ko-KR" altLang="en-US" dirty="0"/>
                  <a:t>을 통해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altLang="ko-KR" b="0" i="1" smtClean="0">
                        <a:latin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altLang="ko-KR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b>
                          <m:sSubPr>
                            <m:ctrlP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  <m:t>𝛼</m:t>
                            </m:r>
                          </m:e>
                          <m:sub>
                            <m: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e>
                    </m:rad>
                    <m:sSub>
                      <m:sSubPr>
                        <m:ctrlPr>
                          <a:rPr lang="en-US" altLang="ko-K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sub>
                    </m:sSub>
                    <m:r>
                      <a:rPr lang="en-US" altLang="ko-KR" b="0" i="1" smtClean="0">
                        <a:latin typeface="Cambria Math" panose="02040503050406030204" pitchFamily="18" charset="0"/>
                      </a:rPr>
                      <m:t>+</m:t>
                    </m:r>
                    <m:rad>
                      <m:radPr>
                        <m:degHide m:val="on"/>
                        <m:ctrlPr>
                          <a:rPr lang="en-US" altLang="ko-KR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1−</m:t>
                        </m:r>
                        <m:sSub>
                          <m:sSubPr>
                            <m:ctrlP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  <m:t>𝛼</m:t>
                            </m:r>
                          </m:e>
                          <m:sub>
                            <m: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e>
                    </m:rad>
                    <m:r>
                      <a:rPr lang="en-US" altLang="ko-KR" b="0" i="1" smtClean="0">
                        <a:latin typeface="Cambria Math" panose="02040503050406030204" pitchFamily="18" charset="0"/>
                      </a:rPr>
                      <m:t>𝜖</m:t>
                    </m:r>
                    <m:r>
                      <a:rPr lang="en-US" altLang="ko-KR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ko-KR" b="0" i="0" smtClean="0">
                        <a:latin typeface="Cambria Math" panose="02040503050406030204" pitchFamily="18" charset="0"/>
                      </a:rPr>
                      <m:t>with</m:t>
                    </m:r>
                    <m:r>
                      <a:rPr lang="en-US" altLang="ko-KR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ko-KR" b="0" i="1" smtClean="0">
                        <a:latin typeface="Cambria Math" panose="02040503050406030204" pitchFamily="18" charset="0"/>
                      </a:rPr>
                      <m:t>𝜖</m:t>
                    </m:r>
                    <m:r>
                      <a:rPr lang="en-US" altLang="ko-KR" b="0" i="1" smtClean="0">
                        <a:latin typeface="Cambria Math" panose="02040503050406030204" pitchFamily="18" charset="0"/>
                      </a:rPr>
                      <m:t>∼</m:t>
                    </m:r>
                    <m:r>
                      <a:rPr lang="ko-KR" altLang="en-US" b="0" i="1" smtClean="0">
                        <a:latin typeface="Cambria Math" panose="02040503050406030204" pitchFamily="18" charset="0"/>
                      </a:rPr>
                      <m:t>𝒩</m:t>
                    </m:r>
                    <m:r>
                      <a:rPr lang="en-US" altLang="ko-KR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ko-KR" b="0" i="1" smtClean="0">
                        <a:latin typeface="Cambria Math" panose="02040503050406030204" pitchFamily="18" charset="0"/>
                      </a:rPr>
                      <m:t>𝜖</m:t>
                    </m:r>
                    <m:r>
                      <a:rPr lang="en-US" altLang="ko-KR" b="0" i="1" smtClean="0">
                        <a:latin typeface="Cambria Math" panose="02040503050406030204" pitchFamily="18" charset="0"/>
                      </a:rPr>
                      <m:t>;0,</m:t>
                    </m:r>
                    <m:r>
                      <m:rPr>
                        <m:sty m:val="p"/>
                      </m:rPr>
                      <a:rPr lang="en-US" altLang="ko-KR" b="0" i="0" smtClean="0">
                        <a:latin typeface="Cambria Math" panose="02040503050406030204" pitchFamily="18" charset="0"/>
                      </a:rPr>
                      <m:t>I</m:t>
                    </m:r>
                    <m:r>
                      <a:rPr lang="en-US" altLang="ko-KR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ko-KR" altLang="en-US" dirty="0"/>
                  <a:t>일 때 다음과 같이 나타낼 수 있음</a:t>
                </a:r>
                <a:r>
                  <a:rPr lang="en-US" altLang="ko-KR" dirty="0"/>
                  <a:t>.</a:t>
                </a:r>
              </a:p>
              <a:p>
                <a:endParaRPr lang="en-US" altLang="ko-KR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𝑠𝑖𝑚𝑝𝑙𝑒</m:t>
                          </m:r>
                        </m:sub>
                      </m:sSub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unc>
                                <m:funcPr>
                                  <m:ctrlPr>
                                    <a:rPr lang="en-US" altLang="ko-KR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altLang="ko-KR" b="0" i="0" smtClean="0">
                                      <a:latin typeface="Cambria Math" panose="02040503050406030204" pitchFamily="18" charset="0"/>
                                    </a:rPr>
                                    <m:t>arg</m:t>
                                  </m:r>
                                </m:fName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ko-KR">
                                      <a:latin typeface="Cambria Math" panose="02040503050406030204" pitchFamily="18" charset="0"/>
                                    </a:rPr>
                                    <m:t>min</m:t>
                                  </m:r>
                                </m:e>
                              </m:func>
                            </m:e>
                            <m:lim>
                              <m: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lim>
                          </m:limLow>
                        </m:fName>
                        <m:e>
                          <m:f>
                            <m:fPr>
                              <m:ctrlP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sSubSup>
                                <m:sSubSupPr>
                                  <m:ctrlPr>
                                    <a:rPr lang="en-US" altLang="ko-KR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ko-KR" b="0" i="1" smtClean="0"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en-US" altLang="ko-KR" b="0" i="1" smtClean="0"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</m:sub>
                                <m:sup>
                                  <m:r>
                                    <a:rPr lang="en-US" altLang="ko-KR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  <m: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den>
                          </m:f>
                          <m:d>
                            <m:dPr>
                              <m:begChr m:val="["/>
                              <m:endChr m:val="]"/>
                              <m:ctrlP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US" altLang="ko-KR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en-US" altLang="ko-KR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d>
                                        <m:dPr>
                                          <m:begChr m:val="|"/>
                                          <m:endChr m:val="|"/>
                                          <m:ctrlPr>
                                            <a:rPr lang="en-US" altLang="ko-KR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altLang="ko-KR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altLang="ko-KR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𝜇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altLang="ko-KR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𝜃</m:t>
                                              </m:r>
                                            </m:sub>
                                          </m:sSub>
                                          <m:r>
                                            <a:rPr lang="en-US" altLang="ko-KR" b="0" i="1" smtClean="0">
                                              <a:latin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n-US" altLang="ko-KR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altLang="ko-KR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𝜇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altLang="ko-KR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𝑞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e>
                                  </m:d>
                                </m:e>
                                <m:sub>
                                  <m:r>
                                    <a:rPr lang="en-US" altLang="ko-KR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  <m:sup>
                                  <m:r>
                                    <a:rPr lang="en-US" altLang="ko-KR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e>
                          </m:d>
                        </m:e>
                      </m:func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ko-KR" b="0" i="0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m:rPr>
                          <m:sty m:val="p"/>
                        </m:rPr>
                        <a:rPr lang="en-US" altLang="ko-KR" b="0" i="0" smtClean="0">
                          <a:latin typeface="Cambria Math" panose="02040503050406030204" pitchFamily="18" charset="0"/>
                        </a:rPr>
                        <m:t>μ</m:t>
                      </m:r>
                      <m:r>
                        <a:rPr lang="en-US" altLang="ko-KR" b="0" i="0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m:rPr>
                          <m:sty m:val="p"/>
                        </m:rPr>
                        <a:rPr lang="en-US" altLang="ko-KR" b="0" i="0" smtClean="0">
                          <a:latin typeface="Cambria Math" panose="02040503050406030204" pitchFamily="18" charset="0"/>
                        </a:rPr>
                        <m:t>prediction</m:t>
                      </m:r>
                      <m:r>
                        <a:rPr lang="en-US" altLang="ko-KR" b="0" i="0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  <m:oMath xmlns:m="http://schemas.openxmlformats.org/officeDocument/2006/math">
                      <m:sSub>
                        <m:sSubPr>
                          <m:ctrlP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𝑠𝑖𝑚𝑝𝑙𝑒</m:t>
                          </m:r>
                        </m:sub>
                      </m:sSub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altLang="ko-KR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altLang="ko-KR" i="1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a:rPr lang="en-US" altLang="ko-KR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unc>
                                <m:funcPr>
                                  <m:ctrlPr>
                                    <a:rPr lang="en-US" altLang="ko-KR" i="1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altLang="ko-KR">
                                      <a:latin typeface="Cambria Math" panose="02040503050406030204" pitchFamily="18" charset="0"/>
                                    </a:rPr>
                                    <m:t>arg</m:t>
                                  </m:r>
                                </m:fName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ko-KR">
                                      <a:latin typeface="Cambria Math" panose="02040503050406030204" pitchFamily="18" charset="0"/>
                                    </a:rPr>
                                    <m:t>min</m:t>
                                  </m:r>
                                </m:e>
                              </m:func>
                            </m:e>
                            <m:lim>
                              <m:r>
                                <a:rPr lang="en-US" altLang="ko-KR" i="1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lim>
                          </m:limLow>
                        </m:fName>
                        <m:e>
                          <m:f>
                            <m:fPr>
                              <m:ctrlPr>
                                <a:rPr lang="en-US" altLang="ko-KR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ko-KR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ko-KR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sSubSup>
                                <m:sSubSupPr>
                                  <m:ctrlPr>
                                    <a:rPr lang="en-US" altLang="ko-KR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ko-KR" i="1"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en-US" altLang="ko-KR" i="1"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</m:sub>
                                <m:sup>
                                  <m:r>
                                    <a:rPr lang="en-US" altLang="ko-KR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  <m:r>
                                <a:rPr lang="en-US" altLang="ko-KR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altLang="ko-KR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altLang="ko-KR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den>
                          </m:f>
                          <m:d>
                            <m:dPr>
                              <m:begChr m:val="["/>
                              <m:endChr m:val="]"/>
                              <m:ctrlPr>
                                <a:rPr lang="en-US" altLang="ko-KR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US" altLang="ko-KR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en-US" altLang="ko-KR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d>
                                        <m:dPr>
                                          <m:begChr m:val="|"/>
                                          <m:endChr m:val="|"/>
                                          <m:ctrlPr>
                                            <a:rPr lang="en-US" altLang="ko-KR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altLang="ko-KR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altLang="ko-KR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𝜖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altLang="ko-KR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0</m:t>
                                              </m:r>
                                            </m:sub>
                                          </m:sSub>
                                          <m:r>
                                            <a:rPr lang="en-US" altLang="ko-KR" i="1">
                                              <a:latin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n-US" altLang="ko-KR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acc>
                                                <m:accPr>
                                                  <m:chr m:val="̂"/>
                                                  <m:ctrlPr>
                                                    <a:rPr lang="en-US" altLang="ko-KR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accPr>
                                                <m:e>
                                                  <m:r>
                                                    <a:rPr lang="en-US" altLang="ko-KR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𝜖</m:t>
                                                  </m:r>
                                                </m:e>
                                              </m:acc>
                                            </m:e>
                                            <m:sub>
                                              <m:r>
                                                <a:rPr lang="en-US" altLang="ko-KR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𝜃</m:t>
                                              </m:r>
                                            </m:sub>
                                          </m:sSub>
                                          <m:r>
                                            <a:rPr lang="en-US" altLang="ko-KR" b="0" i="1" smtClean="0">
                                              <a:latin typeface="Cambria Math" panose="02040503050406030204" pitchFamily="18" charset="0"/>
                                            </a:rPr>
                                            <m:t>(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n-US" altLang="ko-KR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altLang="ko-KR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𝑥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altLang="ko-KR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𝑡</m:t>
                                              </m:r>
                                            </m:sub>
                                          </m:sSub>
                                          <m:r>
                                            <a:rPr lang="en-US" altLang="ko-KR" b="0" i="1" smtClean="0">
                                              <a:latin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en-US" altLang="ko-KR" b="0" i="1" smtClean="0">
                                              <a:latin typeface="Cambria Math" panose="02040503050406030204" pitchFamily="18" charset="0"/>
                                            </a:rPr>
                                            <m:t>𝑡</m:t>
                                          </m:r>
                                          <m:r>
                                            <a:rPr lang="en-US" altLang="ko-KR" b="0" i="1" smtClean="0">
                                              <a:latin typeface="Cambria Math" panose="02040503050406030204" pitchFamily="18" charset="0"/>
                                            </a:rPr>
                                            <m:t>)</m:t>
                                          </m:r>
                                        </m:e>
                                      </m:d>
                                    </m:e>
                                  </m:d>
                                </m:e>
                                <m:sub>
                                  <m:r>
                                    <a:rPr lang="en-US" altLang="ko-KR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  <m:sup>
                                  <m:r>
                                    <a:rPr lang="en-US" altLang="ko-KR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e>
                          </m:d>
                        </m:e>
                      </m:func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ko-KR" b="0" i="0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m:rPr>
                          <m:sty m:val="p"/>
                        </m:rPr>
                        <a:rPr lang="en-US" altLang="ko-KR" b="0" i="0" smtClean="0">
                          <a:latin typeface="Cambria Math" panose="02040503050406030204" pitchFamily="18" charset="0"/>
                        </a:rPr>
                        <m:t>ϵ</m:t>
                      </m:r>
                      <m:r>
                        <a:rPr lang="en-US" altLang="ko-KR" b="0" i="0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m:rPr>
                          <m:sty m:val="p"/>
                        </m:rPr>
                        <a:rPr lang="en-US" altLang="ko-KR" b="0" i="0" smtClean="0">
                          <a:latin typeface="Cambria Math" panose="02040503050406030204" pitchFamily="18" charset="0"/>
                        </a:rPr>
                        <m:t>prediction</m:t>
                      </m:r>
                      <m:r>
                        <a:rPr lang="en-US" altLang="ko-KR" b="0" i="0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  <m:oMath xmlns:m="http://schemas.openxmlformats.org/officeDocument/2006/math">
                      <m:d>
                        <m:dPr>
                          <m:ctrlPr>
                            <a:rPr lang="en-US" altLang="ko-KR" sz="1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altLang="ko-KR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ko-KR" sz="1200" b="0" i="1" smtClean="0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altLang="ko-KR" sz="1200" b="0" i="1" smtClean="0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sub>
                            <m:sup>
                              <m:r>
                                <a:rPr lang="en-US" altLang="ko-KR" sz="12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d>
                            <m:dPr>
                              <m:ctrlPr>
                                <a:rPr lang="en-US" altLang="ko-KR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ko-KR" sz="12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  <m:r>
                            <a:rPr lang="en-US" altLang="ko-KR" sz="1200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en-US" altLang="ko-KR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d>
                                <m:dPr>
                                  <m:ctrlPr>
                                    <a:rPr lang="en-US" altLang="ko-KR" sz="1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ko-KR" sz="1200" b="0" i="1" smtClean="0">
                                      <a:latin typeface="Cambria Math" panose="02040503050406030204" pitchFamily="18" charset="0"/>
                                    </a:rPr>
                                    <m:t>1−</m:t>
                                  </m:r>
                                  <m:sSub>
                                    <m:sSubPr>
                                      <m:ctrlPr>
                                        <a:rPr lang="en-US" altLang="ko-KR" sz="12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ko-KR" sz="1200" b="0" i="1" smtClean="0">
                                          <a:latin typeface="Cambria Math" panose="02040503050406030204" pitchFamily="18" charset="0"/>
                                        </a:rPr>
                                        <m:t>𝛼</m:t>
                                      </m:r>
                                    </m:e>
                                    <m:sub>
                                      <m:r>
                                        <a:rPr lang="en-US" altLang="ko-KR" sz="1200" b="0" i="1" smtClean="0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sub>
                                  </m:sSub>
                                </m:e>
                              </m:d>
                              <m:d>
                                <m:dPr>
                                  <m:ctrlPr>
                                    <a:rPr lang="en-US" altLang="ko-KR" sz="1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ko-KR" sz="1200" b="0" i="1" smtClean="0">
                                      <a:latin typeface="Cambria Math" panose="02040503050406030204" pitchFamily="18" charset="0"/>
                                    </a:rPr>
                                    <m:t>1−</m:t>
                                  </m:r>
                                  <m:sSub>
                                    <m:sSubPr>
                                      <m:ctrlPr>
                                        <a:rPr lang="en-US" altLang="ko-KR" sz="12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acc>
                                        <m:accPr>
                                          <m:chr m:val="̅"/>
                                          <m:ctrlPr>
                                            <a:rPr lang="en-US" altLang="ko-KR" sz="12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altLang="ko-KR" sz="1200" b="0" i="1" smtClean="0">
                                              <a:latin typeface="Cambria Math" panose="02040503050406030204" pitchFamily="18" charset="0"/>
                                            </a:rPr>
                                            <m:t>𝛼</m:t>
                                          </m:r>
                                        </m:e>
                                      </m:acc>
                                    </m:e>
                                    <m:sub>
                                      <m:r>
                                        <a:rPr lang="en-US" altLang="ko-KR" sz="1200" b="0" i="1" smtClean="0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  <m:r>
                                        <a:rPr lang="en-US" altLang="ko-KR" sz="1200" b="0" i="1" smtClean="0">
                                          <a:latin typeface="Cambria Math" panose="02040503050406030204" pitchFamily="18" charset="0"/>
                                        </a:rPr>
                                        <m:t>−1</m:t>
                                      </m:r>
                                    </m:sub>
                                  </m:sSub>
                                </m:e>
                              </m:d>
                            </m:num>
                            <m:den>
                              <m:r>
                                <a:rPr lang="en-US" altLang="ko-KR" sz="1200" b="0" i="1" smtClean="0">
                                  <a:latin typeface="Cambria Math" panose="02040503050406030204" pitchFamily="18" charset="0"/>
                                </a:rPr>
                                <m:t>1−</m:t>
                              </m:r>
                              <m:acc>
                                <m:accPr>
                                  <m:chr m:val="̅"/>
                                  <m:ctrlPr>
                                    <a:rPr lang="en-US" altLang="ko-KR" sz="1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ko-KR" sz="1200" b="0" i="1" smtClean="0">
                                      <a:latin typeface="Cambria Math" panose="02040503050406030204" pitchFamily="18" charset="0"/>
                                    </a:rPr>
                                    <m:t>𝛼</m:t>
                                  </m:r>
                                </m:e>
                              </m:acc>
                            </m:den>
                          </m:f>
                        </m:e>
                      </m:d>
                    </m:oMath>
                  </m:oMathPara>
                </a14:m>
                <a:br>
                  <a:rPr lang="en-US" altLang="ko-KR" dirty="0"/>
                </a:br>
                <a:endParaRPr lang="en-US" altLang="ko-KR" dirty="0"/>
              </a:p>
              <a:p>
                <a:endParaRPr lang="en-US" altLang="ko-KR" dirty="0"/>
              </a:p>
            </p:txBody>
          </p:sp>
        </mc:Choice>
        <mc:Fallback xmlns="">
          <p:sp>
            <p:nvSpPr>
              <p:cNvPr id="3" name="내용 개체 틀 2">
                <a:extLst>
                  <a:ext uri="{FF2B5EF4-FFF2-40B4-BE49-F238E27FC236}">
                    <a16:creationId xmlns:a16="http://schemas.microsoft.com/office/drawing/2014/main" id="{CFE0C542-54DB-C485-0145-F852826616D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269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그림 3" descr="스크린샷, 원, 예술이(가) 표시된 사진&#10;&#10;자동 생성된 설명">
            <a:extLst>
              <a:ext uri="{FF2B5EF4-FFF2-40B4-BE49-F238E27FC236}">
                <a16:creationId xmlns:a16="http://schemas.microsoft.com/office/drawing/2014/main" id="{09406D38-9C4D-3E11-454B-C9501D5ADF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2300" y="4009823"/>
            <a:ext cx="5867400" cy="2721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9314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>
            <a:extLst>
              <a:ext uri="{FF2B5EF4-FFF2-40B4-BE49-F238E27FC236}">
                <a16:creationId xmlns:a16="http://schemas.microsoft.com/office/drawing/2014/main" id="{48CD33AB-A073-F0AE-58C2-21CAC1725E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2797" y="4038600"/>
            <a:ext cx="2266405" cy="2266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직사각형 25">
            <a:extLst>
              <a:ext uri="{FF2B5EF4-FFF2-40B4-BE49-F238E27FC236}">
                <a16:creationId xmlns:a16="http://schemas.microsoft.com/office/drawing/2014/main" id="{CD89D5DF-9ED2-13F9-7046-C5D841C92E05}"/>
              </a:ext>
            </a:extLst>
          </p:cNvPr>
          <p:cNvSpPr/>
          <p:nvPr/>
        </p:nvSpPr>
        <p:spPr>
          <a:xfrm rot="2870471">
            <a:off x="5723910" y="4268849"/>
            <a:ext cx="164117" cy="936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35099736-A0A4-BCD7-C786-F85B0813599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Score-based Models</a:t>
            </a:r>
            <a:r>
              <a:rPr lang="ko-KR" altLang="en-US" dirty="0"/>
              <a:t>이란</a:t>
            </a:r>
            <a:r>
              <a:rPr lang="en-US" altLang="ko-KR" dirty="0"/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내용 개체 틀 2">
                <a:extLst>
                  <a:ext uri="{FF2B5EF4-FFF2-40B4-BE49-F238E27FC236}">
                    <a16:creationId xmlns:a16="http://schemas.microsoft.com/office/drawing/2014/main" id="{CFE0C542-54DB-C485-0145-F852826616D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altLang="ko-KR" dirty="0"/>
                  <a:t>Score-based</a:t>
                </a:r>
                <a:r>
                  <a:rPr lang="ko-KR" altLang="en-US" dirty="0"/>
                  <a:t> </a:t>
                </a:r>
                <a:r>
                  <a:rPr lang="en-US" altLang="ko-KR" dirty="0"/>
                  <a:t>Model</a:t>
                </a:r>
                <a:r>
                  <a:rPr lang="ko-KR" altLang="en-US" dirty="0"/>
                  <a:t>의 </a:t>
                </a:r>
                <a:r>
                  <a:rPr lang="en-US" altLang="ko-KR" dirty="0"/>
                  <a:t>score</a:t>
                </a:r>
                <a:r>
                  <a:rPr lang="ko-KR" altLang="en-US" dirty="0"/>
                  <a:t>는 다음과 같다</a:t>
                </a:r>
                <a:r>
                  <a:rPr lang="en-US" altLang="ko-KR" dirty="0"/>
                  <a:t>:</a:t>
                </a:r>
                <a:r>
                  <a:rPr lang="ko-KR" altLang="en-US" dirty="0"/>
                  <a:t> </a:t>
                </a:r>
                <a:endParaRPr lang="en-US" altLang="ko-KR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ko-KR" b="0" i="1" smtClean="0">
                          <a:latin typeface="Cambria Math" panose="02040503050406030204" pitchFamily="18" charset="0"/>
                        </a:rPr>
                        <m:t>S</m:t>
                      </m:r>
                      <m:r>
                        <m:rPr>
                          <m:sty m:val="p"/>
                        </m:rPr>
                        <a:rPr lang="en-US" altLang="ko-KR" b="0" i="0" smtClean="0">
                          <a:latin typeface="Cambria Math" panose="02040503050406030204" pitchFamily="18" charset="0"/>
                        </a:rPr>
                        <m:t>core</m:t>
                      </m:r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ko-KR" b="0" i="0" smtClean="0">
                              <a:latin typeface="Cambria Math" panose="02040503050406030204" pitchFamily="18" charset="0"/>
                            </a:rPr>
                            <m:t>∇</m:t>
                          </m:r>
                        </m:e>
                        <m:sub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func>
                        <m:funcPr>
                          <m:ctrlP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ko-KR" b="0" i="0" smtClean="0">
                              <a:latin typeface="Cambria Math" panose="02040503050406030204" pitchFamily="18" charset="0"/>
                            </a:rPr>
                            <m:t>log</m:t>
                          </m:r>
                        </m:fName>
                        <m:e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func>
                    </m:oMath>
                  </m:oMathPara>
                </a14:m>
                <a:endParaRPr lang="en-US" altLang="ko-KR" dirty="0"/>
              </a:p>
              <a:p>
                <a:endParaRPr lang="en-US" altLang="ko-KR" dirty="0"/>
              </a:p>
              <a:p>
                <a:r>
                  <a:rPr lang="ko-KR" altLang="en-US" dirty="0"/>
                  <a:t>즉 </a:t>
                </a:r>
                <a:r>
                  <a:rPr lang="en-US" altLang="ko-KR" dirty="0"/>
                  <a:t>score</a:t>
                </a:r>
                <a:r>
                  <a:rPr lang="ko-KR" altLang="en-US" dirty="0"/>
                  <a:t>란 </a:t>
                </a:r>
                <a:r>
                  <a:rPr lang="en-US" altLang="ko-KR" dirty="0"/>
                  <a:t>gradient</a:t>
                </a:r>
                <a:r>
                  <a:rPr lang="ko-KR" altLang="en-US" dirty="0"/>
                  <a:t>이며</a:t>
                </a:r>
                <a:r>
                  <a:rPr lang="en-US" altLang="ko-KR" dirty="0"/>
                  <a:t>, data density(</a:t>
                </a:r>
                <a:r>
                  <a:rPr lang="ko-KR" altLang="en-US" dirty="0"/>
                  <a:t>데이터 밀도</a:t>
                </a:r>
                <a:r>
                  <a:rPr lang="en-US" altLang="ko-KR" dirty="0"/>
                  <a:t>)</a:t>
                </a:r>
                <a:r>
                  <a:rPr lang="ko-KR" altLang="en-US" dirty="0"/>
                  <a:t>에 대한 벡터를 의미한다</a:t>
                </a:r>
                <a:r>
                  <a:rPr lang="en-US" altLang="ko-KR" dirty="0"/>
                  <a:t>. (</a:t>
                </a:r>
                <a:r>
                  <a:rPr lang="ko-KR" altLang="en-US" dirty="0"/>
                  <a:t>방향</a:t>
                </a:r>
                <a:r>
                  <a:rPr lang="en-US" altLang="ko-KR" dirty="0"/>
                  <a:t>, </a:t>
                </a:r>
                <a:r>
                  <a:rPr lang="ko-KR" altLang="en-US" dirty="0"/>
                  <a:t>크기</a:t>
                </a:r>
                <a:r>
                  <a:rPr lang="en-US" altLang="ko-KR" dirty="0"/>
                  <a:t>)</a:t>
                </a:r>
              </a:p>
              <a:p>
                <a:endParaRPr lang="en-US" altLang="ko-KR" dirty="0"/>
              </a:p>
              <a:p>
                <a:r>
                  <a:rPr lang="ko-KR" altLang="en-US" dirty="0"/>
                  <a:t>이 같은 </a:t>
                </a:r>
                <a:r>
                  <a:rPr lang="en-US" altLang="ko-KR" dirty="0"/>
                  <a:t>data</a:t>
                </a:r>
                <a:r>
                  <a:rPr lang="ko-KR" altLang="en-US" dirty="0"/>
                  <a:t>에 대한 </a:t>
                </a:r>
                <a:r>
                  <a:rPr lang="en-US" altLang="ko-KR" dirty="0"/>
                  <a:t>score</a:t>
                </a:r>
                <a:r>
                  <a:rPr lang="ko-KR" altLang="en-US" dirty="0"/>
                  <a:t>를 추정하여 이미지를 생성하는 모델을 </a:t>
                </a:r>
                <a:r>
                  <a:rPr lang="en-US" altLang="ko-KR" dirty="0"/>
                  <a:t>Score-based Generative Model</a:t>
                </a:r>
                <a:r>
                  <a:rPr lang="ko-KR" altLang="en-US" dirty="0"/>
                  <a:t>이라 한다</a:t>
                </a:r>
                <a:r>
                  <a:rPr lang="en-US" altLang="ko-KR" dirty="0"/>
                  <a:t>.</a:t>
                </a:r>
                <a:br>
                  <a:rPr lang="en-US" altLang="ko-KR" dirty="0"/>
                </a:br>
                <a:endParaRPr lang="en-US" altLang="ko-KR" dirty="0"/>
              </a:p>
              <a:p>
                <a:endParaRPr lang="en-US" altLang="ko-KR" dirty="0"/>
              </a:p>
            </p:txBody>
          </p:sp>
        </mc:Choice>
        <mc:Fallback xmlns="">
          <p:sp>
            <p:nvSpPr>
              <p:cNvPr id="3" name="내용 개체 틀 2">
                <a:extLst>
                  <a:ext uri="{FF2B5EF4-FFF2-40B4-BE49-F238E27FC236}">
                    <a16:creationId xmlns:a16="http://schemas.microsoft.com/office/drawing/2014/main" id="{CFE0C542-54DB-C485-0145-F852826616D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269" t="-346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8BDB923B-7F34-5905-8E32-EC802D4F0338}"/>
              </a:ext>
            </a:extLst>
          </p:cNvPr>
          <p:cNvSpPr txBox="1"/>
          <p:nvPr/>
        </p:nvSpPr>
        <p:spPr>
          <a:xfrm>
            <a:off x="4559986" y="6305005"/>
            <a:ext cx="32572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dirty="0"/>
              <a:t>Data Distribution Vector field</a:t>
            </a:r>
            <a:endParaRPr lang="ko-KR" altLang="en-US" dirty="0"/>
          </a:p>
        </p:txBody>
      </p:sp>
      <p:cxnSp>
        <p:nvCxnSpPr>
          <p:cNvPr id="9" name="직선 화살표 연결선 8">
            <a:extLst>
              <a:ext uri="{FF2B5EF4-FFF2-40B4-BE49-F238E27FC236}">
                <a16:creationId xmlns:a16="http://schemas.microsoft.com/office/drawing/2014/main" id="{3FC3A579-67B0-EF27-0ED1-7AB4019FAD49}"/>
              </a:ext>
            </a:extLst>
          </p:cNvPr>
          <p:cNvCxnSpPr>
            <a:cxnSpLocks/>
          </p:cNvCxnSpPr>
          <p:nvPr/>
        </p:nvCxnSpPr>
        <p:spPr>
          <a:xfrm rot="107523">
            <a:off x="5745641" y="4260050"/>
            <a:ext cx="120655" cy="111250"/>
          </a:xfrm>
          <a:prstGeom prst="straightConnector1">
            <a:avLst/>
          </a:prstGeom>
          <a:ln>
            <a:solidFill>
              <a:srgbClr val="FF0000"/>
            </a:solidFill>
            <a:miter lim="800000"/>
            <a:headEnd w="sm" len="med"/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C440E23F-AE79-9AE4-F72E-16F05628C2E8}"/>
              </a:ext>
            </a:extLst>
          </p:cNvPr>
          <p:cNvSpPr txBox="1"/>
          <p:nvPr/>
        </p:nvSpPr>
        <p:spPr>
          <a:xfrm>
            <a:off x="7256952" y="4038751"/>
            <a:ext cx="6846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dirty="0"/>
              <a:t>score</a:t>
            </a:r>
            <a:endParaRPr lang="ko-KR" altLang="en-US" dirty="0"/>
          </a:p>
        </p:txBody>
      </p:sp>
      <p:cxnSp>
        <p:nvCxnSpPr>
          <p:cNvPr id="41" name="연결선: 구부러짐 40">
            <a:extLst>
              <a:ext uri="{FF2B5EF4-FFF2-40B4-BE49-F238E27FC236}">
                <a16:creationId xmlns:a16="http://schemas.microsoft.com/office/drawing/2014/main" id="{012175E3-9055-3721-E547-84F7661978B0}"/>
              </a:ext>
            </a:extLst>
          </p:cNvPr>
          <p:cNvCxnSpPr>
            <a:cxnSpLocks/>
            <a:stCxn id="26" idx="3"/>
            <a:endCxn id="21" idx="2"/>
          </p:cNvCxnSpPr>
          <p:nvPr/>
        </p:nvCxnSpPr>
        <p:spPr>
          <a:xfrm rot="16200000" flipH="1">
            <a:off x="6714378" y="3523170"/>
            <a:ext cx="31579" cy="1738245"/>
          </a:xfrm>
          <a:prstGeom prst="curvedConnector3">
            <a:avLst>
              <a:gd name="adj1" fmla="val 823899"/>
            </a:avLst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30093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35099736-A0A4-BCD7-C786-F85B0813599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Score-based Models</a:t>
            </a:r>
            <a:r>
              <a:rPr lang="ko-KR" altLang="en-US" dirty="0"/>
              <a:t>이란</a:t>
            </a:r>
            <a:r>
              <a:rPr lang="en-US" altLang="ko-KR" dirty="0"/>
              <a:t>?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CFE0C542-54DB-C485-0145-F852826616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/>
              <a:t>Score-based</a:t>
            </a:r>
            <a:r>
              <a:rPr lang="ko-KR" altLang="en-US" dirty="0"/>
              <a:t> </a:t>
            </a:r>
            <a:r>
              <a:rPr lang="en-US" altLang="ko-KR" dirty="0"/>
              <a:t>Sampling</a:t>
            </a:r>
            <a:r>
              <a:rPr lang="ko-KR" altLang="en-US" dirty="0"/>
              <a:t> </a:t>
            </a:r>
            <a:r>
              <a:rPr lang="en-US" altLang="ko-KR" dirty="0"/>
              <a:t>Process</a:t>
            </a:r>
            <a:r>
              <a:rPr lang="en-US" altLang="ko-KR" baseline="30000" dirty="0"/>
              <a:t>1)</a:t>
            </a:r>
          </a:p>
          <a:p>
            <a:endParaRPr lang="en-US" altLang="ko-KR" baseline="30000" dirty="0"/>
          </a:p>
          <a:p>
            <a:pPr lvl="1"/>
            <a:r>
              <a:rPr lang="en-US" altLang="ko-KR" dirty="0"/>
              <a:t>Data Distribution</a:t>
            </a:r>
            <a:r>
              <a:rPr lang="ko-KR" altLang="en-US" dirty="0"/>
              <a:t>에 대한 </a:t>
            </a:r>
            <a:r>
              <a:rPr lang="en-US" altLang="ko-KR" dirty="0"/>
              <a:t>Score matching function</a:t>
            </a:r>
            <a:r>
              <a:rPr lang="ko-KR" altLang="en-US" dirty="0"/>
              <a:t>을 학습 후 </a:t>
            </a:r>
            <a:r>
              <a:rPr lang="en-US" altLang="ko-KR" dirty="0"/>
              <a:t>Langevin Dynamics</a:t>
            </a:r>
            <a:r>
              <a:rPr lang="ko-KR" altLang="en-US" dirty="0"/>
              <a:t>를 통해 </a:t>
            </a:r>
            <a:r>
              <a:rPr lang="en-US" altLang="ko-KR" dirty="0"/>
              <a:t>Sampling.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736267E2-50C3-CA7B-BF22-0B3D1AD776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9624" y="2224547"/>
            <a:ext cx="9712751" cy="3816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F43C838-0DA6-85AF-FC5F-9F6FA840841C}"/>
              </a:ext>
            </a:extLst>
          </p:cNvPr>
          <p:cNvSpPr txBox="1"/>
          <p:nvPr/>
        </p:nvSpPr>
        <p:spPr>
          <a:xfrm>
            <a:off x="1936850" y="6309623"/>
            <a:ext cx="982552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1200" dirty="0"/>
              <a:t>1) </a:t>
            </a:r>
            <a:r>
              <a:rPr lang="ko-KR" altLang="en-US" sz="1200" dirty="0">
                <a:hlinkClick r:id="rId3"/>
              </a:rPr>
              <a:t>https://dlaiml.tistory.com/entry/Score-based-Generative-Models%EA%B3%BC-Diffusion-Probabilistic-Models%EA%B3%BC%EC%9D%98-%EA%B4%80%EA%B3%84#recentEntries</a:t>
            </a:r>
            <a:r>
              <a:rPr lang="ko-KR" altLang="en-US" sz="1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428022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35099736-A0A4-BCD7-C786-F85B0813599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Energy-based Models</a:t>
            </a:r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CFE0C542-54DB-C485-0145-F852826616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9623" y="1026160"/>
            <a:ext cx="7618591" cy="5278845"/>
          </a:xfrm>
        </p:spPr>
        <p:txBody>
          <a:bodyPr/>
          <a:lstStyle/>
          <a:p>
            <a:r>
              <a:rPr lang="ko-KR" altLang="en-US" dirty="0"/>
              <a:t>모델의 목표</a:t>
            </a:r>
            <a:r>
              <a:rPr lang="en-US" altLang="ko-KR" dirty="0"/>
              <a:t>: X</a:t>
            </a:r>
            <a:r>
              <a:rPr lang="ko-KR" altLang="en-US" dirty="0"/>
              <a:t>에 대한 알맞은 </a:t>
            </a:r>
            <a:r>
              <a:rPr lang="en-US" altLang="ko-KR" dirty="0"/>
              <a:t>Y</a:t>
            </a:r>
            <a:r>
              <a:rPr lang="ko-KR" altLang="en-US" dirty="0"/>
              <a:t>를 예측</a:t>
            </a:r>
            <a:r>
              <a:rPr lang="en-US" altLang="ko-KR" dirty="0"/>
              <a:t>.</a:t>
            </a:r>
          </a:p>
          <a:p>
            <a:endParaRPr lang="en-US" altLang="ko-KR" dirty="0"/>
          </a:p>
          <a:p>
            <a:r>
              <a:rPr lang="ko-KR" altLang="en-US" dirty="0"/>
              <a:t>이 때 </a:t>
            </a:r>
            <a:r>
              <a:rPr lang="en-US" altLang="ko-KR" dirty="0"/>
              <a:t>X</a:t>
            </a:r>
            <a:r>
              <a:rPr lang="ko-KR" altLang="en-US" dirty="0"/>
              <a:t>와 </a:t>
            </a:r>
            <a:r>
              <a:rPr lang="en-US" altLang="ko-KR" dirty="0"/>
              <a:t>Y</a:t>
            </a:r>
            <a:r>
              <a:rPr lang="ko-KR" altLang="en-US" dirty="0"/>
              <a:t>를 어떠한 공간의 좌표축으로 생각할 때 각 샘플이 매핑 되는 </a:t>
            </a:r>
            <a:r>
              <a:rPr lang="en-US" altLang="ko-KR" dirty="0"/>
              <a:t>Scalar</a:t>
            </a:r>
            <a:r>
              <a:rPr lang="ko-KR" altLang="en-US" dirty="0"/>
              <a:t>값을 </a:t>
            </a:r>
            <a:r>
              <a:rPr lang="en-US" altLang="ko-KR" dirty="0"/>
              <a:t>Energy</a:t>
            </a:r>
            <a:r>
              <a:rPr lang="ko-KR" altLang="en-US" dirty="0"/>
              <a:t>라고 한다</a:t>
            </a:r>
            <a:r>
              <a:rPr lang="en-US" altLang="ko-KR" dirty="0"/>
              <a:t>.</a:t>
            </a:r>
          </a:p>
          <a:p>
            <a:endParaRPr lang="en-US" altLang="ko-KR" dirty="0"/>
          </a:p>
          <a:p>
            <a:endParaRPr lang="en-US" altLang="ko-KR" dirty="0"/>
          </a:p>
        </p:txBody>
      </p:sp>
      <p:pic>
        <p:nvPicPr>
          <p:cNvPr id="5122" name="Picture 2" descr="Energy-Based GAN">
            <a:extLst>
              <a:ext uri="{FF2B5EF4-FFF2-40B4-BE49-F238E27FC236}">
                <a16:creationId xmlns:a16="http://schemas.microsoft.com/office/drawing/2014/main" id="{14ED5279-8659-A451-1923-E17CE0253C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8214" y="1323430"/>
            <a:ext cx="3810000" cy="4981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14720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35099736-A0A4-BCD7-C786-F85B0813599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Energy-based Models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CFE0C542-54DB-C485-0145-F852826616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ko-KR" altLang="en-US" dirty="0"/>
              <a:t>모델은 데이터 분포의 확률 밀도함수가 큰 곳은 </a:t>
            </a:r>
            <a:r>
              <a:rPr lang="en-US" altLang="ko-KR" dirty="0"/>
              <a:t>Energy </a:t>
            </a:r>
            <a:r>
              <a:rPr lang="ko-KR" altLang="en-US" dirty="0"/>
              <a:t>준위가 낮고</a:t>
            </a:r>
            <a:r>
              <a:rPr lang="en-US" altLang="ko-KR" dirty="0"/>
              <a:t>, </a:t>
            </a:r>
            <a:r>
              <a:rPr lang="ko-KR" altLang="en-US" dirty="0"/>
              <a:t>반대로 작은 곳은 </a:t>
            </a:r>
            <a:r>
              <a:rPr lang="en-US" altLang="ko-KR" dirty="0"/>
              <a:t>Energy </a:t>
            </a:r>
            <a:r>
              <a:rPr lang="ko-KR" altLang="en-US" dirty="0"/>
              <a:t>준위가 높도록 </a:t>
            </a:r>
            <a:br>
              <a:rPr lang="en-US" altLang="ko-KR" dirty="0"/>
            </a:br>
            <a:r>
              <a:rPr lang="ko-KR" altLang="en-US" dirty="0"/>
              <a:t>학습한다</a:t>
            </a:r>
            <a:r>
              <a:rPr lang="en-US" altLang="ko-KR" dirty="0"/>
              <a:t>.</a:t>
            </a:r>
          </a:p>
          <a:p>
            <a:endParaRPr lang="en-US" altLang="ko-KR" dirty="0"/>
          </a:p>
          <a:p>
            <a:r>
              <a:rPr lang="en-US" altLang="ko-KR" dirty="0"/>
              <a:t>Supervised </a:t>
            </a:r>
            <a:r>
              <a:rPr lang="ko-KR" altLang="en-US" dirty="0"/>
              <a:t>학습의 경우 우리가 생각하는 </a:t>
            </a:r>
            <a:r>
              <a:rPr lang="en-US" altLang="ko-KR" dirty="0"/>
              <a:t>loss function</a:t>
            </a:r>
            <a:r>
              <a:rPr lang="ko-KR" altLang="en-US" dirty="0"/>
              <a:t>으로 생각할 수 있다</a:t>
            </a:r>
            <a:r>
              <a:rPr lang="en-US" altLang="ko-KR" dirty="0"/>
              <a:t>.</a:t>
            </a:r>
          </a:p>
          <a:p>
            <a:endParaRPr lang="en-US" altLang="ko-KR" dirty="0"/>
          </a:p>
        </p:txBody>
      </p:sp>
      <p:pic>
        <p:nvPicPr>
          <p:cNvPr id="6146" name="Picture 2" descr="Energy-Based GAN">
            <a:extLst>
              <a:ext uri="{FF2B5EF4-FFF2-40B4-BE49-F238E27FC236}">
                <a16:creationId xmlns:a16="http://schemas.microsoft.com/office/drawing/2014/main" id="{DFB47B2C-7983-23A4-D8AB-65A03AB11A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4962" y="4572000"/>
            <a:ext cx="4642075" cy="1856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435737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 테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테마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7531</TotalTime>
  <Words>1521</Words>
  <Application>Microsoft Office PowerPoint</Application>
  <PresentationFormat>와이드스크린</PresentationFormat>
  <Paragraphs>218</Paragraphs>
  <Slides>29</Slides>
  <Notes>18</Notes>
  <HiddenSlides>0</HiddenSlides>
  <MMClips>0</MMClips>
  <ScaleCrop>false</ScaleCrop>
  <HeadingPairs>
    <vt:vector size="6" baseType="variant">
      <vt:variant>
        <vt:lpstr>사용한 글꼴</vt:lpstr>
      </vt:variant>
      <vt:variant>
        <vt:i4>10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29</vt:i4>
      </vt:variant>
    </vt:vector>
  </HeadingPairs>
  <TitlesOfParts>
    <vt:vector size="40" baseType="lpstr">
      <vt:lpstr>KoPubWorld돋움체 Bold</vt:lpstr>
      <vt:lpstr>KoPubWorld돋움체 Light</vt:lpstr>
      <vt:lpstr>KoPubWorld돋움체 Medium</vt:lpstr>
      <vt:lpstr>Malgun Gothic Semilight</vt:lpstr>
      <vt:lpstr>맑은 고딕</vt:lpstr>
      <vt:lpstr>Arial</vt:lpstr>
      <vt:lpstr>Calibri</vt:lpstr>
      <vt:lpstr>Calibri Light</vt:lpstr>
      <vt:lpstr>Cambria Math</vt:lpstr>
      <vt:lpstr>Wingdings 2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cs.hong</dc:creator>
  <cp:lastModifiedBy>DongHyun Han</cp:lastModifiedBy>
  <cp:revision>718</cp:revision>
  <dcterms:created xsi:type="dcterms:W3CDTF">2022-02-02T04:32:22Z</dcterms:created>
  <dcterms:modified xsi:type="dcterms:W3CDTF">2024-05-20T20:25:56Z</dcterms:modified>
</cp:coreProperties>
</file>