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342" r:id="rId2"/>
    <p:sldId id="438" r:id="rId3"/>
    <p:sldId id="466" r:id="rId4"/>
    <p:sldId id="468" r:id="rId5"/>
    <p:sldId id="467" r:id="rId6"/>
    <p:sldId id="469" r:id="rId7"/>
    <p:sldId id="447" r:id="rId8"/>
    <p:sldId id="449" r:id="rId9"/>
    <p:sldId id="453" r:id="rId10"/>
    <p:sldId id="470" r:id="rId11"/>
    <p:sldId id="471" r:id="rId12"/>
    <p:sldId id="472" r:id="rId13"/>
    <p:sldId id="473" r:id="rId14"/>
    <p:sldId id="474" r:id="rId15"/>
    <p:sldId id="479" r:id="rId16"/>
    <p:sldId id="480" r:id="rId17"/>
    <p:sldId id="463" r:id="rId18"/>
    <p:sldId id="476" r:id="rId19"/>
    <p:sldId id="477" r:id="rId20"/>
    <p:sldId id="478" r:id="rId21"/>
    <p:sldId id="462" r:id="rId22"/>
    <p:sldId id="475" r:id="rId23"/>
    <p:sldId id="446" r:id="rId24"/>
    <p:sldId id="439" r:id="rId25"/>
    <p:sldId id="441" r:id="rId26"/>
    <p:sldId id="442" r:id="rId27"/>
    <p:sldId id="443" r:id="rId28"/>
    <p:sldId id="444" r:id="rId29"/>
    <p:sldId id="445" r:id="rId30"/>
    <p:sldId id="481" r:id="rId31"/>
    <p:sldId id="4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A08E13D-E4C2-42CC-9B56-46B1DA2F6597}">
          <p14:sldIdLst>
            <p14:sldId id="342"/>
            <p14:sldId id="438"/>
            <p14:sldId id="466"/>
            <p14:sldId id="468"/>
            <p14:sldId id="467"/>
            <p14:sldId id="469"/>
            <p14:sldId id="447"/>
            <p14:sldId id="449"/>
            <p14:sldId id="453"/>
            <p14:sldId id="470"/>
            <p14:sldId id="471"/>
            <p14:sldId id="472"/>
            <p14:sldId id="473"/>
            <p14:sldId id="474"/>
            <p14:sldId id="479"/>
            <p14:sldId id="480"/>
            <p14:sldId id="463"/>
            <p14:sldId id="476"/>
            <p14:sldId id="477"/>
            <p14:sldId id="478"/>
            <p14:sldId id="462"/>
            <p14:sldId id="475"/>
            <p14:sldId id="446"/>
            <p14:sldId id="439"/>
            <p14:sldId id="441"/>
            <p14:sldId id="442"/>
            <p14:sldId id="443"/>
            <p14:sldId id="444"/>
            <p14:sldId id="445"/>
            <p14:sldId id="481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2F2F2"/>
    <a:srgbClr val="FFF2CC"/>
    <a:srgbClr val="FFC000"/>
    <a:srgbClr val="66FF33"/>
    <a:srgbClr val="000000"/>
    <a:srgbClr val="555657"/>
    <a:srgbClr val="F2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2485" autoAdjust="0"/>
  </p:normalViewPr>
  <p:slideViewPr>
    <p:cSldViewPr snapToGrid="0" showGuides="1">
      <p:cViewPr varScale="1">
        <p:scale>
          <a:sx n="102" d="100"/>
          <a:sy n="102" d="100"/>
        </p:scale>
        <p:origin x="1254" y="108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08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895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25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182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158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128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697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13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29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82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altLang="ko-KR" dirty="0"/>
              <a:t>Conv-head ; </a:t>
            </a:r>
            <a:r>
              <a:rPr lang="ko-KR" altLang="en-US" dirty="0"/>
              <a:t>단순 </a:t>
            </a:r>
            <a:r>
              <a:rPr lang="en-US" altLang="ko-KR" dirty="0"/>
              <a:t>conv</a:t>
            </a:r>
            <a:r>
              <a:rPr lang="ko-KR" altLang="en-US" dirty="0"/>
              <a:t>연산으로 이루어짐</a:t>
            </a:r>
            <a:endParaRPr lang="en-US" altLang="ko-KR" dirty="0"/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55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altLang="ko-KR" dirty="0"/>
              <a:t>Conv-head ; </a:t>
            </a:r>
            <a:r>
              <a:rPr lang="ko-KR" altLang="en-US" dirty="0"/>
              <a:t>단순 </a:t>
            </a:r>
            <a:r>
              <a:rPr lang="en-US" altLang="ko-KR" dirty="0"/>
              <a:t>conv</a:t>
            </a:r>
            <a:r>
              <a:rPr lang="ko-KR" altLang="en-US" dirty="0"/>
              <a:t>연산으로 이루어짐</a:t>
            </a:r>
            <a:endParaRPr lang="en-US" altLang="ko-KR" dirty="0"/>
          </a:p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017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518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932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577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869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506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51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87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34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69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37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45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37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74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96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Multi-view</a:t>
            </a:r>
            <a:r>
              <a:rPr lang="ko-KR" altLang="en-US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Aggregation</a:t>
            </a:r>
            <a:r>
              <a:rPr lang="ko-KR" altLang="en-US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Network</a:t>
            </a:r>
            <a:r>
              <a:rPr lang="ko-KR" altLang="en-US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for</a:t>
            </a:r>
            <a:r>
              <a:rPr lang="ko-KR" altLang="en-US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Dichotomous</a:t>
            </a:r>
            <a:r>
              <a:rPr lang="ko-KR" altLang="en-US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Image</a:t>
            </a:r>
            <a:r>
              <a:rPr lang="ko-KR" altLang="en-US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Segmentation </a:t>
            </a:r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(CVPR 2024 Highlight)</a:t>
            </a:r>
            <a:endParaRPr lang="ko-KR" altLang="en-US" sz="36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2024.06.04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Seung-Ha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buNone/>
            </a:pPr>
            <a:r>
              <a:rPr lang="en-US" altLang="ko-KR" dirty="0"/>
              <a:t>2) Multi-level Feature Extraction</a:t>
            </a:r>
            <a:endParaRPr lang="en-US" altLang="ko-KR" b="1" dirty="0"/>
          </a:p>
          <a:p>
            <a:pPr lvl="2"/>
            <a:r>
              <a:rPr lang="en-US" altLang="ko-KR" dirty="0"/>
              <a:t>Feature extractor</a:t>
            </a:r>
            <a:r>
              <a:rPr lang="ko-KR" altLang="en-US" dirty="0"/>
              <a:t>으로 </a:t>
            </a:r>
            <a:r>
              <a:rPr lang="en-US" altLang="ko-KR" dirty="0"/>
              <a:t>pretrained</a:t>
            </a:r>
            <a:r>
              <a:rPr lang="ko-KR" altLang="en-US" dirty="0"/>
              <a:t> </a:t>
            </a:r>
            <a:r>
              <a:rPr lang="en-US" altLang="ko-KR" dirty="0" err="1"/>
              <a:t>SwinTransformer</a:t>
            </a:r>
            <a:r>
              <a:rPr lang="en-US" altLang="ko-KR" dirty="0"/>
              <a:t>-B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2"/>
            <a:r>
              <a:rPr lang="en-US" altLang="ko-KR" dirty="0"/>
              <a:t>Multi-level feature maps </a:t>
            </a:r>
            <a:r>
              <a:rPr lang="ko-KR" altLang="en-US" dirty="0"/>
              <a:t>생성 </a:t>
            </a:r>
            <a:r>
              <a:rPr lang="en-US" altLang="ko-KR" dirty="0"/>
              <a:t>: </a:t>
            </a:r>
            <a:r>
              <a:rPr lang="ko-KR" altLang="en-US" dirty="0"/>
              <a:t>𝐸</a:t>
            </a:r>
            <a:r>
              <a:rPr lang="ko-KR" altLang="en-US" baseline="-25000" dirty="0"/>
              <a:t>𝑖</a:t>
            </a:r>
            <a:r>
              <a:rPr lang="ko-KR" altLang="en-US" dirty="0"/>
              <a:t>  </a:t>
            </a:r>
            <a:r>
              <a:rPr lang="en-US" altLang="ko-KR" dirty="0"/>
              <a:t>| </a:t>
            </a:r>
            <a:r>
              <a:rPr lang="ko-KR" altLang="en-US" dirty="0"/>
              <a:t>𝑖</a:t>
            </a:r>
            <a:r>
              <a:rPr lang="en-US" altLang="ko-KR" dirty="0"/>
              <a:t>=1,2,3,4,5</a:t>
            </a:r>
            <a:endParaRPr lang="en-US" altLang="ko-KR" b="1" u="sng" dirty="0"/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AC65B7B5-505C-42B0-3C4C-AB69DF1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0" y="3189216"/>
            <a:ext cx="6207153" cy="30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AE81963-9311-84E5-2EC5-C7AE4D9CCF00}"/>
              </a:ext>
            </a:extLst>
          </p:cNvPr>
          <p:cNvSpPr txBox="1"/>
          <p:nvPr/>
        </p:nvSpPr>
        <p:spPr>
          <a:xfrm>
            <a:off x="2960284" y="3616101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(5B,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612AD22-7A57-C431-3975-32E6ADB61A91}"/>
              </a:ext>
            </a:extLst>
          </p:cNvPr>
          <p:cNvSpPr/>
          <p:nvPr/>
        </p:nvSpPr>
        <p:spPr>
          <a:xfrm>
            <a:off x="2828925" y="3567915"/>
            <a:ext cx="2647950" cy="143271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FED5C71-E24D-E894-EC21-F46624219F8C}"/>
              </a:ext>
            </a:extLst>
          </p:cNvPr>
          <p:cNvGrpSpPr/>
          <p:nvPr/>
        </p:nvGrpSpPr>
        <p:grpSpPr>
          <a:xfrm>
            <a:off x="4199465" y="4483640"/>
            <a:ext cx="1196424" cy="276633"/>
            <a:chOff x="4113740" y="4435593"/>
            <a:chExt cx="1196424" cy="276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B3FBB-12ED-6B1B-20F0-C1A1ABB3C9A7}"/>
                    </a:ext>
                  </a:extLst>
                </p:cNvPr>
                <p:cNvSpPr txBox="1"/>
                <p:nvPr/>
              </p:nvSpPr>
              <p:spPr>
                <a:xfrm>
                  <a:off x="4113740" y="4449882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B3FBB-12ED-6B1B-20F0-C1A1ABB3C9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740" y="4449882"/>
                  <a:ext cx="466725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9C1B1DC-563C-D694-118D-BDE9B2814B15}"/>
                    </a:ext>
                  </a:extLst>
                </p:cNvPr>
                <p:cNvSpPr txBox="1"/>
                <p:nvPr/>
              </p:nvSpPr>
              <p:spPr>
                <a:xfrm>
                  <a:off x="4369565" y="4450616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9C1B1DC-563C-D694-118D-BDE9B2814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565" y="4450616"/>
                  <a:ext cx="466725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E97D435-ADD2-A166-BB32-C757441436F9}"/>
                    </a:ext>
                  </a:extLst>
                </p:cNvPr>
                <p:cNvSpPr txBox="1"/>
                <p:nvPr/>
              </p:nvSpPr>
              <p:spPr>
                <a:xfrm>
                  <a:off x="4610076" y="4440356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E97D435-ADD2-A166-BB32-C75744143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076" y="4440356"/>
                  <a:ext cx="466725" cy="2616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8619BC-320F-9331-A4B2-837FAAA04B6D}"/>
                    </a:ext>
                  </a:extLst>
                </p:cNvPr>
                <p:cNvSpPr txBox="1"/>
                <p:nvPr/>
              </p:nvSpPr>
              <p:spPr>
                <a:xfrm>
                  <a:off x="4843439" y="4435593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F8619BC-320F-9331-A4B2-837FAAA04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439" y="4435593"/>
                  <a:ext cx="466725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A415B-4842-C470-DECF-3F4CC8FCA92F}"/>
                  </a:ext>
                </a:extLst>
              </p:cNvPr>
              <p:cNvSpPr txBox="1"/>
              <p:nvPr/>
            </p:nvSpPr>
            <p:spPr>
              <a:xfrm>
                <a:off x="5062505" y="422679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A415B-4842-C470-DECF-3F4CC8FCA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05" y="4226793"/>
                <a:ext cx="466725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5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buNone/>
            </a:pPr>
            <a:r>
              <a:rPr lang="en-US" altLang="ko-KR" dirty="0"/>
              <a:t>3) Complementary</a:t>
            </a:r>
            <a:r>
              <a:rPr lang="ko-KR" altLang="en-US" dirty="0"/>
              <a:t> </a:t>
            </a:r>
            <a:r>
              <a:rPr lang="en-US" altLang="ko-KR" dirty="0"/>
              <a:t>Localization</a:t>
            </a:r>
          </a:p>
          <a:p>
            <a:pPr lvl="2"/>
            <a:r>
              <a:rPr lang="en-US" altLang="ko-KR" dirty="0"/>
              <a:t>Decoder</a:t>
            </a:r>
            <a:r>
              <a:rPr lang="ko-KR" altLang="en-US" dirty="0"/>
              <a:t>에 들어가기 전</a:t>
            </a:r>
            <a:r>
              <a:rPr lang="en-US" altLang="ko-KR" dirty="0"/>
              <a:t>, </a:t>
            </a:r>
            <a:r>
              <a:rPr lang="en-US" altLang="ko-KR" b="1" dirty="0">
                <a:solidFill>
                  <a:schemeClr val="accent1"/>
                </a:solidFill>
              </a:rPr>
              <a:t>MCLM(Multi-view</a:t>
            </a:r>
            <a:r>
              <a:rPr lang="ko-KR" altLang="en-US" b="1" dirty="0">
                <a:solidFill>
                  <a:schemeClr val="accent1"/>
                </a:solidFill>
              </a:rPr>
              <a:t> </a:t>
            </a:r>
            <a:r>
              <a:rPr lang="en-US" altLang="ko-KR" b="1" dirty="0">
                <a:solidFill>
                  <a:schemeClr val="accent1"/>
                </a:solidFill>
              </a:rPr>
              <a:t>Complementary Localization Module)</a:t>
            </a:r>
            <a:r>
              <a:rPr lang="ko-KR" altLang="en-US" dirty="0"/>
              <a:t>을 통과</a:t>
            </a:r>
            <a:endParaRPr lang="en-US" altLang="ko-KR" dirty="0"/>
          </a:p>
          <a:p>
            <a:pPr lvl="3"/>
            <a:r>
              <a:rPr lang="en-US" altLang="ko-KR" dirty="0"/>
              <a:t>local features</a:t>
            </a:r>
            <a:r>
              <a:rPr lang="ko-KR" altLang="en-US" dirty="0"/>
              <a:t>와 </a:t>
            </a:r>
            <a:r>
              <a:rPr lang="en-US" altLang="ko-KR" dirty="0"/>
              <a:t>global feature</a:t>
            </a:r>
            <a:r>
              <a:rPr lang="ko-KR" altLang="en-US" dirty="0"/>
              <a:t>를 상호작용을 통해 전반적인 장면 이해 및 잠재적 관심영역 식별하기 위한 모듈</a:t>
            </a:r>
            <a:endParaRPr lang="en-US" altLang="ko-KR" dirty="0"/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AC65B7B5-505C-42B0-3C4C-AB69DF1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0" y="3189216"/>
            <a:ext cx="6207153" cy="30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AE81963-9311-84E5-2EC5-C7AE4D9CCF00}"/>
              </a:ext>
            </a:extLst>
          </p:cNvPr>
          <p:cNvSpPr txBox="1"/>
          <p:nvPr/>
        </p:nvSpPr>
        <p:spPr>
          <a:xfrm>
            <a:off x="2960284" y="3616101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(5B,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612AD22-7A57-C431-3975-32E6ADB61A91}"/>
              </a:ext>
            </a:extLst>
          </p:cNvPr>
          <p:cNvSpPr/>
          <p:nvPr/>
        </p:nvSpPr>
        <p:spPr>
          <a:xfrm>
            <a:off x="5143499" y="3510438"/>
            <a:ext cx="1609725" cy="12473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A415B-4842-C470-DECF-3F4CC8FCA92F}"/>
                  </a:ext>
                </a:extLst>
              </p:cNvPr>
              <p:cNvSpPr txBox="1"/>
              <p:nvPr/>
            </p:nvSpPr>
            <p:spPr>
              <a:xfrm>
                <a:off x="5062505" y="422679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1A415B-4842-C470-DECF-3F4CC8FCA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505" y="4226793"/>
                <a:ext cx="46672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9A383B-2848-016C-CD3C-91DCD23980A3}"/>
                  </a:ext>
                </a:extLst>
              </p:cNvPr>
              <p:cNvSpPr txBox="1"/>
              <p:nvPr/>
            </p:nvSpPr>
            <p:spPr>
              <a:xfrm>
                <a:off x="6411378" y="422679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𝑬</m:t>
                          </m:r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9A383B-2848-016C-CD3C-91DCD239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78" y="4226793"/>
                <a:ext cx="466725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55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buNone/>
            </a:pPr>
            <a:r>
              <a:rPr lang="en-US" altLang="ko-KR" dirty="0"/>
              <a:t>4) Refinement Decoding</a:t>
            </a:r>
          </a:p>
          <a:p>
            <a:pPr lvl="2"/>
            <a:r>
              <a:rPr lang="ko-KR" altLang="en-US" dirty="0"/>
              <a:t>기존의 </a:t>
            </a:r>
            <a:r>
              <a:rPr lang="en-US" altLang="ko-KR" dirty="0"/>
              <a:t>FPN </a:t>
            </a:r>
            <a:r>
              <a:rPr lang="ko-KR" altLang="en-US" dirty="0"/>
              <a:t>구조와 달리</a:t>
            </a:r>
            <a:r>
              <a:rPr lang="en-US" altLang="ko-KR" dirty="0"/>
              <a:t>, </a:t>
            </a:r>
            <a:r>
              <a:rPr lang="ko-KR" altLang="en-US" dirty="0"/>
              <a:t>각 </a:t>
            </a:r>
            <a:r>
              <a:rPr lang="en-US" altLang="ko-KR" dirty="0"/>
              <a:t>stage</a:t>
            </a:r>
            <a:r>
              <a:rPr lang="ko-KR" altLang="en-US" dirty="0"/>
              <a:t>마다 </a:t>
            </a:r>
            <a:r>
              <a:rPr lang="en-US" altLang="ko-KR" b="1" u="sng" dirty="0">
                <a:solidFill>
                  <a:schemeClr val="accent1"/>
                </a:solidFill>
              </a:rPr>
              <a:t>Multi-view Complementary Refinement Module(MCRM)</a:t>
            </a:r>
            <a:r>
              <a:rPr lang="ko-KR" altLang="en-US" u="sng" dirty="0">
                <a:solidFill>
                  <a:schemeClr val="accent1"/>
                </a:solidFill>
              </a:rPr>
              <a:t> </a:t>
            </a:r>
            <a:r>
              <a:rPr lang="ko-KR" altLang="en-US" dirty="0"/>
              <a:t>주입</a:t>
            </a:r>
            <a:endParaRPr lang="en-US" altLang="ko-KR" dirty="0"/>
          </a:p>
          <a:p>
            <a:pPr lvl="3"/>
            <a:r>
              <a:rPr lang="ko-KR" altLang="en-US" dirty="0"/>
              <a:t>마스크를 만들어 가면서</a:t>
            </a:r>
            <a:r>
              <a:rPr lang="en-US" altLang="ko-KR" dirty="0"/>
              <a:t>, </a:t>
            </a:r>
            <a:r>
              <a:rPr lang="ko-KR" altLang="en-US" dirty="0"/>
              <a:t>디테일을 잘 표현하기 위한 모듈</a:t>
            </a:r>
            <a:endParaRPr lang="en-US" altLang="ko-KR" dirty="0"/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AC65B7B5-505C-42B0-3C4C-AB69DF1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0" y="3189216"/>
            <a:ext cx="6207153" cy="30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AE81963-9311-84E5-2EC5-C7AE4D9CCF00}"/>
              </a:ext>
            </a:extLst>
          </p:cNvPr>
          <p:cNvSpPr txBox="1"/>
          <p:nvPr/>
        </p:nvSpPr>
        <p:spPr>
          <a:xfrm>
            <a:off x="2960284" y="3616101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(5B,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612AD22-7A57-C431-3975-32E6ADB61A91}"/>
              </a:ext>
            </a:extLst>
          </p:cNvPr>
          <p:cNvSpPr/>
          <p:nvPr/>
        </p:nvSpPr>
        <p:spPr>
          <a:xfrm>
            <a:off x="6242044" y="3733013"/>
            <a:ext cx="3194187" cy="12254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9A383B-2848-016C-CD3C-91DCD23980A3}"/>
                  </a:ext>
                </a:extLst>
              </p:cNvPr>
              <p:cNvSpPr txBox="1"/>
              <p:nvPr/>
            </p:nvSpPr>
            <p:spPr>
              <a:xfrm>
                <a:off x="6411378" y="422679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𝑬</m:t>
                          </m:r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9A383B-2848-016C-CD3C-91DCD239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78" y="4226793"/>
                <a:ext cx="46672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2FB05A-3763-81B8-8416-95783E147230}"/>
                  </a:ext>
                </a:extLst>
              </p:cNvPr>
              <p:cNvSpPr txBox="1"/>
              <p:nvPr/>
            </p:nvSpPr>
            <p:spPr>
              <a:xfrm>
                <a:off x="6563899" y="446554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2FB05A-3763-81B8-8416-95783E14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899" y="4465543"/>
                <a:ext cx="466725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2306A-2774-E0A3-EB43-9FB9779D2876}"/>
                  </a:ext>
                </a:extLst>
              </p:cNvPr>
              <p:cNvSpPr txBox="1"/>
              <p:nvPr/>
            </p:nvSpPr>
            <p:spPr>
              <a:xfrm>
                <a:off x="7092576" y="448840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2306A-2774-E0A3-EB43-9FB9779D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576" y="4488403"/>
                <a:ext cx="466725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CEDEE8-45D6-44D5-B16F-D792A8D73197}"/>
                  </a:ext>
                </a:extLst>
              </p:cNvPr>
              <p:cNvSpPr txBox="1"/>
              <p:nvPr/>
            </p:nvSpPr>
            <p:spPr>
              <a:xfrm>
                <a:off x="7616619" y="448840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CEDEE8-45D6-44D5-B16F-D792A8D7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619" y="4488403"/>
                <a:ext cx="466725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4422DA-7399-EC8A-23A2-AF77D2087C62}"/>
                  </a:ext>
                </a:extLst>
              </p:cNvPr>
              <p:cNvSpPr txBox="1"/>
              <p:nvPr/>
            </p:nvSpPr>
            <p:spPr>
              <a:xfrm>
                <a:off x="8161453" y="4488403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4422DA-7399-EC8A-23A2-AF77D2087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53" y="4488403"/>
                <a:ext cx="466725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12400-3D4B-5CC8-AC8A-AD348892B271}"/>
                  </a:ext>
                </a:extLst>
              </p:cNvPr>
              <p:cNvSpPr txBox="1"/>
              <p:nvPr/>
            </p:nvSpPr>
            <p:spPr>
              <a:xfrm>
                <a:off x="8998165" y="4326692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12400-3D4B-5CC8-AC8A-AD348892B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165" y="4326692"/>
                <a:ext cx="466725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9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buNone/>
            </a:pPr>
            <a:r>
              <a:rPr lang="en-US" altLang="ko-KR" dirty="0"/>
              <a:t>5) multi-view Integration</a:t>
            </a:r>
          </a:p>
          <a:p>
            <a:pPr lvl="2"/>
            <a:r>
              <a:rPr lang="en-US" altLang="ko-KR" b="1" u="sng" dirty="0"/>
              <a:t>View Rearrange Module(VRM)</a:t>
            </a:r>
            <a:r>
              <a:rPr lang="ko-KR" altLang="en-US" dirty="0"/>
              <a:t>을 통해</a:t>
            </a:r>
            <a:r>
              <a:rPr lang="en-US" altLang="ko-KR" dirty="0"/>
              <a:t>, </a:t>
            </a:r>
            <a:r>
              <a:rPr lang="ko-KR" altLang="en-US" dirty="0"/>
              <a:t>최종적으로 </a:t>
            </a:r>
            <a:r>
              <a:rPr lang="en-US" altLang="ko-KR" dirty="0"/>
              <a:t>global feature</a:t>
            </a:r>
            <a:r>
              <a:rPr lang="ko-KR" altLang="en-US" dirty="0"/>
              <a:t>와 </a:t>
            </a:r>
            <a:r>
              <a:rPr lang="en-US" altLang="ko-KR" dirty="0"/>
              <a:t>local feature</a:t>
            </a:r>
            <a:r>
              <a:rPr lang="ko-KR" altLang="en-US" dirty="0"/>
              <a:t>를 모두 합친 마스크 생성</a:t>
            </a:r>
            <a:endParaRPr lang="en-US" altLang="ko-KR" dirty="0"/>
          </a:p>
          <a:p>
            <a:pPr lvl="3">
              <a:buFont typeface="Symbol" panose="05050102010706020507" pitchFamily="18" charset="2"/>
              <a:buChar char="Þ"/>
            </a:pPr>
            <a:r>
              <a:rPr lang="en-US" altLang="ko-KR" dirty="0"/>
              <a:t>Local</a:t>
            </a:r>
            <a:r>
              <a:rPr lang="ko-KR" altLang="en-US" dirty="0"/>
              <a:t> </a:t>
            </a:r>
            <a:r>
              <a:rPr lang="en-US" altLang="ko-KR" dirty="0"/>
              <a:t>feature</a:t>
            </a:r>
            <a:r>
              <a:rPr lang="ko-KR" altLang="en-US" dirty="0"/>
              <a:t>를 통해</a:t>
            </a:r>
            <a:r>
              <a:rPr lang="en-US" altLang="ko-KR" dirty="0"/>
              <a:t>, </a:t>
            </a:r>
            <a:r>
              <a:rPr lang="ko-KR" altLang="en-US" dirty="0"/>
              <a:t>디테일한 정보 고려 가능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AC65B7B5-505C-42B0-3C4C-AB69DF1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0" y="3189216"/>
            <a:ext cx="6207153" cy="30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AE81963-9311-84E5-2EC5-C7AE4D9CCF00}"/>
              </a:ext>
            </a:extLst>
          </p:cNvPr>
          <p:cNvSpPr txBox="1"/>
          <p:nvPr/>
        </p:nvSpPr>
        <p:spPr>
          <a:xfrm>
            <a:off x="2960284" y="3616101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(5B,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612AD22-7A57-C431-3975-32E6ADB61A91}"/>
              </a:ext>
            </a:extLst>
          </p:cNvPr>
          <p:cNvSpPr/>
          <p:nvPr/>
        </p:nvSpPr>
        <p:spPr>
          <a:xfrm>
            <a:off x="5844619" y="5037745"/>
            <a:ext cx="3252248" cy="12254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12400-3D4B-5CC8-AC8A-AD348892B271}"/>
                  </a:ext>
                </a:extLst>
              </p:cNvPr>
              <p:cNvSpPr txBox="1"/>
              <p:nvPr/>
            </p:nvSpPr>
            <p:spPr>
              <a:xfrm>
                <a:off x="8998165" y="4326692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12400-3D4B-5CC8-AC8A-AD348892B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165" y="4326692"/>
                <a:ext cx="46672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82CB4A-0D91-4775-16B7-F065A4992ED9}"/>
                  </a:ext>
                </a:extLst>
              </p:cNvPr>
              <p:cNvSpPr txBox="1"/>
              <p:nvPr/>
            </p:nvSpPr>
            <p:spPr>
              <a:xfrm>
                <a:off x="6750003" y="5930320"/>
                <a:ext cx="466725" cy="277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𝒎𝒆𝒓𝒈𝒆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82CB4A-0D91-4775-16B7-F065A499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03" y="5930320"/>
                <a:ext cx="466725" cy="277640"/>
              </a:xfrm>
              <a:prstGeom prst="rect">
                <a:avLst/>
              </a:prstGeom>
              <a:blipFill>
                <a:blip r:embed="rId5"/>
                <a:stretch>
                  <a:fillRect l="-11688" r="-5195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B7A47AA-B787-A127-FAAE-999ED3E009AA}"/>
              </a:ext>
            </a:extLst>
          </p:cNvPr>
          <p:cNvSpPr txBox="1"/>
          <p:nvPr/>
        </p:nvSpPr>
        <p:spPr>
          <a:xfrm>
            <a:off x="9320814" y="4342081"/>
            <a:ext cx="18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C,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7C29D-6ACA-9A25-791B-A6F91570B9AC}"/>
              </a:ext>
            </a:extLst>
          </p:cNvPr>
          <p:cNvSpPr txBox="1"/>
          <p:nvPr/>
        </p:nvSpPr>
        <p:spPr>
          <a:xfrm>
            <a:off x="6415689" y="6305005"/>
            <a:ext cx="18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C,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86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buNone/>
            </a:pPr>
            <a:r>
              <a:rPr lang="en-US" altLang="ko-KR" dirty="0"/>
              <a:t>5) multi-view Integration</a:t>
            </a:r>
          </a:p>
          <a:p>
            <a:pPr lvl="2"/>
            <a:r>
              <a:rPr lang="ko-KR" altLang="en-US" dirty="0"/>
              <a:t>최종적으로</a:t>
            </a:r>
            <a:r>
              <a:rPr lang="en-US" altLang="ko-KR" dirty="0"/>
              <a:t>, </a:t>
            </a:r>
            <a:r>
              <a:rPr lang="ko-KR" altLang="en-US" dirty="0"/>
              <a:t>원본 이미지와 </a:t>
            </a:r>
            <a:r>
              <a:rPr lang="en-US" altLang="ko-KR" dirty="0"/>
              <a:t>1/16</a:t>
            </a:r>
            <a:r>
              <a:rPr lang="ko-KR" altLang="en-US" dirty="0"/>
              <a:t>배 차이 존재</a:t>
            </a:r>
            <a:endParaRPr lang="en-US" altLang="ko-KR" dirty="0"/>
          </a:p>
          <a:p>
            <a:pPr lvl="3"/>
            <a:r>
              <a:rPr lang="ko-KR" altLang="en-US" dirty="0"/>
              <a:t>단순 </a:t>
            </a:r>
            <a:r>
              <a:rPr lang="en-US" altLang="ko-KR" dirty="0"/>
              <a:t>x4 Up-sampling</a:t>
            </a:r>
            <a:r>
              <a:rPr lang="ko-KR" altLang="en-US" dirty="0"/>
              <a:t>은 손실 큼 </a:t>
            </a:r>
            <a:r>
              <a:rPr lang="en-US" altLang="ko-KR" dirty="0"/>
              <a:t>=&gt; shallow feature</a:t>
            </a:r>
            <a:r>
              <a:rPr lang="ko-KR" altLang="en-US" dirty="0"/>
              <a:t>와 함께 </a:t>
            </a:r>
            <a:r>
              <a:rPr lang="en-US" altLang="ko-KR" dirty="0"/>
              <a:t>2</a:t>
            </a:r>
            <a:r>
              <a:rPr lang="ko-KR" altLang="en-US" dirty="0"/>
              <a:t>번에 거쳐 </a:t>
            </a:r>
            <a:r>
              <a:rPr lang="en-US" altLang="ko-KR" dirty="0"/>
              <a:t>up-sampling </a:t>
            </a:r>
            <a:r>
              <a:rPr lang="ko-KR" altLang="en-US" dirty="0"/>
              <a:t>수행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AC65B7B5-505C-42B0-3C4C-AB69DF1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0" y="3189216"/>
            <a:ext cx="6207153" cy="30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AE81963-9311-84E5-2EC5-C7AE4D9CCF00}"/>
              </a:ext>
            </a:extLst>
          </p:cNvPr>
          <p:cNvSpPr txBox="1"/>
          <p:nvPr/>
        </p:nvSpPr>
        <p:spPr>
          <a:xfrm>
            <a:off x="2960284" y="3616101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(5B,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12400-3D4B-5CC8-AC8A-AD348892B271}"/>
                  </a:ext>
                </a:extLst>
              </p:cNvPr>
              <p:cNvSpPr txBox="1"/>
              <p:nvPr/>
            </p:nvSpPr>
            <p:spPr>
              <a:xfrm>
                <a:off x="8998165" y="4326692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𝑫</m:t>
                          </m:r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11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KoPubWorld돋움체 Bold" panose="00000800000000000000" pitchFamily="2" charset="-127"/>
                              <a:cs typeface="KoPubWorld돋움체 Bold" panose="00000800000000000000" pitchFamily="2" charset="-127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12400-3D4B-5CC8-AC8A-AD348892B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165" y="4326692"/>
                <a:ext cx="46672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82CB4A-0D91-4775-16B7-F065A4992ED9}"/>
                  </a:ext>
                </a:extLst>
              </p:cNvPr>
              <p:cNvSpPr txBox="1"/>
              <p:nvPr/>
            </p:nvSpPr>
            <p:spPr>
              <a:xfrm>
                <a:off x="6750003" y="5930320"/>
                <a:ext cx="46672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m:t>𝑶𝑼𝑻</m:t>
                      </m:r>
                    </m:oMath>
                  </m:oMathPara>
                </a14:m>
                <a:endParaRPr lang="ko-KR" alt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82CB4A-0D91-4775-16B7-F065A499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03" y="5930320"/>
                <a:ext cx="466725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B7A47AA-B787-A127-FAAE-999ED3E009AA}"/>
              </a:ext>
            </a:extLst>
          </p:cNvPr>
          <p:cNvSpPr txBox="1"/>
          <p:nvPr/>
        </p:nvSpPr>
        <p:spPr>
          <a:xfrm>
            <a:off x="9320814" y="4342081"/>
            <a:ext cx="18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C, H/4, W/4)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D467E-4D77-64BC-96A4-B40D9C783507}"/>
                  </a:ext>
                </a:extLst>
              </p:cNvPr>
              <p:cNvSpPr txBox="1"/>
              <p:nvPr/>
            </p:nvSpPr>
            <p:spPr>
              <a:xfrm>
                <a:off x="4059531" y="1753032"/>
                <a:ext cx="7354249" cy="39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288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𝑚𝑒𝑟𝑔𝑒</m:t>
                          </m:r>
                        </m:sup>
                      </m:sSub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𝑈𝑃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𝑈𝑃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𝑂𝑈𝑇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𝑆h𝑎𝑙𝑙𝑜𝑤</m:t>
                          </m:r>
                          <m:r>
                            <m:rPr>
                              <m:nor/>
                            </m:rPr>
                            <a:rPr lang="en-US" altLang="ko-KR" dirty="0">
                              <a:effectLst/>
                            </a:rPr>
                            <m:t>½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𝑆h𝑎𝑙𝑙𝑜𝑤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>
                  <a:effectLst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6D467E-4D77-64BC-96A4-B40D9C783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531" y="1753032"/>
                <a:ext cx="7354249" cy="397225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7B99D0-38E6-C890-6BC9-47E549002911}"/>
              </a:ext>
            </a:extLst>
          </p:cNvPr>
          <p:cNvSpPr/>
          <p:nvPr/>
        </p:nvSpPr>
        <p:spPr>
          <a:xfrm>
            <a:off x="2851657" y="4857482"/>
            <a:ext cx="3768323" cy="131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612AD22-7A57-C431-3975-32E6ADB61A91}"/>
              </a:ext>
            </a:extLst>
          </p:cNvPr>
          <p:cNvSpPr/>
          <p:nvPr/>
        </p:nvSpPr>
        <p:spPr>
          <a:xfrm>
            <a:off x="3155951" y="4910024"/>
            <a:ext cx="6050454" cy="141238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60736447-6231-A60C-B55B-003A2526D2CA}"/>
              </a:ext>
            </a:extLst>
          </p:cNvPr>
          <p:cNvCxnSpPr>
            <a:cxnSpLocks/>
            <a:endCxn id="32" idx="0"/>
          </p:cNvCxnSpPr>
          <p:nvPr/>
        </p:nvCxnSpPr>
        <p:spPr>
          <a:xfrm rot="16200000" flipH="1">
            <a:off x="3589178" y="4799575"/>
            <a:ext cx="1284792" cy="166800"/>
          </a:xfrm>
          <a:prstGeom prst="bentConnector3">
            <a:avLst>
              <a:gd name="adj1" fmla="val 663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D66BC4ED-E9D7-6502-FB1F-36E941675117}"/>
              </a:ext>
            </a:extLst>
          </p:cNvPr>
          <p:cNvGrpSpPr/>
          <p:nvPr/>
        </p:nvGrpSpPr>
        <p:grpSpPr>
          <a:xfrm>
            <a:off x="3348331" y="5079980"/>
            <a:ext cx="2794383" cy="1081088"/>
            <a:chOff x="3343569" y="5050306"/>
            <a:chExt cx="2794383" cy="1081088"/>
          </a:xfrm>
        </p:grpSpPr>
        <p:pic>
          <p:nvPicPr>
            <p:cNvPr id="11" name="Picture 2" descr="Refer to caption">
              <a:extLst>
                <a:ext uri="{FF2B5EF4-FFF2-40B4-BE49-F238E27FC236}">
                  <a16:creationId xmlns:a16="http://schemas.microsoft.com/office/drawing/2014/main" id="{112BEF1C-94A7-0B7A-252C-DF77ACA33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83" t="63453" r="42159" b="893"/>
            <a:stretch/>
          </p:blipFill>
          <p:spPr bwMode="auto">
            <a:xfrm>
              <a:off x="3343569" y="5050306"/>
              <a:ext cx="711200" cy="1081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2910184-0E50-BF50-598F-CC6CE415645E}"/>
                </a:ext>
              </a:extLst>
            </p:cNvPr>
            <p:cNvGrpSpPr/>
            <p:nvPr/>
          </p:nvGrpSpPr>
          <p:grpSpPr>
            <a:xfrm>
              <a:off x="5681356" y="5259516"/>
              <a:ext cx="456596" cy="654152"/>
              <a:chOff x="5730632" y="5351947"/>
              <a:chExt cx="456596" cy="654152"/>
            </a:xfrm>
          </p:grpSpPr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FC64797E-1B06-3DDA-51E5-DE4DA32950D6}"/>
                  </a:ext>
                </a:extLst>
              </p:cNvPr>
              <p:cNvSpPr/>
              <p:nvPr/>
            </p:nvSpPr>
            <p:spPr>
              <a:xfrm rot="5400000">
                <a:off x="5631854" y="5450725"/>
                <a:ext cx="654152" cy="456596"/>
              </a:xfrm>
              <a:prstGeom prst="trapezoid">
                <a:avLst>
                  <a:gd name="adj" fmla="val 1989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1E496E-1281-6432-DC9F-35B00E36A301}"/>
                  </a:ext>
                </a:extLst>
              </p:cNvPr>
              <p:cNvSpPr txBox="1"/>
              <p:nvPr/>
            </p:nvSpPr>
            <p:spPr>
              <a:xfrm>
                <a:off x="5730632" y="5494036"/>
                <a:ext cx="4565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x2 Up</a:t>
                </a:r>
                <a:endParaRPr lang="ko-KR" altLang="en-US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1AE0DB0-62BD-8F19-1AB7-C28F2DB33EA2}"/>
                </a:ext>
              </a:extLst>
            </p:cNvPr>
            <p:cNvGrpSpPr/>
            <p:nvPr/>
          </p:nvGrpSpPr>
          <p:grpSpPr>
            <a:xfrm>
              <a:off x="4507887" y="5092110"/>
              <a:ext cx="456596" cy="959380"/>
              <a:chOff x="5432894" y="5346598"/>
              <a:chExt cx="456596" cy="654152"/>
            </a:xfrm>
          </p:grpSpPr>
          <p:sp>
            <p:nvSpPr>
              <p:cNvPr id="23" name="사다리꼴 22">
                <a:extLst>
                  <a:ext uri="{FF2B5EF4-FFF2-40B4-BE49-F238E27FC236}">
                    <a16:creationId xmlns:a16="http://schemas.microsoft.com/office/drawing/2014/main" id="{CD52F8E7-9AC5-040B-EADB-C2A7EE273410}"/>
                  </a:ext>
                </a:extLst>
              </p:cNvPr>
              <p:cNvSpPr/>
              <p:nvPr/>
            </p:nvSpPr>
            <p:spPr>
              <a:xfrm rot="5400000">
                <a:off x="5334116" y="5445376"/>
                <a:ext cx="654152" cy="456596"/>
              </a:xfrm>
              <a:prstGeom prst="trapezoid">
                <a:avLst>
                  <a:gd name="adj" fmla="val 1989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15568F-90E6-F605-898C-E310C30C93C6}"/>
                  </a:ext>
                </a:extLst>
              </p:cNvPr>
              <p:cNvSpPr txBox="1"/>
              <p:nvPr/>
            </p:nvSpPr>
            <p:spPr>
              <a:xfrm>
                <a:off x="5432894" y="5552335"/>
                <a:ext cx="456596" cy="2728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00" b="1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x2 Up</a:t>
                </a:r>
                <a:endParaRPr lang="ko-KR" altLang="en-US" sz="1000" b="1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617CE0DD-F2B4-9B76-E757-AA145403273B}"/>
                </a:ext>
              </a:extLst>
            </p:cNvPr>
            <p:cNvGrpSpPr/>
            <p:nvPr/>
          </p:nvGrpSpPr>
          <p:grpSpPr>
            <a:xfrm>
              <a:off x="4054769" y="5495697"/>
              <a:ext cx="453118" cy="180000"/>
              <a:chOff x="4054769" y="5495697"/>
              <a:chExt cx="453118" cy="180000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5FEA5416-06C7-F227-1B79-75ED1A063152}"/>
                  </a:ext>
                </a:extLst>
              </p:cNvPr>
              <p:cNvGrpSpPr/>
              <p:nvPr/>
            </p:nvGrpSpPr>
            <p:grpSpPr>
              <a:xfrm>
                <a:off x="4054769" y="5495697"/>
                <a:ext cx="453118" cy="180000"/>
                <a:chOff x="4054769" y="5495697"/>
                <a:chExt cx="453118" cy="180000"/>
              </a:xfrm>
            </p:grpSpPr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2A7E9DD9-5BC5-50D9-819F-05FB9DC21574}"/>
                    </a:ext>
                  </a:extLst>
                </p:cNvPr>
                <p:cNvCxnSpPr>
                  <a:cxnSpLocks/>
                  <a:stCxn id="24" idx="1"/>
                  <a:endCxn id="11" idx="3"/>
                </p:cNvCxnSpPr>
                <p:nvPr/>
              </p:nvCxnSpPr>
              <p:spPr>
                <a:xfrm flipH="1" flipV="1">
                  <a:off x="4054769" y="5590850"/>
                  <a:ext cx="453118" cy="304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DD9E28AF-3521-2B1A-3500-84AA57FA8C2D}"/>
                    </a:ext>
                  </a:extLst>
                </p:cNvPr>
                <p:cNvSpPr/>
                <p:nvPr/>
              </p:nvSpPr>
              <p:spPr>
                <a:xfrm>
                  <a:off x="4220212" y="5495697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4CBBC3DE-B33A-CC3D-EF0B-021D578FA7B7}"/>
                  </a:ext>
                </a:extLst>
              </p:cNvPr>
              <p:cNvCxnSpPr>
                <a:cxnSpLocks/>
                <a:stCxn id="32" idx="0"/>
                <a:endCxn id="32" idx="4"/>
              </p:cNvCxnSpPr>
              <p:nvPr/>
            </p:nvCxnSpPr>
            <p:spPr>
              <a:xfrm>
                <a:off x="4310212" y="5495697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A9F0923E-6F10-3DE6-2CB3-7AF4560BC64B}"/>
                  </a:ext>
                </a:extLst>
              </p:cNvPr>
              <p:cNvCxnSpPr>
                <a:cxnSpLocks/>
                <a:stCxn id="32" idx="6"/>
                <a:endCxn id="32" idx="2"/>
              </p:cNvCxnSpPr>
              <p:nvPr/>
            </p:nvCxnSpPr>
            <p:spPr>
              <a:xfrm flipH="1">
                <a:off x="4220212" y="5585697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05A93551-C6E7-FDB6-59B7-2302392FC10E}"/>
                </a:ext>
              </a:extLst>
            </p:cNvPr>
            <p:cNvGrpSpPr/>
            <p:nvPr/>
          </p:nvGrpSpPr>
          <p:grpSpPr>
            <a:xfrm>
              <a:off x="4964483" y="5500850"/>
              <a:ext cx="716873" cy="180000"/>
              <a:chOff x="4076331" y="5527210"/>
              <a:chExt cx="716873" cy="180000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5A89B7F8-2106-0472-95B2-C257BFF26D62}"/>
                  </a:ext>
                </a:extLst>
              </p:cNvPr>
              <p:cNvGrpSpPr/>
              <p:nvPr/>
            </p:nvGrpSpPr>
            <p:grpSpPr>
              <a:xfrm>
                <a:off x="4076331" y="5527210"/>
                <a:ext cx="716873" cy="180000"/>
                <a:chOff x="4076331" y="5527210"/>
                <a:chExt cx="716873" cy="180000"/>
              </a:xfrm>
            </p:grpSpPr>
            <p:cxnSp>
              <p:nvCxnSpPr>
                <p:cNvPr id="53" name="직선 화살표 연결선 52">
                  <a:extLst>
                    <a:ext uri="{FF2B5EF4-FFF2-40B4-BE49-F238E27FC236}">
                      <a16:creationId xmlns:a16="http://schemas.microsoft.com/office/drawing/2014/main" id="{254BDA0F-0308-3A6E-F11A-478DB8F55F68}"/>
                    </a:ext>
                  </a:extLst>
                </p:cNvPr>
                <p:cNvCxnSpPr>
                  <a:cxnSpLocks/>
                  <a:stCxn id="19" idx="1"/>
                  <a:endCxn id="24" idx="3"/>
                </p:cNvCxnSpPr>
                <p:nvPr/>
              </p:nvCxnSpPr>
              <p:spPr>
                <a:xfrm flipH="1" flipV="1">
                  <a:off x="4076331" y="5620259"/>
                  <a:ext cx="716873" cy="776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051F572C-1B56-6AEA-F652-EE82F4EC7F2F}"/>
                    </a:ext>
                  </a:extLst>
                </p:cNvPr>
                <p:cNvSpPr/>
                <p:nvPr/>
              </p:nvSpPr>
              <p:spPr>
                <a:xfrm>
                  <a:off x="4224754" y="5527210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CC26A9A2-0BF7-169D-2ACD-3B75A6C35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9078" y="5621465"/>
                <a:ext cx="1956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D1142045-74BF-69A2-7595-EB49618BC9EC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>
                <a:off x="4313395" y="5527210"/>
                <a:ext cx="1359" cy="1748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5EAF70BC-8BB4-E005-69C6-2B9A498721F3}"/>
              </a:ext>
            </a:extLst>
          </p:cNvPr>
          <p:cNvCxnSpPr>
            <a:cxnSpLocks/>
            <a:endCxn id="54" idx="0"/>
          </p:cNvCxnSpPr>
          <p:nvPr/>
        </p:nvCxnSpPr>
        <p:spPr>
          <a:xfrm rot="16200000" flipH="1">
            <a:off x="4036645" y="4359501"/>
            <a:ext cx="1284794" cy="1057252"/>
          </a:xfrm>
          <a:prstGeom prst="bentConnector3">
            <a:avLst>
              <a:gd name="adj1" fmla="val 6556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9E84672-7A8B-26BC-ADD0-D753A21F6862}"/>
              </a:ext>
            </a:extLst>
          </p:cNvPr>
          <p:cNvSpPr txBox="1"/>
          <p:nvPr/>
        </p:nvSpPr>
        <p:spPr>
          <a:xfrm>
            <a:off x="5206309" y="5132931"/>
            <a:ext cx="665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X </a:t>
            </a:r>
            <a:r>
              <a:rPr lang="en-US" altLang="ko-KR" sz="12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½</a:t>
            </a:r>
            <a:endParaRPr lang="en-US" altLang="ko-KR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73AECED-0287-239D-15E5-7A3A58C18D4B}"/>
              </a:ext>
            </a:extLst>
          </p:cNvPr>
          <p:cNvSpPr txBox="1"/>
          <p:nvPr/>
        </p:nvSpPr>
        <p:spPr>
          <a:xfrm>
            <a:off x="5417982" y="6087357"/>
            <a:ext cx="1110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C,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BE794F-ED39-3FAD-9646-AC127D04EAC2}"/>
              </a:ext>
            </a:extLst>
          </p:cNvPr>
          <p:cNvSpPr txBox="1"/>
          <p:nvPr/>
        </p:nvSpPr>
        <p:spPr>
          <a:xfrm>
            <a:off x="4224974" y="6063936"/>
            <a:ext cx="18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C,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F7C29D-6ACA-9A25-791B-A6F91570B9AC}"/>
              </a:ext>
            </a:extLst>
          </p:cNvPr>
          <p:cNvSpPr txBox="1"/>
          <p:nvPr/>
        </p:nvSpPr>
        <p:spPr>
          <a:xfrm>
            <a:off x="6457810" y="6108582"/>
            <a:ext cx="185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C, H/4, W/4)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10821B96-8BE5-C2DC-4157-163551BAE36C}"/>
              </a:ext>
            </a:extLst>
          </p:cNvPr>
          <p:cNvCxnSpPr>
            <a:cxnSpLocks/>
          </p:cNvCxnSpPr>
          <p:nvPr/>
        </p:nvCxnSpPr>
        <p:spPr>
          <a:xfrm flipH="1" flipV="1">
            <a:off x="6136417" y="5640185"/>
            <a:ext cx="595139" cy="3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446D09E-5AC2-1436-50BA-2C1A510BA752}"/>
                  </a:ext>
                </a:extLst>
              </p:cNvPr>
              <p:cNvSpPr txBox="1"/>
              <p:nvPr/>
            </p:nvSpPr>
            <p:spPr>
              <a:xfrm>
                <a:off x="3166430" y="6017872"/>
                <a:ext cx="1012316" cy="278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𝑚𝑒𝑟𝑔𝑒</m:t>
                          </m:r>
                        </m:sup>
                      </m:sSubSup>
                    </m:oMath>
                  </m:oMathPara>
                </a14:m>
                <a:endParaRPr lang="ko-KR" alt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446D09E-5AC2-1436-50BA-2C1A510BA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30" y="6017872"/>
                <a:ext cx="1012316" cy="278602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58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MCLM: Multi-view Complementary Localization</a:t>
            </a:r>
          </a:p>
          <a:p>
            <a:pPr lvl="1"/>
            <a:r>
              <a:rPr lang="en-US" altLang="ko-KR" sz="1800" dirty="0"/>
              <a:t>Batch</a:t>
            </a:r>
            <a:r>
              <a:rPr lang="ko-KR" altLang="en-US" sz="1800" dirty="0"/>
              <a:t>를 통해 </a:t>
            </a:r>
            <a:r>
              <a:rPr lang="en-US" altLang="ko-KR" sz="1800" dirty="0"/>
              <a:t>local features</a:t>
            </a:r>
            <a:r>
              <a:rPr lang="ko-KR" altLang="en-US" sz="1800" dirty="0"/>
              <a:t>와 </a:t>
            </a:r>
            <a:r>
              <a:rPr lang="en-US" altLang="ko-KR" dirty="0"/>
              <a:t>global</a:t>
            </a:r>
            <a:r>
              <a:rPr lang="ko-KR" altLang="en-US" sz="1800" dirty="0"/>
              <a:t>를 병렬로 각자 </a:t>
            </a:r>
            <a:r>
              <a:rPr lang="en-US" altLang="ko-KR" sz="1800" dirty="0"/>
              <a:t>localization </a:t>
            </a:r>
            <a:r>
              <a:rPr lang="ko-KR" altLang="en-US" sz="1800" dirty="0"/>
              <a:t>수행</a:t>
            </a:r>
            <a:endParaRPr lang="en-US" altLang="ko-KR" sz="1800" dirty="0"/>
          </a:p>
          <a:p>
            <a:pPr lvl="2"/>
            <a:r>
              <a:rPr lang="ko-KR" altLang="en-US" dirty="0"/>
              <a:t>각 </a:t>
            </a:r>
            <a:r>
              <a:rPr lang="en-US" altLang="ko-KR" dirty="0"/>
              <a:t>feature</a:t>
            </a:r>
            <a:r>
              <a:rPr lang="ko-KR" altLang="en-US" dirty="0"/>
              <a:t>들이 서로 간의 정보가 없음 </a:t>
            </a:r>
            <a:r>
              <a:rPr lang="en-US" altLang="ko-KR" dirty="0"/>
              <a:t>=&gt; 5</a:t>
            </a:r>
            <a:r>
              <a:rPr lang="ko-KR" altLang="en-US" dirty="0"/>
              <a:t>개의 </a:t>
            </a:r>
            <a:r>
              <a:rPr lang="en-US" altLang="ko-KR" dirty="0"/>
              <a:t>features(4:local, 1:global)</a:t>
            </a:r>
            <a:r>
              <a:rPr lang="ko-KR" altLang="en-US" dirty="0"/>
              <a:t>간의 상호작용을 하자</a:t>
            </a:r>
            <a:r>
              <a:rPr lang="en-US" altLang="ko-KR" dirty="0"/>
              <a:t>!</a:t>
            </a:r>
          </a:p>
          <a:p>
            <a:pPr lvl="2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전체적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(global)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 장면 이해 </a:t>
            </a:r>
            <a:r>
              <a:rPr lang="en-US" altLang="ko-KR" dirty="0"/>
              <a:t>&amp;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잠재 관심영역 식별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전체 영역에서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coarse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 범위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목적으로 함</a:t>
            </a:r>
            <a:endParaRPr lang="en-US" altLang="ko-KR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2615889-CBFE-D459-C708-8E2349A840F2}"/>
              </a:ext>
            </a:extLst>
          </p:cNvPr>
          <p:cNvGrpSpPr/>
          <p:nvPr/>
        </p:nvGrpSpPr>
        <p:grpSpPr>
          <a:xfrm>
            <a:off x="860169" y="3954500"/>
            <a:ext cx="3430117" cy="1692356"/>
            <a:chOff x="214238" y="3819525"/>
            <a:chExt cx="3430117" cy="1692356"/>
          </a:xfrm>
        </p:grpSpPr>
        <p:pic>
          <p:nvPicPr>
            <p:cNvPr id="4100" name="Picture 4" descr="Refer to caption">
              <a:extLst>
                <a:ext uri="{FF2B5EF4-FFF2-40B4-BE49-F238E27FC236}">
                  <a16:creationId xmlns:a16="http://schemas.microsoft.com/office/drawing/2014/main" id="{093802BA-96FE-A40D-3B73-D492F75C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38" y="3819525"/>
              <a:ext cx="3430117" cy="169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5DEDAECA-6188-0D20-08BB-EF3FA3397CBB}"/>
                </a:ext>
              </a:extLst>
            </p:cNvPr>
            <p:cNvSpPr/>
            <p:nvPr/>
          </p:nvSpPr>
          <p:spPr>
            <a:xfrm>
              <a:off x="1956578" y="4057742"/>
              <a:ext cx="237305" cy="547541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9C68FF50-AA36-5774-A3E1-7DBF0811DDF5}"/>
              </a:ext>
            </a:extLst>
          </p:cNvPr>
          <p:cNvSpPr/>
          <p:nvPr/>
        </p:nvSpPr>
        <p:spPr>
          <a:xfrm>
            <a:off x="3007151" y="4200325"/>
            <a:ext cx="1869577" cy="547541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Refer to caption">
            <a:extLst>
              <a:ext uri="{FF2B5EF4-FFF2-40B4-BE49-F238E27FC236}">
                <a16:creationId xmlns:a16="http://schemas.microsoft.com/office/drawing/2014/main" id="{52C0E526-380A-ED24-C194-7ABB4092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24" y="3153383"/>
            <a:ext cx="5738183" cy="2876005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MCLM: Multi-view Complementary Localization</a:t>
            </a:r>
          </a:p>
          <a:p>
            <a:pPr lvl="1"/>
            <a:r>
              <a:rPr lang="en-US" altLang="ko-KR" dirty="0"/>
              <a:t>1) </a:t>
            </a:r>
            <a:r>
              <a:rPr lang="ko-KR" altLang="en-US" dirty="0"/>
              <a:t>전체 이미지에 대해 </a:t>
            </a:r>
            <a:r>
              <a:rPr lang="en-US" altLang="ko-KR" dirty="0"/>
              <a:t>local feature</a:t>
            </a:r>
            <a:r>
              <a:rPr lang="ko-KR" altLang="en-US" dirty="0"/>
              <a:t>와 </a:t>
            </a:r>
            <a:r>
              <a:rPr lang="en-US" altLang="ko-KR" dirty="0"/>
              <a:t>global feature</a:t>
            </a:r>
            <a:r>
              <a:rPr lang="ko-KR" altLang="en-US" dirty="0"/>
              <a:t>를 공유하자</a:t>
            </a:r>
            <a:r>
              <a:rPr lang="en-US" altLang="ko-KR" dirty="0"/>
              <a:t>!</a:t>
            </a:r>
          </a:p>
          <a:p>
            <a:pPr lvl="2"/>
            <a:r>
              <a:rPr lang="en-US" altLang="ko-KR" dirty="0"/>
              <a:t>4</a:t>
            </a:r>
            <a:r>
              <a:rPr lang="ko-KR" altLang="en-US" dirty="0"/>
              <a:t>개의 </a:t>
            </a:r>
            <a:r>
              <a:rPr lang="en-US" altLang="ko-KR" dirty="0"/>
              <a:t>Local feature</a:t>
            </a:r>
            <a:r>
              <a:rPr lang="ko-KR" altLang="en-US" dirty="0"/>
              <a:t>를 다시 원본 이미지처럼 붙여서 </a:t>
            </a:r>
            <a:r>
              <a:rPr lang="en-US" altLang="ko-KR" dirty="0"/>
              <a:t>global-view(</a:t>
            </a:r>
            <a:r>
              <a:rPr lang="ko-KR" altLang="en-US" dirty="0"/>
              <a:t>전체적인 장면</a:t>
            </a:r>
            <a:r>
              <a:rPr lang="en-US" altLang="ko-KR" dirty="0"/>
              <a:t>)</a:t>
            </a:r>
            <a:r>
              <a:rPr lang="ko-KR" altLang="en-US" dirty="0"/>
              <a:t>으로 보게끔 하기 </a:t>
            </a:r>
            <a:r>
              <a:rPr lang="en-US" altLang="ko-KR" dirty="0"/>
              <a:t>- </a:t>
            </a:r>
            <a:r>
              <a:rPr lang="en-US" altLang="ko-KR" sz="1400" dirty="0"/>
              <a:t>unified global feature</a:t>
            </a:r>
          </a:p>
          <a:p>
            <a:pPr lvl="2"/>
            <a:r>
              <a:rPr lang="ko-KR" altLang="en-US" dirty="0"/>
              <a:t>붙인 </a:t>
            </a:r>
            <a:r>
              <a:rPr lang="en-US" altLang="ko-KR" dirty="0"/>
              <a:t>local features</a:t>
            </a:r>
            <a:r>
              <a:rPr lang="ko-KR" altLang="en-US" dirty="0"/>
              <a:t>를 </a:t>
            </a:r>
            <a:r>
              <a:rPr lang="en-US" altLang="ko-KR" dirty="0"/>
              <a:t>multi-pooling branch</a:t>
            </a:r>
            <a:r>
              <a:rPr lang="ko-KR" altLang="en-US" dirty="0"/>
              <a:t>를 통해 다양한 크기의 </a:t>
            </a:r>
            <a:r>
              <a:rPr lang="en-US" altLang="ko-KR" dirty="0"/>
              <a:t>feature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3"/>
            <a:r>
              <a:rPr lang="en-US" altLang="ko-KR" dirty="0"/>
              <a:t>Multi-pooling</a:t>
            </a:r>
            <a:r>
              <a:rPr lang="ko-KR" altLang="en-US" dirty="0"/>
              <a:t> </a:t>
            </a:r>
            <a:r>
              <a:rPr lang="en-US" altLang="ko-KR" dirty="0"/>
              <a:t>branch</a:t>
            </a:r>
            <a:r>
              <a:rPr lang="ko-KR" altLang="en-US" dirty="0"/>
              <a:t>는 </a:t>
            </a:r>
            <a:r>
              <a:rPr lang="en-US" altLang="ko-KR" dirty="0"/>
              <a:t>feature</a:t>
            </a:r>
            <a:r>
              <a:rPr lang="ko-KR" altLang="en-US" dirty="0"/>
              <a:t>를 다양한 크기의 </a:t>
            </a:r>
            <a:r>
              <a:rPr lang="en-US" altLang="ko-KR" dirty="0"/>
              <a:t>receptive fields</a:t>
            </a:r>
            <a:r>
              <a:rPr lang="ko-KR" altLang="en-US" dirty="0"/>
              <a:t>를 가지기 때문에</a:t>
            </a:r>
            <a:r>
              <a:rPr lang="en-US" altLang="ko-KR" dirty="0"/>
              <a:t>, </a:t>
            </a:r>
            <a:r>
              <a:rPr lang="ko-KR" altLang="en-US" dirty="0"/>
              <a:t>좀 더 풍부한 문맥정보를 가질 수 있음</a:t>
            </a:r>
            <a:endParaRPr lang="en-US" altLang="ko-KR" dirty="0"/>
          </a:p>
          <a:p>
            <a:pPr lvl="3"/>
            <a:endParaRPr lang="en-US" altLang="ko-KR" dirty="0"/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B610488C-049D-E740-A262-C937322A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83" y="3482209"/>
            <a:ext cx="6241834" cy="3128437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46BBB-580C-B8D3-5236-AD1A965A24D1}"/>
              </a:ext>
            </a:extLst>
          </p:cNvPr>
          <p:cNvSpPr txBox="1"/>
          <p:nvPr/>
        </p:nvSpPr>
        <p:spPr>
          <a:xfrm>
            <a:off x="3072749" y="4351935"/>
            <a:ext cx="195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1/16</a:t>
            </a:r>
            <a:endParaRPr lang="ko-KR" altLang="en-US" sz="1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AEDE8-5A3B-1147-F26E-40CB6A611ECC}"/>
              </a:ext>
            </a:extLst>
          </p:cNvPr>
          <p:cNvSpPr txBox="1"/>
          <p:nvPr/>
        </p:nvSpPr>
        <p:spPr>
          <a:xfrm>
            <a:off x="3091603" y="4635560"/>
            <a:ext cx="195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1/8</a:t>
            </a:r>
            <a:endParaRPr lang="ko-KR" altLang="en-US" sz="1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FAFEA-FCF6-70C6-E1F1-DDD941FC6D01}"/>
              </a:ext>
            </a:extLst>
          </p:cNvPr>
          <p:cNvSpPr txBox="1"/>
          <p:nvPr/>
        </p:nvSpPr>
        <p:spPr>
          <a:xfrm>
            <a:off x="3091603" y="5221661"/>
            <a:ext cx="195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1/4</a:t>
            </a:r>
            <a:endParaRPr lang="ko-KR" altLang="en-US" sz="11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565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MCRM: Multi-view Complementary Refinement Module</a:t>
            </a:r>
          </a:p>
          <a:p>
            <a:pPr lvl="1"/>
            <a:r>
              <a:rPr lang="en-US" altLang="ko-KR" dirty="0"/>
              <a:t>MCLM</a:t>
            </a:r>
            <a:r>
              <a:rPr lang="ko-KR" altLang="en-US" dirty="0"/>
              <a:t>이 객체 영역을 잡아주었다면</a:t>
            </a:r>
            <a:r>
              <a:rPr lang="en-US" altLang="ko-KR" dirty="0"/>
              <a:t>, </a:t>
            </a:r>
            <a:r>
              <a:rPr lang="ko-KR" altLang="en-US" dirty="0"/>
              <a:t>이 모듈에서는 </a:t>
            </a:r>
            <a:r>
              <a:rPr lang="ko-KR" altLang="en-US" u="sng" dirty="0">
                <a:solidFill>
                  <a:schemeClr val="accent1"/>
                </a:solidFill>
              </a:rPr>
              <a:t>어느정도 </a:t>
            </a:r>
            <a:r>
              <a:rPr lang="en-US" altLang="ko-KR" u="sng" dirty="0">
                <a:solidFill>
                  <a:schemeClr val="accent1"/>
                </a:solidFill>
              </a:rPr>
              <a:t>localize</a:t>
            </a:r>
            <a:r>
              <a:rPr lang="ko-KR" altLang="en-US" u="sng" dirty="0">
                <a:solidFill>
                  <a:schemeClr val="accent1"/>
                </a:solidFill>
              </a:rPr>
              <a:t>된 객체를 </a:t>
            </a:r>
            <a:r>
              <a:rPr lang="ko-KR" altLang="en-US" u="sng" dirty="0" err="1">
                <a:solidFill>
                  <a:schemeClr val="accent1"/>
                </a:solidFill>
              </a:rPr>
              <a:t>디테일하게</a:t>
            </a:r>
            <a:r>
              <a:rPr lang="ko-KR" altLang="en-US" u="sng" dirty="0">
                <a:solidFill>
                  <a:schemeClr val="accent1"/>
                </a:solidFill>
              </a:rPr>
              <a:t> 표현</a:t>
            </a:r>
            <a:r>
              <a:rPr lang="ko-KR" altLang="en-US" dirty="0"/>
              <a:t>하는 것이다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Local features</a:t>
            </a:r>
            <a:r>
              <a:rPr lang="ko-KR" altLang="en-US" dirty="0"/>
              <a:t>는 </a:t>
            </a:r>
            <a:r>
              <a:rPr lang="en-US" altLang="ko-KR" dirty="0"/>
              <a:t>global feature</a:t>
            </a:r>
            <a:r>
              <a:rPr lang="ko-KR" altLang="en-US" dirty="0"/>
              <a:t>보다 더 </a:t>
            </a:r>
            <a:r>
              <a:rPr lang="ko-KR" altLang="en-US" dirty="0" err="1"/>
              <a:t>디테일하고</a:t>
            </a:r>
            <a:r>
              <a:rPr lang="ko-KR" altLang="en-US" dirty="0"/>
              <a:t> 지역적인 정보 가지고 있을 것이다</a:t>
            </a:r>
            <a:r>
              <a:rPr lang="en-US" altLang="ko-KR" dirty="0"/>
              <a:t>!</a:t>
            </a:r>
          </a:p>
          <a:p>
            <a:pPr marL="1371600" lvl="3" indent="0">
              <a:buNone/>
            </a:pPr>
            <a:r>
              <a:rPr lang="en-US" altLang="ko-KR" dirty="0"/>
              <a:t>=&gt; </a:t>
            </a:r>
            <a:r>
              <a:rPr lang="ko-KR" altLang="en-US" dirty="0"/>
              <a:t>이 정보를 </a:t>
            </a:r>
            <a:r>
              <a:rPr lang="en-US" altLang="ko-KR" dirty="0"/>
              <a:t>global </a:t>
            </a:r>
            <a:r>
              <a:rPr lang="en-US" altLang="ko-KR" dirty="0" err="1"/>
              <a:t>featrue</a:t>
            </a:r>
            <a:r>
              <a:rPr lang="ko-KR" altLang="en-US" dirty="0"/>
              <a:t>에 넣어주자</a:t>
            </a:r>
            <a:r>
              <a:rPr lang="en-US" altLang="ko-KR" dirty="0"/>
              <a:t>!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2615889-CBFE-D459-C708-8E2349A840F2}"/>
              </a:ext>
            </a:extLst>
          </p:cNvPr>
          <p:cNvGrpSpPr/>
          <p:nvPr/>
        </p:nvGrpSpPr>
        <p:grpSpPr>
          <a:xfrm>
            <a:off x="860169" y="3231231"/>
            <a:ext cx="10471662" cy="2556346"/>
            <a:chOff x="214238" y="3096256"/>
            <a:chExt cx="10471662" cy="2556346"/>
          </a:xfrm>
        </p:grpSpPr>
        <p:pic>
          <p:nvPicPr>
            <p:cNvPr id="4100" name="Picture 4" descr="Refer to caption">
              <a:extLst>
                <a:ext uri="{FF2B5EF4-FFF2-40B4-BE49-F238E27FC236}">
                  <a16:creationId xmlns:a16="http://schemas.microsoft.com/office/drawing/2014/main" id="{093802BA-96FE-A40D-3B73-D492F75C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38" y="3819525"/>
              <a:ext cx="3430117" cy="169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Refer to caption">
              <a:extLst>
                <a:ext uri="{FF2B5EF4-FFF2-40B4-BE49-F238E27FC236}">
                  <a16:creationId xmlns:a16="http://schemas.microsoft.com/office/drawing/2014/main" id="{CE25493D-A2D7-D562-0586-C4CDCC9CC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036" y="3096256"/>
              <a:ext cx="6390864" cy="255634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0B71CFF2-BC7C-F9BA-E514-19AED143AA8C}"/>
                </a:ext>
              </a:extLst>
            </p:cNvPr>
            <p:cNvSpPr/>
            <p:nvPr/>
          </p:nvSpPr>
          <p:spPr>
            <a:xfrm>
              <a:off x="3280528" y="4100659"/>
              <a:ext cx="179162" cy="5475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17B7A5C-377F-5843-5E0E-CE0696524A9A}"/>
                </a:ext>
              </a:extLst>
            </p:cNvPr>
            <p:cNvSpPr/>
            <p:nvPr/>
          </p:nvSpPr>
          <p:spPr>
            <a:xfrm>
              <a:off x="2932576" y="4118162"/>
              <a:ext cx="179162" cy="5475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5DEDAECA-6188-0D20-08BB-EF3FA3397CBB}"/>
                </a:ext>
              </a:extLst>
            </p:cNvPr>
            <p:cNvSpPr/>
            <p:nvPr/>
          </p:nvSpPr>
          <p:spPr>
            <a:xfrm>
              <a:off x="2629847" y="4118162"/>
              <a:ext cx="179162" cy="5475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4FEBE87-58B7-9E30-CEB3-A5491DFDF47B}"/>
                </a:ext>
              </a:extLst>
            </p:cNvPr>
            <p:cNvSpPr/>
            <p:nvPr/>
          </p:nvSpPr>
          <p:spPr>
            <a:xfrm>
              <a:off x="2337640" y="4118162"/>
              <a:ext cx="179162" cy="5475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9C68FF50-AA36-5774-A3E1-7DBF0811DDF5}"/>
              </a:ext>
            </a:extLst>
          </p:cNvPr>
          <p:cNvSpPr/>
          <p:nvPr/>
        </p:nvSpPr>
        <p:spPr>
          <a:xfrm>
            <a:off x="4346461" y="4183290"/>
            <a:ext cx="430546" cy="54754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78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MCRM: Multi-view Complementary Refinement Module</a:t>
            </a:r>
          </a:p>
          <a:p>
            <a:pPr lvl="1"/>
            <a:r>
              <a:rPr lang="en-US" altLang="ko-KR" dirty="0"/>
              <a:t>1) Local features</a:t>
            </a:r>
            <a:r>
              <a:rPr lang="ko-KR" altLang="en-US" dirty="0"/>
              <a:t> 정제</a:t>
            </a:r>
            <a:endParaRPr lang="en-US" altLang="ko-KR" dirty="0"/>
          </a:p>
          <a:p>
            <a:pPr lvl="2"/>
            <a:r>
              <a:rPr lang="en-US" altLang="ko-KR" dirty="0"/>
              <a:t>Local features</a:t>
            </a:r>
            <a:r>
              <a:rPr lang="ko-KR" altLang="en-US" dirty="0"/>
              <a:t>의 </a:t>
            </a:r>
            <a:r>
              <a:rPr lang="en-US" altLang="ko-KR" dirty="0"/>
              <a:t>background noise</a:t>
            </a:r>
            <a:r>
              <a:rPr lang="ko-KR" altLang="en-US" dirty="0"/>
              <a:t>를 제거하기 위해</a:t>
            </a:r>
            <a:r>
              <a:rPr lang="en-US" altLang="ko-KR" dirty="0"/>
              <a:t>, global feature</a:t>
            </a:r>
            <a:r>
              <a:rPr lang="ko-KR" altLang="en-US" dirty="0"/>
              <a:t>로 </a:t>
            </a:r>
            <a:r>
              <a:rPr lang="en-US" altLang="ko-KR" b="1" u="sng" dirty="0"/>
              <a:t>token attention map</a:t>
            </a:r>
            <a:r>
              <a:rPr lang="en-US" altLang="ko-KR" dirty="0"/>
              <a:t>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3"/>
            <a:r>
              <a:rPr lang="en-US" altLang="ko-KR" dirty="0"/>
              <a:t>1x1 conv + sigmoid </a:t>
            </a:r>
            <a:r>
              <a:rPr lang="ko-KR" altLang="en-US" dirty="0"/>
              <a:t>연산을 통해 일종의 </a:t>
            </a:r>
            <a:r>
              <a:rPr lang="en-US" altLang="ko-KR" dirty="0"/>
              <a:t>soft mask</a:t>
            </a:r>
            <a:r>
              <a:rPr lang="ko-KR" altLang="en-US" dirty="0"/>
              <a:t>를 생성</a:t>
            </a:r>
            <a:endParaRPr lang="en-US" altLang="ko-KR" dirty="0"/>
          </a:p>
          <a:p>
            <a:pPr lvl="3"/>
            <a:r>
              <a:rPr lang="ko-KR" altLang="en-US" dirty="0"/>
              <a:t>이를 </a:t>
            </a:r>
            <a:r>
              <a:rPr lang="en-US" altLang="ko-KR" dirty="0"/>
              <a:t>local features</a:t>
            </a:r>
            <a:r>
              <a:rPr lang="ko-KR" altLang="en-US" dirty="0"/>
              <a:t>에 곱해주어</a:t>
            </a:r>
            <a:r>
              <a:rPr lang="en-US" altLang="ko-KR" dirty="0"/>
              <a:t>, background noise </a:t>
            </a:r>
            <a:r>
              <a:rPr lang="ko-KR" altLang="en-US" dirty="0"/>
              <a:t>제거</a:t>
            </a:r>
            <a:r>
              <a:rPr lang="en-US" altLang="ko-KR" dirty="0"/>
              <a:t> + feature map </a:t>
            </a:r>
            <a:r>
              <a:rPr lang="ko-KR" altLang="en-US" dirty="0"/>
              <a:t>조정</a:t>
            </a:r>
            <a:r>
              <a:rPr lang="en-US" altLang="ko-KR" dirty="0"/>
              <a:t> =&gt; </a:t>
            </a:r>
            <a:r>
              <a:rPr lang="ko-KR" altLang="en-US" dirty="0"/>
              <a:t>좀 더 </a:t>
            </a:r>
            <a:r>
              <a:rPr lang="en-US" altLang="ko-KR" dirty="0"/>
              <a:t>pure</a:t>
            </a:r>
            <a:r>
              <a:rPr lang="ko-KR" altLang="en-US" dirty="0"/>
              <a:t>한 </a:t>
            </a:r>
            <a:r>
              <a:rPr lang="en-US" altLang="ko-KR" dirty="0"/>
              <a:t>representation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3"/>
            <a:endParaRPr lang="en-US" altLang="ko-KR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8FEFA40-C5B2-9C02-EE00-822F6ACC5A5D}"/>
              </a:ext>
            </a:extLst>
          </p:cNvPr>
          <p:cNvGrpSpPr/>
          <p:nvPr/>
        </p:nvGrpSpPr>
        <p:grpSpPr>
          <a:xfrm>
            <a:off x="2143125" y="3063412"/>
            <a:ext cx="7905750" cy="3241593"/>
            <a:chOff x="2143125" y="2596687"/>
            <a:chExt cx="7905750" cy="3241593"/>
          </a:xfrm>
        </p:grpSpPr>
        <p:pic>
          <p:nvPicPr>
            <p:cNvPr id="4098" name="Picture 2" descr="Refer to caption">
              <a:extLst>
                <a:ext uri="{FF2B5EF4-FFF2-40B4-BE49-F238E27FC236}">
                  <a16:creationId xmlns:a16="http://schemas.microsoft.com/office/drawing/2014/main" id="{CE25493D-A2D7-D562-0586-C4CDCC9CC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2596687"/>
              <a:ext cx="790575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7B6D874-AAE5-7B34-E242-9C137B223964}"/>
                </a:ext>
              </a:extLst>
            </p:cNvPr>
            <p:cNvSpPr/>
            <p:nvPr/>
          </p:nvSpPr>
          <p:spPr>
            <a:xfrm>
              <a:off x="2143125" y="3071154"/>
              <a:ext cx="1885950" cy="276712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606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MCRM: Multi-view Complementary Refinement Module</a:t>
            </a:r>
          </a:p>
          <a:p>
            <a:pPr lvl="1"/>
            <a:r>
              <a:rPr lang="en-US" altLang="ko-KR" dirty="0"/>
              <a:t>2) Global feature</a:t>
            </a:r>
            <a:r>
              <a:rPr lang="ko-KR" altLang="en-US" dirty="0"/>
              <a:t>를 쪼개서 </a:t>
            </a:r>
            <a:r>
              <a:rPr lang="en-US" altLang="ko-KR" dirty="0"/>
              <a:t>local view</a:t>
            </a:r>
            <a:r>
              <a:rPr lang="ko-KR" altLang="en-US" dirty="0"/>
              <a:t>와 </a:t>
            </a:r>
            <a:r>
              <a:rPr lang="en-US" altLang="ko-KR" dirty="0"/>
              <a:t>cross-attention</a:t>
            </a:r>
          </a:p>
          <a:p>
            <a:pPr lvl="2"/>
            <a:r>
              <a:rPr lang="en-US" altLang="ko-KR" dirty="0"/>
              <a:t>Global feature</a:t>
            </a:r>
            <a:r>
              <a:rPr lang="ko-KR" altLang="en-US" dirty="0"/>
              <a:t>를 </a:t>
            </a:r>
            <a:r>
              <a:rPr lang="en-US" altLang="ko-KR" dirty="0"/>
              <a:t>4</a:t>
            </a:r>
            <a:r>
              <a:rPr lang="ko-KR" altLang="en-US" dirty="0"/>
              <a:t>등분하여</a:t>
            </a:r>
            <a:r>
              <a:rPr lang="en-US" altLang="ko-KR" dirty="0"/>
              <a:t>, </a:t>
            </a:r>
            <a:r>
              <a:rPr lang="ko-KR" altLang="en-US" dirty="0"/>
              <a:t>각 영역별 </a:t>
            </a:r>
            <a:r>
              <a:rPr lang="en-US" altLang="ko-KR" dirty="0"/>
              <a:t>multi-pooling branch</a:t>
            </a:r>
            <a:r>
              <a:rPr lang="ko-KR" altLang="en-US" dirty="0"/>
              <a:t> 통과 및 토큰화</a:t>
            </a:r>
            <a:endParaRPr lang="en-US" altLang="ko-KR" dirty="0"/>
          </a:p>
          <a:p>
            <a:pPr lvl="3"/>
            <a:r>
              <a:rPr lang="ko-KR" altLang="en-US" dirty="0"/>
              <a:t>기존에는 </a:t>
            </a:r>
            <a:r>
              <a:rPr lang="en-US" altLang="ko-KR" dirty="0"/>
              <a:t>global feature</a:t>
            </a:r>
            <a:r>
              <a:rPr lang="ko-KR" altLang="en-US" dirty="0"/>
              <a:t>에 대해 전체 장면으로만 봤다면</a:t>
            </a:r>
            <a:r>
              <a:rPr lang="en-US" altLang="ko-KR" dirty="0"/>
              <a:t>, </a:t>
            </a:r>
            <a:r>
              <a:rPr lang="en-US" altLang="ko-KR" b="1" dirty="0"/>
              <a:t>4</a:t>
            </a:r>
            <a:r>
              <a:rPr lang="ko-KR" altLang="en-US" b="1" dirty="0"/>
              <a:t>개의 영역으로 쪼개서</a:t>
            </a:r>
            <a:r>
              <a:rPr lang="en-US" altLang="ko-KR" b="1" dirty="0"/>
              <a:t>, </a:t>
            </a:r>
            <a:r>
              <a:rPr lang="ko-KR" altLang="en-US" b="1" dirty="0"/>
              <a:t>각 영역에 집중</a:t>
            </a:r>
            <a:r>
              <a:rPr lang="en-US" altLang="ko-KR" b="1" dirty="0"/>
              <a:t>(=</a:t>
            </a:r>
            <a:r>
              <a:rPr lang="ko-KR" altLang="en-US" b="1" dirty="0" err="1"/>
              <a:t>디테일하게</a:t>
            </a:r>
            <a:r>
              <a:rPr lang="en-US" altLang="ko-KR" b="1" dirty="0"/>
              <a:t>!)</a:t>
            </a:r>
            <a:r>
              <a:rPr lang="ko-KR" altLang="en-US" b="1" dirty="0"/>
              <a:t>하겠다</a:t>
            </a:r>
            <a:r>
              <a:rPr lang="en-US" altLang="ko-KR" b="1" dirty="0"/>
              <a:t>!</a:t>
            </a:r>
          </a:p>
          <a:p>
            <a:pPr lvl="3"/>
            <a:r>
              <a:rPr lang="en-US" altLang="ko-KR" dirty="0"/>
              <a:t>Multi-pooling branch</a:t>
            </a:r>
            <a:r>
              <a:rPr lang="ko-KR" altLang="en-US" dirty="0"/>
              <a:t>를 통해</a:t>
            </a:r>
            <a:r>
              <a:rPr lang="en-US" altLang="ko-KR" dirty="0"/>
              <a:t>, </a:t>
            </a:r>
            <a:r>
              <a:rPr lang="ko-KR" altLang="en-US" dirty="0"/>
              <a:t>한 영역에 대해 다양한 문맥 정보 고려</a:t>
            </a:r>
            <a:endParaRPr lang="en-US" altLang="ko-KR" dirty="0"/>
          </a:p>
          <a:p>
            <a:pPr lvl="2"/>
            <a:endParaRPr lang="en-US" altLang="ko-KR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8FEFA40-C5B2-9C02-EE00-822F6ACC5A5D}"/>
              </a:ext>
            </a:extLst>
          </p:cNvPr>
          <p:cNvGrpSpPr/>
          <p:nvPr/>
        </p:nvGrpSpPr>
        <p:grpSpPr>
          <a:xfrm>
            <a:off x="2143125" y="3157650"/>
            <a:ext cx="7905750" cy="3271179"/>
            <a:chOff x="2143125" y="2567100"/>
            <a:chExt cx="7905750" cy="3271179"/>
          </a:xfrm>
        </p:grpSpPr>
        <p:pic>
          <p:nvPicPr>
            <p:cNvPr id="4098" name="Picture 2" descr="Refer to caption">
              <a:extLst>
                <a:ext uri="{FF2B5EF4-FFF2-40B4-BE49-F238E27FC236}">
                  <a16:creationId xmlns:a16="http://schemas.microsoft.com/office/drawing/2014/main" id="{CE25493D-A2D7-D562-0586-C4CDCC9CC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2596687"/>
              <a:ext cx="790575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7B6D874-AAE5-7B34-E242-9C137B223964}"/>
                </a:ext>
              </a:extLst>
            </p:cNvPr>
            <p:cNvSpPr/>
            <p:nvPr/>
          </p:nvSpPr>
          <p:spPr>
            <a:xfrm>
              <a:off x="4162424" y="2567100"/>
              <a:ext cx="4486275" cy="3271179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439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2456551"/>
            <a:chOff x="333786" y="2011194"/>
            <a:chExt cx="8536236" cy="2456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Task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Problem state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Method</a:t>
              </a: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MCRM: Multi-view Complementary Refinement Module</a:t>
            </a:r>
          </a:p>
          <a:p>
            <a:pPr lvl="1"/>
            <a:r>
              <a:rPr lang="en-US" altLang="ko-KR" dirty="0"/>
              <a:t>3) enhanced local features</a:t>
            </a:r>
            <a:r>
              <a:rPr lang="ko-KR" altLang="en-US" dirty="0"/>
              <a:t>를 </a:t>
            </a:r>
            <a:r>
              <a:rPr lang="en-US" altLang="ko-KR" dirty="0"/>
              <a:t>global feature</a:t>
            </a:r>
            <a:r>
              <a:rPr lang="ko-KR" altLang="en-US" dirty="0"/>
              <a:t>에 갱신</a:t>
            </a:r>
            <a:endParaRPr lang="en-US" altLang="ko-KR" dirty="0"/>
          </a:p>
          <a:p>
            <a:pPr lvl="2"/>
            <a:r>
              <a:rPr lang="en-US" altLang="ko-KR" dirty="0"/>
              <a:t>Local features</a:t>
            </a:r>
            <a:r>
              <a:rPr lang="ko-KR" altLang="en-US" dirty="0"/>
              <a:t>는 </a:t>
            </a:r>
            <a:r>
              <a:rPr lang="en-US" altLang="ko-KR" baseline="30000" dirty="0"/>
              <a:t>1</a:t>
            </a:r>
            <a:r>
              <a:rPr lang="ko-KR" altLang="en-US" baseline="30000" dirty="0"/>
              <a:t>차적</a:t>
            </a:r>
            <a:r>
              <a:rPr lang="en-US" altLang="ko-KR" baseline="30000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Token attention map</a:t>
            </a:r>
            <a:r>
              <a:rPr lang="ko-KR" altLang="en-US" dirty="0"/>
              <a:t>을 통해 정제 </a:t>
            </a:r>
            <a:r>
              <a:rPr lang="en-US" altLang="ko-KR" dirty="0"/>
              <a:t>+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en-US" altLang="ko-KR" baseline="30000" dirty="0"/>
              <a:t>2</a:t>
            </a:r>
            <a:r>
              <a:rPr lang="ko-KR" altLang="en-US" baseline="30000" dirty="0"/>
              <a:t>차적</a:t>
            </a:r>
            <a:r>
              <a:rPr lang="en-US" altLang="ko-KR" baseline="30000" dirty="0"/>
              <a:t>)</a:t>
            </a:r>
            <a:r>
              <a:rPr lang="ko-KR" altLang="en-US" baseline="30000" dirty="0"/>
              <a:t> </a:t>
            </a:r>
            <a:r>
              <a:rPr lang="en-US" altLang="ko-KR" dirty="0"/>
              <a:t>global view</a:t>
            </a:r>
            <a:r>
              <a:rPr lang="ko-KR" altLang="en-US" dirty="0"/>
              <a:t>의 세부 영역과의 상호 작용을 통해 업데이트</a:t>
            </a:r>
            <a:endParaRPr lang="en-US" altLang="ko-KR" dirty="0"/>
          </a:p>
          <a:p>
            <a:pPr lvl="2"/>
            <a:r>
              <a:rPr lang="ko-KR" altLang="en-US" dirty="0"/>
              <a:t>해당 과정을 거친 </a:t>
            </a:r>
            <a:r>
              <a:rPr lang="en-US" altLang="ko-KR" dirty="0"/>
              <a:t>local feature</a:t>
            </a:r>
            <a:r>
              <a:rPr lang="ko-KR" altLang="en-US" dirty="0"/>
              <a:t>를 최종적으로 </a:t>
            </a:r>
            <a:r>
              <a:rPr lang="en-US" altLang="ko-KR" dirty="0"/>
              <a:t>global feature</a:t>
            </a:r>
            <a:r>
              <a:rPr lang="ko-KR" altLang="en-US" dirty="0"/>
              <a:t>에 더해주면서</a:t>
            </a:r>
            <a:r>
              <a:rPr lang="en-US" altLang="ko-KR" dirty="0"/>
              <a:t>, global feature</a:t>
            </a:r>
            <a:r>
              <a:rPr lang="ko-KR" altLang="en-US" dirty="0"/>
              <a:t>에도 반영 </a:t>
            </a:r>
            <a:endParaRPr lang="en-US" altLang="ko-KR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8FEFA40-C5B2-9C02-EE00-822F6ACC5A5D}"/>
              </a:ext>
            </a:extLst>
          </p:cNvPr>
          <p:cNvGrpSpPr/>
          <p:nvPr/>
        </p:nvGrpSpPr>
        <p:grpSpPr>
          <a:xfrm>
            <a:off x="2143125" y="3157650"/>
            <a:ext cx="7905750" cy="3271179"/>
            <a:chOff x="2143125" y="2567100"/>
            <a:chExt cx="7905750" cy="3271179"/>
          </a:xfrm>
        </p:grpSpPr>
        <p:pic>
          <p:nvPicPr>
            <p:cNvPr id="4098" name="Picture 2" descr="Refer to caption">
              <a:extLst>
                <a:ext uri="{FF2B5EF4-FFF2-40B4-BE49-F238E27FC236}">
                  <a16:creationId xmlns:a16="http://schemas.microsoft.com/office/drawing/2014/main" id="{CE25493D-A2D7-D562-0586-C4CDCC9CC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2596687"/>
              <a:ext cx="790575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7B6D874-AAE5-7B34-E242-9C137B223964}"/>
                </a:ext>
              </a:extLst>
            </p:cNvPr>
            <p:cNvSpPr/>
            <p:nvPr/>
          </p:nvSpPr>
          <p:spPr>
            <a:xfrm>
              <a:off x="4162424" y="2567100"/>
              <a:ext cx="4486275" cy="3271179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91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VRM: View Rearrangement Module</a:t>
            </a:r>
          </a:p>
          <a:p>
            <a:pPr lvl="1"/>
            <a:r>
              <a:rPr lang="en-US" altLang="ko-KR" sz="1600" dirty="0"/>
              <a:t>(Problem)</a:t>
            </a:r>
          </a:p>
          <a:p>
            <a:pPr marL="914400" lvl="2" indent="0">
              <a:buNone/>
            </a:pPr>
            <a:r>
              <a:rPr lang="ko-KR" altLang="en-US" sz="1400" dirty="0"/>
              <a:t>패치기반 접근법들은 다시 원본 이미지로 복원할 때</a:t>
            </a:r>
            <a:r>
              <a:rPr lang="en-US" altLang="ko-KR" sz="1400" dirty="0"/>
              <a:t>, </a:t>
            </a:r>
            <a:r>
              <a:rPr lang="ko-KR" altLang="en-US" sz="1400" dirty="0"/>
              <a:t>이웃한 패치간 </a:t>
            </a:r>
            <a:r>
              <a:rPr lang="en-US" altLang="ko-KR" sz="1400" dirty="0"/>
              <a:t>boundary</a:t>
            </a:r>
            <a:r>
              <a:rPr lang="ko-KR" altLang="en-US" sz="1400" dirty="0"/>
              <a:t>가 어긋날 수 있음</a:t>
            </a:r>
            <a:endParaRPr lang="en-US" altLang="ko-KR" sz="1400" dirty="0"/>
          </a:p>
          <a:p>
            <a:pPr lvl="1"/>
            <a:r>
              <a:rPr lang="en-US" altLang="ko-KR" sz="1600" dirty="0"/>
              <a:t>(Solution)</a:t>
            </a:r>
          </a:p>
          <a:p>
            <a:pPr lvl="2"/>
            <a:r>
              <a:rPr lang="en-US" altLang="ko-KR" sz="1400" dirty="0"/>
              <a:t>Local feature</a:t>
            </a:r>
            <a:r>
              <a:rPr lang="ko-KR" altLang="en-US" sz="1400" dirty="0"/>
              <a:t> </a:t>
            </a:r>
            <a:r>
              <a:rPr lang="en-US" altLang="ko-KR" sz="1400" dirty="0"/>
              <a:t>assemble </a:t>
            </a:r>
            <a:r>
              <a:rPr lang="ko-KR" altLang="en-US" sz="1400" dirty="0"/>
              <a:t>한 후</a:t>
            </a:r>
            <a:r>
              <a:rPr lang="en-US" altLang="ko-KR" sz="1400" dirty="0"/>
              <a:t>, 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Convolution head</a:t>
            </a:r>
            <a:r>
              <a:rPr lang="ko-KR" altLang="en-US" sz="1400" dirty="0"/>
              <a:t> 통과</a:t>
            </a:r>
            <a:endParaRPr lang="en-US" altLang="ko-KR" sz="1400" dirty="0"/>
          </a:p>
          <a:p>
            <a:pPr lvl="3"/>
            <a:r>
              <a:rPr lang="ko-KR" altLang="en-US" sz="1200" dirty="0"/>
              <a:t>패치 간의 경계면의 </a:t>
            </a:r>
            <a:r>
              <a:rPr lang="en-US" altLang="ko-KR" sz="1200" dirty="0"/>
              <a:t>feature</a:t>
            </a:r>
            <a:r>
              <a:rPr lang="ko-KR" altLang="en-US" sz="1200" dirty="0"/>
              <a:t>들도 </a:t>
            </a:r>
            <a:r>
              <a:rPr lang="en-US" altLang="ko-KR" sz="1200" dirty="0"/>
              <a:t>convolution </a:t>
            </a:r>
            <a:r>
              <a:rPr lang="ko-KR" altLang="en-US" sz="1200" dirty="0"/>
              <a:t>연산을 통해 극복 가능</a:t>
            </a:r>
            <a:endParaRPr lang="en-US" altLang="ko-KR" sz="1200" dirty="0"/>
          </a:p>
          <a:p>
            <a:pPr lvl="2"/>
            <a:r>
              <a:rPr lang="en-US" altLang="ko-KR" sz="1400" dirty="0"/>
              <a:t>Global Feature(Distinct-view)</a:t>
            </a:r>
            <a:r>
              <a:rPr lang="ko-KR" altLang="en-US" sz="1400" dirty="0"/>
              <a:t>와 더하여 이미지의 퀄리티 향상</a:t>
            </a:r>
            <a:endParaRPr lang="en-US" altLang="ko-KR" sz="14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8CB6718-ED45-6EA3-F97F-086AD9578AE0}"/>
              </a:ext>
            </a:extLst>
          </p:cNvPr>
          <p:cNvGrpSpPr/>
          <p:nvPr/>
        </p:nvGrpSpPr>
        <p:grpSpPr>
          <a:xfrm>
            <a:off x="8836182" y="869868"/>
            <a:ext cx="3108167" cy="1527919"/>
            <a:chOff x="8836182" y="869868"/>
            <a:chExt cx="3108167" cy="1527919"/>
          </a:xfrm>
        </p:grpSpPr>
        <p:pic>
          <p:nvPicPr>
            <p:cNvPr id="11" name="Picture 2" descr="Refer to caption">
              <a:extLst>
                <a:ext uri="{FF2B5EF4-FFF2-40B4-BE49-F238E27FC236}">
                  <a16:creationId xmlns:a16="http://schemas.microsoft.com/office/drawing/2014/main" id="{716C6F6D-0218-4EEA-EE69-5523E1ECE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182" y="869868"/>
              <a:ext cx="3022032" cy="149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6CB9CF08-AABD-061B-A16E-BE14D9264B1E}"/>
                </a:ext>
              </a:extLst>
            </p:cNvPr>
            <p:cNvSpPr/>
            <p:nvPr/>
          </p:nvSpPr>
          <p:spPr>
            <a:xfrm>
              <a:off x="10597174" y="1695450"/>
              <a:ext cx="1347175" cy="702337"/>
            </a:xfrm>
            <a:prstGeom prst="roundRect">
              <a:avLst/>
            </a:prstGeom>
            <a:solidFill>
              <a:srgbClr val="FFF2CC">
                <a:alpha val="54118"/>
              </a:srgbClr>
            </a:solidFill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4" name="Picture 2" descr="Refer to caption">
            <a:extLst>
              <a:ext uri="{FF2B5EF4-FFF2-40B4-BE49-F238E27FC236}">
                <a16:creationId xmlns:a16="http://schemas.microsoft.com/office/drawing/2014/main" id="{AA998832-8B88-64FF-5F3D-765BD73A0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1" t="58478" r="4914"/>
          <a:stretch/>
        </p:blipFill>
        <p:spPr bwMode="auto">
          <a:xfrm>
            <a:off x="4141017" y="3937931"/>
            <a:ext cx="3349781" cy="18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3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altLang="ko-KR" dirty="0"/>
                  <a:t>Loss Function</a:t>
                </a:r>
                <a:endParaRPr lang="en-US" altLang="ko-KR" sz="1200" dirty="0"/>
              </a:p>
              <a:p>
                <a:pPr lvl="1"/>
                <a:r>
                  <a:rPr lang="en-US" altLang="ko-KR" dirty="0"/>
                  <a:t>Mask loss</a:t>
                </a:r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/>
                  <a:t>Decoder</a:t>
                </a:r>
                <a:r>
                  <a:rPr lang="ko-KR" altLang="en-US" dirty="0"/>
                  <a:t>의 각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마다 </a:t>
                </a:r>
                <a:r>
                  <a:rPr lang="en-US" altLang="ko-KR" dirty="0"/>
                  <a:t>supervision </a:t>
                </a:r>
                <a:r>
                  <a:rPr lang="ko-KR" altLang="en-US" dirty="0"/>
                  <a:t>수행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각 </a:t>
                </a:r>
                <a:r>
                  <a:rPr lang="en-US" altLang="ko-KR" dirty="0"/>
                  <a:t>stage</a:t>
                </a:r>
                <a:r>
                  <a:rPr lang="ko-KR" altLang="en-US" dirty="0"/>
                  <a:t>마다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output </a:t>
                </a:r>
                <a:r>
                  <a:rPr lang="ko-KR" altLang="en-US" dirty="0"/>
                  <a:t>추출</a:t>
                </a:r>
                <a:endParaRPr lang="en-US" altLang="ko-K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local representation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global representation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token attention map(from, MCRM;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</m:ctrlPr>
                      </m:sSub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𝑫</m:t>
                        </m:r>
                      </m:e>
                      <m:sub>
                        <m:r>
                          <a:rPr lang="en-US" altLang="ko-K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KoPubWorld돋움체 Bold" panose="00000800000000000000" pitchFamily="2" charset="-127"/>
                            <a:cs typeface="KoPubWorld돋움체 Bold" panose="00000800000000000000" pitchFamily="2" charset="-127"/>
                          </a:rPr>
                          <m:t>𝟓</m:t>
                        </m:r>
                      </m:sub>
                    </m:sSub>
                    <m:r>
                      <a:rPr lang="en-US" altLang="ko-KR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m:t> </m:t>
                    </m:r>
                  </m:oMath>
                </a14:m>
                <a:r>
                  <a:rPr lang="ko-KR" altLang="en-US" dirty="0"/>
                  <a:t>제외</a:t>
                </a:r>
                <a:r>
                  <a:rPr lang="en-US" altLang="ko-KR" dirty="0"/>
                  <a:t>)</a:t>
                </a:r>
              </a:p>
              <a:p>
                <a:pPr lvl="2"/>
                <a:endParaRPr lang="en-US" altLang="ko-KR" dirty="0"/>
              </a:p>
              <a:p>
                <a:pPr lvl="2"/>
                <a:r>
                  <a:rPr lang="ko-KR" altLang="en-US" dirty="0"/>
                  <a:t>최종 </a:t>
                </a:r>
                <a:r>
                  <a:rPr lang="en-US" altLang="ko-KR" dirty="0"/>
                  <a:t>loss</a:t>
                </a:r>
              </a:p>
              <a:p>
                <a:pPr lvl="3"/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3"/>
                <a:endParaRPr lang="en-US" altLang="ko-KR" dirty="0"/>
              </a:p>
              <a:p>
                <a:pPr marL="914400" lvl="2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FE0C542-54DB-C485-0145-F8528266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8991FA-3E33-5EC5-0416-FBC5E031F0ED}"/>
              </a:ext>
            </a:extLst>
          </p:cNvPr>
          <p:cNvGrpSpPr/>
          <p:nvPr/>
        </p:nvGrpSpPr>
        <p:grpSpPr>
          <a:xfrm>
            <a:off x="6013626" y="3598003"/>
            <a:ext cx="6081887" cy="2847164"/>
            <a:chOff x="2732264" y="3457841"/>
            <a:chExt cx="6081887" cy="2847164"/>
          </a:xfrm>
        </p:grpSpPr>
        <p:pic>
          <p:nvPicPr>
            <p:cNvPr id="5" name="Picture 2" descr="Refer to caption">
              <a:extLst>
                <a:ext uri="{FF2B5EF4-FFF2-40B4-BE49-F238E27FC236}">
                  <a16:creationId xmlns:a16="http://schemas.microsoft.com/office/drawing/2014/main" id="{15F9A6B9-A751-6158-4EA3-B69D25A52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264" y="3457841"/>
              <a:ext cx="5770713" cy="284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594055F-2D99-C135-6299-C1EE2E3901ED}"/>
                    </a:ext>
                  </a:extLst>
                </p:cNvPr>
                <p:cNvSpPr txBox="1"/>
                <p:nvPr/>
              </p:nvSpPr>
              <p:spPr>
                <a:xfrm>
                  <a:off x="5955262" y="4641916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594055F-2D99-C135-6299-C1EE2E390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5262" y="4641916"/>
                  <a:ext cx="466725" cy="2616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A89692-B8CD-893D-BFE5-61B42BC385A3}"/>
                    </a:ext>
                  </a:extLst>
                </p:cNvPr>
                <p:cNvSpPr txBox="1"/>
                <p:nvPr/>
              </p:nvSpPr>
              <p:spPr>
                <a:xfrm>
                  <a:off x="6490125" y="4664020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1A89692-B8CD-893D-BFE5-61B42BC38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125" y="4664020"/>
                  <a:ext cx="466725" cy="2616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9EA5E95-65C3-A7A2-0B47-EFD39B3486E0}"/>
                    </a:ext>
                  </a:extLst>
                </p:cNvPr>
                <p:cNvSpPr txBox="1"/>
                <p:nvPr/>
              </p:nvSpPr>
              <p:spPr>
                <a:xfrm>
                  <a:off x="6947177" y="4697798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9EA5E95-65C3-A7A2-0B47-EFD39B348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177" y="4697798"/>
                  <a:ext cx="466725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F16206-E52A-A973-7B3E-FAAA2DC865CF}"/>
                    </a:ext>
                  </a:extLst>
                </p:cNvPr>
                <p:cNvSpPr txBox="1"/>
                <p:nvPr/>
              </p:nvSpPr>
              <p:spPr>
                <a:xfrm>
                  <a:off x="7491714" y="4707225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F16206-E52A-A973-7B3E-FAAA2DC86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714" y="4707225"/>
                  <a:ext cx="466725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F5F3928-CDBB-1A1A-F0C9-FA8A8FBD0B35}"/>
                    </a:ext>
                  </a:extLst>
                </p:cNvPr>
                <p:cNvSpPr txBox="1"/>
                <p:nvPr/>
              </p:nvSpPr>
              <p:spPr>
                <a:xfrm>
                  <a:off x="8347426" y="4481180"/>
                  <a:ext cx="46672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</m:ctrlPr>
                          </m:sSubPr>
                          <m:e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ko-KR" sz="11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KoPubWorld돋움체 Bold" panose="00000800000000000000" pitchFamily="2" charset="-127"/>
                                <a:cs typeface="KoPubWorld돋움체 Bold" panose="00000800000000000000" pitchFamily="2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sz="11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F5F3928-CDBB-1A1A-F0C9-FA8A8FBD0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426" y="4481180"/>
                  <a:ext cx="466725" cy="2616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0DCC409E-2304-5423-4307-11DE2B96C6F9}"/>
                </a:ext>
              </a:extLst>
            </p:cNvPr>
            <p:cNvCxnSpPr/>
            <p:nvPr/>
          </p:nvCxnSpPr>
          <p:spPr>
            <a:xfrm flipH="1">
              <a:off x="6188624" y="4034672"/>
              <a:ext cx="758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B7CEA0D-C30C-222A-369A-57754C0F1B0B}"/>
              </a:ext>
            </a:extLst>
          </p:cNvPr>
          <p:cNvGrpSpPr/>
          <p:nvPr/>
        </p:nvGrpSpPr>
        <p:grpSpPr>
          <a:xfrm>
            <a:off x="8196561" y="1319687"/>
            <a:ext cx="3898952" cy="2145761"/>
            <a:chOff x="7151161" y="1283239"/>
            <a:chExt cx="3898952" cy="2145761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BD5D28E6-905F-FE90-F7A8-36D719ADD146}"/>
                </a:ext>
              </a:extLst>
            </p:cNvPr>
            <p:cNvGrpSpPr/>
            <p:nvPr/>
          </p:nvGrpSpPr>
          <p:grpSpPr>
            <a:xfrm>
              <a:off x="7151161" y="1926099"/>
              <a:ext cx="1013282" cy="1118805"/>
              <a:chOff x="7489694" y="2063668"/>
              <a:chExt cx="1013282" cy="1118805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8999BECC-0D8D-563B-B5BE-2D8589E2B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6566" y="2063668"/>
                <a:ext cx="643745" cy="853662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D40CB4-3369-1BA9-EAC0-5ED0EAD74AE5}"/>
                  </a:ext>
                </a:extLst>
              </p:cNvPr>
              <p:cNvSpPr txBox="1"/>
              <p:nvPr/>
            </p:nvSpPr>
            <p:spPr>
              <a:xfrm>
                <a:off x="7489694" y="2920863"/>
                <a:ext cx="10132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[5B,</a:t>
                </a:r>
                <a:r>
                  <a:rPr lang="ko-KR" altLang="en-US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C,</a:t>
                </a:r>
                <a:r>
                  <a:rPr lang="ko-KR" altLang="en-US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h, w] </a:t>
                </a:r>
                <a:endParaRPr lang="ko-KR" altLang="en-US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273943D-48BE-D471-CE7B-1F312B96C93C}"/>
                </a:ext>
              </a:extLst>
            </p:cNvPr>
            <p:cNvGrpSpPr/>
            <p:nvPr/>
          </p:nvGrpSpPr>
          <p:grpSpPr>
            <a:xfrm>
              <a:off x="8402704" y="1931507"/>
              <a:ext cx="1013282" cy="1113397"/>
              <a:chOff x="8476523" y="2120283"/>
              <a:chExt cx="1013282" cy="1113397"/>
            </a:xfrm>
          </p:grpSpPr>
          <p:pic>
            <p:nvPicPr>
              <p:cNvPr id="20" name="Picture 2" descr="Refer to caption">
                <a:extLst>
                  <a:ext uri="{FF2B5EF4-FFF2-40B4-BE49-F238E27FC236}">
                    <a16:creationId xmlns:a16="http://schemas.microsoft.com/office/drawing/2014/main" id="{D9B25212-6235-40E0-1244-0590965B0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54" t="325" r="37521" b="83728"/>
              <a:stretch/>
            </p:blipFill>
            <p:spPr bwMode="auto">
              <a:xfrm>
                <a:off x="8688855" y="2120283"/>
                <a:ext cx="588618" cy="886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CBE089-0D77-1020-3626-FB42A6968FF2}"/>
                  </a:ext>
                </a:extLst>
              </p:cNvPr>
              <p:cNvSpPr txBox="1"/>
              <p:nvPr/>
            </p:nvSpPr>
            <p:spPr>
              <a:xfrm>
                <a:off x="8476523" y="2972070"/>
                <a:ext cx="101328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[5B,</a:t>
                </a:r>
                <a:r>
                  <a:rPr lang="ko-KR" altLang="en-US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1,</a:t>
                </a:r>
                <a:r>
                  <a:rPr lang="ko-KR" altLang="en-US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sz="11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h, w] </a:t>
                </a:r>
                <a:endParaRPr lang="ko-KR" altLang="en-US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24" name="화살표: 오른쪽 23">
              <a:extLst>
                <a:ext uri="{FF2B5EF4-FFF2-40B4-BE49-F238E27FC236}">
                  <a16:creationId xmlns:a16="http://schemas.microsoft.com/office/drawing/2014/main" id="{8BEFCEFC-A91F-0F3B-7700-44C6C97B3F7F}"/>
                </a:ext>
              </a:extLst>
            </p:cNvPr>
            <p:cNvSpPr/>
            <p:nvPr/>
          </p:nvSpPr>
          <p:spPr>
            <a:xfrm>
              <a:off x="8092685" y="2281060"/>
              <a:ext cx="427107" cy="17859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B128C7-16D1-E2E8-F1E1-CF701D3D5B8E}"/>
                </a:ext>
              </a:extLst>
            </p:cNvPr>
            <p:cNvSpPr txBox="1"/>
            <p:nvPr/>
          </p:nvSpPr>
          <p:spPr>
            <a:xfrm>
              <a:off x="7800869" y="1597572"/>
              <a:ext cx="10132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마스크 생성</a:t>
              </a: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41C14CA2-0802-4974-FD17-A785677F72E2}"/>
                </a:ext>
              </a:extLst>
            </p:cNvPr>
            <p:cNvSpPr/>
            <p:nvPr/>
          </p:nvSpPr>
          <p:spPr>
            <a:xfrm rot="19514786">
              <a:off x="9311706" y="2085957"/>
              <a:ext cx="427107" cy="17859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화살표: 오른쪽 26">
              <a:extLst>
                <a:ext uri="{FF2B5EF4-FFF2-40B4-BE49-F238E27FC236}">
                  <a16:creationId xmlns:a16="http://schemas.microsoft.com/office/drawing/2014/main" id="{D08A3955-9AD2-41E9-673B-40EDD72A5B47}"/>
                </a:ext>
              </a:extLst>
            </p:cNvPr>
            <p:cNvSpPr/>
            <p:nvPr/>
          </p:nvSpPr>
          <p:spPr>
            <a:xfrm rot="1937669">
              <a:off x="9311705" y="2453212"/>
              <a:ext cx="427107" cy="17859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Picture 2" descr="Refer to caption">
              <a:extLst>
                <a:ext uri="{FF2B5EF4-FFF2-40B4-BE49-F238E27FC236}">
                  <a16:creationId xmlns:a16="http://schemas.microsoft.com/office/drawing/2014/main" id="{88A0078C-A0C8-E558-F6A6-05966CFA28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54" t="325" r="37521" b="83728"/>
            <a:stretch/>
          </p:blipFill>
          <p:spPr bwMode="auto">
            <a:xfrm>
              <a:off x="9814542" y="1496887"/>
              <a:ext cx="520740" cy="784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3BB131D3-897B-AD13-9582-BA7438DC0CD9}"/>
                </a:ext>
              </a:extLst>
            </p:cNvPr>
            <p:cNvGrpSpPr/>
            <p:nvPr/>
          </p:nvGrpSpPr>
          <p:grpSpPr>
            <a:xfrm>
              <a:off x="9862973" y="2410763"/>
              <a:ext cx="690252" cy="725234"/>
              <a:chOff x="9663808" y="2778456"/>
              <a:chExt cx="690252" cy="725234"/>
            </a:xfrm>
          </p:grpSpPr>
          <p:pic>
            <p:nvPicPr>
              <p:cNvPr id="29" name="Picture 2" descr="Refer to caption">
                <a:extLst>
                  <a:ext uri="{FF2B5EF4-FFF2-40B4-BE49-F238E27FC236}">
                    <a16:creationId xmlns:a16="http://schemas.microsoft.com/office/drawing/2014/main" id="{FCE972B1-E111-CFF2-6937-73277F62A1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54" t="325" r="39508" b="92559"/>
              <a:stretch/>
            </p:blipFill>
            <p:spPr bwMode="auto">
              <a:xfrm>
                <a:off x="9663809" y="2779761"/>
                <a:ext cx="334903" cy="363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Refer to caption">
                <a:extLst>
                  <a:ext uri="{FF2B5EF4-FFF2-40B4-BE49-F238E27FC236}">
                    <a16:creationId xmlns:a16="http://schemas.microsoft.com/office/drawing/2014/main" id="{31B15B7B-F1A9-09FC-E199-FB8020AC3C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00" t="8016" r="39362" b="84868"/>
              <a:stretch/>
            </p:blipFill>
            <p:spPr bwMode="auto">
              <a:xfrm>
                <a:off x="9663808" y="3140580"/>
                <a:ext cx="334903" cy="363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Refer to caption">
                <a:extLst>
                  <a:ext uri="{FF2B5EF4-FFF2-40B4-BE49-F238E27FC236}">
                    <a16:creationId xmlns:a16="http://schemas.microsoft.com/office/drawing/2014/main" id="{EC26C0CB-FDBB-312B-1458-7BFD04679D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61" t="1582" r="37601" b="91302"/>
              <a:stretch/>
            </p:blipFill>
            <p:spPr bwMode="auto">
              <a:xfrm>
                <a:off x="10019157" y="2778456"/>
                <a:ext cx="334903" cy="363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Refer to caption">
                <a:extLst>
                  <a:ext uri="{FF2B5EF4-FFF2-40B4-BE49-F238E27FC236}">
                    <a16:creationId xmlns:a16="http://schemas.microsoft.com/office/drawing/2014/main" id="{F04141BA-F3AB-4320-8CEF-9A1680272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07" t="9420" r="37855" b="83464"/>
              <a:stretch/>
            </p:blipFill>
            <p:spPr bwMode="auto">
              <a:xfrm>
                <a:off x="10019156" y="3135042"/>
                <a:ext cx="334903" cy="363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94FC79-AEEF-31AF-3BA6-9D206AC1C55B}"/>
                </a:ext>
              </a:extLst>
            </p:cNvPr>
            <p:cNvSpPr txBox="1"/>
            <p:nvPr/>
          </p:nvSpPr>
          <p:spPr>
            <a:xfrm>
              <a:off x="9345638" y="3167390"/>
              <a:ext cx="17044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local mask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7E3454-A128-315C-2BC8-7A0323E3D172}"/>
                </a:ext>
              </a:extLst>
            </p:cNvPr>
            <p:cNvSpPr txBox="1"/>
            <p:nvPr/>
          </p:nvSpPr>
          <p:spPr>
            <a:xfrm>
              <a:off x="9152899" y="1283239"/>
              <a:ext cx="1755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global mask</a:t>
              </a:r>
              <a:endPara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id="{07B59A83-CF06-2F44-C08F-DEFDC46366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6950" y="1792539"/>
            <a:ext cx="1341324" cy="419163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075B1CD0-8CCC-AE5F-2E9E-F7A07B8F37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5206"/>
          <a:stretch/>
        </p:blipFill>
        <p:spPr>
          <a:xfrm>
            <a:off x="1798261" y="4652864"/>
            <a:ext cx="3445302" cy="74808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80D9172-8638-37B6-2CBB-C7877D921B92}"/>
              </a:ext>
            </a:extLst>
          </p:cNvPr>
          <p:cNvSpPr txBox="1"/>
          <p:nvPr/>
        </p:nvSpPr>
        <p:spPr>
          <a:xfrm>
            <a:off x="3292674" y="5255591"/>
            <a:ext cx="175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각</a:t>
            </a:r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stage</a:t>
            </a:r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별 </a:t>
            </a:r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개의 </a:t>
            </a:r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output</a:t>
            </a:r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가지고 </a:t>
            </a:r>
            <a:r>
              <a:rPr lang="en-US" altLang="ko-KR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loss </a:t>
            </a:r>
            <a:r>
              <a:rPr lang="ko-KR" altLang="en-US" sz="11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계산 </a:t>
            </a:r>
          </a:p>
        </p:txBody>
      </p:sp>
    </p:spTree>
    <p:extLst>
      <p:ext uri="{BB962C8B-B14F-4D97-AF65-F5344CB8AC3E}">
        <p14:creationId xmlns:p14="http://schemas.microsoft.com/office/powerpoint/2010/main" val="98149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2456551"/>
            <a:chOff x="333786" y="2011194"/>
            <a:chExt cx="8536236" cy="2456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Experiments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Datasets and Evaluation Metrics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Comparison with State-of-the-arts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Ablation Study</a:t>
              </a:r>
              <a:endParaRPr lang="ko-KR" altLang="en-US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044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</a:p>
          <a:p>
            <a:pPr lvl="1"/>
            <a:r>
              <a:rPr lang="en-US" altLang="ko-KR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Noto Serif" panose="02020600060500020200" pitchFamily="18" charset="0"/>
              </a:rPr>
              <a:t>DIS5K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*</a:t>
            </a:r>
            <a:r>
              <a:rPr lang="en-US" altLang="ko-KR" b="0" i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Noto Serif" panose="02020600060500020200" pitchFamily="18" charset="0"/>
              </a:rPr>
              <a:t> be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nchmark dataset</a:t>
            </a:r>
          </a:p>
          <a:p>
            <a:pPr lvl="2"/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5,470 High-Resolution images, 225 categories</a:t>
            </a:r>
          </a:p>
          <a:p>
            <a:pPr lvl="2"/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DIS-TR:DIS-VD:DIS-TE = 3,000:470:2000</a:t>
            </a:r>
          </a:p>
          <a:p>
            <a:pPr lvl="3"/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DIS-TE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는 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4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개의 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subsets(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각 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500)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으로 나눠서 성능 평가 진행</a:t>
            </a:r>
            <a:endParaRPr lang="en-US" altLang="ko-KR" dirty="0">
              <a:solidFill>
                <a:srgbClr val="292929"/>
              </a:solidFill>
              <a:highlight>
                <a:srgbClr val="FFFFFF"/>
              </a:highlight>
              <a:latin typeface="Noto Serif" panose="02020600060500020200" pitchFamily="18" charset="0"/>
            </a:endParaRPr>
          </a:p>
          <a:p>
            <a:pPr lvl="3"/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DIS-TE(1 ~ 4)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로 갈수록</a:t>
            </a:r>
            <a:r>
              <a:rPr lang="en-US" altLang="ko-KR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, </a:t>
            </a:r>
            <a:r>
              <a:rPr lang="ko-KR" altLang="en-US" dirty="0">
                <a:solidFill>
                  <a:srgbClr val="292929"/>
                </a:solidFill>
                <a:highlight>
                  <a:srgbClr val="FFFFFF"/>
                </a:highlight>
                <a:latin typeface="Noto Serif" panose="02020600060500020200" pitchFamily="18" charset="0"/>
              </a:rPr>
              <a:t>외형 복잡도↑</a:t>
            </a:r>
            <a:endParaRPr lang="en-US" altLang="ko-KR" dirty="0">
              <a:solidFill>
                <a:srgbClr val="292929"/>
              </a:solidFill>
              <a:highlight>
                <a:srgbClr val="FFFFFF"/>
              </a:highlight>
              <a:latin typeface="Noto Serif" panose="02020600060500020200" pitchFamily="18" charset="0"/>
            </a:endParaRPr>
          </a:p>
          <a:p>
            <a:pPr lvl="1"/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B32B1-ED24-ACB2-E104-E1A91F6B0BD6}"/>
              </a:ext>
            </a:extLst>
          </p:cNvPr>
          <p:cNvSpPr txBox="1"/>
          <p:nvPr/>
        </p:nvSpPr>
        <p:spPr>
          <a:xfrm>
            <a:off x="5525942" y="6300891"/>
            <a:ext cx="6097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50" dirty="0"/>
              <a:t>*  </a:t>
            </a:r>
            <a:r>
              <a:rPr lang="en-US" altLang="ko-KR" sz="1050" dirty="0" err="1"/>
              <a:t>Xuebin</a:t>
            </a:r>
            <a:r>
              <a:rPr lang="en-US" altLang="ko-KR" sz="1050" dirty="0"/>
              <a:t> Qin, Hang Dai, </a:t>
            </a:r>
            <a:r>
              <a:rPr lang="en-US" altLang="ko-KR" sz="1050" dirty="0" err="1"/>
              <a:t>Xiaobin</a:t>
            </a:r>
            <a:r>
              <a:rPr lang="en-US" altLang="ko-KR" sz="1050" dirty="0"/>
              <a:t> Hu, Deng-Ping Fan, Ling Shao, and Luc Van Gool. Highly Accurate Dichotomous Image Segmentation. ECCV, 2022.</a:t>
            </a:r>
            <a:endParaRPr lang="ko-KR" altLang="en-US" sz="1050" dirty="0"/>
          </a:p>
        </p:txBody>
      </p:sp>
      <p:pic>
        <p:nvPicPr>
          <p:cNvPr id="1028" name="Picture 4" descr="...">
            <a:extLst>
              <a:ext uri="{FF2B5EF4-FFF2-40B4-BE49-F238E27FC236}">
                <a16:creationId xmlns:a16="http://schemas.microsoft.com/office/drawing/2014/main" id="{F3A1715C-679B-BF02-377A-E714A4B0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21" y="1613986"/>
            <a:ext cx="5108093" cy="41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4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with State-of-the-arts</a:t>
            </a:r>
          </a:p>
          <a:p>
            <a:pPr lvl="1"/>
            <a:r>
              <a:rPr lang="en-US" altLang="ko-KR" dirty="0"/>
              <a:t>Significantly outperforms the other models on all the datasets under different metrics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5CBDDFF-9680-3A6A-E9B1-0C0553632368}"/>
              </a:ext>
            </a:extLst>
          </p:cNvPr>
          <p:cNvGrpSpPr/>
          <p:nvPr/>
        </p:nvGrpSpPr>
        <p:grpSpPr>
          <a:xfrm>
            <a:off x="2063887" y="1900719"/>
            <a:ext cx="8064226" cy="4700427"/>
            <a:chOff x="1922255" y="1607959"/>
            <a:chExt cx="8347489" cy="491051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DC60C49-ECB5-158E-0B26-90455E9FF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8"/>
            <a:stretch/>
          </p:blipFill>
          <p:spPr>
            <a:xfrm>
              <a:off x="1922255" y="1607959"/>
              <a:ext cx="8347489" cy="4910511"/>
            </a:xfrm>
            <a:prstGeom prst="rect">
              <a:avLst/>
            </a:prstGeom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1CB2E5D1-464D-53A5-AD24-B71D32CFA24A}"/>
                </a:ext>
              </a:extLst>
            </p:cNvPr>
            <p:cNvSpPr/>
            <p:nvPr/>
          </p:nvSpPr>
          <p:spPr>
            <a:xfrm>
              <a:off x="9637160" y="2147299"/>
              <a:ext cx="622310" cy="4350623"/>
            </a:xfrm>
            <a:prstGeom prst="roundRect">
              <a:avLst>
                <a:gd name="adj" fmla="val 11714"/>
              </a:avLst>
            </a:prstGeom>
            <a:solidFill>
              <a:srgbClr val="FFC000">
                <a:alpha val="10196"/>
              </a:srgbClr>
            </a:solidFill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813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Comparison with State-of-the-arts</a:t>
            </a:r>
          </a:p>
          <a:p>
            <a:pPr lvl="1"/>
            <a:r>
              <a:rPr lang="en-US" altLang="ko-KR" dirty="0"/>
              <a:t>Ours can capture both the accurate object localization and edge details under different complex </a:t>
            </a:r>
            <a:r>
              <a:rPr lang="en-US" altLang="ko-KR" dirty="0" err="1"/>
              <a:t>scens</a:t>
            </a:r>
            <a:endParaRPr lang="en-US" altLang="ko-KR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458DC1-8693-63FD-0B26-95F55A9F6CA8}"/>
              </a:ext>
            </a:extLst>
          </p:cNvPr>
          <p:cNvGrpSpPr/>
          <p:nvPr/>
        </p:nvGrpSpPr>
        <p:grpSpPr>
          <a:xfrm>
            <a:off x="2193383" y="2135276"/>
            <a:ext cx="8182370" cy="4169729"/>
            <a:chOff x="2193383" y="1829183"/>
            <a:chExt cx="8182370" cy="4169729"/>
          </a:xfrm>
        </p:grpSpPr>
        <p:pic>
          <p:nvPicPr>
            <p:cNvPr id="2050" name="Picture 2" descr="Refer to caption">
              <a:extLst>
                <a:ext uri="{FF2B5EF4-FFF2-40B4-BE49-F238E27FC236}">
                  <a16:creationId xmlns:a16="http://schemas.microsoft.com/office/drawing/2014/main" id="{6588CB88-0557-B55C-E740-615FE39DE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302" y="1829183"/>
              <a:ext cx="7547396" cy="367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95D4B46-C01A-9894-066C-BD44B3D7F5B9}"/>
                </a:ext>
              </a:extLst>
            </p:cNvPr>
            <p:cNvSpPr/>
            <p:nvPr/>
          </p:nvSpPr>
          <p:spPr>
            <a:xfrm>
              <a:off x="2193383" y="4559300"/>
              <a:ext cx="7805234" cy="751840"/>
            </a:xfrm>
            <a:prstGeom prst="roundRect">
              <a:avLst>
                <a:gd name="adj" fmla="val 11714"/>
              </a:avLst>
            </a:prstGeom>
            <a:solidFill>
              <a:schemeClr val="accent4">
                <a:alpha val="10196"/>
              </a:schemeClr>
            </a:solidFill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4A34C-D912-561F-26E4-6175D92F51EB}"/>
                </a:ext>
              </a:extLst>
            </p:cNvPr>
            <p:cNvSpPr txBox="1"/>
            <p:nvPr/>
          </p:nvSpPr>
          <p:spPr>
            <a:xfrm>
              <a:off x="4279753" y="5691135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노랑색 천막의 영향으로 </a:t>
              </a:r>
              <a:r>
                <a:rPr lang="ko-KR" altLang="en-US" sz="14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나무벤치의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마스크가 잘 </a:t>
              </a:r>
              <a:r>
                <a:rPr lang="ko-KR" altLang="en-US" sz="14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안나옴</a:t>
              </a:r>
              <a:endPara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7" name="오른쪽 대괄호 16">
              <a:extLst>
                <a:ext uri="{FF2B5EF4-FFF2-40B4-BE49-F238E27FC236}">
                  <a16:creationId xmlns:a16="http://schemas.microsoft.com/office/drawing/2014/main" id="{A0AA1A46-5DCF-F33B-C8E2-1E083D86C159}"/>
                </a:ext>
              </a:extLst>
            </p:cNvPr>
            <p:cNvSpPr/>
            <p:nvPr/>
          </p:nvSpPr>
          <p:spPr>
            <a:xfrm rot="5400000">
              <a:off x="7233370" y="3326217"/>
              <a:ext cx="188766" cy="4375443"/>
            </a:xfrm>
            <a:prstGeom prst="rightBracket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212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Diverse Views Inputs</a:t>
            </a:r>
          </a:p>
          <a:p>
            <a:pPr lvl="2"/>
            <a:r>
              <a:rPr lang="ko-KR" altLang="en-US" dirty="0"/>
              <a:t>본 논문에서 사용한 </a:t>
            </a:r>
            <a:r>
              <a:rPr lang="en-US" altLang="ko-KR" dirty="0"/>
              <a:t>Multi-view input </a:t>
            </a:r>
            <a:r>
              <a:rPr lang="ko-KR" altLang="en-US" dirty="0"/>
              <a:t>방법론의 효과 증명</a:t>
            </a:r>
            <a:endParaRPr lang="en-US" altLang="ko-KR" dirty="0"/>
          </a:p>
          <a:p>
            <a:pPr lvl="2"/>
            <a:r>
              <a:rPr lang="en-US" altLang="ko-KR" dirty="0"/>
              <a:t>3</a:t>
            </a:r>
            <a:r>
              <a:rPr lang="ko-KR" altLang="en-US" dirty="0"/>
              <a:t>가지 유형의 </a:t>
            </a:r>
            <a:r>
              <a:rPr lang="en-US" altLang="ko-KR" dirty="0"/>
              <a:t>inputs</a:t>
            </a:r>
          </a:p>
          <a:p>
            <a:pPr lvl="3"/>
            <a:r>
              <a:rPr lang="en-US" altLang="ko-KR" dirty="0"/>
              <a:t>HR-Ori(High Resolution Original), LR-Dis(Low Resolution Distant view), HR-Clo(High Resolution Close view)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BFF9716-6608-EDB3-00D1-B7F6DB1A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937" y="3031709"/>
            <a:ext cx="6373322" cy="2307726"/>
          </a:xfrm>
          <a:prstGeom prst="rect">
            <a:avLst/>
          </a:prstGeom>
        </p:spPr>
      </p:pic>
      <p:sp>
        <p:nvSpPr>
          <p:cNvPr id="9" name="화살표: 왼쪽으로 구부러짐 8">
            <a:extLst>
              <a:ext uri="{FF2B5EF4-FFF2-40B4-BE49-F238E27FC236}">
                <a16:creationId xmlns:a16="http://schemas.microsoft.com/office/drawing/2014/main" id="{6D3D267B-CD0F-2189-E285-D92E240FF5FF}"/>
              </a:ext>
            </a:extLst>
          </p:cNvPr>
          <p:cNvSpPr/>
          <p:nvPr/>
        </p:nvSpPr>
        <p:spPr>
          <a:xfrm>
            <a:off x="9306980" y="4685014"/>
            <a:ext cx="380144" cy="590051"/>
          </a:xfrm>
          <a:prstGeom prst="curved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BF775F0-AD78-5056-C8C0-5C40D97BA762}"/>
              </a:ext>
            </a:extLst>
          </p:cNvPr>
          <p:cNvGrpSpPr/>
          <p:nvPr/>
        </p:nvGrpSpPr>
        <p:grpSpPr>
          <a:xfrm>
            <a:off x="9305085" y="3686130"/>
            <a:ext cx="2553129" cy="1109609"/>
            <a:chOff x="9298112" y="3665582"/>
            <a:chExt cx="2553129" cy="11096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FC2836-AE2E-5414-D100-F85DBCAE6380}"/>
                </a:ext>
              </a:extLst>
            </p:cNvPr>
            <p:cNvSpPr txBox="1"/>
            <p:nvPr/>
          </p:nvSpPr>
          <p:spPr>
            <a:xfrm>
              <a:off x="9488184" y="3903414"/>
              <a:ext cx="2363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low-resolution global images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의 효과</a:t>
              </a:r>
            </a:p>
          </p:txBody>
        </p:sp>
        <p:sp>
          <p:nvSpPr>
            <p:cNvPr id="4" name="화살표: 왼쪽으로 구부러짐 3">
              <a:extLst>
                <a:ext uri="{FF2B5EF4-FFF2-40B4-BE49-F238E27FC236}">
                  <a16:creationId xmlns:a16="http://schemas.microsoft.com/office/drawing/2014/main" id="{602867B2-928A-CD80-F858-D4B131E4D4A0}"/>
                </a:ext>
              </a:extLst>
            </p:cNvPr>
            <p:cNvSpPr/>
            <p:nvPr/>
          </p:nvSpPr>
          <p:spPr>
            <a:xfrm>
              <a:off x="9298112" y="3665582"/>
              <a:ext cx="380144" cy="1109609"/>
            </a:xfrm>
            <a:prstGeom prst="curvedLef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2BBB00-1977-3CA1-830F-5A2E0D1AAD1D}"/>
              </a:ext>
            </a:extLst>
          </p:cNvPr>
          <p:cNvSpPr txBox="1"/>
          <p:nvPr/>
        </p:nvSpPr>
        <p:spPr>
          <a:xfrm>
            <a:off x="9495156" y="4708408"/>
            <a:ext cx="236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local patches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close-</a:t>
            </a:r>
            <a:r>
              <a:rPr lang="en-US" altLang="ko-KR" sz="14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veiw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로 제공할 때 효과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CD1239D-68A2-28E9-9A27-8781480F8C5F}"/>
              </a:ext>
            </a:extLst>
          </p:cNvPr>
          <p:cNvSpPr/>
          <p:nvPr/>
        </p:nvSpPr>
        <p:spPr>
          <a:xfrm>
            <a:off x="3008936" y="4880225"/>
            <a:ext cx="6295201" cy="459210"/>
          </a:xfrm>
          <a:prstGeom prst="roundRect">
            <a:avLst>
              <a:gd name="adj" fmla="val 11714"/>
            </a:avLst>
          </a:prstGeom>
          <a:solidFill>
            <a:schemeClr val="accent4">
              <a:alpha val="10196"/>
            </a:schemeClr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40CCC-11B4-4E6B-736E-296F99EFCE1E}"/>
              </a:ext>
            </a:extLst>
          </p:cNvPr>
          <p:cNvSpPr txBox="1"/>
          <p:nvPr/>
        </p:nvSpPr>
        <p:spPr>
          <a:xfrm>
            <a:off x="3969252" y="5411579"/>
            <a:ext cx="527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&amp;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local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input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합친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multi-view inputs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 최적의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set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임을 증명</a:t>
            </a:r>
          </a:p>
        </p:txBody>
      </p:sp>
    </p:spTree>
    <p:extLst>
      <p:ext uri="{BB962C8B-B14F-4D97-AF65-F5344CB8AC3E}">
        <p14:creationId xmlns:p14="http://schemas.microsoft.com/office/powerpoint/2010/main" val="1347560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85" y="1031635"/>
            <a:ext cx="11332755" cy="5278845"/>
          </a:xfrm>
        </p:spPr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Effectiveness of each component</a:t>
            </a:r>
          </a:p>
          <a:p>
            <a:pPr lvl="2"/>
            <a:r>
              <a:rPr lang="ko-KR" altLang="en-US" dirty="0"/>
              <a:t>제안한 </a:t>
            </a:r>
            <a:r>
              <a:rPr lang="en-US" altLang="ko-KR" dirty="0"/>
              <a:t>MCLM, MCRM, VRM</a:t>
            </a:r>
            <a:r>
              <a:rPr lang="ko-KR" altLang="en-US" dirty="0"/>
              <a:t>에 대한 효과 증명</a:t>
            </a:r>
            <a:endParaRPr lang="en-US" altLang="ko-KR" dirty="0"/>
          </a:p>
          <a:p>
            <a:pPr lvl="3"/>
            <a:r>
              <a:rPr lang="en-US" altLang="ko-KR" dirty="0"/>
              <a:t>MCLM</a:t>
            </a:r>
            <a:r>
              <a:rPr lang="ko-KR" altLang="en-US" dirty="0"/>
              <a:t>을 추가하였을 때</a:t>
            </a:r>
            <a:r>
              <a:rPr lang="en-US" altLang="ko-KR" dirty="0"/>
              <a:t>, </a:t>
            </a:r>
            <a:r>
              <a:rPr lang="ko-KR" altLang="en-US" dirty="0"/>
              <a:t>성능 </a:t>
            </a:r>
            <a:r>
              <a:rPr lang="ko-KR" altLang="en-US" dirty="0" err="1"/>
              <a:t>향상뿐</a:t>
            </a:r>
            <a:r>
              <a:rPr lang="ko-KR" altLang="en-US" dirty="0"/>
              <a:t> 아니라</a:t>
            </a:r>
            <a:r>
              <a:rPr lang="en-US" altLang="ko-KR" dirty="0"/>
              <a:t>, only 1.09 FPS</a:t>
            </a:r>
            <a:r>
              <a:rPr lang="ko-KR" altLang="en-US" dirty="0"/>
              <a:t>의 속도저하만 함</a:t>
            </a:r>
            <a:endParaRPr lang="en-US" altLang="ko-KR" dirty="0"/>
          </a:p>
          <a:p>
            <a:pPr lvl="2"/>
            <a:r>
              <a:rPr lang="en-US" altLang="ko-KR" dirty="0"/>
              <a:t>MCLM,</a:t>
            </a:r>
            <a:r>
              <a:rPr lang="ko-KR" altLang="en-US" dirty="0"/>
              <a:t> </a:t>
            </a:r>
            <a:r>
              <a:rPr lang="en-US" altLang="ko-KR" dirty="0"/>
              <a:t>MCRM, VRM</a:t>
            </a:r>
            <a:r>
              <a:rPr lang="ko-KR" altLang="en-US" dirty="0"/>
              <a:t>을 모두 사용했을 때</a:t>
            </a:r>
            <a:r>
              <a:rPr lang="en-US" altLang="ko-KR" dirty="0"/>
              <a:t>, </a:t>
            </a:r>
            <a:r>
              <a:rPr lang="ko-KR" altLang="en-US" dirty="0"/>
              <a:t>약 </a:t>
            </a:r>
            <a:r>
              <a:rPr lang="en-US" altLang="ko-KR" dirty="0"/>
              <a:t>8%, 4%, 8%, 36% </a:t>
            </a:r>
            <a:r>
              <a:rPr lang="ko-KR" altLang="en-US" dirty="0"/>
              <a:t>정도의 성능 향상을 </a:t>
            </a:r>
            <a:r>
              <a:rPr lang="ko-KR" altLang="en-US" dirty="0" err="1"/>
              <a:t>이끔</a:t>
            </a:r>
            <a:endParaRPr lang="en-US" altLang="ko-KR" dirty="0"/>
          </a:p>
          <a:p>
            <a:pPr lvl="3"/>
            <a:endParaRPr lang="en-US" altLang="ko-KR" dirty="0"/>
          </a:p>
          <a:p>
            <a:pPr lvl="2"/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A8A10AA-D384-587D-7FEE-1F1200A45C66}"/>
              </a:ext>
            </a:extLst>
          </p:cNvPr>
          <p:cNvGrpSpPr/>
          <p:nvPr/>
        </p:nvGrpSpPr>
        <p:grpSpPr>
          <a:xfrm>
            <a:off x="1647622" y="3429000"/>
            <a:ext cx="8920479" cy="1986820"/>
            <a:chOff x="1759733" y="3671058"/>
            <a:chExt cx="8920479" cy="198682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8FC2326-B559-B017-D52B-42C10D3D4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2693" y="3671058"/>
              <a:ext cx="5945235" cy="1986820"/>
            </a:xfrm>
            <a:prstGeom prst="rect">
              <a:avLst/>
            </a:prstGeom>
          </p:spPr>
        </p:pic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AFE3A9C-0852-C1DD-2069-CA57B70C39F5}"/>
                </a:ext>
              </a:extLst>
            </p:cNvPr>
            <p:cNvGrpSpPr/>
            <p:nvPr/>
          </p:nvGrpSpPr>
          <p:grpSpPr>
            <a:xfrm>
              <a:off x="8698909" y="4434831"/>
              <a:ext cx="1949117" cy="1109609"/>
              <a:chOff x="9298112" y="3665582"/>
              <a:chExt cx="1949117" cy="110960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000F8-C4C1-16C6-C15B-DD193BAC665E}"/>
                  </a:ext>
                </a:extLst>
              </p:cNvPr>
              <p:cNvSpPr txBox="1"/>
              <p:nvPr/>
            </p:nvSpPr>
            <p:spPr>
              <a:xfrm>
                <a:off x="9806576" y="3713683"/>
                <a:ext cx="14406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MSLM </a:t>
                </a:r>
                <a:r>
                  <a:rPr lang="ko-KR" altLang="en-US" sz="14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도입 시</a:t>
                </a:r>
              </a:p>
            </p:txBody>
          </p:sp>
          <p:sp>
            <p:nvSpPr>
              <p:cNvPr id="7" name="화살표: 왼쪽으로 구부러짐 6">
                <a:extLst>
                  <a:ext uri="{FF2B5EF4-FFF2-40B4-BE49-F238E27FC236}">
                    <a16:creationId xmlns:a16="http://schemas.microsoft.com/office/drawing/2014/main" id="{5F436551-97A7-B620-EFFB-2ED8A27C0CEB}"/>
                  </a:ext>
                </a:extLst>
              </p:cNvPr>
              <p:cNvSpPr/>
              <p:nvPr/>
            </p:nvSpPr>
            <p:spPr>
              <a:xfrm>
                <a:off x="9298112" y="3665582"/>
                <a:ext cx="380144" cy="1109609"/>
              </a:xfrm>
              <a:prstGeom prst="curvedLef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D9C7A3EE-F90D-3817-F058-101CAFDB801A}"/>
                </a:ext>
              </a:extLst>
            </p:cNvPr>
            <p:cNvGrpSpPr/>
            <p:nvPr/>
          </p:nvGrpSpPr>
          <p:grpSpPr>
            <a:xfrm>
              <a:off x="8746978" y="4742609"/>
              <a:ext cx="1933233" cy="801832"/>
              <a:chOff x="9298112" y="3665582"/>
              <a:chExt cx="1933233" cy="110960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E08422-8378-D57A-50AF-37B41FA8F8B5}"/>
                  </a:ext>
                </a:extLst>
              </p:cNvPr>
              <p:cNvSpPr txBox="1"/>
              <p:nvPr/>
            </p:nvSpPr>
            <p:spPr>
              <a:xfrm>
                <a:off x="9758508" y="3747999"/>
                <a:ext cx="1472837" cy="42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MCRM </a:t>
                </a:r>
                <a:r>
                  <a:rPr lang="ko-KR" altLang="en-US" sz="1400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도입 시</a:t>
                </a:r>
              </a:p>
            </p:txBody>
          </p:sp>
          <p:sp>
            <p:nvSpPr>
              <p:cNvPr id="12" name="화살표: 왼쪽으로 구부러짐 11">
                <a:extLst>
                  <a:ext uri="{FF2B5EF4-FFF2-40B4-BE49-F238E27FC236}">
                    <a16:creationId xmlns:a16="http://schemas.microsoft.com/office/drawing/2014/main" id="{02575037-BDD5-7082-7738-43FDEEB69470}"/>
                  </a:ext>
                </a:extLst>
              </p:cNvPr>
              <p:cNvSpPr/>
              <p:nvPr/>
            </p:nvSpPr>
            <p:spPr>
              <a:xfrm>
                <a:off x="9298112" y="3665582"/>
                <a:ext cx="380144" cy="1109609"/>
              </a:xfrm>
              <a:prstGeom prst="curvedLef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화살표: 왼쪽으로 구부러짐 12">
              <a:extLst>
                <a:ext uri="{FF2B5EF4-FFF2-40B4-BE49-F238E27FC236}">
                  <a16:creationId xmlns:a16="http://schemas.microsoft.com/office/drawing/2014/main" id="{7D8161E9-ACD0-05F8-6C50-23C7E40AEF47}"/>
                </a:ext>
              </a:extLst>
            </p:cNvPr>
            <p:cNvSpPr/>
            <p:nvPr/>
          </p:nvSpPr>
          <p:spPr>
            <a:xfrm>
              <a:off x="8721188" y="5088369"/>
              <a:ext cx="380144" cy="454583"/>
            </a:xfrm>
            <a:prstGeom prst="curvedLef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BDC8F6-092B-1925-7B42-33D1EBD6ACAD}"/>
                </a:ext>
              </a:extLst>
            </p:cNvPr>
            <p:cNvSpPr txBox="1"/>
            <p:nvPr/>
          </p:nvSpPr>
          <p:spPr>
            <a:xfrm>
              <a:off x="9207374" y="5154405"/>
              <a:ext cx="14728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VRM </a:t>
              </a:r>
              <a:r>
                <a:rPr lang="ko-KR" altLang="en-US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도입 시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1D1F5E1A-C1CB-CFA9-225C-71A374D60756}"/>
                </a:ext>
              </a:extLst>
            </p:cNvPr>
            <p:cNvSpPr/>
            <p:nvPr/>
          </p:nvSpPr>
          <p:spPr>
            <a:xfrm>
              <a:off x="3032693" y="5185064"/>
              <a:ext cx="5945235" cy="454583"/>
            </a:xfrm>
            <a:prstGeom prst="roundRect">
              <a:avLst>
                <a:gd name="adj" fmla="val 11714"/>
              </a:avLst>
            </a:prstGeom>
            <a:solidFill>
              <a:schemeClr val="accent4">
                <a:alpha val="10196"/>
              </a:schemeClr>
            </a:solidFill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C656DD-FE01-A2AD-F99C-2D5905C3A021}"/>
                </a:ext>
              </a:extLst>
            </p:cNvPr>
            <p:cNvSpPr txBox="1"/>
            <p:nvPr/>
          </p:nvSpPr>
          <p:spPr>
            <a:xfrm>
              <a:off x="1759733" y="4120284"/>
              <a:ext cx="174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FPN baseline -&gt;</a:t>
              </a:r>
              <a:endPara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34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Effectiveness of Patch Quantity</a:t>
            </a:r>
          </a:p>
          <a:p>
            <a:pPr lvl="2"/>
            <a:r>
              <a:rPr lang="en-US" altLang="ko-KR" dirty="0"/>
              <a:t>Close-up view</a:t>
            </a:r>
            <a:r>
              <a:rPr lang="ko-KR" altLang="en-US" dirty="0"/>
              <a:t>의 패치 개수가 많아질수록</a:t>
            </a:r>
            <a:r>
              <a:rPr lang="en-US" altLang="ko-KR" dirty="0"/>
              <a:t>, </a:t>
            </a:r>
            <a:r>
              <a:rPr lang="ko-KR" altLang="en-US" dirty="0"/>
              <a:t>성능이 떨어짐</a:t>
            </a:r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endParaRPr lang="en-US" altLang="ko-KR" dirty="0"/>
          </a:p>
          <a:p>
            <a:pPr lvl="3"/>
            <a:r>
              <a:rPr lang="ko-KR" altLang="en-US" dirty="0"/>
              <a:t>원인 </a:t>
            </a:r>
            <a:r>
              <a:rPr lang="en-US" altLang="ko-KR" dirty="0"/>
              <a:t>1) </a:t>
            </a:r>
            <a:r>
              <a:rPr lang="ko-KR" altLang="en-US" dirty="0"/>
              <a:t>각 패치의 </a:t>
            </a:r>
            <a:r>
              <a:rPr lang="en-US" altLang="ko-KR" dirty="0"/>
              <a:t>resolution ↓ -&gt; </a:t>
            </a:r>
            <a:r>
              <a:rPr lang="ko-KR" altLang="en-US" dirty="0"/>
              <a:t>각</a:t>
            </a:r>
            <a:r>
              <a:rPr lang="en-US" altLang="ko-KR" dirty="0"/>
              <a:t> </a:t>
            </a:r>
            <a:r>
              <a:rPr lang="ko-KR" altLang="en-US" dirty="0"/>
              <a:t>패치 속 정보 </a:t>
            </a:r>
            <a:r>
              <a:rPr lang="en-US" altLang="ko-KR" dirty="0"/>
              <a:t>↓, </a:t>
            </a:r>
            <a:r>
              <a:rPr lang="ko-KR" altLang="en-US" dirty="0"/>
              <a:t>패치들간 연결성 </a:t>
            </a:r>
            <a:r>
              <a:rPr lang="en-US" altLang="ko-KR" dirty="0"/>
              <a:t>↓, receptive fields </a:t>
            </a:r>
            <a:r>
              <a:rPr lang="ko-KR" altLang="en-US" dirty="0"/>
              <a:t>감소로 </a:t>
            </a:r>
            <a:r>
              <a:rPr lang="en-US" altLang="ko-KR" dirty="0"/>
              <a:t>noise</a:t>
            </a:r>
            <a:r>
              <a:rPr lang="ko-KR" altLang="en-US" dirty="0"/>
              <a:t>를 </a:t>
            </a:r>
            <a:r>
              <a:rPr lang="en-US" altLang="ko-KR" dirty="0"/>
              <a:t>object</a:t>
            </a:r>
            <a:r>
              <a:rPr lang="ko-KR" altLang="en-US" dirty="0"/>
              <a:t>로 </a:t>
            </a:r>
            <a:r>
              <a:rPr lang="ko-KR" altLang="en-US" dirty="0" err="1"/>
              <a:t>오탐지로</a:t>
            </a:r>
            <a:r>
              <a:rPr lang="ko-KR" altLang="en-US" dirty="0"/>
              <a:t> 이어질 수 있음</a:t>
            </a:r>
            <a:endParaRPr lang="en-US" altLang="ko-KR" dirty="0"/>
          </a:p>
          <a:p>
            <a:pPr lvl="3"/>
            <a:r>
              <a:rPr lang="ko-KR" altLang="en-US" dirty="0"/>
              <a:t>원인 </a:t>
            </a:r>
            <a:r>
              <a:rPr lang="en-US" altLang="ko-KR" dirty="0"/>
              <a:t>2) </a:t>
            </a:r>
            <a:r>
              <a:rPr lang="ko-KR" altLang="en-US" dirty="0"/>
              <a:t>각 패치의 </a:t>
            </a:r>
            <a:r>
              <a:rPr lang="en-US" altLang="ko-KR" dirty="0"/>
              <a:t>resolution</a:t>
            </a:r>
            <a:r>
              <a:rPr lang="ko-KR" altLang="en-US" dirty="0"/>
              <a:t>이 줄어들수록</a:t>
            </a:r>
            <a:r>
              <a:rPr lang="en-US" altLang="ko-KR" dirty="0"/>
              <a:t>, LR global </a:t>
            </a:r>
            <a:r>
              <a:rPr lang="ko-KR" altLang="en-US" dirty="0"/>
              <a:t>이미지의 </a:t>
            </a:r>
            <a:r>
              <a:rPr lang="en-US" altLang="ko-KR" dirty="0"/>
              <a:t>resolution</a:t>
            </a:r>
            <a:r>
              <a:rPr lang="ko-KR" altLang="en-US" dirty="0"/>
              <a:t>도 </a:t>
            </a:r>
            <a:r>
              <a:rPr lang="ko-KR" altLang="en-US" dirty="0" err="1"/>
              <a:t>줄어듬</a:t>
            </a:r>
            <a:r>
              <a:rPr lang="ko-KR" altLang="en-US" dirty="0"/>
              <a:t> </a:t>
            </a:r>
            <a:r>
              <a:rPr lang="en-US" altLang="ko-KR" dirty="0"/>
              <a:t>=&gt; </a:t>
            </a:r>
            <a:r>
              <a:rPr lang="ko-KR" altLang="en-US" dirty="0"/>
              <a:t>정보 손실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A77A99B-5124-9551-0D81-F06B4E8E56D2}"/>
              </a:ext>
            </a:extLst>
          </p:cNvPr>
          <p:cNvGrpSpPr/>
          <p:nvPr/>
        </p:nvGrpSpPr>
        <p:grpSpPr>
          <a:xfrm>
            <a:off x="4179217" y="2416009"/>
            <a:ext cx="3833565" cy="1249573"/>
            <a:chOff x="4179217" y="2401382"/>
            <a:chExt cx="3833565" cy="124957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F8EE8AD-7553-7940-A031-7B15AADDF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9217" y="2401382"/>
              <a:ext cx="3833565" cy="1249573"/>
            </a:xfrm>
            <a:prstGeom prst="rect">
              <a:avLst/>
            </a:prstGeom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7614C92F-FE26-159B-532F-C9EC01B55472}"/>
                </a:ext>
              </a:extLst>
            </p:cNvPr>
            <p:cNvSpPr/>
            <p:nvPr/>
          </p:nvSpPr>
          <p:spPr>
            <a:xfrm>
              <a:off x="4179217" y="2787650"/>
              <a:ext cx="3833565" cy="260350"/>
            </a:xfrm>
            <a:prstGeom prst="roundRect">
              <a:avLst>
                <a:gd name="adj" fmla="val 11714"/>
              </a:avLst>
            </a:prstGeom>
            <a:solidFill>
              <a:schemeClr val="accent4">
                <a:alpha val="10196"/>
              </a:schemeClr>
            </a:solidFill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680D9F5-7B0A-34B6-B2DC-1A9E0A6BB4DB}"/>
              </a:ext>
            </a:extLst>
          </p:cNvPr>
          <p:cNvGrpSpPr/>
          <p:nvPr/>
        </p:nvGrpSpPr>
        <p:grpSpPr>
          <a:xfrm>
            <a:off x="8143875" y="1026160"/>
            <a:ext cx="3714339" cy="1149291"/>
            <a:chOff x="7548315" y="1464696"/>
            <a:chExt cx="2499926" cy="734626"/>
          </a:xfrm>
        </p:grpSpPr>
        <p:pic>
          <p:nvPicPr>
            <p:cNvPr id="5122" name="Picture 2" descr="식품유해도 9/10 Nutella 누텔라 : 먹지 마세요 : 네이버 블로그">
              <a:extLst>
                <a:ext uri="{FF2B5EF4-FFF2-40B4-BE49-F238E27FC236}">
                  <a16:creationId xmlns:a16="http://schemas.microsoft.com/office/drawing/2014/main" id="{27A4614A-26AE-C8AA-454D-7A6DDCD6C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315" y="1464696"/>
              <a:ext cx="734626" cy="73462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B979F62-0275-3FB7-98A7-7EAF565B3066}"/>
                </a:ext>
              </a:extLst>
            </p:cNvPr>
            <p:cNvCxnSpPr>
              <a:cxnSpLocks/>
              <a:stCxn id="5122" idx="0"/>
              <a:endCxn id="5122" idx="2"/>
            </p:cNvCxnSpPr>
            <p:nvPr/>
          </p:nvCxnSpPr>
          <p:spPr>
            <a:xfrm>
              <a:off x="7915628" y="1464696"/>
              <a:ext cx="0" cy="734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B7D9450-1001-F760-CD51-07E779802B96}"/>
                </a:ext>
              </a:extLst>
            </p:cNvPr>
            <p:cNvCxnSpPr>
              <a:cxnSpLocks/>
              <a:stCxn id="5122" idx="1"/>
              <a:endCxn id="5122" idx="3"/>
            </p:cNvCxnSpPr>
            <p:nvPr/>
          </p:nvCxnSpPr>
          <p:spPr>
            <a:xfrm>
              <a:off x="7548315" y="1832009"/>
              <a:ext cx="7346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 descr="식품유해도 9/10 Nutella 누텔라 : 먹지 마세요 : 네이버 블로그">
              <a:extLst>
                <a:ext uri="{FF2B5EF4-FFF2-40B4-BE49-F238E27FC236}">
                  <a16:creationId xmlns:a16="http://schemas.microsoft.com/office/drawing/2014/main" id="{EC8E02B9-1061-BA7D-7F06-3CB46A6A0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965" y="1464696"/>
              <a:ext cx="734626" cy="73462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4C81777-85D4-E510-BCD1-762CE3ACF75C}"/>
                </a:ext>
              </a:extLst>
            </p:cNvPr>
            <p:cNvCxnSpPr>
              <a:cxnSpLocks/>
            </p:cNvCxnSpPr>
            <p:nvPr/>
          </p:nvCxnSpPr>
          <p:spPr>
            <a:xfrm>
              <a:off x="8653021" y="1464696"/>
              <a:ext cx="0" cy="734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0C99E21E-90AE-925A-3FBD-2659587999CE}"/>
                </a:ext>
              </a:extLst>
            </p:cNvPr>
            <p:cNvCxnSpPr>
              <a:cxnSpLocks/>
            </p:cNvCxnSpPr>
            <p:nvPr/>
          </p:nvCxnSpPr>
          <p:spPr>
            <a:xfrm>
              <a:off x="8907815" y="1464696"/>
              <a:ext cx="0" cy="734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1579571-9C1E-184D-70A2-C3002FDCEB39}"/>
                </a:ext>
              </a:extLst>
            </p:cNvPr>
            <p:cNvCxnSpPr>
              <a:cxnSpLocks/>
            </p:cNvCxnSpPr>
            <p:nvPr/>
          </p:nvCxnSpPr>
          <p:spPr>
            <a:xfrm>
              <a:off x="8430965" y="1962978"/>
              <a:ext cx="7346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417AAD32-B546-BEBB-D1FD-3039D08A008C}"/>
                </a:ext>
              </a:extLst>
            </p:cNvPr>
            <p:cNvCxnSpPr>
              <a:cxnSpLocks/>
            </p:cNvCxnSpPr>
            <p:nvPr/>
          </p:nvCxnSpPr>
          <p:spPr>
            <a:xfrm>
              <a:off x="8430965" y="1710565"/>
              <a:ext cx="7346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식품유해도 9/10 Nutella 누텔라 : 먹지 마세요 : 네이버 블로그">
              <a:extLst>
                <a:ext uri="{FF2B5EF4-FFF2-40B4-BE49-F238E27FC236}">
                  <a16:creationId xmlns:a16="http://schemas.microsoft.com/office/drawing/2014/main" id="{A6B1A52B-F688-FB99-A015-53CEC1904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615" y="1464696"/>
              <a:ext cx="734626" cy="73462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7F2A6234-AC94-2203-D9D8-01D711E60E5A}"/>
                </a:ext>
              </a:extLst>
            </p:cNvPr>
            <p:cNvCxnSpPr>
              <a:cxnSpLocks/>
              <a:stCxn id="27" idx="0"/>
              <a:endCxn id="27" idx="2"/>
            </p:cNvCxnSpPr>
            <p:nvPr/>
          </p:nvCxnSpPr>
          <p:spPr>
            <a:xfrm>
              <a:off x="9680928" y="1464696"/>
              <a:ext cx="0" cy="734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3A0BED3-0C08-D3B4-7363-F414A8FD0711}"/>
                </a:ext>
              </a:extLst>
            </p:cNvPr>
            <p:cNvCxnSpPr>
              <a:cxnSpLocks/>
              <a:stCxn id="27" idx="1"/>
              <a:endCxn id="27" idx="3"/>
            </p:cNvCxnSpPr>
            <p:nvPr/>
          </p:nvCxnSpPr>
          <p:spPr>
            <a:xfrm>
              <a:off x="9313615" y="1832009"/>
              <a:ext cx="7346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5C0090A1-4121-6274-F0B5-568AEABADA21}"/>
                </a:ext>
              </a:extLst>
            </p:cNvPr>
            <p:cNvCxnSpPr>
              <a:cxnSpLocks/>
            </p:cNvCxnSpPr>
            <p:nvPr/>
          </p:nvCxnSpPr>
          <p:spPr>
            <a:xfrm>
              <a:off x="9863491" y="1464696"/>
              <a:ext cx="0" cy="734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9685E585-654A-E87D-1450-D5C06C7F3C82}"/>
                </a:ext>
              </a:extLst>
            </p:cNvPr>
            <p:cNvCxnSpPr>
              <a:cxnSpLocks/>
            </p:cNvCxnSpPr>
            <p:nvPr/>
          </p:nvCxnSpPr>
          <p:spPr>
            <a:xfrm>
              <a:off x="9511066" y="1464696"/>
              <a:ext cx="0" cy="734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E84984BE-CAFC-56BF-1FA5-D38AE768B6EE}"/>
                </a:ext>
              </a:extLst>
            </p:cNvPr>
            <p:cNvCxnSpPr>
              <a:cxnSpLocks/>
            </p:cNvCxnSpPr>
            <p:nvPr/>
          </p:nvCxnSpPr>
          <p:spPr>
            <a:xfrm>
              <a:off x="9313615" y="2017746"/>
              <a:ext cx="7346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24AA9019-54D1-61C4-BFCB-5A669BFBB82C}"/>
                </a:ext>
              </a:extLst>
            </p:cNvPr>
            <p:cNvCxnSpPr>
              <a:cxnSpLocks/>
            </p:cNvCxnSpPr>
            <p:nvPr/>
          </p:nvCxnSpPr>
          <p:spPr>
            <a:xfrm>
              <a:off x="9313615" y="1646271"/>
              <a:ext cx="73462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02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Task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Dichotomous Image Segmentation (DIS)</a:t>
            </a:r>
          </a:p>
          <a:p>
            <a:pPr lvl="1"/>
            <a:r>
              <a:rPr lang="ko-KR" altLang="en-US" dirty="0"/>
              <a:t>고해상도의 객체의 마스크를 정교하게 추출하는 과제</a:t>
            </a:r>
            <a:endParaRPr lang="en-US" altLang="ko-KR" dirty="0"/>
          </a:p>
          <a:p>
            <a:pPr lvl="1"/>
            <a:r>
              <a:rPr lang="en-US" altLang="ko-KR" dirty="0"/>
              <a:t>Primary Challenges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The higher demand for segmentation capability</a:t>
            </a:r>
          </a:p>
          <a:p>
            <a:pPr lvl="3"/>
            <a:r>
              <a:rPr lang="ko-KR" altLang="en-US" dirty="0"/>
              <a:t>고해상도의 복잡한 구조를 가진 객체를 정확하게 추출하는 것을 목표</a:t>
            </a:r>
            <a:endParaRPr lang="en-US" altLang="ko-KR" dirty="0"/>
          </a:p>
          <a:p>
            <a:pPr marL="1371600" lvl="3" indent="0">
              <a:buNone/>
            </a:pPr>
            <a:r>
              <a:rPr lang="en-US" altLang="ko-KR" dirty="0"/>
              <a:t>=&gt; </a:t>
            </a:r>
            <a:r>
              <a:rPr lang="ko-KR" altLang="en-US" dirty="0"/>
              <a:t>더 </a:t>
            </a:r>
            <a:r>
              <a:rPr lang="ko-KR" altLang="en-US" b="1" u="sng" dirty="0"/>
              <a:t>복잡</a:t>
            </a:r>
            <a:r>
              <a:rPr lang="ko-KR" altLang="en-US" dirty="0"/>
              <a:t>한 구조와 </a:t>
            </a:r>
            <a:r>
              <a:rPr lang="ko-KR" altLang="en-US" b="1" u="sng" dirty="0"/>
              <a:t>강력</a:t>
            </a:r>
            <a:r>
              <a:rPr lang="ko-KR" altLang="en-US" dirty="0"/>
              <a:t>한 모델링을 요구</a:t>
            </a: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The more need for processing efficiency</a:t>
            </a:r>
          </a:p>
          <a:p>
            <a:pPr lvl="3"/>
            <a:r>
              <a:rPr lang="ko-KR" altLang="en-US" dirty="0"/>
              <a:t>이미지 크기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↑ </a:t>
            </a:r>
            <a:r>
              <a:rPr lang="en-US" altLang="ko-KR" dirty="0"/>
              <a:t>=&gt; </a:t>
            </a:r>
            <a:r>
              <a:rPr lang="ko-KR" altLang="en-US" dirty="0"/>
              <a:t>메모리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↑</a:t>
            </a:r>
            <a:r>
              <a:rPr lang="ko-KR" altLang="en-US" dirty="0"/>
              <a:t> </a:t>
            </a:r>
            <a:r>
              <a:rPr lang="en-US" altLang="ko-KR" dirty="0"/>
              <a:t>&amp; </a:t>
            </a:r>
            <a:r>
              <a:rPr lang="ko-KR" altLang="en-US" dirty="0"/>
              <a:t>처리 속도</a:t>
            </a:r>
            <a:r>
              <a:rPr lang="en-US" altLang="ko-KR" dirty="0"/>
              <a:t> ↓</a:t>
            </a:r>
          </a:p>
          <a:p>
            <a:pPr lvl="3"/>
            <a:r>
              <a:rPr lang="ko-KR" altLang="en-US" dirty="0"/>
              <a:t>자율 주행</a:t>
            </a:r>
            <a:r>
              <a:rPr lang="en-US" altLang="ko-KR" dirty="0"/>
              <a:t>, </a:t>
            </a:r>
            <a:r>
              <a:rPr lang="ko-KR" altLang="en-US" dirty="0"/>
              <a:t>실시간 영상 처리 등 현실 세계에서 활용하기 위해서는 </a:t>
            </a:r>
            <a:r>
              <a:rPr lang="en-US" altLang="ko-KR" b="1" u="sng" dirty="0"/>
              <a:t>inference efficiency</a:t>
            </a:r>
            <a:r>
              <a:rPr lang="ko-KR" altLang="en-US" dirty="0"/>
              <a:t>가 필요</a:t>
            </a:r>
            <a:endParaRPr lang="en-US" altLang="ko-KR" dirty="0"/>
          </a:p>
          <a:p>
            <a:pPr lvl="3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67EC553-1974-00A1-F651-3F903AF3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1026161"/>
            <a:ext cx="4268377" cy="24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4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895361"/>
            <a:chOff x="333786" y="2011194"/>
            <a:chExt cx="8536236" cy="8953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Conclusion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77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</a:p>
          <a:p>
            <a:pPr lvl="1"/>
            <a:r>
              <a:rPr lang="ko-KR" altLang="en-US" dirty="0"/>
              <a:t>기존 방법론들과 달리</a:t>
            </a:r>
            <a:r>
              <a:rPr lang="en-US" altLang="ko-KR" dirty="0"/>
              <a:t>, </a:t>
            </a:r>
            <a:r>
              <a:rPr lang="ko-KR" altLang="en-US" dirty="0"/>
              <a:t>최초로 </a:t>
            </a:r>
            <a:r>
              <a:rPr lang="en-US" altLang="ko-KR" dirty="0"/>
              <a:t>DIS task</a:t>
            </a:r>
            <a:r>
              <a:rPr lang="ko-KR" altLang="en-US" dirty="0"/>
              <a:t>를 위한 </a:t>
            </a:r>
            <a:r>
              <a:rPr lang="en-US" altLang="ko-KR" dirty="0"/>
              <a:t>single stage framework</a:t>
            </a:r>
            <a:r>
              <a:rPr lang="ko-KR" altLang="en-US" dirty="0"/>
              <a:t>를 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사람의 시각 시스템과 같이</a:t>
            </a:r>
            <a:r>
              <a:rPr lang="en-US" altLang="ko-KR" dirty="0"/>
              <a:t>, multi-view </a:t>
            </a:r>
            <a:r>
              <a:rPr lang="ko-KR" altLang="en-US" dirty="0"/>
              <a:t>관점의 방법론 적용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en-US" altLang="ko-KR" dirty="0"/>
              <a:t>efficient transformer </a:t>
            </a:r>
            <a:r>
              <a:rPr lang="ko-KR" altLang="en-US" dirty="0"/>
              <a:t>기반의 </a:t>
            </a:r>
            <a:r>
              <a:rPr lang="en-US" altLang="ko-KR" dirty="0"/>
              <a:t>multi-view </a:t>
            </a:r>
            <a:r>
              <a:rPr lang="ko-KR" altLang="en-US" dirty="0"/>
              <a:t>보조 모듈을 제안하여 정확한 </a:t>
            </a:r>
            <a:r>
              <a:rPr lang="en-US" altLang="ko-KR" dirty="0"/>
              <a:t>localization</a:t>
            </a:r>
            <a:r>
              <a:rPr lang="ko-KR" altLang="en-US" dirty="0"/>
              <a:t>과 디테일을 찾을 수 있도록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DIS benchmark dataset</a:t>
            </a:r>
            <a:r>
              <a:rPr lang="ko-KR" altLang="en-US" dirty="0"/>
              <a:t>에서 </a:t>
            </a:r>
            <a:r>
              <a:rPr lang="en-US" altLang="ko-KR" dirty="0"/>
              <a:t>SOTA </a:t>
            </a:r>
            <a:r>
              <a:rPr lang="ko-KR" altLang="en-US" dirty="0"/>
              <a:t>성능과 빠른 추론 속도를 입증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146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Problem State</a:t>
            </a:r>
          </a:p>
          <a:p>
            <a:pPr lvl="1"/>
            <a:r>
              <a:rPr lang="ko-KR" altLang="en-US" dirty="0"/>
              <a:t>기존의 방법론들은 여러 개의</a:t>
            </a:r>
            <a:r>
              <a:rPr lang="en-US" altLang="ko-KR" dirty="0"/>
              <a:t> stages</a:t>
            </a:r>
            <a:r>
              <a:rPr lang="ko-KR" altLang="en-US" dirty="0"/>
              <a:t>가 연속하는 형태를 띔</a:t>
            </a:r>
            <a:endParaRPr lang="en-US" altLang="ko-KR" dirty="0"/>
          </a:p>
          <a:p>
            <a:pPr lvl="2"/>
            <a:r>
              <a:rPr lang="ko-KR" altLang="en-US" dirty="0"/>
              <a:t>이는 매우 큰 용량</a:t>
            </a:r>
            <a:r>
              <a:rPr lang="en-US" altLang="ko-KR" dirty="0"/>
              <a:t>, </a:t>
            </a:r>
            <a:r>
              <a:rPr lang="ko-KR" altLang="en-US" dirty="0"/>
              <a:t>낮은 효율성</a:t>
            </a:r>
            <a:r>
              <a:rPr lang="en-US" altLang="ko-KR" dirty="0"/>
              <a:t>, </a:t>
            </a:r>
            <a:r>
              <a:rPr lang="ko-KR" altLang="en-US" dirty="0"/>
              <a:t>최적화하기 어려운 문제 존재</a:t>
            </a:r>
            <a:endParaRPr lang="en-US" altLang="ko-KR" dirty="0"/>
          </a:p>
          <a:p>
            <a:pPr lvl="1"/>
            <a:r>
              <a:rPr lang="ko-KR" altLang="en-US" dirty="0"/>
              <a:t>또한 </a:t>
            </a:r>
            <a:r>
              <a:rPr lang="en-US" altLang="ko-KR" dirty="0"/>
              <a:t>CNN</a:t>
            </a:r>
            <a:r>
              <a:rPr lang="ko-KR" altLang="en-US" dirty="0"/>
              <a:t>에 대한 의존도를 가지고 있음</a:t>
            </a:r>
            <a:endParaRPr lang="en-US" altLang="ko-KR" dirty="0"/>
          </a:p>
          <a:p>
            <a:pPr lvl="2"/>
            <a:r>
              <a:rPr lang="ko-KR" altLang="en-US" dirty="0"/>
              <a:t>하지만</a:t>
            </a:r>
            <a:r>
              <a:rPr lang="en-US" altLang="ko-KR" dirty="0"/>
              <a:t>, DIS task </a:t>
            </a:r>
            <a:r>
              <a:rPr lang="ko-KR" altLang="en-US" dirty="0"/>
              <a:t>특성상 이미지의 해상도가 높아질수록</a:t>
            </a:r>
            <a:r>
              <a:rPr lang="en-US" altLang="ko-KR" dirty="0"/>
              <a:t>, </a:t>
            </a:r>
            <a:r>
              <a:rPr lang="ko-KR" altLang="en-US" dirty="0"/>
              <a:t>상대적으로 작은 </a:t>
            </a:r>
            <a:r>
              <a:rPr lang="en-US" altLang="ko-KR" dirty="0"/>
              <a:t>receptive field</a:t>
            </a:r>
            <a:r>
              <a:rPr lang="ko-KR" altLang="en-US" dirty="0"/>
              <a:t>를 가짐</a:t>
            </a:r>
            <a:endParaRPr lang="en-US" altLang="ko-KR" dirty="0"/>
          </a:p>
          <a:p>
            <a:pPr marL="1371600" lvl="3" indent="0">
              <a:buNone/>
            </a:pPr>
            <a:r>
              <a:rPr lang="en-US" altLang="ko-KR" dirty="0"/>
              <a:t>=&gt; global</a:t>
            </a:r>
            <a:r>
              <a:rPr lang="ko-KR" altLang="en-US" dirty="0"/>
              <a:t>한 정보를 얻는데 방해됨</a:t>
            </a:r>
            <a:endParaRPr lang="en-US" altLang="ko-KR" dirty="0"/>
          </a:p>
        </p:txBody>
      </p:sp>
      <p:pic>
        <p:nvPicPr>
          <p:cNvPr id="3074" name="Picture 2" descr="Refer to caption">
            <a:extLst>
              <a:ext uri="{FF2B5EF4-FFF2-40B4-BE49-F238E27FC236}">
                <a16:creationId xmlns:a16="http://schemas.microsoft.com/office/drawing/2014/main" id="{EAA1E761-6257-3000-F1EA-EB1C3C39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55" y="3377425"/>
            <a:ext cx="4041025" cy="30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21454F1B-CE43-4F3B-96F2-01C7F2ACD006}"/>
              </a:ext>
            </a:extLst>
          </p:cNvPr>
          <p:cNvGrpSpPr/>
          <p:nvPr/>
        </p:nvGrpSpPr>
        <p:grpSpPr>
          <a:xfrm>
            <a:off x="7165340" y="3568566"/>
            <a:ext cx="4334221" cy="2348438"/>
            <a:chOff x="7261532" y="3434749"/>
            <a:chExt cx="4334221" cy="2348438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A43EBE6-1455-7C83-57E8-0AC439290D3F}"/>
                </a:ext>
              </a:extLst>
            </p:cNvPr>
            <p:cNvGrpSpPr/>
            <p:nvPr/>
          </p:nvGrpSpPr>
          <p:grpSpPr>
            <a:xfrm>
              <a:off x="7937484" y="4272279"/>
              <a:ext cx="696651" cy="701694"/>
              <a:chOff x="7484998" y="5029429"/>
              <a:chExt cx="696651" cy="701694"/>
            </a:xfrm>
          </p:grpSpPr>
          <p:pic>
            <p:nvPicPr>
              <p:cNvPr id="9218" name="Picture 2">
                <a:extLst>
                  <a:ext uri="{FF2B5EF4-FFF2-40B4-BE49-F238E27FC236}">
                    <a16:creationId xmlns:a16="http://schemas.microsoft.com/office/drawing/2014/main" id="{E6EAF829-0C8F-123E-B544-1E6E7334A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21" r="39914" b="75278"/>
              <a:stretch/>
            </p:blipFill>
            <p:spPr bwMode="auto">
              <a:xfrm>
                <a:off x="7492618" y="5046345"/>
                <a:ext cx="689031" cy="684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02E4704-C7F9-251A-208A-3CBC07076350}"/>
                  </a:ext>
                </a:extLst>
              </p:cNvPr>
              <p:cNvSpPr/>
              <p:nvPr/>
            </p:nvSpPr>
            <p:spPr>
              <a:xfrm>
                <a:off x="7484998" y="5029429"/>
                <a:ext cx="363602" cy="34902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9C4BE24-946B-2FBC-D002-7748873F9830}"/>
                </a:ext>
              </a:extLst>
            </p:cNvPr>
            <p:cNvGrpSpPr/>
            <p:nvPr/>
          </p:nvGrpSpPr>
          <p:grpSpPr>
            <a:xfrm>
              <a:off x="9253552" y="3455445"/>
              <a:ext cx="2342201" cy="2327742"/>
              <a:chOff x="8706798" y="3395761"/>
              <a:chExt cx="2342201" cy="2327742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9CE6AF4C-BE9E-B104-41F7-B16799EE34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21" r="39914" b="75278"/>
              <a:stretch/>
            </p:blipFill>
            <p:spPr bwMode="auto">
              <a:xfrm>
                <a:off x="8706798" y="3395761"/>
                <a:ext cx="2342201" cy="2327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BDBDB8DC-03CD-DD4C-964B-18C32C16D1E4}"/>
                  </a:ext>
                </a:extLst>
              </p:cNvPr>
              <p:cNvSpPr/>
              <p:nvPr/>
            </p:nvSpPr>
            <p:spPr>
              <a:xfrm>
                <a:off x="8706798" y="3399190"/>
                <a:ext cx="363602" cy="34902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5" name="연결선: 구부러짐 14">
              <a:extLst>
                <a:ext uri="{FF2B5EF4-FFF2-40B4-BE49-F238E27FC236}">
                  <a16:creationId xmlns:a16="http://schemas.microsoft.com/office/drawing/2014/main" id="{88E8983D-0469-79E9-8242-CA952BF44DC4}"/>
                </a:ext>
              </a:extLst>
            </p:cNvPr>
            <p:cNvCxnSpPr>
              <a:stCxn id="8" idx="0"/>
            </p:cNvCxnSpPr>
            <p:nvPr/>
          </p:nvCxnSpPr>
          <p:spPr>
            <a:xfrm rot="5400000" flipH="1" flipV="1">
              <a:off x="8366971" y="3385699"/>
              <a:ext cx="638895" cy="1134267"/>
            </a:xfrm>
            <a:prstGeom prst="curvedConnector2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EB0053-27C9-2A79-E62A-36EFB1B6E20B}"/>
                </a:ext>
              </a:extLst>
            </p:cNvPr>
            <p:cNvSpPr txBox="1"/>
            <p:nvPr/>
          </p:nvSpPr>
          <p:spPr>
            <a:xfrm>
              <a:off x="7261532" y="3434749"/>
              <a:ext cx="1324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Same</a:t>
              </a:r>
              <a:r>
                <a:rPr lang="ko-KR" altLang="en-US" sz="1200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</a:t>
              </a:r>
              <a:r>
                <a:rPr lang="en-US" altLang="ko-KR" sz="1200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kernel</a:t>
              </a:r>
            </a:p>
            <a:p>
              <a:pPr algn="r"/>
              <a:r>
                <a:rPr lang="en-US" altLang="ko-KR" sz="1200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size</a:t>
              </a:r>
              <a:endParaRPr lang="ko-KR" altLang="en-US" sz="1200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29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</a:p>
          <a:p>
            <a:pPr lvl="1"/>
            <a:r>
              <a:rPr lang="en-US" altLang="ko-KR" dirty="0"/>
              <a:t>DIS </a:t>
            </a:r>
            <a:r>
              <a:rPr lang="ko-KR" altLang="en-US" dirty="0"/>
              <a:t>수행을 위한 </a:t>
            </a:r>
            <a:r>
              <a:rPr lang="ko-KR" altLang="en-US" b="1" u="sng" dirty="0"/>
              <a:t>하나의 </a:t>
            </a:r>
            <a:r>
              <a:rPr lang="en-US" altLang="ko-KR" b="1" u="sng" dirty="0"/>
              <a:t>Encoder-Decoder </a:t>
            </a:r>
            <a:r>
              <a:rPr lang="ko-KR" altLang="en-US" b="1" u="sng" dirty="0"/>
              <a:t>구조를 가진 </a:t>
            </a:r>
            <a:r>
              <a:rPr lang="en-US" altLang="ko-KR" b="1" u="sng" dirty="0">
                <a:solidFill>
                  <a:srgbClr val="FF0000"/>
                </a:solidFill>
              </a:rPr>
              <a:t>Single stream</a:t>
            </a:r>
            <a:r>
              <a:rPr lang="ko-KR" altLang="en-US" dirty="0"/>
              <a:t> 모델을 최초로 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Human Visual System</a:t>
            </a:r>
          </a:p>
          <a:p>
            <a:pPr lvl="2"/>
            <a:r>
              <a:rPr lang="ko-KR" altLang="en-US" dirty="0"/>
              <a:t>다양한 </a:t>
            </a:r>
            <a:r>
              <a:rPr lang="en-US" altLang="ko-KR" dirty="0"/>
              <a:t>view</a:t>
            </a:r>
            <a:r>
              <a:rPr lang="ko-KR" altLang="en-US" dirty="0"/>
              <a:t>를 관찰하여</a:t>
            </a:r>
            <a:r>
              <a:rPr lang="en-US" altLang="ko-KR" dirty="0"/>
              <a:t>, </a:t>
            </a:r>
            <a:r>
              <a:rPr lang="ko-KR" altLang="en-US" dirty="0"/>
              <a:t>그 중 관심있는 영역을 집중 포착</a:t>
            </a:r>
            <a:endParaRPr lang="en-US" altLang="ko-KR" dirty="0"/>
          </a:p>
          <a:p>
            <a:pPr lvl="2"/>
            <a:r>
              <a:rPr lang="ko-KR" altLang="en-US" dirty="0"/>
              <a:t>이에 영감을 받아</a:t>
            </a:r>
            <a:r>
              <a:rPr lang="en-US" altLang="ko-KR" dirty="0"/>
              <a:t>, </a:t>
            </a:r>
            <a:r>
              <a:rPr lang="ko-KR" altLang="en-US" dirty="0"/>
              <a:t>고해상도 이미지를 쪼개서 </a:t>
            </a:r>
            <a:r>
              <a:rPr lang="ko-KR" altLang="en-US" b="1" u="sng" dirty="0"/>
              <a:t>여러 </a:t>
            </a:r>
            <a:r>
              <a:rPr lang="en-US" altLang="ko-KR" b="1" u="sng" dirty="0"/>
              <a:t>view</a:t>
            </a:r>
            <a:r>
              <a:rPr lang="ko-KR" altLang="en-US" b="1" u="sng" dirty="0"/>
              <a:t>로 잘라서 보고자 함</a:t>
            </a:r>
            <a:r>
              <a:rPr lang="ko-KR" altLang="en-US" dirty="0"/>
              <a:t> </a:t>
            </a:r>
            <a:r>
              <a:rPr lang="en-US" altLang="ko-KR" dirty="0"/>
              <a:t>=&gt; </a:t>
            </a:r>
            <a:r>
              <a:rPr lang="en-US" altLang="ko-KR" b="1" u="sng" dirty="0">
                <a:solidFill>
                  <a:srgbClr val="FF0000"/>
                </a:solidFill>
              </a:rPr>
              <a:t>Multi-View</a:t>
            </a:r>
            <a:r>
              <a:rPr lang="ko-KR" altLang="en-US" b="1" dirty="0"/>
              <a:t>로 모델 학습해보자</a:t>
            </a:r>
            <a:r>
              <a:rPr lang="en-US" altLang="ko-KR" b="1" dirty="0"/>
              <a:t>!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4AB39EB-4CD4-6B6E-01D7-11FF6CBE6917}"/>
              </a:ext>
            </a:extLst>
          </p:cNvPr>
          <p:cNvGrpSpPr/>
          <p:nvPr/>
        </p:nvGrpSpPr>
        <p:grpSpPr>
          <a:xfrm>
            <a:off x="3669135" y="3665582"/>
            <a:ext cx="4853730" cy="2643581"/>
            <a:chOff x="3669135" y="3665582"/>
            <a:chExt cx="4853730" cy="2643581"/>
          </a:xfrm>
        </p:grpSpPr>
        <p:pic>
          <p:nvPicPr>
            <p:cNvPr id="10242" name="Picture 2" descr="Refer to caption">
              <a:extLst>
                <a:ext uri="{FF2B5EF4-FFF2-40B4-BE49-F238E27FC236}">
                  <a16:creationId xmlns:a16="http://schemas.microsoft.com/office/drawing/2014/main" id="{C1866CAE-F4AF-3326-BB43-7BBEC1AFC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135" y="3952452"/>
              <a:ext cx="4853730" cy="202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8437B8-292B-91F7-85B6-13958CEE0F07}"/>
                </a:ext>
              </a:extLst>
            </p:cNvPr>
            <p:cNvSpPr txBox="1"/>
            <p:nvPr/>
          </p:nvSpPr>
          <p:spPr>
            <a:xfrm>
              <a:off x="4434347" y="3665582"/>
              <a:ext cx="2159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Global information</a:t>
              </a:r>
              <a:endParaRPr lang="ko-KR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CFF7C6-EE6A-BC1C-F02F-9B56C6EEF5E5}"/>
                </a:ext>
              </a:extLst>
            </p:cNvPr>
            <p:cNvSpPr txBox="1"/>
            <p:nvPr/>
          </p:nvSpPr>
          <p:spPr>
            <a:xfrm>
              <a:off x="5108636" y="6001386"/>
              <a:ext cx="2159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Local details</a:t>
              </a:r>
              <a:endParaRPr lang="ko-KR" alt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EB1C707-ADD0-7404-1E66-E879E8B98C48}"/>
              </a:ext>
            </a:extLst>
          </p:cNvPr>
          <p:cNvSpPr/>
          <p:nvPr/>
        </p:nvSpPr>
        <p:spPr>
          <a:xfrm>
            <a:off x="6222239" y="1175541"/>
            <a:ext cx="744170" cy="30777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Key 1</a:t>
            </a:r>
            <a:endParaRPr lang="ko-KR" altLang="en-US" sz="1200" b="1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FA808E7-6AF6-F0A6-F07F-2CACF04A25CD}"/>
              </a:ext>
            </a:extLst>
          </p:cNvPr>
          <p:cNvSpPr/>
          <p:nvPr/>
        </p:nvSpPr>
        <p:spPr>
          <a:xfrm>
            <a:off x="7534136" y="2685401"/>
            <a:ext cx="744170" cy="30777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Key 2</a:t>
            </a:r>
            <a:endParaRPr lang="ko-KR" altLang="en-US" sz="1200" b="1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55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MVANet</a:t>
            </a:r>
            <a:r>
              <a:rPr lang="en-US" altLang="ko-KR" dirty="0"/>
              <a:t>: Multi-view aggregation network</a:t>
            </a:r>
          </a:p>
          <a:p>
            <a:pPr lvl="1"/>
            <a:r>
              <a:rPr lang="en-US" altLang="ko-KR" dirty="0"/>
              <a:t>Single stage Encoder-Decoder </a:t>
            </a:r>
            <a:r>
              <a:rPr lang="ko-KR" altLang="en-US" dirty="0"/>
              <a:t>구조</a:t>
            </a:r>
            <a:endParaRPr lang="en-US" altLang="ko-KR" dirty="0"/>
          </a:p>
          <a:p>
            <a:pPr lvl="1"/>
            <a:r>
              <a:rPr lang="en-US" altLang="ko-KR" dirty="0"/>
              <a:t>Multi-view </a:t>
            </a:r>
            <a:r>
              <a:rPr lang="ko-KR" altLang="en-US" dirty="0"/>
              <a:t>방법론 적용</a:t>
            </a:r>
            <a:endParaRPr lang="en-US" altLang="ko-KR" dirty="0"/>
          </a:p>
          <a:p>
            <a:pPr lvl="2"/>
            <a:r>
              <a:rPr lang="en-US" altLang="ko-KR" dirty="0"/>
              <a:t>multi-view </a:t>
            </a:r>
            <a:r>
              <a:rPr lang="ko-KR" altLang="en-US" dirty="0"/>
              <a:t>입력 패치들을 보조해줄 모듈 제안</a:t>
            </a:r>
            <a:endParaRPr lang="en-US" altLang="ko-KR" dirty="0"/>
          </a:p>
          <a:p>
            <a:pPr lvl="3"/>
            <a:r>
              <a:rPr lang="en-US" altLang="ko-KR" b="1" dirty="0"/>
              <a:t>MCLM (Multi-view Complementary Localization Module)</a:t>
            </a:r>
          </a:p>
          <a:p>
            <a:pPr lvl="3"/>
            <a:r>
              <a:rPr lang="en-US" altLang="ko-KR" b="1" dirty="0"/>
              <a:t>MCRM (Multi-view Complementary Refinement Module)</a:t>
            </a:r>
          </a:p>
        </p:txBody>
      </p:sp>
      <p:pic>
        <p:nvPicPr>
          <p:cNvPr id="1026" name="Picture 2" descr="Refer to caption">
            <a:extLst>
              <a:ext uri="{FF2B5EF4-FFF2-40B4-BE49-F238E27FC236}">
                <a16:creationId xmlns:a16="http://schemas.microsoft.com/office/drawing/2014/main" id="{BFC10958-26A5-0852-F66E-61B538C0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16" y="3643358"/>
            <a:ext cx="5887768" cy="26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5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3379881"/>
            <a:chOff x="333786" y="2011194"/>
            <a:chExt cx="8536236" cy="33798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Method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236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Overall Architecture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Multi-view Complementary Localization (MCLM)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Multi-view Complementary Refinement (MCRM)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View Rearrangement(VRM)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Loss Function</a:t>
              </a:r>
              <a:endParaRPr lang="ko-KR" altLang="en-US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63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lvl="1"/>
            <a:endParaRPr lang="en-US" altLang="ko-KR" dirty="0"/>
          </a:p>
        </p:txBody>
      </p:sp>
      <p:pic>
        <p:nvPicPr>
          <p:cNvPr id="1026" name="Picture 2" descr="Refer to caption">
            <a:extLst>
              <a:ext uri="{FF2B5EF4-FFF2-40B4-BE49-F238E27FC236}">
                <a16:creationId xmlns:a16="http://schemas.microsoft.com/office/drawing/2014/main" id="{BFC10958-26A5-0852-F66E-61B538C0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14" y="2157992"/>
            <a:ext cx="7022571" cy="34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8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Architecture</a:t>
            </a:r>
          </a:p>
          <a:p>
            <a:pPr marL="457200" lvl="1" indent="0">
              <a:buNone/>
            </a:pPr>
            <a:r>
              <a:rPr lang="en-US" altLang="ko-KR" dirty="0"/>
              <a:t>1) Multi-view Input</a:t>
            </a:r>
          </a:p>
          <a:p>
            <a:pPr lvl="2"/>
            <a:r>
              <a:rPr lang="en-US" altLang="ko-KR" dirty="0"/>
              <a:t>HR Original image</a:t>
            </a:r>
            <a:r>
              <a:rPr lang="ko-KR" altLang="en-US" dirty="0"/>
              <a:t>에서 </a:t>
            </a:r>
            <a:r>
              <a:rPr lang="en-US" altLang="ko-KR" dirty="0"/>
              <a:t>2</a:t>
            </a:r>
            <a:r>
              <a:rPr lang="ko-KR" altLang="en-US" dirty="0"/>
              <a:t>개</a:t>
            </a:r>
            <a:r>
              <a:rPr lang="en-US" altLang="ko-KR" dirty="0"/>
              <a:t> view </a:t>
            </a:r>
            <a:r>
              <a:rPr lang="ko-KR" altLang="en-US" dirty="0"/>
              <a:t>생성</a:t>
            </a:r>
            <a:endParaRPr lang="en-US" altLang="ko-KR" dirty="0"/>
          </a:p>
          <a:p>
            <a:pPr lvl="3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Close-Up view</a:t>
            </a:r>
            <a:r>
              <a:rPr lang="en-US" altLang="ko-KR" dirty="0"/>
              <a:t> : </a:t>
            </a:r>
            <a:r>
              <a:rPr lang="ko-KR" altLang="en-US" dirty="0"/>
              <a:t>고해상도 원본 이미지를 겹치지 않게 </a:t>
            </a:r>
            <a:r>
              <a:rPr lang="en-US" altLang="ko-KR" dirty="0"/>
              <a:t>M(=4) </a:t>
            </a:r>
            <a:r>
              <a:rPr lang="ko-KR" altLang="en-US" dirty="0"/>
              <a:t>등분한 </a:t>
            </a:r>
            <a:r>
              <a:rPr lang="ko-KR" altLang="en-US" b="1" u="sng" dirty="0"/>
              <a:t>고해상도</a:t>
            </a:r>
            <a:r>
              <a:rPr lang="en-US" altLang="ko-KR" b="1" u="sng" dirty="0"/>
              <a:t> local</a:t>
            </a:r>
            <a:r>
              <a:rPr lang="ko-KR" altLang="en-US" b="1" u="sng" dirty="0"/>
              <a:t> </a:t>
            </a:r>
            <a:r>
              <a:rPr lang="en-US" altLang="ko-KR" b="1" u="sng" dirty="0"/>
              <a:t>view</a:t>
            </a:r>
          </a:p>
          <a:p>
            <a:pPr lvl="3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Distant View </a:t>
            </a:r>
            <a:r>
              <a:rPr lang="en-US" altLang="ko-KR" dirty="0"/>
              <a:t>: </a:t>
            </a:r>
            <a:r>
              <a:rPr lang="ko-KR" altLang="en-US" dirty="0"/>
              <a:t>고해상도 원본 이미지를 </a:t>
            </a:r>
            <a:r>
              <a:rPr lang="en-US" altLang="ko-KR" dirty="0"/>
              <a:t>close-Up view patches </a:t>
            </a:r>
            <a:r>
              <a:rPr lang="ko-KR" altLang="en-US" dirty="0"/>
              <a:t>해상도에 맞게 </a:t>
            </a:r>
            <a:r>
              <a:rPr lang="en-US" altLang="ko-KR" dirty="0"/>
              <a:t>resize</a:t>
            </a:r>
            <a:r>
              <a:rPr lang="ko-KR" altLang="en-US" dirty="0"/>
              <a:t>한 </a:t>
            </a:r>
            <a:r>
              <a:rPr lang="ko-KR" altLang="en-US" b="1" u="sng" dirty="0"/>
              <a:t>저해상도 </a:t>
            </a:r>
            <a:r>
              <a:rPr lang="en-US" altLang="ko-KR" b="1" u="sng" dirty="0"/>
              <a:t>global view</a:t>
            </a:r>
          </a:p>
        </p:txBody>
      </p:sp>
      <p:pic>
        <p:nvPicPr>
          <p:cNvPr id="5" name="Picture 2" descr="Refer to caption">
            <a:extLst>
              <a:ext uri="{FF2B5EF4-FFF2-40B4-BE49-F238E27FC236}">
                <a16:creationId xmlns:a16="http://schemas.microsoft.com/office/drawing/2014/main" id="{AC65B7B5-505C-42B0-3C4C-AB69DF17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1" y="3191431"/>
            <a:ext cx="6207153" cy="30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7BC2B7DD-4751-16ED-FDB0-B85E6F309F53}"/>
              </a:ext>
            </a:extLst>
          </p:cNvPr>
          <p:cNvGrpSpPr/>
          <p:nvPr/>
        </p:nvGrpSpPr>
        <p:grpSpPr>
          <a:xfrm>
            <a:off x="2960284" y="3501731"/>
            <a:ext cx="2975373" cy="3091331"/>
            <a:chOff x="2834877" y="3520298"/>
            <a:chExt cx="2975373" cy="3091331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F1BA14A-CAF4-FD8A-64C4-8FF18F3BDAD0}"/>
                </a:ext>
              </a:extLst>
            </p:cNvPr>
            <p:cNvGrpSpPr/>
            <p:nvPr/>
          </p:nvGrpSpPr>
          <p:grpSpPr>
            <a:xfrm>
              <a:off x="4210050" y="3520298"/>
              <a:ext cx="1600200" cy="3091331"/>
              <a:chOff x="4210050" y="3520298"/>
              <a:chExt cx="1600200" cy="3091331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C14D92F9-5DA5-3FED-FF95-2B912A7A2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1675" y="5013051"/>
                <a:ext cx="0" cy="159857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3D703655-4DFF-2425-02F7-EFA677969B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12431" y="5013051"/>
                <a:ext cx="159781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CF25ED67-F92E-87F0-BD80-3C3C549386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050" y="3520298"/>
                <a:ext cx="9523" cy="1520808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445C276-C71C-6618-C61D-BF217105AE9D}"/>
                </a:ext>
              </a:extLst>
            </p:cNvPr>
            <p:cNvCxnSpPr>
              <a:cxnSpLocks/>
            </p:cNvCxnSpPr>
            <p:nvPr/>
          </p:nvCxnSpPr>
          <p:spPr>
            <a:xfrm>
              <a:off x="2834877" y="3520298"/>
              <a:ext cx="13098" cy="3091331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1F1641A3-C1A1-DDF2-B39D-3A1B84284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449" y="6611629"/>
              <a:ext cx="2962275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1F6F92E1-9A65-F239-AF39-ABCAB40A1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449" y="3520298"/>
              <a:ext cx="1381124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4810BBD-DC59-8EC8-DD06-6D6A91BAB982}"/>
              </a:ext>
            </a:extLst>
          </p:cNvPr>
          <p:cNvSpPr txBox="1"/>
          <p:nvPr/>
        </p:nvSpPr>
        <p:spPr>
          <a:xfrm>
            <a:off x="4845923" y="6157745"/>
            <a:ext cx="1310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3, H, W)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5FB9AE-5473-6441-9EF1-9E180A341E87}"/>
              </a:ext>
            </a:extLst>
          </p:cNvPr>
          <p:cNvSpPr txBox="1"/>
          <p:nvPr/>
        </p:nvSpPr>
        <p:spPr>
          <a:xfrm>
            <a:off x="3861817" y="5818069"/>
            <a:ext cx="150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E0C754-C2A4-FC50-2050-9889C293BF65}"/>
              </a:ext>
            </a:extLst>
          </p:cNvPr>
          <p:cNvSpPr txBox="1"/>
          <p:nvPr/>
        </p:nvSpPr>
        <p:spPr>
          <a:xfrm>
            <a:off x="2994880" y="6178659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(4B,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E81963-9311-84E5-2EC5-C7AE4D9CCF00}"/>
              </a:ext>
            </a:extLst>
          </p:cNvPr>
          <p:cNvSpPr txBox="1"/>
          <p:nvPr/>
        </p:nvSpPr>
        <p:spPr>
          <a:xfrm>
            <a:off x="2960284" y="3616101"/>
            <a:ext cx="119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en-US" altLang="ko-KR" sz="1000" b="1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5B</a:t>
            </a:r>
            <a:r>
              <a:rPr lang="en-US" altLang="ko-KR" sz="1000" b="1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3, H/2, W/2)</a:t>
            </a:r>
            <a:endParaRPr lang="ko-KR" altLang="en-US" sz="1000" b="1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60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12222</TotalTime>
  <Words>1672</Words>
  <Application>Microsoft Office PowerPoint</Application>
  <PresentationFormat>와이드스크린</PresentationFormat>
  <Paragraphs>294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3" baseType="lpstr">
      <vt:lpstr>KoPubWorld돋움체 Bold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Noto Serif</vt:lpstr>
      <vt:lpstr>Symbol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1778</cp:revision>
  <dcterms:created xsi:type="dcterms:W3CDTF">2022-02-02T04:32:22Z</dcterms:created>
  <dcterms:modified xsi:type="dcterms:W3CDTF">2024-06-04T00:08:10Z</dcterms:modified>
</cp:coreProperties>
</file>