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3"/>
  </p:notesMasterIdLst>
  <p:handoutMasterIdLst>
    <p:handoutMasterId r:id="rId34"/>
  </p:handoutMasterIdLst>
  <p:sldIdLst>
    <p:sldId id="342" r:id="rId2"/>
    <p:sldId id="352" r:id="rId3"/>
    <p:sldId id="351" r:id="rId4"/>
    <p:sldId id="353" r:id="rId5"/>
    <p:sldId id="355" r:id="rId6"/>
    <p:sldId id="354" r:id="rId7"/>
    <p:sldId id="356" r:id="rId8"/>
    <p:sldId id="357" r:id="rId9"/>
    <p:sldId id="359" r:id="rId10"/>
    <p:sldId id="360" r:id="rId11"/>
    <p:sldId id="361" r:id="rId12"/>
    <p:sldId id="362" r:id="rId13"/>
    <p:sldId id="364" r:id="rId14"/>
    <p:sldId id="365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8" r:id="rId23"/>
    <p:sldId id="377" r:id="rId24"/>
    <p:sldId id="374" r:id="rId25"/>
    <p:sldId id="375" r:id="rId26"/>
    <p:sldId id="376" r:id="rId27"/>
    <p:sldId id="379" r:id="rId28"/>
    <p:sldId id="380" r:id="rId29"/>
    <p:sldId id="381" r:id="rId30"/>
    <p:sldId id="382" r:id="rId31"/>
    <p:sldId id="3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0F41"/>
    <a:srgbClr val="2E2E2E"/>
    <a:srgbClr val="3E3E3E"/>
    <a:srgbClr val="D5B186"/>
    <a:srgbClr val="DCDACC"/>
    <a:srgbClr val="00286F"/>
    <a:srgbClr val="D9DADC"/>
    <a:srgbClr val="115445"/>
    <a:srgbClr val="00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2917" autoAdjust="0"/>
  </p:normalViewPr>
  <p:slideViewPr>
    <p:cSldViewPr snapToGrid="0" showGuides="1">
      <p:cViewPr varScale="1">
        <p:scale>
          <a:sx n="104" d="100"/>
          <a:sy n="104" d="100"/>
        </p:scale>
        <p:origin x="1182" y="9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2024-07-08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2024-07-08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492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701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119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2922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90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1722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8662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325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0737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988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016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168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1899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259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902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196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5028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267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138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141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95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72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2386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410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30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73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709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607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34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00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530183" y="1554485"/>
            <a:ext cx="1112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SelfReformer</a:t>
            </a:r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 Self-Refined Network with Transformer for Salient Object Detection</a:t>
            </a:r>
            <a:b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en-US" altLang="ko-KR" sz="2800" b="0" i="0" u="none" strike="noStrike" dirty="0">
                <a:effectLst/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IEEE Transactions on Multimedia 2024)</a:t>
            </a:r>
            <a:endParaRPr lang="ko-KR" altLang="en-US" sz="2600" spc="-15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10831" y="360112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2024.07.08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Ki-</a:t>
            </a: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Ryum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Moon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Encoder</a:t>
            </a:r>
          </a:p>
          <a:p>
            <a:pPr lvl="1"/>
            <a:r>
              <a:rPr lang="en-US" altLang="ko-KR" dirty="0"/>
              <a:t>Pyramid</a:t>
            </a:r>
            <a:r>
              <a:rPr lang="ko-KR" altLang="en-US" dirty="0"/>
              <a:t> </a:t>
            </a:r>
            <a:r>
              <a:rPr lang="en-US" altLang="ko-KR" dirty="0"/>
              <a:t>Vision Transformer (PVTv2) Backbone</a:t>
            </a:r>
          </a:p>
          <a:p>
            <a:pPr lvl="2"/>
            <a:r>
              <a:rPr lang="ko-KR" altLang="en-US" sz="1200" dirty="0"/>
              <a:t>입력 영상은 </a:t>
            </a:r>
            <a:r>
              <a:rPr lang="en-US" altLang="ko-KR" sz="1200" dirty="0"/>
              <a:t>(B, 3, 224, 224)</a:t>
            </a:r>
            <a:r>
              <a:rPr lang="ko-KR" altLang="en-US" sz="1200" dirty="0"/>
              <a:t>로</a:t>
            </a:r>
            <a:r>
              <a:rPr lang="en-US" altLang="ko-KR" sz="1200" dirty="0"/>
              <a:t> ImageNet-1K</a:t>
            </a:r>
            <a:r>
              <a:rPr lang="ko-KR" altLang="en-US" sz="1200" dirty="0"/>
              <a:t>로 </a:t>
            </a:r>
            <a:r>
              <a:rPr lang="en-US" altLang="ko-KR" sz="1200" dirty="0"/>
              <a:t>Pretrained</a:t>
            </a:r>
            <a:r>
              <a:rPr lang="ko-KR" altLang="en-US" sz="1200" dirty="0"/>
              <a:t>된 </a:t>
            </a:r>
            <a:r>
              <a:rPr lang="en-US" altLang="ko-KR" sz="1200" dirty="0"/>
              <a:t>PVTv2-b2</a:t>
            </a:r>
            <a:r>
              <a:rPr lang="ko-KR" altLang="en-US" sz="1200" dirty="0"/>
              <a:t>를 그대로 사용함</a:t>
            </a:r>
            <a:r>
              <a:rPr lang="en-US" altLang="ko-KR" sz="1200" dirty="0"/>
              <a:t>.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Pixel Shuffle for Up/down-sampling GTs and Features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오른쪽 그림과 같이 </a:t>
            </a:r>
            <a:r>
              <a:rPr lang="en-US" altLang="ko-KR" sz="1200" dirty="0"/>
              <a:t>Encoder</a:t>
            </a:r>
            <a:r>
              <a:rPr lang="ko-KR" altLang="en-US" sz="1200" dirty="0"/>
              <a:t>에서 추출된 </a:t>
            </a:r>
            <a:r>
              <a:rPr lang="en-US" altLang="ko-KR" sz="1200" dirty="0"/>
              <a:t>Feature</a:t>
            </a:r>
            <a:r>
              <a:rPr lang="ko-KR" altLang="en-US" sz="1200" dirty="0"/>
              <a:t>를 </a:t>
            </a:r>
            <a:r>
              <a:rPr lang="en-US" altLang="ko-KR" sz="1200" dirty="0"/>
              <a:t>Channel</a:t>
            </a:r>
            <a:r>
              <a:rPr lang="ko-KR" altLang="en-US" sz="1200" dirty="0"/>
              <a:t>을 늘리고 </a:t>
            </a:r>
            <a:r>
              <a:rPr lang="en-US" altLang="ko-KR" sz="1200" dirty="0"/>
              <a:t>(Pixel Un-shuffle)</a:t>
            </a:r>
            <a:br>
              <a:rPr lang="en-US" altLang="ko-KR" sz="1200" dirty="0"/>
            </a:br>
            <a:r>
              <a:rPr lang="en-US" altLang="ko-KR" sz="1200" dirty="0"/>
              <a:t>H,W</a:t>
            </a:r>
            <a:r>
              <a:rPr lang="ko-KR" altLang="en-US" sz="1200" dirty="0"/>
              <a:t>를 줄이거나</a:t>
            </a:r>
            <a:r>
              <a:rPr lang="en-US" altLang="ko-KR" sz="1200" dirty="0"/>
              <a:t>, H,W</a:t>
            </a:r>
            <a:r>
              <a:rPr lang="ko-KR" altLang="en-US" sz="1200" dirty="0"/>
              <a:t>를 늘리고</a:t>
            </a:r>
            <a:r>
              <a:rPr lang="en-US" altLang="ko-KR" sz="1200" dirty="0"/>
              <a:t>, Channel</a:t>
            </a:r>
            <a:r>
              <a:rPr lang="ko-KR" altLang="en-US" sz="1200" dirty="0"/>
              <a:t>을 줄이는 식으로 사용함</a:t>
            </a:r>
            <a:r>
              <a:rPr lang="en-US" altLang="ko-KR" sz="1200" dirty="0"/>
              <a:t>. (Pixel Shuffle)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17DF314-F03E-17F5-6C52-8448D1E43D13}"/>
              </a:ext>
            </a:extLst>
          </p:cNvPr>
          <p:cNvGrpSpPr/>
          <p:nvPr/>
        </p:nvGrpSpPr>
        <p:grpSpPr>
          <a:xfrm>
            <a:off x="7741698" y="1221739"/>
            <a:ext cx="3812128" cy="1216661"/>
            <a:chOff x="7627397" y="1221739"/>
            <a:chExt cx="4974177" cy="151193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67D28E8-15F8-7220-6D24-3F1C1CFF0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607" r="51370" b="48064"/>
            <a:stretch/>
          </p:blipFill>
          <p:spPr>
            <a:xfrm>
              <a:off x="7627397" y="1221739"/>
              <a:ext cx="4974177" cy="1511936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724EF7ED-1B5E-FB64-8480-B3893905D1B2}"/>
                </a:ext>
              </a:extLst>
            </p:cNvPr>
            <p:cNvSpPr/>
            <p:nvPr/>
          </p:nvSpPr>
          <p:spPr>
            <a:xfrm>
              <a:off x="8667750" y="1524000"/>
              <a:ext cx="3933824" cy="1209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E535A62A-00A4-B6DA-EC41-9186A5F91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8" t="1" r="24553" b="49589"/>
          <a:stretch/>
        </p:blipFill>
        <p:spPr>
          <a:xfrm>
            <a:off x="146680" y="4038721"/>
            <a:ext cx="5569549" cy="20788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CAF37AF-3DAD-2CF7-BB54-A3FB9E68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52" y="3429000"/>
            <a:ext cx="5239481" cy="45726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DE7FC23F-82AD-B10F-8541-EF317910C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43" y="4038721"/>
            <a:ext cx="6263676" cy="20788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13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Encoder</a:t>
            </a:r>
          </a:p>
          <a:p>
            <a:pPr lvl="1"/>
            <a:r>
              <a:rPr lang="en-US" altLang="ko-KR" dirty="0"/>
              <a:t>Global Context Branch (1)</a:t>
            </a:r>
          </a:p>
          <a:p>
            <a:pPr lvl="2"/>
            <a:r>
              <a:rPr lang="en-US" altLang="ko-KR" sz="1200" dirty="0"/>
              <a:t>Global Context</a:t>
            </a:r>
            <a:r>
              <a:rPr lang="ko-KR" altLang="en-US" sz="1200" dirty="0"/>
              <a:t>는 눈에 띄는 객체가 어디에 있는지를 나타내는 단서로 전체적인 객체의 모양 형성에 사용되고</a:t>
            </a:r>
            <a:r>
              <a:rPr lang="en-US" altLang="ko-KR" sz="1200" dirty="0"/>
              <a:t>, Local Context</a:t>
            </a:r>
            <a:r>
              <a:rPr lang="ko-KR" altLang="en-US" sz="1200" dirty="0"/>
              <a:t>는 예측 시 객체의 세세한 정보를 추가적으로 예측할 때 사용됨</a:t>
            </a:r>
            <a:r>
              <a:rPr lang="en-US" altLang="ko-KR" sz="12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주로 깊게 쌓아진 </a:t>
            </a:r>
            <a:r>
              <a:rPr lang="en-US" altLang="ko-KR" sz="1200" dirty="0"/>
              <a:t>Encoder block</a:t>
            </a:r>
            <a:r>
              <a:rPr lang="ko-KR" altLang="en-US" sz="1200" dirty="0"/>
              <a:t>에 </a:t>
            </a:r>
            <a:r>
              <a:rPr lang="en-US" altLang="ko-KR" sz="1200" dirty="0"/>
              <a:t>Global Context</a:t>
            </a:r>
            <a:r>
              <a:rPr lang="ko-KR" altLang="en-US" sz="1200" dirty="0"/>
              <a:t>가 포함되어 예측의 전체 모양과 위치에 기여하는 걸로 알려져 있지만</a:t>
            </a:r>
            <a:r>
              <a:rPr lang="en-US" altLang="ko-KR" sz="1200" dirty="0"/>
              <a:t>, </a:t>
            </a:r>
            <a:r>
              <a:rPr lang="ko-KR" altLang="en-US" sz="1200" dirty="0"/>
              <a:t>그 중</a:t>
            </a:r>
            <a:r>
              <a:rPr lang="en-US" altLang="ko-KR" sz="1200" dirty="0"/>
              <a:t> </a:t>
            </a:r>
            <a:r>
              <a:rPr lang="ko-KR" altLang="en-US" sz="1200" dirty="0"/>
              <a:t>어떤 </a:t>
            </a:r>
            <a:r>
              <a:rPr lang="en-US" altLang="ko-KR" sz="1200" dirty="0"/>
              <a:t>Layer</a:t>
            </a:r>
            <a:r>
              <a:rPr lang="ko-KR" altLang="en-US" sz="1200" dirty="0"/>
              <a:t>가 가장 많은 </a:t>
            </a:r>
            <a:r>
              <a:rPr lang="en-US" altLang="ko-KR" sz="1200" dirty="0"/>
              <a:t>Global Context</a:t>
            </a:r>
            <a:r>
              <a:rPr lang="ko-KR" altLang="en-US" sz="1200" dirty="0"/>
              <a:t>를 포함하는지 결정할 증거가 없음</a:t>
            </a:r>
            <a:r>
              <a:rPr lang="en-US" altLang="ko-KR" sz="1200" dirty="0"/>
              <a:t>.</a:t>
            </a:r>
          </a:p>
          <a:p>
            <a:pPr lvl="2"/>
            <a:r>
              <a:rPr lang="ko-KR" altLang="en-US" sz="1200" dirty="0"/>
              <a:t>일반적으로 가장 깊은 레이어에서 추출된 특징에 가장 많을 것이라고 생각하고 채택하는데</a:t>
            </a:r>
            <a:r>
              <a:rPr lang="en-US" altLang="ko-KR" sz="1200" dirty="0"/>
              <a:t>, </a:t>
            </a:r>
            <a:r>
              <a:rPr lang="ko-KR" altLang="en-US" sz="1200" dirty="0"/>
              <a:t>아래 그림처럼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일반적으로 두드러진 물체의 전체 모양을 정확하게 반영하지 못하는 것을 확인 가능함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그러나 </a:t>
            </a:r>
            <a:r>
              <a:rPr lang="en-US" altLang="ko-KR" sz="1200" dirty="0"/>
              <a:t>EDN</a:t>
            </a:r>
            <a:r>
              <a:rPr lang="ko-KR" altLang="en-US" sz="1200" dirty="0"/>
              <a:t>은 가장 깊은 레이어에서 더 많은 </a:t>
            </a:r>
            <a:r>
              <a:rPr lang="en-US" altLang="ko-KR" sz="1200" dirty="0"/>
              <a:t>Down-Sampling</a:t>
            </a:r>
            <a:r>
              <a:rPr lang="ko-KR" altLang="en-US" sz="1200" dirty="0"/>
              <a:t>을 통해 더 나은 </a:t>
            </a:r>
            <a:r>
              <a:rPr lang="en-US" altLang="ko-KR" sz="1200" dirty="0"/>
              <a:t>Global Context</a:t>
            </a:r>
            <a:r>
              <a:rPr lang="ko-KR" altLang="en-US" sz="1200" dirty="0"/>
              <a:t>를 추출하는 데 성공함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dirty="0">
                <a:sym typeface="Wingdings" panose="05000000000000000000" pitchFamily="2" charset="2"/>
              </a:rPr>
              <a:t></a:t>
            </a:r>
            <a:r>
              <a:rPr lang="en-US" altLang="ko-KR" sz="1200" dirty="0"/>
              <a:t> </a:t>
            </a:r>
            <a:r>
              <a:rPr lang="ko-KR" altLang="en-US" sz="1200" dirty="0"/>
              <a:t>제안한 방법에서 </a:t>
            </a:r>
            <a:r>
              <a:rPr lang="en-US" altLang="ko-KR" sz="1200" dirty="0"/>
              <a:t>“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얼마나 깊으면 충분할까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그리고 글로벌 정보를 얻는 더 좋은 방법은 없을까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?”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고민하게 됨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따라서 다른 방법과는 다르게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입력 이미지와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GT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쌍을 비교하여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 Context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정보를 두드러지게 학습</a:t>
            </a:r>
            <a:r>
              <a:rPr lang="ko-KR" altLang="en-US" sz="1200" dirty="0"/>
              <a:t>하는 방법을 제안함</a:t>
            </a:r>
            <a:r>
              <a:rPr lang="en-US" altLang="ko-KR" sz="1200" dirty="0"/>
              <a:t>.</a:t>
            </a:r>
            <a:endParaRPr lang="en-US" altLang="ko-KR" sz="1200" dirty="0">
              <a:solidFill>
                <a:schemeClr val="accent5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914400" lvl="2" indent="0">
              <a:buNone/>
            </a:pPr>
            <a:endParaRPr lang="en-US" altLang="ko-KR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CBC293E-9FF7-214F-5D57-CEC8E2FF23E3}"/>
              </a:ext>
            </a:extLst>
          </p:cNvPr>
          <p:cNvGrpSpPr/>
          <p:nvPr/>
        </p:nvGrpSpPr>
        <p:grpSpPr>
          <a:xfrm>
            <a:off x="2733963" y="4359564"/>
            <a:ext cx="7110722" cy="2346764"/>
            <a:chOff x="2419927" y="3379832"/>
            <a:chExt cx="8449995" cy="333486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85EAB6B-0E1A-F100-E4F0-60F3329EB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9927" y="3379832"/>
              <a:ext cx="8449995" cy="3334864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987C0159-16B7-15DC-47B4-00BA0E75C3A6}"/>
                </a:ext>
              </a:extLst>
            </p:cNvPr>
            <p:cNvSpPr/>
            <p:nvPr/>
          </p:nvSpPr>
          <p:spPr>
            <a:xfrm>
              <a:off x="3917156" y="3462337"/>
              <a:ext cx="376238" cy="54054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0F24947-04A3-7FDD-8EF5-08172903A612}"/>
                </a:ext>
              </a:extLst>
            </p:cNvPr>
            <p:cNvSpPr/>
            <p:nvPr/>
          </p:nvSpPr>
          <p:spPr>
            <a:xfrm>
              <a:off x="3955256" y="5110162"/>
              <a:ext cx="376238" cy="540543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A56B2CE-90A2-5A36-6B55-2D70FCA590BF}"/>
                </a:ext>
              </a:extLst>
            </p:cNvPr>
            <p:cNvSpPr/>
            <p:nvPr/>
          </p:nvSpPr>
          <p:spPr>
            <a:xfrm>
              <a:off x="8131969" y="5826432"/>
              <a:ext cx="376238" cy="540543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62BD634-130C-1867-8AA4-E6522842AEB6}"/>
                </a:ext>
              </a:extLst>
            </p:cNvPr>
            <p:cNvSpPr/>
            <p:nvPr/>
          </p:nvSpPr>
          <p:spPr>
            <a:xfrm>
              <a:off x="8131969" y="4148137"/>
              <a:ext cx="376238" cy="54054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7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FCCE6B-F44E-F65E-087E-695703D7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7" y="2096654"/>
            <a:ext cx="11586407" cy="38454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Encoder</a:t>
            </a:r>
          </a:p>
          <a:p>
            <a:pPr lvl="1"/>
            <a:r>
              <a:rPr lang="en-US" altLang="ko-KR" dirty="0"/>
              <a:t>Global Context Branch’s Architecture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2C9ED53-D3AD-9490-A23B-120DE054B24C}"/>
              </a:ext>
            </a:extLst>
          </p:cNvPr>
          <p:cNvSpPr/>
          <p:nvPr/>
        </p:nvSpPr>
        <p:spPr>
          <a:xfrm>
            <a:off x="2120604" y="2096654"/>
            <a:ext cx="4900065" cy="18288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6AC9A-167B-2F6B-855D-9BD1F62097AF}"/>
              </a:ext>
            </a:extLst>
          </p:cNvPr>
          <p:cNvSpPr txBox="1"/>
          <p:nvPr/>
        </p:nvSpPr>
        <p:spPr>
          <a:xfrm>
            <a:off x="654312" y="1573434"/>
            <a:ext cx="762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(1)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각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 stage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추출된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Feature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Up &amp; Down sampling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수행하는 것이 아닌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PS/US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최대한 손실 없이 크기를 맞추어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Fuse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하고 마지막에서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TF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넣기 위해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Reshape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수행함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68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FCCE6B-F44E-F65E-087E-695703D7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7" y="2096654"/>
            <a:ext cx="11586407" cy="38454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Encoder</a:t>
            </a:r>
          </a:p>
          <a:p>
            <a:pPr lvl="1"/>
            <a:r>
              <a:rPr lang="en-US" altLang="ko-KR" dirty="0"/>
              <a:t>Global Context Branch’s Architecture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6AC9A-167B-2F6B-855D-9BD1F62097AF}"/>
              </a:ext>
            </a:extLst>
          </p:cNvPr>
          <p:cNvSpPr txBox="1"/>
          <p:nvPr/>
        </p:nvSpPr>
        <p:spPr>
          <a:xfrm>
            <a:off x="663548" y="1711721"/>
            <a:ext cx="7621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(2) TF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추출한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Feature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는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 Context Feature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추후에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Decoder, CFM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사용됨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6731FD2E-5256-D441-3B0E-302828F53753}"/>
              </a:ext>
            </a:extLst>
          </p:cNvPr>
          <p:cNvSpPr/>
          <p:nvPr/>
        </p:nvSpPr>
        <p:spPr>
          <a:xfrm>
            <a:off x="6899564" y="2336800"/>
            <a:ext cx="1644072" cy="3605299"/>
          </a:xfrm>
          <a:prstGeom prst="corner">
            <a:avLst>
              <a:gd name="adj1" fmla="val 134270"/>
              <a:gd name="adj2" fmla="val 45506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32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FCCE6B-F44E-F65E-087E-695703D7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7" y="2096654"/>
            <a:ext cx="11586407" cy="38454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Encoder</a:t>
            </a:r>
          </a:p>
          <a:p>
            <a:pPr lvl="1"/>
            <a:r>
              <a:rPr lang="en-US" altLang="ko-KR" dirty="0"/>
              <a:t>Global Context Branch’s Architecture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6AC9A-167B-2F6B-855D-9BD1F62097AF}"/>
              </a:ext>
            </a:extLst>
          </p:cNvPr>
          <p:cNvSpPr txBox="1"/>
          <p:nvPr/>
        </p:nvSpPr>
        <p:spPr>
          <a:xfrm>
            <a:off x="691257" y="1711721"/>
            <a:ext cx="954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(3) Global Context Feature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MLP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통과 시킨 후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Mask shape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Reshape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후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GT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와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Loss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계산함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 loss: BCE Loss</a:t>
            </a:r>
            <a:endParaRPr lang="en-US" altLang="ko-KR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6731FD2E-5256-D441-3B0E-302828F53753}"/>
              </a:ext>
            </a:extLst>
          </p:cNvPr>
          <p:cNvSpPr/>
          <p:nvPr/>
        </p:nvSpPr>
        <p:spPr>
          <a:xfrm rot="16200000" flipH="1">
            <a:off x="8358129" y="1412387"/>
            <a:ext cx="2521529" cy="3890066"/>
          </a:xfrm>
          <a:prstGeom prst="corner">
            <a:avLst>
              <a:gd name="adj1" fmla="val 134270"/>
              <a:gd name="adj2" fmla="val 60891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41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1270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Encoder</a:t>
            </a:r>
          </a:p>
          <a:p>
            <a:pPr lvl="1"/>
            <a:r>
              <a:rPr lang="en-US" altLang="ko-KR" dirty="0"/>
              <a:t>Global Context Branch’s Architecture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6AC9A-167B-2F6B-855D-9BD1F62097AF}"/>
              </a:ext>
            </a:extLst>
          </p:cNvPr>
          <p:cNvSpPr txBox="1"/>
          <p:nvPr/>
        </p:nvSpPr>
        <p:spPr>
          <a:xfrm>
            <a:off x="6816732" y="1308538"/>
            <a:ext cx="477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※ GT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[1, 224, 224]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 [1, 14, 14]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로 만드는 법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.</a:t>
            </a:r>
            <a:endParaRPr lang="en-US" altLang="ko-KR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10" name="그림 9" descr="스케치, 그림, 흑백, 실루엣이(가) 표시된 사진&#10;&#10;자동 생성된 설명">
            <a:extLst>
              <a:ext uri="{FF2B5EF4-FFF2-40B4-BE49-F238E27FC236}">
                <a16:creationId xmlns:a16="http://schemas.microsoft.com/office/drawing/2014/main" id="{85C74C94-8B7E-2557-EC12-59A521C4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23" y="1665973"/>
            <a:ext cx="1883909" cy="18839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8B08818-D52A-F815-12F1-9DC264A86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369" y="2436965"/>
            <a:ext cx="2400259" cy="397340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1EC40EE-8676-DD2F-0842-8CE1078E9C3B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7690432" y="2607928"/>
            <a:ext cx="688937" cy="2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6800894-4DED-3EA0-F0D0-7EE7C46D576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779628" y="2635635"/>
            <a:ext cx="497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BB3E051B-428B-3F62-8DF1-01F6502E4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40" y="1693681"/>
            <a:ext cx="1420607" cy="3905160"/>
          </a:xfrm>
          <a:prstGeom prst="rect">
            <a:avLst/>
          </a:prstGeom>
        </p:spPr>
      </p:pic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67E8501C-9211-39E1-96BD-C7CC342DEFA7}"/>
              </a:ext>
            </a:extLst>
          </p:cNvPr>
          <p:cNvCxnSpPr>
            <a:stCxn id="18" idx="3"/>
            <a:endCxn id="10" idx="1"/>
          </p:cNvCxnSpPr>
          <p:nvPr/>
        </p:nvCxnSpPr>
        <p:spPr>
          <a:xfrm flipV="1">
            <a:off x="2574547" y="2607928"/>
            <a:ext cx="3231976" cy="103833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43E20ADC-09F5-BAB6-D6B7-9E4072BDD56F}"/>
              </a:ext>
            </a:extLst>
          </p:cNvPr>
          <p:cNvGrpSpPr/>
          <p:nvPr/>
        </p:nvGrpSpPr>
        <p:grpSpPr>
          <a:xfrm>
            <a:off x="9004989" y="4956045"/>
            <a:ext cx="394800" cy="90000"/>
            <a:chOff x="5667678" y="5435600"/>
            <a:chExt cx="394800" cy="90000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24EA26F2-8F95-C720-6868-5DBBF29D20AE}"/>
                </a:ext>
              </a:extLst>
            </p:cNvPr>
            <p:cNvSpPr/>
            <p:nvPr/>
          </p:nvSpPr>
          <p:spPr>
            <a:xfrm>
              <a:off x="5667678" y="543560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0726879C-A7D5-6DA6-97FC-CE55BE1B850E}"/>
                </a:ext>
              </a:extLst>
            </p:cNvPr>
            <p:cNvSpPr/>
            <p:nvPr/>
          </p:nvSpPr>
          <p:spPr>
            <a:xfrm>
              <a:off x="5820078" y="543560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530EA77B-4A26-25F6-1414-42A114B8C01D}"/>
                </a:ext>
              </a:extLst>
            </p:cNvPr>
            <p:cNvSpPr/>
            <p:nvPr/>
          </p:nvSpPr>
          <p:spPr>
            <a:xfrm>
              <a:off x="5972478" y="543560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양쪽 중괄호 57">
            <a:extLst>
              <a:ext uri="{FF2B5EF4-FFF2-40B4-BE49-F238E27FC236}">
                <a16:creationId xmlns:a16="http://schemas.microsoft.com/office/drawing/2014/main" id="{6C0EBB7D-1AE4-F561-4CBD-928800D6E1D8}"/>
              </a:ext>
            </a:extLst>
          </p:cNvPr>
          <p:cNvSpPr/>
          <p:nvPr/>
        </p:nvSpPr>
        <p:spPr>
          <a:xfrm>
            <a:off x="6816731" y="4011132"/>
            <a:ext cx="4771317" cy="161636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455134E0-8DCB-B892-2CD2-F787B922B90A}"/>
              </a:ext>
            </a:extLst>
          </p:cNvPr>
          <p:cNvCxnSpPr>
            <a:stCxn id="12" idx="2"/>
          </p:cNvCxnSpPr>
          <p:nvPr/>
        </p:nvCxnSpPr>
        <p:spPr>
          <a:xfrm flipH="1">
            <a:off x="9325573" y="2834305"/>
            <a:ext cx="253926" cy="94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B3EA0AE-3B38-3D26-B773-753E39935AAC}"/>
              </a:ext>
            </a:extLst>
          </p:cNvPr>
          <p:cNvSpPr txBox="1"/>
          <p:nvPr/>
        </p:nvSpPr>
        <p:spPr>
          <a:xfrm>
            <a:off x="6095999" y="4665424"/>
            <a:ext cx="72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</a:t>
            </a: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2333BB7D-12B0-2BE4-54F0-8BBBE7D36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36" y="3908859"/>
            <a:ext cx="645737" cy="6457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A2EBE24-F52E-D743-F4B2-9EF002081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27" y="3905000"/>
            <a:ext cx="636493" cy="63649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B7B4F5D-C082-FC09-F1C3-75174A3500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655" y="3911736"/>
            <a:ext cx="642859" cy="64285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6D84489-C5E0-6D15-E1CD-86D444F9C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29" y="3903814"/>
            <a:ext cx="637682" cy="63768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44DA100-4E06-61DD-FF03-FF5EE5D87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96" y="3911736"/>
            <a:ext cx="642859" cy="64285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2F26CDE-36E9-8190-912F-5BDE5C0859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20" y="2291671"/>
            <a:ext cx="739125" cy="7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1270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Decoder</a:t>
            </a:r>
          </a:p>
          <a:p>
            <a:pPr lvl="1"/>
            <a:r>
              <a:rPr lang="en-US" altLang="ko-KR" dirty="0"/>
              <a:t>Context Refinement Module</a:t>
            </a:r>
          </a:p>
          <a:p>
            <a:pPr lvl="2"/>
            <a:r>
              <a:rPr lang="en-US" altLang="ko-KR" sz="1400" dirty="0"/>
              <a:t>CRM</a:t>
            </a:r>
            <a:r>
              <a:rPr lang="ko-KR" altLang="en-US" sz="1400" dirty="0"/>
              <a:t>은 </a:t>
            </a:r>
            <a:r>
              <a:rPr lang="en-US" altLang="ko-KR" sz="1400" dirty="0"/>
              <a:t>Global Context</a:t>
            </a:r>
            <a:r>
              <a:rPr lang="ko-KR" altLang="en-US" sz="1400" dirty="0"/>
              <a:t>를 융합하여 예측한 </a:t>
            </a:r>
            <a:r>
              <a:rPr lang="en-US" altLang="ko-KR" sz="1400" dirty="0"/>
              <a:t>Mask</a:t>
            </a:r>
            <a:r>
              <a:rPr lang="ko-KR" altLang="en-US" sz="1400" dirty="0"/>
              <a:t>의 구조적 완성도를 높이고</a:t>
            </a:r>
            <a:r>
              <a:rPr lang="en-US" altLang="ko-KR" sz="1400" dirty="0"/>
              <a:t>, 2</a:t>
            </a:r>
            <a:r>
              <a:rPr lang="ko-KR" altLang="en-US" sz="1400" dirty="0"/>
              <a:t>단계 </a:t>
            </a:r>
            <a:r>
              <a:rPr lang="en-US" altLang="ko-KR" sz="1400" dirty="0"/>
              <a:t>process</a:t>
            </a:r>
            <a:r>
              <a:rPr lang="ko-KR" altLang="en-US" sz="1400" dirty="0"/>
              <a:t>를 통해 예측 </a:t>
            </a:r>
            <a:r>
              <a:rPr lang="en-US" altLang="ko-KR" sz="1400" dirty="0"/>
              <a:t>Mask</a:t>
            </a:r>
            <a:r>
              <a:rPr lang="ko-KR" altLang="en-US" sz="1400" dirty="0"/>
              <a:t>의 세세한 영역을 개선하는 것에 목적을 둠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217E45-BD8F-402E-CC0A-17A13979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2215095" y="2142836"/>
            <a:ext cx="8907118" cy="4097629"/>
          </a:xfrm>
          <a:prstGeom prst="rect">
            <a:avLst/>
          </a:prstGeom>
        </p:spPr>
      </p:pic>
      <p:sp>
        <p:nvSpPr>
          <p:cNvPr id="6" name="정육면체 5">
            <a:extLst>
              <a:ext uri="{FF2B5EF4-FFF2-40B4-BE49-F238E27FC236}">
                <a16:creationId xmlns:a16="http://schemas.microsoft.com/office/drawing/2014/main" id="{F3E1407F-0C05-DC2A-AD72-DE9D49122C09}"/>
              </a:ext>
            </a:extLst>
          </p:cNvPr>
          <p:cNvSpPr/>
          <p:nvPr/>
        </p:nvSpPr>
        <p:spPr>
          <a:xfrm>
            <a:off x="341014" y="3586019"/>
            <a:ext cx="2085618" cy="9398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 Context Features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7" name="정육면체 6">
            <a:extLst>
              <a:ext uri="{FF2B5EF4-FFF2-40B4-BE49-F238E27FC236}">
                <a16:creationId xmlns:a16="http://schemas.microsoft.com/office/drawing/2014/main" id="{DBB6C5E7-D715-D339-9D7D-160A7549DFBB}"/>
              </a:ext>
            </a:extLst>
          </p:cNvPr>
          <p:cNvSpPr/>
          <p:nvPr/>
        </p:nvSpPr>
        <p:spPr>
          <a:xfrm>
            <a:off x="271741" y="5272957"/>
            <a:ext cx="2085618" cy="9398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Encoder’s Features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E2E24-0CED-9DD8-0C09-D9187CD5F5F0}"/>
              </a:ext>
            </a:extLst>
          </p:cNvPr>
          <p:cNvSpPr txBox="1"/>
          <p:nvPr/>
        </p:nvSpPr>
        <p:spPr>
          <a:xfrm>
            <a:off x="5696372" y="5119068"/>
            <a:ext cx="1043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Sigmoid</a:t>
            </a:r>
          </a:p>
        </p:txBody>
      </p:sp>
    </p:spTree>
    <p:extLst>
      <p:ext uri="{BB962C8B-B14F-4D97-AF65-F5344CB8AC3E}">
        <p14:creationId xmlns:p14="http://schemas.microsoft.com/office/powerpoint/2010/main" val="369682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35" y="741086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Decoder</a:t>
            </a:r>
          </a:p>
          <a:p>
            <a:pPr lvl="1"/>
            <a:r>
              <a:rPr lang="en-US" altLang="ko-KR" dirty="0"/>
              <a:t>Context Refinement Module</a:t>
            </a:r>
          </a:p>
          <a:p>
            <a:pPr lvl="2"/>
            <a:r>
              <a:rPr lang="en-US" altLang="ko-KR" sz="1400" dirty="0"/>
              <a:t>CRM</a:t>
            </a:r>
            <a:r>
              <a:rPr lang="ko-KR" altLang="en-US" sz="1400" dirty="0"/>
              <a:t>은 </a:t>
            </a:r>
            <a:r>
              <a:rPr lang="en-US" altLang="ko-KR" sz="1400" dirty="0"/>
              <a:t>Global Context</a:t>
            </a:r>
            <a:r>
              <a:rPr lang="ko-KR" altLang="en-US" sz="1400" dirty="0"/>
              <a:t>를 융합하여 예측한 </a:t>
            </a:r>
            <a:r>
              <a:rPr lang="en-US" altLang="ko-KR" sz="1400" dirty="0"/>
              <a:t>Mask</a:t>
            </a:r>
            <a:r>
              <a:rPr lang="ko-KR" altLang="en-US" sz="1400" dirty="0"/>
              <a:t>의 구조적 완성도를 높이고</a:t>
            </a:r>
            <a:r>
              <a:rPr lang="en-US" altLang="ko-KR" sz="1400" dirty="0"/>
              <a:t>, 2</a:t>
            </a:r>
            <a:r>
              <a:rPr lang="ko-KR" altLang="en-US" sz="1400" dirty="0"/>
              <a:t>단계 </a:t>
            </a:r>
            <a:r>
              <a:rPr lang="en-US" altLang="ko-KR" sz="1400" dirty="0"/>
              <a:t>process</a:t>
            </a:r>
            <a:r>
              <a:rPr lang="ko-KR" altLang="en-US" sz="1400" dirty="0"/>
              <a:t>를 통해 예측 </a:t>
            </a:r>
            <a:r>
              <a:rPr lang="en-US" altLang="ko-KR" sz="1400" dirty="0"/>
              <a:t>Mask</a:t>
            </a:r>
            <a:r>
              <a:rPr lang="ko-KR" altLang="en-US" sz="1400" dirty="0"/>
              <a:t>의 세세한 영역을 개선하는 것에 목적을 둠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217E45-BD8F-402E-CC0A-17A13979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415470" y="2337409"/>
            <a:ext cx="5561416" cy="2558473"/>
          </a:xfrm>
          <a:prstGeom prst="rect">
            <a:avLst/>
          </a:prstGeom>
        </p:spPr>
      </p:pic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649FCF98-EE93-51C6-D59C-7B84CD70B088}"/>
              </a:ext>
            </a:extLst>
          </p:cNvPr>
          <p:cNvCxnSpPr>
            <a:cxnSpLocks/>
            <a:stCxn id="21" idx="2"/>
            <a:endCxn id="13" idx="1"/>
          </p:cNvCxnSpPr>
          <p:nvPr/>
        </p:nvCxnSpPr>
        <p:spPr>
          <a:xfrm rot="5400000" flipH="1" flipV="1">
            <a:off x="4473764" y="741493"/>
            <a:ext cx="484331" cy="4943792"/>
          </a:xfrm>
          <a:prstGeom prst="curvedConnector4">
            <a:avLst>
              <a:gd name="adj1" fmla="val -47199"/>
              <a:gd name="adj2" fmla="val 565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AE343DB1-1AB7-7055-B32D-F04504FD0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7" t="4359" r="57178" b="58561"/>
          <a:stretch/>
        </p:blipFill>
        <p:spPr>
          <a:xfrm>
            <a:off x="7187826" y="2056245"/>
            <a:ext cx="1899890" cy="18299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8F760F-0921-66E8-7AF8-CF4479E648D3}"/>
              </a:ext>
            </a:extLst>
          </p:cNvPr>
          <p:cNvSpPr txBox="1"/>
          <p:nvPr/>
        </p:nvSpPr>
        <p:spPr>
          <a:xfrm>
            <a:off x="6308538" y="3941775"/>
            <a:ext cx="4230154" cy="135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</a:t>
            </a:r>
            <a:r>
              <a:rPr lang="en-US" altLang="ko-KR" sz="1400" baseline="-25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 보면 가운데에 확신할 수 없는 영역이 포함됨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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이러한 영역은 일반적으로 입력 이미지의 복잡한 패턴, 경계 또는 얇은 물체를 나타냄. 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7C7BF2A-FA7E-7D41-571C-1080B8481D09}"/>
              </a:ext>
            </a:extLst>
          </p:cNvPr>
          <p:cNvSpPr/>
          <p:nvPr/>
        </p:nvSpPr>
        <p:spPr>
          <a:xfrm>
            <a:off x="7822486" y="2789382"/>
            <a:ext cx="787876" cy="59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A804635-6C19-F4F0-600E-EF9DF9FDD4C9}"/>
              </a:ext>
            </a:extLst>
          </p:cNvPr>
          <p:cNvSpPr/>
          <p:nvPr/>
        </p:nvSpPr>
        <p:spPr>
          <a:xfrm>
            <a:off x="1600200" y="2221345"/>
            <a:ext cx="1287668" cy="12342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00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Decoder</a:t>
            </a:r>
          </a:p>
          <a:p>
            <a:pPr lvl="1"/>
            <a:r>
              <a:rPr lang="en-US" altLang="ko-KR" dirty="0"/>
              <a:t>Context Refinement Module</a:t>
            </a:r>
          </a:p>
          <a:p>
            <a:pPr lvl="2"/>
            <a:r>
              <a:rPr lang="en-US" altLang="ko-KR" sz="1400" dirty="0"/>
              <a:t>CRM</a:t>
            </a:r>
            <a:r>
              <a:rPr lang="ko-KR" altLang="en-US" sz="1400" dirty="0"/>
              <a:t>은 </a:t>
            </a:r>
            <a:r>
              <a:rPr lang="en-US" altLang="ko-KR" sz="1400" dirty="0"/>
              <a:t>Global Context</a:t>
            </a:r>
            <a:r>
              <a:rPr lang="ko-KR" altLang="en-US" sz="1400" dirty="0"/>
              <a:t>를 융합하여 예측한 </a:t>
            </a:r>
            <a:r>
              <a:rPr lang="en-US" altLang="ko-KR" sz="1400" dirty="0"/>
              <a:t>Mask</a:t>
            </a:r>
            <a:r>
              <a:rPr lang="ko-KR" altLang="en-US" sz="1400" dirty="0"/>
              <a:t>의 구조적 완성도를 높이고</a:t>
            </a:r>
            <a:r>
              <a:rPr lang="en-US" altLang="ko-KR" sz="1400" dirty="0"/>
              <a:t>, 2</a:t>
            </a:r>
            <a:r>
              <a:rPr lang="ko-KR" altLang="en-US" sz="1400" dirty="0"/>
              <a:t>단계 </a:t>
            </a:r>
            <a:r>
              <a:rPr lang="en-US" altLang="ko-KR" sz="1400" dirty="0"/>
              <a:t>process</a:t>
            </a:r>
            <a:r>
              <a:rPr lang="ko-KR" altLang="en-US" sz="1400" dirty="0"/>
              <a:t>를 통해 예측 </a:t>
            </a:r>
            <a:r>
              <a:rPr lang="en-US" altLang="ko-KR" sz="1400" dirty="0"/>
              <a:t>Mask</a:t>
            </a:r>
            <a:r>
              <a:rPr lang="ko-KR" altLang="en-US" sz="1400" dirty="0"/>
              <a:t>의 세세한 영역을 개선하는 것에 목적을 둠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217E45-BD8F-402E-CC0A-17A13979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429622" y="2299854"/>
            <a:ext cx="5561416" cy="2558473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FDBA11B9-24BE-6366-5221-1237287556BD}"/>
              </a:ext>
            </a:extLst>
          </p:cNvPr>
          <p:cNvSpPr/>
          <p:nvPr/>
        </p:nvSpPr>
        <p:spPr>
          <a:xfrm>
            <a:off x="2661460" y="3731491"/>
            <a:ext cx="609600" cy="59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649FCF98-EE93-51C6-D59C-7B84CD70B088}"/>
              </a:ext>
            </a:extLst>
          </p:cNvPr>
          <p:cNvCxnSpPr>
            <a:stCxn id="4" idx="6"/>
          </p:cNvCxnSpPr>
          <p:nvPr/>
        </p:nvCxnSpPr>
        <p:spPr>
          <a:xfrm flipV="1">
            <a:off x="3271060" y="2733964"/>
            <a:ext cx="3748576" cy="129309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0AD2D95-F01E-AA0E-4D80-21CE85FF4D0A}"/>
              </a:ext>
            </a:extLst>
          </p:cNvPr>
          <p:cNvSpPr txBox="1"/>
          <p:nvPr/>
        </p:nvSpPr>
        <p:spPr>
          <a:xfrm>
            <a:off x="6039716" y="376381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부분은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Sigmoid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함수의 특성으로 인해 불확실한 영역의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Pixel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값은 0.5에 가깝고 확실한 영역의 값은 0 또는 1에 가까움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따라서 P</a:t>
            </a:r>
            <a:r>
              <a:rPr lang="ko-KR" altLang="en-US" sz="1600" baseline="-25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1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–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P</a:t>
            </a:r>
            <a:r>
              <a:rPr lang="ko-KR" altLang="en-US" sz="1600" baseline="-25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곱하기만 하면 불확실한 영역을 자동으로 찾아 강조할 수 있음. </a:t>
            </a: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A83F37-7276-E3A8-7970-CB3B0A149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37" t="3482" r="35446" b="58059"/>
          <a:stretch/>
        </p:blipFill>
        <p:spPr>
          <a:xfrm>
            <a:off x="7033789" y="1988672"/>
            <a:ext cx="1689100" cy="1638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4A8BBF-CF47-3198-85E9-4FD482648069}"/>
              </a:ext>
            </a:extLst>
          </p:cNvPr>
          <p:cNvSpPr txBox="1"/>
          <p:nvPr/>
        </p:nvSpPr>
        <p:spPr>
          <a:xfrm>
            <a:off x="8930864" y="2115188"/>
            <a:ext cx="3025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확실한 영역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0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에 가까워 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.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60EF1630-8DDC-A7B3-6326-BA263EC83C8B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091055" y="2284465"/>
            <a:ext cx="839809" cy="286101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67E9C1-898B-6CB1-52D3-C7F9ED4073F7}"/>
              </a:ext>
            </a:extLst>
          </p:cNvPr>
          <p:cNvSpPr txBox="1"/>
          <p:nvPr/>
        </p:nvSpPr>
        <p:spPr>
          <a:xfrm>
            <a:off x="9166741" y="2541596"/>
            <a:ext cx="3025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불확실한 영역 </a:t>
            </a:r>
            <a:b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0.25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에 가까워 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.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id="{842589D3-EE6F-24FE-659D-17AF1C79523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813964" y="2833984"/>
            <a:ext cx="1352777" cy="260198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3667C1-56DA-CE26-FBA7-574672FF9DD4}"/>
              </a:ext>
            </a:extLst>
          </p:cNvPr>
          <p:cNvSpPr txBox="1"/>
          <p:nvPr/>
        </p:nvSpPr>
        <p:spPr>
          <a:xfrm>
            <a:off x="8699439" y="3309990"/>
            <a:ext cx="3436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RAM (Refinement Attention Map)</a:t>
            </a:r>
            <a:endParaRPr lang="ko-KR" altLang="en-US" sz="1600" dirty="0">
              <a:solidFill>
                <a:srgbClr val="FF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14F0604B-3941-8A8A-A2CC-7F29A636F36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683860" y="2833984"/>
            <a:ext cx="1482881" cy="439851"/>
          </a:xfrm>
          <a:prstGeom prst="curvedConnector3">
            <a:avLst>
              <a:gd name="adj1" fmla="val 6370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id="{39900BF1-7EE3-077E-6595-A3997274EDF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810061" y="2520024"/>
            <a:ext cx="1356680" cy="313960"/>
          </a:xfrm>
          <a:prstGeom prst="curvedConnector3">
            <a:avLst>
              <a:gd name="adj1" fmla="val 2685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1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Decoder</a:t>
            </a:r>
          </a:p>
          <a:p>
            <a:pPr lvl="1"/>
            <a:r>
              <a:rPr lang="en-US" altLang="ko-KR" dirty="0"/>
              <a:t>Context Refinement Module</a:t>
            </a:r>
          </a:p>
          <a:p>
            <a:pPr lvl="2"/>
            <a:r>
              <a:rPr lang="en-US" altLang="ko-KR" sz="1400" dirty="0"/>
              <a:t>CRM</a:t>
            </a:r>
            <a:r>
              <a:rPr lang="ko-KR" altLang="en-US" sz="1400" dirty="0"/>
              <a:t>은 </a:t>
            </a:r>
            <a:r>
              <a:rPr lang="en-US" altLang="ko-KR" sz="1400" dirty="0"/>
              <a:t>Global Context</a:t>
            </a:r>
            <a:r>
              <a:rPr lang="ko-KR" altLang="en-US" sz="1400" dirty="0"/>
              <a:t>를 융합하여 예측한 </a:t>
            </a:r>
            <a:r>
              <a:rPr lang="en-US" altLang="ko-KR" sz="1400" dirty="0"/>
              <a:t>Mask</a:t>
            </a:r>
            <a:r>
              <a:rPr lang="ko-KR" altLang="en-US" sz="1400" dirty="0"/>
              <a:t>의 구조적 완성도를 높이고</a:t>
            </a:r>
            <a:r>
              <a:rPr lang="en-US" altLang="ko-KR" sz="1400" dirty="0"/>
              <a:t>, 2</a:t>
            </a:r>
            <a:r>
              <a:rPr lang="ko-KR" altLang="en-US" sz="1400" dirty="0"/>
              <a:t>단계 </a:t>
            </a:r>
            <a:r>
              <a:rPr lang="en-US" altLang="ko-KR" sz="1400" dirty="0"/>
              <a:t>process</a:t>
            </a:r>
            <a:r>
              <a:rPr lang="ko-KR" altLang="en-US" sz="1400" dirty="0"/>
              <a:t>를 통해 예측 </a:t>
            </a:r>
            <a:r>
              <a:rPr lang="en-US" altLang="ko-KR" sz="1400" dirty="0"/>
              <a:t>Mask</a:t>
            </a:r>
            <a:r>
              <a:rPr lang="ko-KR" altLang="en-US" sz="1400" dirty="0"/>
              <a:t>의 세세한 영역을 개선하는 것에 목적을 둠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217E45-BD8F-402E-CC0A-17A13979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429622" y="2299854"/>
            <a:ext cx="5561416" cy="2558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D2D95-F01E-AA0E-4D80-21CE85FF4D0A}"/>
              </a:ext>
            </a:extLst>
          </p:cNvPr>
          <p:cNvSpPr txBox="1"/>
          <p:nvPr/>
        </p:nvSpPr>
        <p:spPr>
          <a:xfrm>
            <a:off x="5835784" y="4680987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불확실한 영역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약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0.25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1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을 더한 뒤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 (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약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1.25) 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원래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Feature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를 </a:t>
            </a:r>
            <a:b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</a:b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  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곱하면 약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0.3 ~ 0.4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로 상승함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. </a:t>
            </a:r>
            <a:b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</a:b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-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이후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, Transformer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를 수행하면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P</a:t>
            </a:r>
            <a:r>
              <a:rPr lang="en-US" altLang="ko-KR" sz="1600" baseline="-25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1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보다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P</a:t>
            </a:r>
            <a:r>
              <a:rPr lang="en-US" altLang="ko-KR" sz="1600" baseline="-25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2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에서 더 나은 성능을 보임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.</a:t>
            </a:r>
            <a:endParaRPr lang="en-US" altLang="ko-KR" sz="1600" baseline="-25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F31EF56-D9D4-C6F6-469D-9BE96E3F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363" y="2371013"/>
            <a:ext cx="3834574" cy="132343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092EE8A-C769-713A-E409-5F0F92EB777F}"/>
              </a:ext>
            </a:extLst>
          </p:cNvPr>
          <p:cNvSpPr/>
          <p:nvPr/>
        </p:nvSpPr>
        <p:spPr>
          <a:xfrm>
            <a:off x="3078019" y="3429000"/>
            <a:ext cx="773545" cy="12342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11BDE75-DD63-56B9-DAC3-2BCBBEE2B8C4}"/>
              </a:ext>
            </a:extLst>
          </p:cNvPr>
          <p:cNvCxnSpPr>
            <a:cxnSpLocks/>
          </p:cNvCxnSpPr>
          <p:nvPr/>
        </p:nvCxnSpPr>
        <p:spPr>
          <a:xfrm flipV="1">
            <a:off x="3078019" y="2371013"/>
            <a:ext cx="4084344" cy="105798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10810DC-1866-FDD6-23E5-CD2291BC7A9F}"/>
              </a:ext>
            </a:extLst>
          </p:cNvPr>
          <p:cNvCxnSpPr>
            <a:cxnSpLocks/>
          </p:cNvCxnSpPr>
          <p:nvPr/>
        </p:nvCxnSpPr>
        <p:spPr>
          <a:xfrm flipV="1">
            <a:off x="3865717" y="3694451"/>
            <a:ext cx="7131220" cy="98653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en-US" altLang="ko-KR" dirty="0"/>
              <a:t>SOD(Salient Object Detection)</a:t>
            </a:r>
            <a:r>
              <a:rPr lang="ko-KR" altLang="en-US" dirty="0"/>
              <a:t>은 사람의 이목을 집중시키는 물체의 위치를 파악하고 분할함</a:t>
            </a:r>
            <a:endParaRPr lang="en-US" altLang="ko-KR" dirty="0"/>
          </a:p>
          <a:p>
            <a:pPr lvl="2"/>
            <a:r>
              <a:rPr lang="en-US" altLang="ko-KR" sz="1400" dirty="0"/>
              <a:t>AR/VR </a:t>
            </a:r>
            <a:r>
              <a:rPr lang="ko-KR" altLang="en-US" sz="1400" dirty="0"/>
              <a:t>및 </a:t>
            </a:r>
            <a:r>
              <a:rPr lang="en-US" altLang="ko-KR" sz="1400" dirty="0"/>
              <a:t>Image Caption</a:t>
            </a:r>
            <a:r>
              <a:rPr lang="ko-KR" altLang="en-US" sz="1400" dirty="0"/>
              <a:t>과 같이 광범위한 응용 분야로 인해 최근 몇 년간 관심이 높아짐</a:t>
            </a:r>
            <a:r>
              <a:rPr lang="en-US" altLang="ko-KR" sz="1400" dirty="0"/>
              <a:t>.</a:t>
            </a:r>
          </a:p>
          <a:p>
            <a:pPr lvl="2"/>
            <a:r>
              <a:rPr lang="ko-KR" altLang="en-US" sz="1400" dirty="0"/>
              <a:t>분할 정확도를 향상 시키기 위해 그 동안 여러가지 기술을 적용한 방법들이 제시되어 왔음</a:t>
            </a:r>
            <a:r>
              <a:rPr lang="en-US" altLang="ko-KR" sz="1400" dirty="0"/>
              <a:t>.</a:t>
            </a:r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1954C38-A245-1EB4-B5B5-9C313EF949CD}"/>
              </a:ext>
            </a:extLst>
          </p:cNvPr>
          <p:cNvGrpSpPr/>
          <p:nvPr/>
        </p:nvGrpSpPr>
        <p:grpSpPr>
          <a:xfrm>
            <a:off x="1884208" y="3102896"/>
            <a:ext cx="1902691" cy="2520000"/>
            <a:chOff x="1607127" y="2470199"/>
            <a:chExt cx="1902691" cy="2520000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444B66E-E039-BFE4-F0C7-871B1E93BDE0}"/>
                </a:ext>
              </a:extLst>
            </p:cNvPr>
            <p:cNvSpPr/>
            <p:nvPr/>
          </p:nvSpPr>
          <p:spPr>
            <a:xfrm>
              <a:off x="1607127" y="2470199"/>
              <a:ext cx="277091" cy="252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765E2CA-364F-5EED-0195-9421BA847582}"/>
                </a:ext>
              </a:extLst>
            </p:cNvPr>
            <p:cNvSpPr/>
            <p:nvPr/>
          </p:nvSpPr>
          <p:spPr>
            <a:xfrm>
              <a:off x="2013527" y="2650199"/>
              <a:ext cx="277091" cy="21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BC9DA34-EE38-BA19-0CE0-4B3B4FCEA6C8}"/>
                </a:ext>
              </a:extLst>
            </p:cNvPr>
            <p:cNvSpPr/>
            <p:nvPr/>
          </p:nvSpPr>
          <p:spPr>
            <a:xfrm>
              <a:off x="2419927" y="2830199"/>
              <a:ext cx="277091" cy="18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B0A3055-FBF5-1044-7521-61D4BB71EA35}"/>
                </a:ext>
              </a:extLst>
            </p:cNvPr>
            <p:cNvSpPr/>
            <p:nvPr/>
          </p:nvSpPr>
          <p:spPr>
            <a:xfrm>
              <a:off x="2826327" y="3010199"/>
              <a:ext cx="277091" cy="14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6AEE567-FABC-0D17-7426-15F4E6CAD76D}"/>
                </a:ext>
              </a:extLst>
            </p:cNvPr>
            <p:cNvSpPr/>
            <p:nvPr/>
          </p:nvSpPr>
          <p:spPr>
            <a:xfrm>
              <a:off x="3232727" y="3235199"/>
              <a:ext cx="277091" cy="99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573C92E-87CC-8771-5558-17CE8510F1D6}"/>
              </a:ext>
            </a:extLst>
          </p:cNvPr>
          <p:cNvSpPr txBox="1"/>
          <p:nvPr/>
        </p:nvSpPr>
        <p:spPr>
          <a:xfrm>
            <a:off x="1565553" y="5794673"/>
            <a:ext cx="281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CNN Based encoder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7398144-8DD0-FEAB-0CB9-3FBA98A15AD4}"/>
              </a:ext>
            </a:extLst>
          </p:cNvPr>
          <p:cNvSpPr/>
          <p:nvPr/>
        </p:nvSpPr>
        <p:spPr>
          <a:xfrm>
            <a:off x="4530589" y="4587125"/>
            <a:ext cx="285883" cy="280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bliqueTopRight"/>
            <a:lightRig rig="soft" dir="t"/>
          </a:scene3d>
          <a:sp3d extrusionH="3175000" contourW="12700"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	</a:t>
            </a:r>
            <a:endParaRPr lang="ko-KR" altLang="en-US" dirty="0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AD57B317-E0BC-B93E-3C15-0AF87D62AEB8}"/>
              </a:ext>
            </a:extLst>
          </p:cNvPr>
          <p:cNvCxnSpPr/>
          <p:nvPr/>
        </p:nvCxnSpPr>
        <p:spPr>
          <a:xfrm>
            <a:off x="3916208" y="4362896"/>
            <a:ext cx="5680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FCDC05B3-98EA-51CF-752E-11312083E0C5}"/>
              </a:ext>
            </a:extLst>
          </p:cNvPr>
          <p:cNvGrpSpPr/>
          <p:nvPr/>
        </p:nvGrpSpPr>
        <p:grpSpPr>
          <a:xfrm>
            <a:off x="6474621" y="2820049"/>
            <a:ext cx="3297382" cy="3313178"/>
            <a:chOff x="7490695" y="2755114"/>
            <a:chExt cx="3297382" cy="33131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63250E-3D22-A85E-640F-4FBFBDCDCD62}"/>
                </a:ext>
              </a:extLst>
            </p:cNvPr>
            <p:cNvSpPr txBox="1"/>
            <p:nvPr/>
          </p:nvSpPr>
          <p:spPr>
            <a:xfrm>
              <a:off x="7753938" y="3065615"/>
              <a:ext cx="2817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CNN Based decoder</a:t>
              </a:r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945C6E-31DB-137F-F798-8C2FC4959F1A}"/>
                </a:ext>
              </a:extLst>
            </p:cNvPr>
            <p:cNvSpPr txBox="1"/>
            <p:nvPr/>
          </p:nvSpPr>
          <p:spPr>
            <a:xfrm>
              <a:off x="7753938" y="3939868"/>
              <a:ext cx="2817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Multi-scale feature fusion</a:t>
              </a:r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870EA6E-62D5-9EB6-A33C-B18FC1ABE82D}"/>
                </a:ext>
              </a:extLst>
            </p:cNvPr>
            <p:cNvSpPr txBox="1"/>
            <p:nvPr/>
          </p:nvSpPr>
          <p:spPr>
            <a:xfrm>
              <a:off x="7753938" y="4814122"/>
              <a:ext cx="2817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Refinement module</a:t>
              </a:r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A89ABBFF-9FA3-05F1-A816-E1D64AF7766E}"/>
                </a:ext>
              </a:extLst>
            </p:cNvPr>
            <p:cNvSpPr/>
            <p:nvPr/>
          </p:nvSpPr>
          <p:spPr>
            <a:xfrm>
              <a:off x="7490695" y="2755114"/>
              <a:ext cx="3297382" cy="3313178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DE69DF-A319-9E9E-733C-9C37C281DB15}"/>
                </a:ext>
              </a:extLst>
            </p:cNvPr>
            <p:cNvSpPr txBox="1"/>
            <p:nvPr/>
          </p:nvSpPr>
          <p:spPr>
            <a:xfrm>
              <a:off x="7753938" y="5519099"/>
              <a:ext cx="2817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…</a:t>
              </a:r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85C6800-69F1-176D-9373-64C754FB5642}"/>
              </a:ext>
            </a:extLst>
          </p:cNvPr>
          <p:cNvCxnSpPr/>
          <p:nvPr/>
        </p:nvCxnSpPr>
        <p:spPr>
          <a:xfrm>
            <a:off x="5527959" y="4380083"/>
            <a:ext cx="5680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7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775" y="685431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Decoder – All architecture</a:t>
                </a:r>
              </a:p>
              <a:p>
                <a:pPr lvl="1"/>
                <a:r>
                  <a:rPr lang="en-US" altLang="ko-KR" dirty="0"/>
                  <a:t>All architecture</a:t>
                </a:r>
              </a:p>
              <a:p>
                <a:pPr lvl="2"/>
                <a:r>
                  <a:rPr lang="ko-KR" altLang="en-US" sz="1400" dirty="0"/>
                  <a:t>각 </a:t>
                </a:r>
                <a:r>
                  <a:rPr lang="en-US" altLang="ko-KR" sz="1400" dirty="0"/>
                  <a:t>Block</a:t>
                </a:r>
                <a:r>
                  <a:rPr lang="ko-KR" altLang="en-US" sz="1400" dirty="0"/>
                  <a:t>에서 나오는 </a:t>
                </a:r>
                <a:r>
                  <a:rPr lang="en-US" altLang="ko-KR" sz="1400" dirty="0"/>
                  <a:t>Feature map</a:t>
                </a:r>
                <a:r>
                  <a:rPr lang="ko-KR" altLang="en-US" sz="1400" dirty="0"/>
                  <a:t>과 </a:t>
                </a:r>
                <a:r>
                  <a:rPr lang="en-US" altLang="ko-KR" sz="1400" dirty="0"/>
                  <a:t>PS</a:t>
                </a:r>
                <a:r>
                  <a:rPr lang="ko-KR" altLang="en-US" sz="1400" dirty="0"/>
                  <a:t>을 수행하여 추출한 </a:t>
                </a:r>
                <a:r>
                  <a:rPr lang="en-US" altLang="ko-KR" sz="1400" dirty="0"/>
                  <a:t>GT </a:t>
                </a:r>
                <a:r>
                  <a:rPr lang="ko-KR" altLang="en-US" sz="1400" dirty="0"/>
                  <a:t>간 </a:t>
                </a:r>
                <a:r>
                  <a:rPr lang="en-US" altLang="ko-KR" sz="1400" dirty="0"/>
                  <a:t>Weighted BCE Loss</a:t>
                </a:r>
                <a:r>
                  <a:rPr lang="ko-KR" altLang="en-US" sz="1400" dirty="0"/>
                  <a:t>를 수행함</a:t>
                </a:r>
                <a:r>
                  <a:rPr lang="en-US" altLang="ko-KR" sz="14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1400" dirty="0"/>
                  <a:t> </a:t>
                </a:r>
                <a:r>
                  <a:rPr lang="ko-KR" altLang="en-US" sz="1400" dirty="0"/>
                  <a:t>는 보통 </a:t>
                </a:r>
                <a:r>
                  <a:rPr lang="en-US" altLang="ko-KR" sz="1400" dirty="0"/>
                  <a:t>4 </a:t>
                </a:r>
                <a:r>
                  <a:rPr lang="ko-KR" altLang="en-US" sz="1400" dirty="0"/>
                  <a:t>이며</a:t>
                </a:r>
                <a:r>
                  <a:rPr lang="en-US" altLang="ko-KR" sz="1400" dirty="0"/>
                  <a:t>,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ko-KR" altLang="en-US" sz="1400" dirty="0"/>
                  <a:t>는 </a:t>
                </a:r>
                <a:r>
                  <a:rPr lang="en-US" altLang="ko-KR" sz="1400" dirty="0"/>
                  <a:t>Pred, GT</a:t>
                </a:r>
                <a:r>
                  <a:rPr lang="ko-KR" altLang="en-US" sz="1400" dirty="0"/>
                  <a:t>의 임의의 </a:t>
                </a:r>
                <a:r>
                  <a:rPr lang="en-US" altLang="ko-KR" sz="1400" dirty="0"/>
                  <a:t>Pixel </a:t>
                </a:r>
                <a:r>
                  <a:rPr lang="ko-KR" altLang="en-US" sz="1400" dirty="0"/>
                  <a:t>값임</a:t>
                </a:r>
                <a:r>
                  <a:rPr lang="en-US" altLang="ko-KR" sz="1400" dirty="0"/>
                  <a:t>. 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ko-KR" altLang="en-US" sz="1400" dirty="0"/>
                  <a:t>는 특정 </a:t>
                </a:r>
                <a:r>
                  <a:rPr lang="en-US" altLang="ko-KR" sz="1400" dirty="0"/>
                  <a:t>Pixel 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ko-KR" sz="1400" dirty="0"/>
                  <a:t>)</a:t>
                </a:r>
                <a:r>
                  <a:rPr lang="ko-KR" altLang="en-US" sz="1400" dirty="0"/>
                  <a:t>에서의 가중치 값이며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여기서는 </a:t>
                </a:r>
                <a:r>
                  <a:rPr lang="en-US" altLang="ko-KR" sz="1400" dirty="0"/>
                  <a:t>GT</a:t>
                </a:r>
                <a:r>
                  <a:rPr lang="ko-KR" altLang="en-US" sz="1400" dirty="0"/>
                  <a:t>가 가지는 </a:t>
                </a:r>
                <a:r>
                  <a:rPr lang="en-US" altLang="ko-KR" sz="1400" dirty="0"/>
                  <a:t>Pixel</a:t>
                </a:r>
                <a:r>
                  <a:rPr lang="ko-KR" altLang="en-US" sz="1400" dirty="0"/>
                  <a:t>의 평균값을 구하여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픽셀 마다 실제 </a:t>
                </a:r>
                <a:r>
                  <a:rPr lang="en-US" altLang="ko-KR" sz="1400" dirty="0" err="1"/>
                  <a:t>gt</a:t>
                </a:r>
                <a:r>
                  <a:rPr lang="ko-KR" altLang="en-US" sz="1400" dirty="0"/>
                  <a:t>랑 뺀 값이 되며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gt</a:t>
                </a:r>
                <a:r>
                  <a:rPr lang="en-US" altLang="ko-KR" sz="1400" dirty="0"/>
                  <a:t> </a:t>
                </a:r>
                <a:r>
                  <a:rPr lang="ko-KR" altLang="en-US" sz="1400" dirty="0"/>
                  <a:t>평균 픽셀 값보다 큰 부분에 더 큰 가중치를 주는 방법임</a:t>
                </a:r>
                <a:r>
                  <a:rPr lang="en-US" altLang="ko-KR" sz="1400" dirty="0"/>
                  <a:t>.</a:t>
                </a:r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775" y="685431"/>
                <a:ext cx="11332755" cy="5278845"/>
              </a:xfrm>
              <a:blipFill>
                <a:blip r:embed="rId3"/>
                <a:stretch>
                  <a:fillRect l="-430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24F29274-2FC1-B7D1-646F-88F09EC3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58" r="26526"/>
          <a:stretch/>
        </p:blipFill>
        <p:spPr>
          <a:xfrm>
            <a:off x="4342594" y="3654807"/>
            <a:ext cx="7515620" cy="2517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816A2AD-A925-1A26-C365-D48221518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92" y="4852871"/>
            <a:ext cx="4119418" cy="79929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B0826D-400C-8188-0762-EFD47CFB5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40" y="3654807"/>
            <a:ext cx="3324689" cy="88594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57DEC75-1CB5-B8B7-B6F0-508D52FC7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32" y="2776054"/>
            <a:ext cx="5966609" cy="7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3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&amp; Qualitative Evaluation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9E334F-2328-FA0F-EB4C-5AF54BDB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16" y="1966779"/>
            <a:ext cx="10819614" cy="3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&amp; Qualitative Evaluation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34BBC8B-571B-A086-8758-AB9F132F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82" y="1310227"/>
            <a:ext cx="10185327" cy="48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Ablation Studies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Qualitative comparisons of Global Context Branch (GCB)</a:t>
            </a:r>
          </a:p>
          <a:p>
            <a:pPr lvl="1"/>
            <a:r>
              <a:rPr lang="ko-KR" altLang="en-US" dirty="0"/>
              <a:t>앞에서 더 나은 </a:t>
            </a:r>
            <a:r>
              <a:rPr lang="en-US" altLang="ko-KR" dirty="0"/>
              <a:t>Global Context Features</a:t>
            </a:r>
            <a:r>
              <a:rPr lang="ko-KR" altLang="en-US" dirty="0"/>
              <a:t>가 더 나은 </a:t>
            </a:r>
            <a:r>
              <a:rPr lang="en-US" altLang="ko-KR" dirty="0"/>
              <a:t>Prediction</a:t>
            </a:r>
            <a:r>
              <a:rPr lang="ko-KR" altLang="en-US" dirty="0"/>
              <a:t>을 가져온다는 것을 보여줌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sz="1400" dirty="0"/>
              <a:t>그러나 특정 </a:t>
            </a:r>
            <a:r>
              <a:rPr lang="en-US" altLang="ko-KR" sz="1400" dirty="0"/>
              <a:t>Feature</a:t>
            </a:r>
            <a:r>
              <a:rPr lang="ko-KR" altLang="en-US" sz="1400" dirty="0"/>
              <a:t>와 마지막 </a:t>
            </a:r>
            <a:r>
              <a:rPr lang="en-US" altLang="ko-KR" sz="1400" dirty="0"/>
              <a:t>SOD </a:t>
            </a:r>
            <a:r>
              <a:rPr lang="ko-KR" altLang="en-US" sz="1400" dirty="0"/>
              <a:t>예측 </a:t>
            </a:r>
            <a:r>
              <a:rPr lang="ko-KR" altLang="en-US" sz="1400" dirty="0" err="1"/>
              <a:t>맵의</a:t>
            </a:r>
            <a:r>
              <a:rPr lang="ko-KR" altLang="en-US" sz="1400" dirty="0"/>
              <a:t> 상관관계를 파악하기는 어려움</a:t>
            </a:r>
            <a:r>
              <a:rPr lang="en-US" altLang="ko-KR" sz="1400" dirty="0"/>
              <a:t>. </a:t>
            </a:r>
          </a:p>
          <a:p>
            <a:pPr lvl="2"/>
            <a:r>
              <a:rPr lang="ko-KR" altLang="en-US" sz="1400" dirty="0"/>
              <a:t>대신</a:t>
            </a:r>
            <a:r>
              <a:rPr lang="en-US" altLang="ko-KR" sz="1400" dirty="0"/>
              <a:t>, GCB</a:t>
            </a:r>
            <a:r>
              <a:rPr lang="ko-KR" altLang="en-US" sz="1400" dirty="0"/>
              <a:t>의 예측 </a:t>
            </a:r>
            <a:r>
              <a:rPr lang="en-US" altLang="ko-KR" sz="1400" dirty="0"/>
              <a:t>map</a:t>
            </a:r>
            <a:r>
              <a:rPr lang="ko-KR" altLang="en-US" sz="1400" dirty="0"/>
              <a:t>을 단서로 활용하여 최종 </a:t>
            </a:r>
            <a:r>
              <a:rPr lang="en-US" altLang="ko-KR" sz="1400" dirty="0"/>
              <a:t>SOD </a:t>
            </a:r>
            <a:r>
              <a:rPr lang="ko-KR" altLang="en-US" sz="1400" dirty="0"/>
              <a:t>예측에 대한 </a:t>
            </a:r>
            <a:r>
              <a:rPr lang="en-US" altLang="ko-KR" sz="1400" dirty="0"/>
              <a:t>GCB</a:t>
            </a:r>
            <a:r>
              <a:rPr lang="ko-KR" altLang="en-US" sz="1400" dirty="0"/>
              <a:t>의 기여도를 파악함</a:t>
            </a:r>
            <a:r>
              <a:rPr lang="en-US" altLang="ko-KR" sz="1400" dirty="0"/>
              <a:t>.</a:t>
            </a:r>
          </a:p>
          <a:p>
            <a:pPr lvl="2"/>
            <a:r>
              <a:rPr lang="ko-KR" altLang="en-US" sz="1400" dirty="0"/>
              <a:t>우리는 예측 </a:t>
            </a:r>
            <a:r>
              <a:rPr lang="en-US" altLang="ko-KR" sz="1400" dirty="0"/>
              <a:t>map</a:t>
            </a:r>
            <a:r>
              <a:rPr lang="ko-KR" altLang="en-US" sz="1400" dirty="0"/>
              <a:t>을 </a:t>
            </a:r>
            <a:r>
              <a:rPr lang="en-US" altLang="ko-KR" sz="1400" dirty="0"/>
              <a:t>GCP(Global Context Prediction)</a:t>
            </a:r>
            <a:r>
              <a:rPr lang="ko-KR" altLang="en-US" sz="1400" dirty="0"/>
              <a:t>라고 부름</a:t>
            </a:r>
            <a:r>
              <a:rPr lang="en-US" altLang="ko-KR" sz="1400" dirty="0"/>
              <a:t>. </a:t>
            </a:r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EA7D2C-D571-244C-DDEE-7D7B3762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04" y="2802619"/>
            <a:ext cx="7081471" cy="282232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8E101B7-A18C-3A4F-7AAF-41CD423554F8}"/>
              </a:ext>
            </a:extLst>
          </p:cNvPr>
          <p:cNvSpPr/>
          <p:nvPr/>
        </p:nvSpPr>
        <p:spPr>
          <a:xfrm>
            <a:off x="1064004" y="2802619"/>
            <a:ext cx="7202541" cy="13629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145ED-9201-F0F8-DCEE-B9B8CB337F03}"/>
              </a:ext>
            </a:extLst>
          </p:cNvPr>
          <p:cNvSpPr txBox="1"/>
          <p:nvPr/>
        </p:nvSpPr>
        <p:spPr>
          <a:xfrm>
            <a:off x="8387838" y="3260994"/>
            <a:ext cx="3388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제안한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Network: </a:t>
            </a:r>
            <a:b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SelfReformer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결과 비교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5E273-0388-5C72-FF05-C0CF05B11BA3}"/>
              </a:ext>
            </a:extLst>
          </p:cNvPr>
          <p:cNvSpPr txBox="1"/>
          <p:nvPr/>
        </p:nvSpPr>
        <p:spPr>
          <a:xfrm>
            <a:off x="8368867" y="4769018"/>
            <a:ext cx="3305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GCB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 없는 다른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Network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결과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C05AFC2-B58C-6127-4C5F-AD1D3C3F6E9C}"/>
              </a:ext>
            </a:extLst>
          </p:cNvPr>
          <p:cNvSpPr/>
          <p:nvPr/>
        </p:nvSpPr>
        <p:spPr>
          <a:xfrm>
            <a:off x="1064004" y="4165600"/>
            <a:ext cx="7202541" cy="1545391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33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Ablation Studies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Qualitative comparisons of Global Context Branch (GCB)</a:t>
            </a:r>
          </a:p>
          <a:p>
            <a:pPr lvl="1"/>
            <a:r>
              <a:rPr lang="ko-KR" altLang="en-US" dirty="0"/>
              <a:t>앞에서 더 나은 </a:t>
            </a:r>
            <a:r>
              <a:rPr lang="en-US" altLang="ko-KR" dirty="0"/>
              <a:t>Global Context Features</a:t>
            </a:r>
            <a:r>
              <a:rPr lang="ko-KR" altLang="en-US" dirty="0"/>
              <a:t>가 더 나은 </a:t>
            </a:r>
            <a:r>
              <a:rPr lang="en-US" altLang="ko-KR" dirty="0"/>
              <a:t>Prediction</a:t>
            </a:r>
            <a:r>
              <a:rPr lang="ko-KR" altLang="en-US" dirty="0"/>
              <a:t>을 가져온다는 것을 보여줌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sz="1400" dirty="0"/>
              <a:t>그러나 특정 </a:t>
            </a:r>
            <a:r>
              <a:rPr lang="en-US" altLang="ko-KR" sz="1400" dirty="0"/>
              <a:t>Feature</a:t>
            </a:r>
            <a:r>
              <a:rPr lang="ko-KR" altLang="en-US" sz="1400" dirty="0"/>
              <a:t>와 마지막 </a:t>
            </a:r>
            <a:r>
              <a:rPr lang="en-US" altLang="ko-KR" sz="1400" dirty="0"/>
              <a:t>SOD </a:t>
            </a:r>
            <a:r>
              <a:rPr lang="ko-KR" altLang="en-US" sz="1400" dirty="0"/>
              <a:t>예측 </a:t>
            </a:r>
            <a:r>
              <a:rPr lang="ko-KR" altLang="en-US" sz="1400" dirty="0" err="1"/>
              <a:t>맵의</a:t>
            </a:r>
            <a:r>
              <a:rPr lang="ko-KR" altLang="en-US" sz="1400" dirty="0"/>
              <a:t> 상관관계를 파악하기는 어려움</a:t>
            </a:r>
            <a:r>
              <a:rPr lang="en-US" altLang="ko-KR" sz="1400" dirty="0"/>
              <a:t>. </a:t>
            </a:r>
          </a:p>
          <a:p>
            <a:pPr lvl="2"/>
            <a:r>
              <a:rPr lang="ko-KR" altLang="en-US" sz="1400" dirty="0"/>
              <a:t>대신</a:t>
            </a:r>
            <a:r>
              <a:rPr lang="en-US" altLang="ko-KR" sz="1400" dirty="0"/>
              <a:t>, GCB</a:t>
            </a:r>
            <a:r>
              <a:rPr lang="ko-KR" altLang="en-US" sz="1400" dirty="0"/>
              <a:t>의 예측 </a:t>
            </a:r>
            <a:r>
              <a:rPr lang="en-US" altLang="ko-KR" sz="1400" dirty="0"/>
              <a:t>map</a:t>
            </a:r>
            <a:r>
              <a:rPr lang="ko-KR" altLang="en-US" sz="1400" dirty="0"/>
              <a:t>을 단서로 활용하여 최종 </a:t>
            </a:r>
            <a:r>
              <a:rPr lang="en-US" altLang="ko-KR" sz="1400" dirty="0"/>
              <a:t>SOD </a:t>
            </a:r>
            <a:r>
              <a:rPr lang="ko-KR" altLang="en-US" sz="1400" dirty="0"/>
              <a:t>예측에 대한 </a:t>
            </a:r>
            <a:r>
              <a:rPr lang="en-US" altLang="ko-KR" sz="1400" dirty="0"/>
              <a:t>GCB</a:t>
            </a:r>
            <a:r>
              <a:rPr lang="ko-KR" altLang="en-US" sz="1400" dirty="0"/>
              <a:t>의 기여도를 파악함</a:t>
            </a:r>
            <a:r>
              <a:rPr lang="en-US" altLang="ko-KR" sz="1400" dirty="0"/>
              <a:t>.</a:t>
            </a:r>
          </a:p>
          <a:p>
            <a:pPr lvl="2"/>
            <a:r>
              <a:rPr lang="ko-KR" altLang="en-US" sz="1400" dirty="0"/>
              <a:t>우리는 예측 </a:t>
            </a:r>
            <a:r>
              <a:rPr lang="en-US" altLang="ko-KR" sz="1400" dirty="0"/>
              <a:t>map</a:t>
            </a:r>
            <a:r>
              <a:rPr lang="ko-KR" altLang="en-US" sz="1400" dirty="0"/>
              <a:t>을 </a:t>
            </a:r>
            <a:r>
              <a:rPr lang="en-US" altLang="ko-KR" sz="1400" dirty="0"/>
              <a:t>GCP(Global Context Prediction)</a:t>
            </a:r>
            <a:r>
              <a:rPr lang="ko-KR" altLang="en-US" sz="1400" dirty="0"/>
              <a:t>라고 부름</a:t>
            </a:r>
            <a:r>
              <a:rPr lang="en-US" altLang="ko-KR" sz="1400" dirty="0"/>
              <a:t>. </a:t>
            </a:r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070F915-0E1A-84A5-8F09-4D3AFFE4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795" y="2568661"/>
            <a:ext cx="5802769" cy="3481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D768F-C1CD-1C3C-82A9-C55B70200AF9}"/>
              </a:ext>
            </a:extLst>
          </p:cNvPr>
          <p:cNvSpPr txBox="1"/>
          <p:nvPr/>
        </p:nvSpPr>
        <p:spPr>
          <a:xfrm>
            <a:off x="7065818" y="3709326"/>
            <a:ext cx="436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또한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GCB를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사용하여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Decoder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 생성되는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FP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효과적으로 억제하는 것을 보여줌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44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Ablation Studies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comparisons of Global Context Branch (GCB)</a:t>
            </a:r>
          </a:p>
          <a:p>
            <a:pPr lvl="1"/>
            <a:r>
              <a:rPr lang="en-US" altLang="ko-KR" dirty="0"/>
              <a:t>Quantitative Comparisons of Global Context Branch</a:t>
            </a:r>
          </a:p>
          <a:p>
            <a:pPr lvl="2"/>
            <a:r>
              <a:rPr lang="en-US" altLang="ko-KR" sz="1400" dirty="0"/>
              <a:t>GCB</a:t>
            </a:r>
            <a:r>
              <a:rPr lang="ko-KR" altLang="en-US" sz="1400" dirty="0"/>
              <a:t>를 제거하고 나머지 네트워크</a:t>
            </a:r>
            <a:r>
              <a:rPr lang="en-US" altLang="ko-KR" sz="1400" dirty="0"/>
              <a:t>, </a:t>
            </a:r>
            <a:r>
              <a:rPr lang="ko-KR" altLang="en-US" sz="1400" dirty="0"/>
              <a:t>즉 </a:t>
            </a:r>
            <a:r>
              <a:rPr lang="en-US" altLang="ko-KR" sz="1400" dirty="0"/>
              <a:t>CRM</a:t>
            </a:r>
            <a:r>
              <a:rPr lang="ko-KR" altLang="en-US" sz="1400" dirty="0"/>
              <a:t>의 첫 번째 단계에서 </a:t>
            </a:r>
            <a:r>
              <a:rPr lang="en-US" altLang="ko-KR" sz="1400" dirty="0"/>
              <a:t>Global Context Feature</a:t>
            </a:r>
            <a:r>
              <a:rPr lang="ko-KR" altLang="en-US" sz="1400" dirty="0"/>
              <a:t>를 융합하지 않는 모델을 훈련하여 영향을 분석함</a:t>
            </a:r>
            <a:r>
              <a:rPr lang="en-US" altLang="ko-KR" sz="1400" dirty="0"/>
              <a:t>. </a:t>
            </a:r>
          </a:p>
          <a:p>
            <a:pPr lvl="2"/>
            <a:r>
              <a:rPr lang="ko-KR" altLang="en-US" sz="1400" dirty="0"/>
              <a:t>또한</a:t>
            </a:r>
            <a:r>
              <a:rPr lang="en-US" altLang="ko-KR" sz="1400" dirty="0"/>
              <a:t>, GCB</a:t>
            </a:r>
            <a:r>
              <a:rPr lang="ko-KR" altLang="en-US" sz="1400" dirty="0"/>
              <a:t>를 가지는 제안한 방법과 </a:t>
            </a:r>
            <a:r>
              <a:rPr lang="en-US" altLang="ko-KR" sz="1400" dirty="0"/>
              <a:t>EDN</a:t>
            </a:r>
            <a:r>
              <a:rPr lang="ko-KR" altLang="en-US" sz="1400" dirty="0"/>
              <a:t>에서 설명한 방법과 비교함</a:t>
            </a:r>
            <a:r>
              <a:rPr lang="en-US" altLang="ko-KR" sz="1400" dirty="0"/>
              <a:t>. </a:t>
            </a:r>
          </a:p>
          <a:p>
            <a:pPr lvl="3"/>
            <a:r>
              <a:rPr lang="ko-KR" altLang="en-US" sz="1200" dirty="0"/>
              <a:t>위의 실험을 통해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 Context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모든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block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대해 고려하면 상위 수준 기능만 사용하는 것보다 더 많은 정보를 더 잘 얻을 수 있음을 증명</a:t>
            </a:r>
            <a:r>
              <a:rPr lang="ko-KR" altLang="en-US" sz="1200" dirty="0"/>
              <a:t>함</a:t>
            </a:r>
            <a:r>
              <a:rPr lang="en-US" altLang="ko-KR" sz="1200" dirty="0"/>
              <a:t>. 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A1920B-A0F9-1AE6-562D-74E2CDFC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89" y="2962327"/>
            <a:ext cx="10677236" cy="15615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BFA2D47-2534-D4BF-AF6A-CAF2153CB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33" y="4558412"/>
            <a:ext cx="11014348" cy="16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5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FF1A473-14CD-D137-C297-469390A8A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2988218" y="4376447"/>
            <a:ext cx="3348190" cy="1540301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Ablation Studies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Effectiveness of CRM</a:t>
            </a:r>
          </a:p>
          <a:p>
            <a:pPr lvl="2"/>
            <a:r>
              <a:rPr lang="en-US" altLang="ko-KR" sz="1200" dirty="0"/>
              <a:t>CRM</a:t>
            </a:r>
            <a:r>
              <a:rPr lang="ko-KR" altLang="en-US" sz="1200" dirty="0"/>
              <a:t>은 더 나은 </a:t>
            </a:r>
            <a:r>
              <a:rPr lang="en-US" altLang="ko-KR" sz="1200" dirty="0"/>
              <a:t>Context Fusion</a:t>
            </a:r>
            <a:r>
              <a:rPr lang="ko-KR" altLang="en-US" sz="1200" dirty="0"/>
              <a:t>과 객체의 세부 사항을 더 잘 분할 하기 위해 설계됨</a:t>
            </a:r>
            <a:r>
              <a:rPr lang="en-US" altLang="ko-KR" sz="12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Global Context</a:t>
            </a:r>
            <a:r>
              <a:rPr lang="ko-KR" altLang="en-US" sz="1200" dirty="0"/>
              <a:t>가 모델이 예측 해야 할 영역을 스스로를 수정하는 데 기여함을 증명했으며</a:t>
            </a:r>
            <a:r>
              <a:rPr lang="en-US" altLang="ko-KR" sz="1200" dirty="0"/>
              <a:t>, </a:t>
            </a:r>
            <a:r>
              <a:rPr lang="ko-KR" altLang="en-US" sz="1200" dirty="0"/>
              <a:t>이는 </a:t>
            </a:r>
            <a:r>
              <a:rPr lang="en-US" altLang="ko-KR" sz="1200" dirty="0"/>
              <a:t>CRM</a:t>
            </a:r>
            <a:r>
              <a:rPr lang="ko-KR" altLang="en-US" sz="1200" dirty="0"/>
              <a:t>에서 수행되는 </a:t>
            </a:r>
            <a:r>
              <a:rPr lang="en-US" altLang="ko-KR" sz="1200" dirty="0"/>
              <a:t>Context</a:t>
            </a:r>
            <a:r>
              <a:rPr lang="ko-KR" altLang="en-US" sz="1200" dirty="0"/>
              <a:t> </a:t>
            </a:r>
            <a:r>
              <a:rPr lang="en-US" altLang="ko-KR" sz="1200" dirty="0"/>
              <a:t>Fusion</a:t>
            </a:r>
            <a:r>
              <a:rPr lang="ko-KR" altLang="en-US" sz="1200" dirty="0"/>
              <a:t>으로 인해</a:t>
            </a:r>
            <a:r>
              <a:rPr lang="en-US" altLang="ko-KR" sz="1200" dirty="0"/>
              <a:t> </a:t>
            </a:r>
            <a:r>
              <a:rPr lang="ko-KR" altLang="en-US" sz="1200" dirty="0"/>
              <a:t>향상됨을 강조하고자 함</a:t>
            </a:r>
            <a:r>
              <a:rPr lang="en-US" altLang="ko-KR" sz="1200" dirty="0"/>
              <a:t>. </a:t>
            </a:r>
            <a:r>
              <a:rPr lang="ko-KR" altLang="en-US" sz="1200" dirty="0"/>
              <a:t>즉 </a:t>
            </a:r>
            <a:r>
              <a:rPr lang="en-US" altLang="ko-KR" sz="1200" dirty="0">
                <a:sym typeface="Wingdings" panose="05000000000000000000" pitchFamily="2" charset="2"/>
              </a:rPr>
              <a:t> Refinement Attention Map</a:t>
            </a:r>
            <a:r>
              <a:rPr lang="ko-KR" altLang="en-US" sz="1200" dirty="0">
                <a:sym typeface="Wingdings" panose="05000000000000000000" pitchFamily="2" charset="2"/>
              </a:rPr>
              <a:t>에 따라 결과가</a:t>
            </a:r>
            <a:r>
              <a:rPr lang="ko-KR" altLang="en-US" sz="1200" dirty="0"/>
              <a:t> 어떻게 달라지는 지 설명하고자 함</a:t>
            </a:r>
            <a:r>
              <a:rPr lang="en-US" altLang="ko-KR" sz="1200" dirty="0"/>
              <a:t>. </a:t>
            </a:r>
          </a:p>
          <a:p>
            <a:pPr lvl="2"/>
            <a:r>
              <a:rPr lang="ko-KR" altLang="en-US" sz="1200" dirty="0"/>
              <a:t>표 </a:t>
            </a:r>
            <a:r>
              <a:rPr lang="en-US" altLang="ko-KR" sz="1200" dirty="0"/>
              <a:t>IV</a:t>
            </a:r>
            <a:r>
              <a:rPr lang="ko-KR" altLang="en-US" sz="1200" dirty="0"/>
              <a:t>는 두 예측 간의 정확도 향상을 반영하고</a:t>
            </a:r>
            <a:r>
              <a:rPr lang="en-US" altLang="ko-KR" sz="1200" dirty="0"/>
              <a:t>, </a:t>
            </a:r>
            <a:r>
              <a:rPr lang="ko-KR" altLang="en-US" sz="1200" dirty="0"/>
              <a:t>아래 그림에서는 첫 번째 라운드 예측</a:t>
            </a:r>
            <a:r>
              <a:rPr lang="en-US" altLang="ko-KR" sz="1200" dirty="0"/>
              <a:t>(</a:t>
            </a:r>
            <a:r>
              <a:rPr lang="ko-KR" altLang="en-US" sz="1200" dirty="0"/>
              <a:t>첫 번째 행</a:t>
            </a:r>
            <a:r>
              <a:rPr lang="en-US" altLang="ko-KR" sz="1200" dirty="0"/>
              <a:t>)</a:t>
            </a:r>
            <a:r>
              <a:rPr lang="ko-KR" altLang="en-US" sz="1200" dirty="0"/>
              <a:t>에서 확실하지 않은 영역이 </a:t>
            </a:r>
            <a:r>
              <a:rPr lang="en-US" altLang="ko-KR" sz="1200" dirty="0"/>
              <a:t>RAM(</a:t>
            </a:r>
            <a:r>
              <a:rPr lang="ko-KR" altLang="en-US" sz="1200" dirty="0"/>
              <a:t>두 번째 행</a:t>
            </a:r>
            <a:r>
              <a:rPr lang="en-US" altLang="ko-KR" sz="1200" dirty="0"/>
              <a:t>)</a:t>
            </a:r>
            <a:r>
              <a:rPr lang="ko-KR" altLang="en-US" sz="1200" dirty="0"/>
              <a:t>에 의해 강조 표시된 것을 볼 수 있음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dirty="0">
                <a:sym typeface="Wingdings" panose="05000000000000000000" pitchFamily="2" charset="2"/>
              </a:rPr>
              <a:t> </a:t>
            </a:r>
            <a:r>
              <a:rPr lang="en-US" altLang="ko-KR" sz="1200" dirty="0"/>
              <a:t>RAM</a:t>
            </a:r>
            <a:r>
              <a:rPr lang="ko-KR" altLang="en-US" sz="1200" dirty="0"/>
              <a:t>은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네트워크가 확실하지 않은 영역에 집중하여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차 예측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마지막 행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더 나은 세부 정보를 얻을 수 있도록 도와주는 역할</a:t>
            </a:r>
            <a:r>
              <a:rPr lang="ko-KR" altLang="en-US" sz="1200" dirty="0"/>
              <a:t>을 함</a:t>
            </a:r>
            <a:r>
              <a:rPr lang="en-US" altLang="ko-KR" sz="12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AEFAF2-92AD-FC18-6F96-2A87D64F6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03" y="3205018"/>
            <a:ext cx="5756862" cy="3049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9AA62-CF8A-FD32-E8A8-9E8AA8461450}"/>
              </a:ext>
            </a:extLst>
          </p:cNvPr>
          <p:cNvSpPr txBox="1"/>
          <p:nvPr/>
        </p:nvSpPr>
        <p:spPr>
          <a:xfrm>
            <a:off x="7344128" y="4011909"/>
            <a:ext cx="21139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</a:t>
            </a:r>
            <a:r>
              <a:rPr lang="en-US" altLang="ko-KR" sz="1600" baseline="-250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lang="en-US" altLang="ko-KR" sz="16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’s Column</a:t>
            </a:r>
            <a:endParaRPr lang="ko-KR" altLang="en-US" sz="1600" baseline="-25000" dirty="0">
              <a:solidFill>
                <a:srgbClr val="FF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6B493-8D42-A4F7-62AE-A02E3CDC68E1}"/>
              </a:ext>
            </a:extLst>
          </p:cNvPr>
          <p:cNvSpPr txBox="1"/>
          <p:nvPr/>
        </p:nvSpPr>
        <p:spPr>
          <a:xfrm>
            <a:off x="7344127" y="4729927"/>
            <a:ext cx="21139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RAM’s Column</a:t>
            </a:r>
            <a:endParaRPr lang="ko-KR" altLang="en-US" sz="1600" baseline="-25000" dirty="0">
              <a:solidFill>
                <a:srgbClr val="FF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49574-FDAE-8B98-FA53-C70B3D52F3CD}"/>
              </a:ext>
            </a:extLst>
          </p:cNvPr>
          <p:cNvSpPr txBox="1"/>
          <p:nvPr/>
        </p:nvSpPr>
        <p:spPr>
          <a:xfrm>
            <a:off x="7344127" y="5601725"/>
            <a:ext cx="21139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</a:t>
            </a:r>
            <a:r>
              <a:rPr lang="en-US" altLang="ko-KR" sz="1600" baseline="-250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</a:t>
            </a:r>
            <a:r>
              <a:rPr lang="en-US" altLang="ko-KR" sz="16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’s Column</a:t>
            </a:r>
            <a:endParaRPr lang="ko-KR" altLang="en-US" sz="1600" baseline="-25000" dirty="0">
              <a:solidFill>
                <a:srgbClr val="FF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77EA62D-9D56-BC29-365E-D695512D8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3271627"/>
            <a:ext cx="5990895" cy="909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956AF4-A69E-4A88-137F-330DABADEDDA}"/>
              </a:ext>
            </a:extLst>
          </p:cNvPr>
          <p:cNvSpPr txBox="1"/>
          <p:nvPr/>
        </p:nvSpPr>
        <p:spPr>
          <a:xfrm>
            <a:off x="6174503" y="2902295"/>
            <a:ext cx="3971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prediction of global context branch</a:t>
            </a:r>
            <a:endParaRPr lang="ko-KR" altLang="en-US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1DD7EB06-82EF-9F59-B304-E6E40EE2B93B}"/>
              </a:ext>
            </a:extLst>
          </p:cNvPr>
          <p:cNvCxnSpPr>
            <a:cxnSpLocks/>
            <a:endCxn id="11" idx="2"/>
          </p:cNvCxnSpPr>
          <p:nvPr/>
        </p:nvCxnSpPr>
        <p:spPr>
          <a:xfrm rot="5400000" flipH="1" flipV="1">
            <a:off x="6900942" y="3404748"/>
            <a:ext cx="1392501" cy="112626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3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Ablation Studies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Effectiveness &amp; Efficiency of Pixel Shuffle</a:t>
            </a:r>
          </a:p>
          <a:p>
            <a:pPr lvl="1"/>
            <a:r>
              <a:rPr lang="en-US" altLang="ko-KR" dirty="0"/>
              <a:t>Effectiveness</a:t>
            </a:r>
          </a:p>
          <a:p>
            <a:pPr lvl="2"/>
            <a:r>
              <a:rPr lang="ko-KR" altLang="en-US" sz="1200" dirty="0"/>
              <a:t>보통 </a:t>
            </a:r>
            <a:r>
              <a:rPr lang="en-US" altLang="ko-KR" sz="1200" dirty="0"/>
              <a:t>Feature map</a:t>
            </a:r>
            <a:r>
              <a:rPr lang="ko-KR" altLang="en-US" sz="1200" dirty="0"/>
              <a:t>이나 </a:t>
            </a:r>
            <a:r>
              <a:rPr lang="en-US" altLang="ko-KR" sz="1200" dirty="0"/>
              <a:t>GT</a:t>
            </a:r>
            <a:r>
              <a:rPr lang="ko-KR" altLang="en-US" sz="1200" dirty="0"/>
              <a:t>를 </a:t>
            </a:r>
            <a:r>
              <a:rPr lang="en-US" altLang="ko-KR" sz="1200" dirty="0"/>
              <a:t>Up &amp; Down-sampling</a:t>
            </a:r>
            <a:r>
              <a:rPr lang="ko-KR" altLang="en-US" sz="1200" dirty="0"/>
              <a:t>해야 할 때마다 네트워크에서 </a:t>
            </a:r>
            <a:r>
              <a:rPr lang="en-US" altLang="ko-KR" sz="1200" dirty="0"/>
              <a:t>PS </a:t>
            </a:r>
            <a:r>
              <a:rPr lang="ko-KR" altLang="en-US" sz="1200" dirty="0"/>
              <a:t>대신 </a:t>
            </a:r>
            <a:r>
              <a:rPr lang="en-US" altLang="ko-KR" sz="1200" dirty="0"/>
              <a:t>BI(Bilinear Interpolation) </a:t>
            </a:r>
            <a:r>
              <a:rPr lang="ko-KR" altLang="en-US" sz="1200" dirty="0"/>
              <a:t>및 </a:t>
            </a:r>
            <a:r>
              <a:rPr lang="en-US" altLang="ko-KR" sz="1200" dirty="0"/>
              <a:t>TC(Transposed Convolution)</a:t>
            </a:r>
            <a:r>
              <a:rPr lang="ko-KR" altLang="en-US" sz="1200" dirty="0"/>
              <a:t>로 대체함</a:t>
            </a:r>
            <a:r>
              <a:rPr lang="en-US" altLang="ko-KR" sz="1200" dirty="0"/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BI</a:t>
            </a:r>
            <a:r>
              <a:rPr lang="ko-KR" altLang="en-US" sz="1200" dirty="0"/>
              <a:t>에 비해 </a:t>
            </a:r>
            <a:r>
              <a:rPr lang="en-US" altLang="ko-KR" sz="1200" dirty="0"/>
              <a:t>PS</a:t>
            </a:r>
            <a:r>
              <a:rPr lang="ko-KR" altLang="en-US" sz="1200" dirty="0"/>
              <a:t>의 이점을 입증하기 위해</a:t>
            </a:r>
            <a:r>
              <a:rPr lang="en-US" altLang="ko-KR" sz="1200" dirty="0"/>
              <a:t>, </a:t>
            </a:r>
            <a:r>
              <a:rPr lang="ko-KR" altLang="en-US" sz="1200" dirty="0"/>
              <a:t>논문에서 언급한 것과 동일한 설정으로 </a:t>
            </a:r>
            <a:r>
              <a:rPr lang="en-US" altLang="ko-KR" sz="1200" dirty="0"/>
              <a:t>F</a:t>
            </a:r>
            <a:r>
              <a:rPr lang="en-US" altLang="ko-KR" sz="1200" baseline="30000" dirty="0"/>
              <a:t>3</a:t>
            </a:r>
            <a:r>
              <a:rPr lang="en-US" altLang="ko-KR" sz="1200" dirty="0"/>
              <a:t>Net</a:t>
            </a:r>
            <a:r>
              <a:rPr lang="ko-KR" altLang="en-US" sz="1200" dirty="0"/>
              <a:t>과 </a:t>
            </a:r>
            <a:r>
              <a:rPr lang="en-US" altLang="ko-KR" sz="1200" dirty="0"/>
              <a:t>GCPA</a:t>
            </a:r>
            <a:r>
              <a:rPr lang="ko-KR" altLang="en-US" sz="1200" dirty="0"/>
              <a:t>를 재학습하고 </a:t>
            </a:r>
            <a:r>
              <a:rPr lang="en-US" altLang="ko-KR" sz="1200" dirty="0"/>
              <a:t>Dense Prediction</a:t>
            </a:r>
            <a:r>
              <a:rPr lang="ko-KR" altLang="en-US" sz="1200" dirty="0"/>
              <a:t> </a:t>
            </a:r>
            <a:r>
              <a:rPr lang="en-US" altLang="ko-KR" sz="1200" dirty="0"/>
              <a:t>Layer(</a:t>
            </a:r>
            <a:r>
              <a:rPr lang="ko-KR" altLang="en-US" sz="1200" dirty="0"/>
              <a:t>즉</a:t>
            </a:r>
            <a:r>
              <a:rPr lang="en-US" altLang="ko-KR" sz="1200" dirty="0"/>
              <a:t>, GT</a:t>
            </a:r>
            <a:r>
              <a:rPr lang="ko-KR" altLang="en-US" sz="1200" dirty="0"/>
              <a:t>와 모델의 예측 레이어에만 </a:t>
            </a:r>
            <a:r>
              <a:rPr lang="en-US" altLang="ko-KR" sz="1200" dirty="0"/>
              <a:t>PS</a:t>
            </a:r>
            <a:r>
              <a:rPr lang="ko-KR" altLang="en-US" sz="1200" dirty="0"/>
              <a:t>를 적용 </a:t>
            </a:r>
            <a:r>
              <a:rPr lang="en-US" altLang="ko-KR" sz="1200" dirty="0">
                <a:sym typeface="Wingdings" panose="05000000000000000000" pitchFamily="2" charset="2"/>
              </a:rPr>
              <a:t> Multi Level Supervision</a:t>
            </a:r>
            <a:r>
              <a:rPr lang="ko-KR" altLang="en-US" sz="1200" dirty="0">
                <a:sym typeface="Wingdings" panose="05000000000000000000" pitchFamily="2" charset="2"/>
              </a:rPr>
              <a:t>에서 수행되는 비교</a:t>
            </a:r>
            <a:r>
              <a:rPr lang="en-US" altLang="ko-KR" sz="1200" dirty="0"/>
              <a:t>)</a:t>
            </a:r>
            <a:r>
              <a:rPr lang="ko-KR" altLang="en-US" sz="1200" dirty="0"/>
              <a:t>에 </a:t>
            </a:r>
            <a:r>
              <a:rPr lang="en-US" altLang="ko-KR" sz="1200" dirty="0"/>
              <a:t>PS</a:t>
            </a:r>
            <a:r>
              <a:rPr lang="ko-KR" altLang="en-US" sz="1200" dirty="0"/>
              <a:t>를 적용함</a:t>
            </a:r>
            <a:r>
              <a:rPr lang="en-US" altLang="ko-KR" sz="12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표 </a:t>
            </a:r>
            <a:r>
              <a:rPr lang="en-US" altLang="ko-KR" sz="1200" dirty="0"/>
              <a:t>VI</a:t>
            </a:r>
            <a:r>
              <a:rPr lang="ko-KR" altLang="en-US" sz="1200" dirty="0"/>
              <a:t>에 나열된 결과는 </a:t>
            </a:r>
            <a:r>
              <a:rPr lang="en-US" altLang="ko-KR" sz="1200" dirty="0"/>
              <a:t>MAE</a:t>
            </a:r>
            <a:r>
              <a:rPr lang="ko-KR" altLang="en-US" sz="1200" dirty="0"/>
              <a:t>가 최대 </a:t>
            </a:r>
            <a:r>
              <a:rPr lang="en-US" altLang="ko-KR" sz="1200" dirty="0"/>
              <a:t>7%</a:t>
            </a:r>
            <a:r>
              <a:rPr lang="ko-KR" altLang="en-US" sz="1200" dirty="0"/>
              <a:t>까지 증가하는 것을 보여줌</a:t>
            </a:r>
            <a:r>
              <a:rPr lang="en-US" altLang="ko-KR" sz="1200" dirty="0"/>
              <a:t>. </a:t>
            </a:r>
            <a:r>
              <a:rPr lang="ko-KR" altLang="en-US" sz="1200" dirty="0"/>
              <a:t>이어서 아래 그림에서 볼 수 있듯이</a:t>
            </a:r>
            <a:r>
              <a:rPr lang="en-US" altLang="ko-KR" sz="1200" dirty="0"/>
              <a:t>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Average Pooling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과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BI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인해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Detail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 점차 손상</a:t>
            </a:r>
            <a:r>
              <a:rPr lang="ko-KR" altLang="en-US" sz="1200" dirty="0"/>
              <a:t>되며</a:t>
            </a:r>
            <a:r>
              <a:rPr lang="en-US" altLang="ko-KR" sz="1200" dirty="0"/>
              <a:t>, </a:t>
            </a:r>
            <a:r>
              <a:rPr lang="ko-KR" altLang="en-US" sz="1200" dirty="0"/>
              <a:t>그 옆 그림에서 볼 수 있듯이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BI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대신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PS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사용할 때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Detail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 더욱 잘 복원되는 것을 볼 수 있음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1B24C85-3314-51B1-91AF-A2523028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15" y="3429000"/>
            <a:ext cx="4258185" cy="9687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0D06F7D-DB44-C292-04A4-833175D5D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694" y="4440760"/>
            <a:ext cx="4386947" cy="205183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3A325B-F44B-F811-97FD-24E6A19D9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995" y="3537290"/>
            <a:ext cx="5171495" cy="3029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8F6544-9C4D-13D7-7804-EB18A1AD2CAE}"/>
              </a:ext>
            </a:extLst>
          </p:cNvPr>
          <p:cNvSpPr txBox="1"/>
          <p:nvPr/>
        </p:nvSpPr>
        <p:spPr>
          <a:xfrm>
            <a:off x="120564" y="5189678"/>
            <a:ext cx="2113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Average Pooling</a:t>
            </a:r>
            <a:br>
              <a:rPr lang="en-US" altLang="ko-KR" sz="12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2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(Down-sampling)</a:t>
            </a:r>
            <a:endParaRPr lang="ko-KR" altLang="en-US" sz="1200" dirty="0">
              <a:solidFill>
                <a:srgbClr val="FF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8972FE-B0A1-1687-9749-01933079D521}"/>
              </a:ext>
            </a:extLst>
          </p:cNvPr>
          <p:cNvSpPr txBox="1"/>
          <p:nvPr/>
        </p:nvSpPr>
        <p:spPr>
          <a:xfrm>
            <a:off x="-31291" y="5889910"/>
            <a:ext cx="183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Bilinear Interpolation</a:t>
            </a:r>
            <a:br>
              <a:rPr lang="en-US" altLang="ko-KR" sz="12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2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(Down-sampling)</a:t>
            </a:r>
            <a:endParaRPr lang="ko-KR" altLang="en-US" sz="1200" baseline="-25000" dirty="0">
              <a:solidFill>
                <a:srgbClr val="FF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368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Ablation Studies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Effectiveness &amp; Efficiency of Pixel Shuffle</a:t>
            </a:r>
          </a:p>
          <a:p>
            <a:pPr lvl="1"/>
            <a:r>
              <a:rPr lang="en-US" altLang="ko-KR" dirty="0"/>
              <a:t>Efficiency</a:t>
            </a:r>
          </a:p>
          <a:p>
            <a:pPr lvl="2"/>
            <a:r>
              <a:rPr lang="en-US" altLang="ko-KR" sz="1200" dirty="0"/>
              <a:t>Max Pooling, Average Pooling, Bilinear Interpolation</a:t>
            </a:r>
            <a:r>
              <a:rPr lang="ko-KR" altLang="en-US" sz="1200" dirty="0"/>
              <a:t>으로 인해 손상된 픽셀의 변화량을 보여줌으로써 </a:t>
            </a:r>
            <a:r>
              <a:rPr lang="en-US" altLang="ko-KR" sz="1200" dirty="0"/>
              <a:t>PS</a:t>
            </a:r>
            <a:r>
              <a:rPr lang="ko-KR" altLang="en-US" sz="1200" dirty="0"/>
              <a:t>의 효율성을 보여줌</a:t>
            </a:r>
            <a:r>
              <a:rPr lang="en-US" altLang="ko-KR" sz="1200" dirty="0"/>
              <a:t>.</a:t>
            </a:r>
          </a:p>
          <a:p>
            <a:pPr lvl="3"/>
            <a:r>
              <a:rPr lang="ko-KR" altLang="en-US" sz="1200" dirty="0"/>
              <a:t>구체적으로 먼저 </a:t>
            </a:r>
            <a:r>
              <a:rPr lang="en-US" altLang="ko-KR" sz="1200" dirty="0"/>
              <a:t>GT</a:t>
            </a:r>
            <a:r>
              <a:rPr lang="ko-KR" altLang="en-US" sz="1200" dirty="0"/>
              <a:t>를 </a:t>
            </a:r>
            <a:r>
              <a:rPr lang="en-US" altLang="ko-KR" sz="1200" dirty="0"/>
              <a:t>4, 8, 16, 32</a:t>
            </a:r>
            <a:r>
              <a:rPr lang="ko-KR" altLang="en-US" sz="1200" dirty="0"/>
              <a:t>회 </a:t>
            </a:r>
            <a:r>
              <a:rPr lang="en-US" altLang="ko-KR" sz="1200" dirty="0"/>
              <a:t>Down-Sampling</a:t>
            </a:r>
            <a:r>
              <a:rPr lang="ko-KR" altLang="en-US" sz="1200" dirty="0"/>
              <a:t>한 다음 </a:t>
            </a:r>
            <a:r>
              <a:rPr lang="en-US" altLang="ko-KR" sz="1200" dirty="0"/>
              <a:t>Bilinear Interpolation</a:t>
            </a:r>
            <a:r>
              <a:rPr lang="ko-KR" altLang="en-US" sz="1200" dirty="0"/>
              <a:t>을 적용하여 원래 크기로 복원함</a:t>
            </a:r>
            <a:r>
              <a:rPr lang="en-US" altLang="ko-KR" sz="1200" dirty="0"/>
              <a:t>.</a:t>
            </a:r>
          </a:p>
          <a:p>
            <a:pPr lvl="3"/>
            <a:r>
              <a:rPr lang="en-US" altLang="ko-KR" sz="1200" dirty="0"/>
              <a:t>GT</a:t>
            </a:r>
            <a:r>
              <a:rPr lang="ko-KR" altLang="en-US" sz="1200" dirty="0"/>
              <a:t>와 비교하여 값이 변경된 픽셀의 비율</a:t>
            </a:r>
            <a:r>
              <a:rPr lang="en-US" altLang="ko-KR" sz="1200" dirty="0"/>
              <a:t>(%)</a:t>
            </a:r>
            <a:r>
              <a:rPr lang="ko-KR" altLang="en-US" sz="1200" dirty="0"/>
              <a:t>을 측정함</a:t>
            </a:r>
            <a:r>
              <a:rPr lang="en-US" altLang="ko-KR" sz="1200" dirty="0"/>
              <a:t>. </a:t>
            </a:r>
            <a:r>
              <a:rPr lang="ko-KR" altLang="en-US" sz="1200" dirty="0"/>
              <a:t>이어서 또한 모델에 </a:t>
            </a:r>
            <a:r>
              <a:rPr lang="en-US" altLang="ko-KR" sz="1200" dirty="0"/>
              <a:t>PS</a:t>
            </a:r>
            <a:r>
              <a:rPr lang="ko-KR" altLang="en-US" sz="1200" dirty="0"/>
              <a:t>를 적용함으로써 발생하는 모델의 파라미터 </a:t>
            </a:r>
            <a:r>
              <a:rPr lang="ko-KR" altLang="en-US" sz="1200" dirty="0" err="1"/>
              <a:t>증가량과</a:t>
            </a:r>
            <a:r>
              <a:rPr lang="ko-KR" altLang="en-US" sz="1200" dirty="0"/>
              <a:t> </a:t>
            </a:r>
            <a:r>
              <a:rPr lang="en-US" altLang="ko-KR" sz="1200" dirty="0"/>
              <a:t>MAC</a:t>
            </a:r>
            <a:r>
              <a:rPr lang="ko-KR" altLang="en-US" sz="1200" dirty="0"/>
              <a:t>도 정리함</a:t>
            </a:r>
            <a:r>
              <a:rPr lang="en-US" altLang="ko-KR" sz="1200" dirty="0"/>
              <a:t>. </a:t>
            </a:r>
          </a:p>
          <a:p>
            <a:pPr lvl="3"/>
            <a:r>
              <a:rPr lang="ko-KR" altLang="en-US" sz="1200" dirty="0"/>
              <a:t>이를 통해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PS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Interpolation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이나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Pooling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과 같은 방법보다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Up/Down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Sampling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더 우수한 방법이라는 결론</a:t>
            </a:r>
            <a:r>
              <a:rPr lang="ko-KR" altLang="en-US" sz="1200" dirty="0"/>
              <a:t>을 내림</a:t>
            </a:r>
            <a:r>
              <a:rPr lang="en-US" altLang="ko-KR" sz="1200" dirty="0"/>
              <a:t>.</a:t>
            </a:r>
            <a:endParaRPr lang="en-US" altLang="ko-KR" sz="1200" dirty="0">
              <a:solidFill>
                <a:schemeClr val="accent5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DE277AA-19B7-8811-3EA2-D1FB237B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73" y="3505325"/>
            <a:ext cx="10029304" cy="12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6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Limitation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Global Context </a:t>
            </a:r>
          </a:p>
          <a:p>
            <a:pPr lvl="2"/>
            <a:r>
              <a:rPr lang="ko-KR" altLang="en-US" sz="1200" dirty="0"/>
              <a:t>제안한 </a:t>
            </a:r>
            <a:r>
              <a:rPr lang="en-US" altLang="ko-KR" sz="1200" dirty="0"/>
              <a:t>GCB</a:t>
            </a:r>
            <a:r>
              <a:rPr lang="ko-KR" altLang="en-US" sz="1200" dirty="0"/>
              <a:t>는 아래 그림과 같이 보다 정확한 결과를 생성하도록 </a:t>
            </a:r>
            <a:r>
              <a:rPr lang="en-US" altLang="ko-KR" sz="1200" dirty="0"/>
              <a:t>CRM</a:t>
            </a:r>
            <a:r>
              <a:rPr lang="ko-KR" altLang="en-US" sz="1200" dirty="0"/>
              <a:t>을 효과적으로 안내할 수 있음</a:t>
            </a:r>
            <a:r>
              <a:rPr lang="en-US" altLang="ko-KR" sz="1200" dirty="0"/>
              <a:t>. </a:t>
            </a:r>
          </a:p>
          <a:p>
            <a:pPr lvl="2"/>
            <a:r>
              <a:rPr lang="ko-KR" altLang="en-US" sz="1200" dirty="0"/>
              <a:t>오른쪽 그림의 마지막 두 행에서 볼 수 있듯이 경우에 따라 </a:t>
            </a:r>
            <a:r>
              <a:rPr lang="en-US" altLang="ko-KR" sz="1200" dirty="0"/>
              <a:t>Branch</a:t>
            </a:r>
            <a:r>
              <a:rPr lang="ko-KR" altLang="en-US" sz="1200" dirty="0"/>
              <a:t>가 실패하고</a:t>
            </a:r>
            <a:r>
              <a:rPr lang="en-US" altLang="ko-KR" sz="1200" dirty="0"/>
              <a:t>,</a:t>
            </a:r>
            <a:r>
              <a:rPr lang="ko-KR" altLang="en-US" sz="1200" dirty="0"/>
              <a:t> 생성된 </a:t>
            </a:r>
            <a:r>
              <a:rPr lang="en-US" altLang="ko-KR" sz="1200" dirty="0"/>
              <a:t>Global Context</a:t>
            </a:r>
            <a:r>
              <a:rPr lang="ko-KR" altLang="en-US" sz="1200" dirty="0"/>
              <a:t> </a:t>
            </a:r>
            <a:r>
              <a:rPr lang="en-US" altLang="ko-KR" sz="1200" dirty="0"/>
              <a:t>Map</a:t>
            </a:r>
            <a:r>
              <a:rPr lang="ko-KR" altLang="en-US" sz="1200" dirty="0"/>
              <a:t>이 </a:t>
            </a:r>
            <a:r>
              <a:rPr lang="en-US" altLang="ko-KR" sz="1200" dirty="0"/>
              <a:t>Decoder</a:t>
            </a:r>
            <a:r>
              <a:rPr lang="ko-KR" altLang="en-US" sz="1200" dirty="0"/>
              <a:t>에서 직접 생성한 예측과 일치하지 않는 경우가 존재함</a:t>
            </a:r>
            <a:r>
              <a:rPr lang="en-US" altLang="ko-KR" sz="1200" dirty="0"/>
              <a:t>. </a:t>
            </a:r>
          </a:p>
          <a:p>
            <a:pPr lvl="3">
              <a:lnSpc>
                <a:spcPct val="150000"/>
              </a:lnSpc>
            </a:pPr>
            <a:r>
              <a:rPr lang="ko-KR" altLang="en-US" sz="1000" dirty="0"/>
              <a:t>첫째</a:t>
            </a:r>
            <a:r>
              <a:rPr lang="en-US" altLang="ko-KR" sz="1000" dirty="0"/>
              <a:t>, 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모든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Feature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연결하고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Channel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유지하여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Supervision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하는 것과 달리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Channel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줄여서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GCB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훈련하기 때문에 중요한 특징이 손실되어 예측이 부정확</a:t>
            </a:r>
            <a:r>
              <a:rPr lang="ko-KR" altLang="en-US" sz="1000" dirty="0"/>
              <a:t>해질 수 있음</a:t>
            </a:r>
            <a:r>
              <a:rPr lang="en-US" altLang="ko-KR" sz="1000" dirty="0"/>
              <a:t>. </a:t>
            </a:r>
          </a:p>
          <a:p>
            <a:pPr lvl="3">
              <a:lnSpc>
                <a:spcPct val="150000"/>
              </a:lnSpc>
            </a:pPr>
            <a:r>
              <a:rPr lang="ko-KR" altLang="en-US" sz="1000" dirty="0"/>
              <a:t>둘째</a:t>
            </a:r>
            <a:r>
              <a:rPr lang="en-US" altLang="ko-KR" sz="1000" dirty="0"/>
              <a:t>, </a:t>
            </a:r>
            <a:r>
              <a:rPr lang="ko-KR" altLang="en-US" sz="1000" dirty="0"/>
              <a:t>오른쪽 그림의 두 번째와 세 번째 줄과 같이 입력 이미지의 구성이 복잡할 경우 주변 물체들의 방해로 인해 </a:t>
            </a:r>
            <a:r>
              <a:rPr lang="en-US" altLang="ko-KR" sz="1000" dirty="0"/>
              <a:t>GCB</a:t>
            </a:r>
            <a:r>
              <a:rPr lang="ko-KR" altLang="en-US" sz="1000" dirty="0"/>
              <a:t>가 두드러진 물체의 특징을 효과적으로 포착할 수 없는 경우가 있음</a:t>
            </a:r>
            <a:r>
              <a:rPr lang="en-US" altLang="ko-KR" sz="1000" dirty="0"/>
              <a:t>. </a:t>
            </a:r>
            <a:br>
              <a:rPr lang="en-US" altLang="ko-KR" sz="1000" dirty="0"/>
            </a:br>
            <a:r>
              <a:rPr lang="en-US" altLang="ko-KR" sz="1000" dirty="0"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ym typeface="Wingdings" panose="05000000000000000000" pitchFamily="2" charset="2"/>
              </a:rPr>
              <a:t>그러나</a:t>
            </a:r>
            <a:r>
              <a:rPr lang="en-US" altLang="ko-KR" sz="1000" dirty="0"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ym typeface="Wingdings" panose="05000000000000000000" pitchFamily="2" charset="2"/>
              </a:rPr>
              <a:t>이러한</a:t>
            </a:r>
            <a:r>
              <a:rPr lang="ko-KR" altLang="en-US" sz="1000" dirty="0"/>
              <a:t> 실패 사례에도 불구하고 양적 및 질적 비교에서 모두 개선된 것은 제안된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GCB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가 </a:t>
            </a:r>
            <a:r>
              <a:rPr lang="en-US" altLang="ko-KR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</a:t>
            </a:r>
            <a:r>
              <a:rPr lang="ko-KR" altLang="en-US" sz="10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가 보다 완벽하게 두드러진 물체 예측을 생성할 수 있도록 더 나은 글로벌 정보를 제공할 수 있음</a:t>
            </a:r>
            <a:r>
              <a:rPr lang="ko-KR" altLang="en-US" sz="1000" dirty="0"/>
              <a:t>을 보여줌</a:t>
            </a:r>
            <a:r>
              <a:rPr lang="en-US" altLang="ko-KR" sz="1000" dirty="0"/>
              <a:t>.</a:t>
            </a:r>
            <a:endParaRPr lang="en-US" altLang="ko-KR" sz="1000" dirty="0">
              <a:solidFill>
                <a:schemeClr val="accent5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F92569-BA03-BB1C-2940-23969EDE2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0" y="3263247"/>
            <a:ext cx="5601482" cy="264832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047AF96-5587-BA2D-6CC9-2C060BEF8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018" y="3561122"/>
            <a:ext cx="489731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8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하지만</a:t>
            </a:r>
            <a:r>
              <a:rPr lang="en-US" altLang="ko-KR" dirty="0"/>
              <a:t>, CNN </a:t>
            </a:r>
            <a:r>
              <a:rPr lang="ko-KR" altLang="en-US" dirty="0"/>
              <a:t>기반 </a:t>
            </a:r>
            <a:r>
              <a:rPr lang="en-US" altLang="ko-KR" dirty="0"/>
              <a:t>Network</a:t>
            </a:r>
            <a:r>
              <a:rPr lang="ko-KR" altLang="en-US" dirty="0"/>
              <a:t>는 물체 내 </a:t>
            </a:r>
            <a:r>
              <a:rPr lang="en-US" altLang="ko-KR" dirty="0"/>
              <a:t>Long-range Dependency </a:t>
            </a:r>
            <a:r>
              <a:rPr lang="ko-KR" altLang="en-US" dirty="0"/>
              <a:t>문제가 존재함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sz="1400" dirty="0"/>
              <a:t>이를 해결 하기 위해 </a:t>
            </a:r>
            <a:r>
              <a:rPr lang="en-US" altLang="ko-KR" sz="1400" dirty="0"/>
              <a:t>Transformer</a:t>
            </a:r>
            <a:r>
              <a:rPr lang="ko-KR" altLang="en-US" sz="1400" dirty="0"/>
              <a:t>가 제안되었고 비전 작업에 추가로 적용한 여러 연구가 제안됨</a:t>
            </a:r>
            <a:r>
              <a:rPr lang="en-US" altLang="ko-KR" sz="1400" dirty="0"/>
              <a:t>. </a:t>
            </a:r>
          </a:p>
          <a:p>
            <a:pPr lvl="2"/>
            <a:r>
              <a:rPr lang="en-US" altLang="ko-KR" sz="1400" dirty="0"/>
              <a:t>Vision</a:t>
            </a:r>
            <a:r>
              <a:rPr lang="ko-KR" altLang="en-US" sz="1400" dirty="0"/>
              <a:t> </a:t>
            </a:r>
            <a:r>
              <a:rPr lang="en-US" altLang="ko-KR" sz="1400" dirty="0"/>
              <a:t>Transformer(</a:t>
            </a:r>
            <a:r>
              <a:rPr lang="en-US" altLang="ko-KR" sz="1400" dirty="0" err="1"/>
              <a:t>ViT</a:t>
            </a:r>
            <a:r>
              <a:rPr lang="en-US" altLang="ko-KR" sz="1400" dirty="0"/>
              <a:t>)</a:t>
            </a:r>
            <a:r>
              <a:rPr lang="ko-KR" altLang="en-US" sz="1400" dirty="0"/>
              <a:t>는 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이미지를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patch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분할 후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Multi-head self attention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과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FFN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사용하여 장거리 종속성을 해소</a:t>
            </a:r>
            <a:r>
              <a:rPr lang="ko-KR" altLang="en-US" sz="1400" dirty="0"/>
              <a:t>함</a:t>
            </a:r>
            <a:r>
              <a:rPr lang="en-US" altLang="ko-KR" sz="1400" dirty="0"/>
              <a:t>.</a:t>
            </a:r>
          </a:p>
          <a:p>
            <a:pPr lvl="2"/>
            <a:r>
              <a:rPr lang="ko-KR" altLang="en-US" sz="1400" dirty="0"/>
              <a:t>이를 기반으로 한</a:t>
            </a:r>
            <a:r>
              <a:rPr lang="en-US" altLang="ko-KR" sz="1400" dirty="0"/>
              <a:t> </a:t>
            </a:r>
            <a:r>
              <a:rPr lang="en-US" altLang="ko-KR" sz="1400" dirty="0" err="1"/>
              <a:t>ViT</a:t>
            </a:r>
            <a:r>
              <a:rPr lang="ko-KR" altLang="en-US" sz="1400" dirty="0"/>
              <a:t> 기반 네트워크를 </a:t>
            </a:r>
            <a:r>
              <a:rPr lang="en-US" altLang="ko-KR" sz="1400" dirty="0"/>
              <a:t>SOD</a:t>
            </a:r>
            <a:r>
              <a:rPr lang="ko-KR" altLang="en-US" sz="1400" dirty="0"/>
              <a:t>에 적용하면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 Context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효과적으로 모델링하여 구조적 완성도가 높은 예측을 생성</a:t>
            </a:r>
            <a:r>
              <a:rPr lang="ko-KR" altLang="en-US" sz="1400" dirty="0"/>
              <a:t>할 수 있다고</a:t>
            </a:r>
            <a:r>
              <a:rPr lang="en-US" altLang="ko-KR" sz="1400" dirty="0"/>
              <a:t> </a:t>
            </a:r>
            <a:r>
              <a:rPr lang="ko-KR" altLang="en-US" sz="1400" dirty="0"/>
              <a:t>언급함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48FC11-FCBF-940B-924B-1228DFFE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3202844"/>
            <a:ext cx="5843663" cy="2130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692F00A-43E4-DB69-81D0-770E8B1F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773" y="4105057"/>
            <a:ext cx="5593422" cy="1857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02498F-CCAC-3F95-BDE9-60813BB34710}"/>
              </a:ext>
            </a:extLst>
          </p:cNvPr>
          <p:cNvSpPr txBox="1"/>
          <p:nvPr/>
        </p:nvSpPr>
        <p:spPr>
          <a:xfrm>
            <a:off x="1632190" y="5524063"/>
            <a:ext cx="343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Visual Saliency Transformer (ICCV, 2021)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D33E2-EA85-3A89-9A7B-C5E4A95AF921}"/>
              </a:ext>
            </a:extLst>
          </p:cNvPr>
          <p:cNvSpPr txBox="1"/>
          <p:nvPr/>
        </p:nvSpPr>
        <p:spPr>
          <a:xfrm>
            <a:off x="6095999" y="3501093"/>
            <a:ext cx="620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Unifying Global-Local Representations in</a:t>
            </a:r>
          </a:p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Salient Object Detection with Transformers (IEEE TETCI, 2021)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8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Limitation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Pixel Shuffle</a:t>
            </a:r>
          </a:p>
          <a:p>
            <a:pPr lvl="2"/>
            <a:r>
              <a:rPr lang="en-US" altLang="ko-KR" sz="1200" dirty="0"/>
              <a:t>PS</a:t>
            </a:r>
            <a:r>
              <a:rPr lang="ko-KR" altLang="en-US" sz="1200" dirty="0"/>
              <a:t>은 </a:t>
            </a:r>
            <a:r>
              <a:rPr lang="en-US" altLang="ko-KR" sz="1200" dirty="0"/>
              <a:t>Detail</a:t>
            </a:r>
            <a:r>
              <a:rPr lang="ko-KR" altLang="en-US" sz="1200" dirty="0"/>
              <a:t>을 유지하면서 크기를 조정하는 데 효과적인 방법임</a:t>
            </a:r>
            <a:r>
              <a:rPr lang="en-US" altLang="ko-KR" sz="12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그러나 </a:t>
            </a:r>
            <a:r>
              <a:rPr lang="en-US" altLang="ko-KR" sz="1200" dirty="0"/>
              <a:t>Un-shuffle </a:t>
            </a:r>
            <a:r>
              <a:rPr lang="ko-KR" altLang="en-US" sz="1200" dirty="0"/>
              <a:t>연산을 수행하면 </a:t>
            </a:r>
            <a:r>
              <a:rPr lang="en-US" altLang="ko-KR" sz="1200" dirty="0"/>
              <a:t>2K </a:t>
            </a:r>
            <a:r>
              <a:rPr lang="ko-KR" altLang="en-US" sz="1200" dirty="0"/>
              <a:t>또는 </a:t>
            </a:r>
            <a:r>
              <a:rPr lang="en-US" altLang="ko-KR" sz="1200" dirty="0"/>
              <a:t>4K</a:t>
            </a:r>
            <a:r>
              <a:rPr lang="ko-KR" altLang="en-US" sz="1200" dirty="0"/>
              <a:t>와 같은 초고해상도 이미지의 경우 채널이 </a:t>
            </a:r>
            <a:r>
              <a:rPr lang="en-US" altLang="ko-KR" sz="1200" dirty="0"/>
              <a:t>C</a:t>
            </a:r>
            <a:r>
              <a:rPr lang="ko-KR" altLang="en-US" sz="1200" dirty="0"/>
              <a:t>에서 </a:t>
            </a:r>
            <a:r>
              <a:rPr lang="en-US" altLang="ko-KR" sz="1200" dirty="0"/>
              <a:t>Cr</a:t>
            </a:r>
            <a:r>
              <a:rPr lang="en-US" altLang="ko-KR" sz="1200" baseline="30000" dirty="0"/>
              <a:t>2</a:t>
            </a:r>
            <a:r>
              <a:rPr lang="en-US" altLang="ko-KR" sz="1200" dirty="0"/>
              <a:t> </a:t>
            </a:r>
            <a:r>
              <a:rPr lang="ko-KR" altLang="en-US" sz="1200" dirty="0"/>
              <a:t>으로 증가하므로 특징 맵 또는 </a:t>
            </a:r>
            <a:r>
              <a:rPr lang="en-US" altLang="ko-KR" sz="1200" dirty="0"/>
              <a:t>GT</a:t>
            </a:r>
            <a:r>
              <a:rPr lang="ko-KR" altLang="en-US" sz="1200" dirty="0"/>
              <a:t>를 </a:t>
            </a:r>
            <a:r>
              <a:rPr lang="en-US" altLang="ko-KR" sz="1200" dirty="0"/>
              <a:t>LR Map</a:t>
            </a:r>
            <a:r>
              <a:rPr lang="ko-KR" altLang="en-US" sz="1200" dirty="0"/>
              <a:t>으로 </a:t>
            </a:r>
            <a:r>
              <a:rPr lang="en-US" altLang="ko-KR" sz="1200" dirty="0"/>
              <a:t>Un-shuffle</a:t>
            </a:r>
            <a:r>
              <a:rPr lang="ko-KR" altLang="en-US" sz="1200" dirty="0"/>
              <a:t>하면 채널 수가 엄청나게 늘어나 계산이 크게 증가함</a:t>
            </a:r>
            <a:r>
              <a:rPr lang="en-US" altLang="ko-KR" sz="1200" dirty="0"/>
              <a:t>. </a:t>
            </a:r>
          </a:p>
          <a:p>
            <a:pPr lvl="2"/>
            <a:r>
              <a:rPr lang="ko-KR" altLang="en-US" sz="1200" dirty="0"/>
              <a:t>따라서 계산 비용을 고려할 때 </a:t>
            </a:r>
            <a:r>
              <a:rPr lang="en-US" altLang="ko-KR" sz="1200" dirty="0"/>
              <a:t>PS</a:t>
            </a:r>
            <a:r>
              <a:rPr lang="ko-KR" altLang="en-US" sz="1200" dirty="0"/>
              <a:t>는 고해상도 이미지에 효율적인 옵션이 아닐 수 있으며</a:t>
            </a:r>
            <a:r>
              <a:rPr lang="en-US" altLang="ko-KR" sz="1200" dirty="0"/>
              <a:t>, </a:t>
            </a:r>
            <a:r>
              <a:rPr lang="ko-KR" altLang="en-US" sz="1200" dirty="0"/>
              <a:t>이에 맞는 특정 모델을 새로이 설계해야 함</a:t>
            </a:r>
            <a:r>
              <a:rPr lang="en-US" altLang="ko-KR" sz="1200" dirty="0"/>
              <a:t>.</a:t>
            </a:r>
            <a:endParaRPr lang="en-US" altLang="ko-KR" sz="1000" dirty="0">
              <a:solidFill>
                <a:schemeClr val="accent5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6380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75" y="685431"/>
            <a:ext cx="11332755" cy="52788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이 작업에서는 </a:t>
            </a:r>
            <a:r>
              <a:rPr lang="en-US" altLang="ko-KR" sz="1800" dirty="0"/>
              <a:t>SOD </a:t>
            </a:r>
            <a:r>
              <a:rPr lang="ko-KR" altLang="en-US" sz="1800" dirty="0"/>
              <a:t>예측의 </a:t>
            </a:r>
            <a:r>
              <a:rPr lang="en-US" altLang="ko-KR" sz="1800" dirty="0"/>
              <a:t>Detail</a:t>
            </a:r>
            <a:r>
              <a:rPr lang="ko-KR" altLang="en-US" sz="1800" dirty="0"/>
              <a:t>과 객체의 전체적인 형태를 개선하는 것을 목표로 함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보다 완벽한 예측을 위해 </a:t>
            </a:r>
            <a:r>
              <a:rPr lang="en-US" altLang="ko-KR" sz="1800" dirty="0"/>
              <a:t>Transformer </a:t>
            </a:r>
            <a:r>
              <a:rPr lang="ko-KR" altLang="en-US" sz="1800" dirty="0"/>
              <a:t>기반 </a:t>
            </a:r>
            <a:r>
              <a:rPr lang="en-US" altLang="ko-KR" sz="1800" dirty="0"/>
              <a:t>SOD</a:t>
            </a:r>
            <a:r>
              <a:rPr lang="ko-KR" altLang="en-US" sz="1800" dirty="0"/>
              <a:t>를 구성하고</a:t>
            </a:r>
            <a:r>
              <a:rPr lang="en-US" altLang="ko-KR" sz="1800" dirty="0"/>
              <a:t>,</a:t>
            </a:r>
            <a:r>
              <a:rPr lang="ko-KR" altLang="en-US" sz="1800" dirty="0"/>
              <a:t> </a:t>
            </a:r>
            <a:r>
              <a:rPr lang="en-US" altLang="ko-KR" sz="1800" dirty="0"/>
              <a:t>Global Context</a:t>
            </a:r>
            <a:r>
              <a:rPr lang="ko-KR" altLang="en-US" sz="1800" dirty="0"/>
              <a:t>를 포함하는 부분이 </a:t>
            </a:r>
            <a:r>
              <a:rPr lang="en-US" altLang="ko-KR" sz="1800" dirty="0"/>
              <a:t>High-level</a:t>
            </a:r>
            <a:r>
              <a:rPr lang="ko-KR" altLang="en-US" sz="1800" dirty="0"/>
              <a:t>의 </a:t>
            </a:r>
            <a:r>
              <a:rPr lang="en-US" altLang="ko-KR" sz="1800" dirty="0"/>
              <a:t>Encoder</a:t>
            </a:r>
            <a:r>
              <a:rPr lang="ko-KR" altLang="en-US" sz="1800" dirty="0"/>
              <a:t>로부터 추출한 특징이라고 가정하는 대신 전체적으로 전부 고려하도록 학습함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더 풍부한 세부 정보를 위해 일반적으로 적용되는 스케일링 방법은 </a:t>
            </a:r>
            <a:r>
              <a:rPr lang="en-US" altLang="ko-KR" sz="1800" dirty="0"/>
              <a:t>GT </a:t>
            </a:r>
            <a:r>
              <a:rPr lang="ko-KR" altLang="en-US" sz="1800" dirty="0" err="1"/>
              <a:t>맵의</a:t>
            </a:r>
            <a:r>
              <a:rPr lang="ko-KR" altLang="en-US" sz="1800" dirty="0"/>
              <a:t> 미세 구조를 불가피하게 손상시키지 않고자 </a:t>
            </a:r>
            <a:r>
              <a:rPr lang="en-US" altLang="ko-KR" sz="1800" dirty="0"/>
              <a:t>Pixel Shuffle</a:t>
            </a:r>
            <a:r>
              <a:rPr lang="ko-KR" altLang="en-US" sz="1800" dirty="0"/>
              <a:t>을 사용할 것을 제안함</a:t>
            </a:r>
            <a:r>
              <a:rPr lang="en-US" altLang="ko-KR" sz="18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마지막으로 </a:t>
            </a:r>
            <a:r>
              <a:rPr lang="en-US" altLang="ko-KR" sz="1800" dirty="0"/>
              <a:t>Global Context Feature</a:t>
            </a:r>
            <a:r>
              <a:rPr lang="ko-KR" altLang="en-US" sz="1800" dirty="0"/>
              <a:t>와 </a:t>
            </a:r>
            <a:r>
              <a:rPr lang="en-US" altLang="ko-KR" sz="1800" dirty="0"/>
              <a:t>Decoder</a:t>
            </a:r>
            <a:r>
              <a:rPr lang="ko-KR" altLang="en-US" sz="1800" dirty="0"/>
              <a:t>를 융합하고 </a:t>
            </a:r>
            <a:r>
              <a:rPr lang="en-US" altLang="ko-KR" sz="1800" dirty="0"/>
              <a:t>2</a:t>
            </a:r>
            <a:r>
              <a:rPr lang="ko-KR" altLang="en-US" sz="1800" dirty="0"/>
              <a:t>단계 </a:t>
            </a:r>
            <a:r>
              <a:rPr lang="en-US" altLang="ko-KR" sz="1800" dirty="0"/>
              <a:t>Process</a:t>
            </a:r>
            <a:r>
              <a:rPr lang="ko-KR" altLang="en-US" sz="1800" dirty="0"/>
              <a:t>를 통해 불확실한 영역을 자동으로 개선하는 </a:t>
            </a:r>
            <a:r>
              <a:rPr lang="en-US" altLang="ko-KR" sz="1800" dirty="0"/>
              <a:t>CRM</a:t>
            </a:r>
            <a:r>
              <a:rPr lang="ko-KR" altLang="en-US" sz="1800" dirty="0"/>
              <a:t>을 제안함</a:t>
            </a:r>
            <a:r>
              <a:rPr lang="en-US" altLang="ko-KR" sz="18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평가 결과</a:t>
            </a:r>
            <a:r>
              <a:rPr lang="en-US" altLang="ko-KR" sz="1800" dirty="0"/>
              <a:t>, </a:t>
            </a:r>
            <a:r>
              <a:rPr lang="ko-KR" altLang="en-US" sz="1800" dirty="0"/>
              <a:t>제안한 모듈을 사용하면 모든 지표가 크게 개선되는 것으로 나타남</a:t>
            </a:r>
            <a:r>
              <a:rPr lang="en-US" altLang="ko-KR" sz="18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800" dirty="0"/>
              <a:t>제안된 네트워크는 </a:t>
            </a:r>
            <a:r>
              <a:rPr lang="en-US" altLang="ko-KR" sz="1800" dirty="0"/>
              <a:t>6</a:t>
            </a:r>
            <a:r>
              <a:rPr lang="ko-KR" altLang="en-US" sz="1800" dirty="0"/>
              <a:t>개의 관련 평가 지표 모두에서 </a:t>
            </a:r>
            <a:r>
              <a:rPr lang="en-US" altLang="ko-KR" sz="1800" dirty="0"/>
              <a:t>5</a:t>
            </a:r>
            <a:r>
              <a:rPr lang="ko-KR" altLang="en-US" sz="1800" dirty="0"/>
              <a:t>개의 벤치마크 데이터 세트에 걸쳐 최고 수준을 달성하여 제안된 방법의 효과를 입증함</a:t>
            </a:r>
            <a:r>
              <a:rPr lang="en-US" altLang="ko-KR" sz="1800" dirty="0"/>
              <a:t>.</a:t>
            </a:r>
            <a:endParaRPr lang="en-US" altLang="ko-KR" sz="1800" dirty="0">
              <a:solidFill>
                <a:schemeClr val="accent5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42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sz="1800" dirty="0"/>
              <a:t>하지만 여전히 전체적인 모양 및 더욱 세부적인 부분의 예측은 여전히 개선되어야 한다고 언급됨</a:t>
            </a:r>
            <a:r>
              <a:rPr lang="en-US" altLang="ko-KR" sz="1800" dirty="0"/>
              <a:t>. 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이렇게 </a:t>
            </a:r>
            <a:r>
              <a:rPr lang="en-US" altLang="ko-KR" sz="1400" dirty="0"/>
              <a:t>Transformer</a:t>
            </a:r>
            <a:r>
              <a:rPr lang="ko-KR" altLang="en-US" sz="1400" dirty="0"/>
              <a:t> 기반 네트워크가 더 나은 결과를 얻어왔으나</a:t>
            </a:r>
            <a:r>
              <a:rPr lang="en-US" altLang="ko-KR" sz="1400" dirty="0"/>
              <a:t>, </a:t>
            </a:r>
            <a:r>
              <a:rPr lang="ko-KR" altLang="en-US" sz="1400" dirty="0"/>
              <a:t>아래 그림에서 볼 수 있듯이 전체적인 모양 및 더욱 세부적인 부분의 예측은 여전히 개선되어야 한다고 언급됨</a:t>
            </a:r>
            <a:r>
              <a:rPr lang="en-US" altLang="ko-KR" sz="1400" dirty="0"/>
              <a:t>. </a:t>
            </a:r>
          </a:p>
          <a:p>
            <a:pPr lvl="2"/>
            <a:r>
              <a:rPr lang="ko-KR" altLang="en-US" sz="1400" dirty="0"/>
              <a:t>이는 더 나은 두드러진 객체를 얻기 위해 필요한 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기본적이면서도 필수적인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개가 무시되었다고 주장</a:t>
            </a:r>
            <a:r>
              <a:rPr lang="ko-KR" altLang="en-US" sz="1400" dirty="0"/>
              <a:t>함</a:t>
            </a:r>
            <a:r>
              <a:rPr lang="en-US" altLang="ko-KR" sz="1400" dirty="0"/>
              <a:t>. </a:t>
            </a:r>
          </a:p>
          <a:p>
            <a:pPr lvl="3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첫째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Global Context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얻는 방법을 더욱 개선할 수 있음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 </a:t>
            </a:r>
          </a:p>
          <a:p>
            <a:pPr lvl="3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둘째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특히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GT Mask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경우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Up &amp; Down Scaling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과정에서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Mask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내의 미세한 구조가 손상됨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 </a:t>
            </a:r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F83241-BD72-EE9F-DFE7-754D70B99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1" y="3665582"/>
            <a:ext cx="10366794" cy="2615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92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845185"/>
            <a:ext cx="11332755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sz="1800" dirty="0"/>
              <a:t>하지만 여전히 전체적인 모양 및 더욱 세부적인 부분의 예측은 여전히 개선되어야 한다고 언급됨</a:t>
            </a:r>
            <a:r>
              <a:rPr lang="en-US" altLang="ko-KR" sz="1800" dirty="0"/>
              <a:t>. 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200" dirty="0"/>
              <a:t>Global Context</a:t>
            </a:r>
            <a:r>
              <a:rPr lang="ko-KR" altLang="en-US" sz="1200" dirty="0"/>
              <a:t>는 네트워크가 두드러진 객체를 찾는 데 사용하는 </a:t>
            </a:r>
            <a:r>
              <a:rPr lang="en-US" altLang="ko-KR" sz="1200" dirty="0"/>
              <a:t>Encoder </a:t>
            </a:r>
            <a:r>
              <a:rPr lang="ko-KR" altLang="en-US" sz="1200" dirty="0"/>
              <a:t>부분에서 추출된다는 것은 널리 알려져 있음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dirty="0">
                <a:sym typeface="Wingdings" panose="05000000000000000000" pitchFamily="2" charset="2"/>
              </a:rPr>
              <a:t> </a:t>
            </a:r>
            <a:r>
              <a:rPr lang="ko-KR" altLang="en-US" sz="1200" dirty="0"/>
              <a:t>특히 기존 연구에서는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Backbone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계층에서도 제일 깊숙한 계층에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 Context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특징이 가장 많이 포함</a:t>
            </a:r>
            <a:r>
              <a:rPr lang="ko-KR" altLang="en-US" sz="1200" dirty="0"/>
              <a:t>되어 있을 것이라고 가정함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r>
              <a:rPr lang="en-US" altLang="ko-KR" sz="1200" dirty="0"/>
              <a:t>    </a:t>
            </a:r>
            <a:r>
              <a:rPr lang="ko-KR" altLang="en-US" sz="1200" dirty="0"/>
              <a:t>이는</a:t>
            </a:r>
            <a:r>
              <a:rPr lang="en-US" altLang="ko-KR" sz="1200" dirty="0"/>
              <a:t>, Feature map</a:t>
            </a:r>
            <a:r>
              <a:rPr lang="ko-KR" altLang="en-US" sz="1200" dirty="0"/>
              <a:t>이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점진적으로 작아질수록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Detail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은 떨어지나 전역적인 영역을 본다고 인지</a:t>
            </a:r>
            <a:r>
              <a:rPr lang="ko-KR" altLang="en-US" sz="1200" dirty="0"/>
              <a:t>함</a:t>
            </a:r>
            <a:r>
              <a:rPr lang="en-US" altLang="ko-KR" sz="12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그러나 </a:t>
            </a:r>
            <a:r>
              <a:rPr lang="en-US" altLang="ko-KR" sz="1200" dirty="0"/>
              <a:t>EDN</a:t>
            </a:r>
            <a:r>
              <a:rPr lang="ko-KR" altLang="en-US" sz="1200" dirty="0"/>
              <a:t>에서 언급되었듯이 </a:t>
            </a:r>
            <a:r>
              <a:rPr lang="en-US" altLang="ko-KR" sz="1200" dirty="0"/>
              <a:t>Encoder</a:t>
            </a:r>
            <a:r>
              <a:rPr lang="ko-KR" altLang="en-US" sz="1200" dirty="0"/>
              <a:t>의 마지막 계층에서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더 많은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Down Sampling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수행하면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Context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정보가 잘 추출될 수 있다</a:t>
            </a:r>
            <a:r>
              <a:rPr lang="ko-KR" altLang="en-US" sz="1200" dirty="0"/>
              <a:t>고 함</a:t>
            </a:r>
            <a:r>
              <a:rPr lang="en-US" altLang="ko-KR" sz="12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하지만 </a:t>
            </a:r>
            <a:r>
              <a:rPr lang="en-US" altLang="ko-KR" sz="1200" dirty="0"/>
              <a:t>EDN</a:t>
            </a:r>
            <a:r>
              <a:rPr lang="ko-KR" altLang="en-US" sz="1200" dirty="0"/>
              <a:t>은 </a:t>
            </a:r>
            <a:r>
              <a:rPr lang="en-US" altLang="ko-KR" sz="1200" dirty="0"/>
              <a:t>Encoder</a:t>
            </a:r>
            <a:r>
              <a:rPr lang="ko-KR" altLang="en-US" sz="1200" dirty="0"/>
              <a:t>의 가장 깊은 </a:t>
            </a:r>
            <a:r>
              <a:rPr lang="en-US" altLang="ko-KR" sz="1200" dirty="0"/>
              <a:t>Block</a:t>
            </a:r>
            <a:r>
              <a:rPr lang="ko-KR" altLang="en-US" sz="1200" dirty="0"/>
              <a:t>이 </a:t>
            </a:r>
            <a:r>
              <a:rPr lang="en-US" altLang="ko-KR" sz="1200" dirty="0"/>
              <a:t>Global Context</a:t>
            </a:r>
            <a:r>
              <a:rPr lang="ko-KR" altLang="en-US" sz="1200" dirty="0"/>
              <a:t>를 효과적으로 표현하지 못할 수 있는 점 등을 언급해 여전히 개선의 여지가 있음을 보여줌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dirty="0">
                <a:sym typeface="Wingdings" panose="05000000000000000000" pitchFamily="2" charset="2"/>
              </a:rPr>
              <a:t> </a:t>
            </a:r>
            <a:r>
              <a:rPr lang="ko-KR" altLang="en-US" sz="1200" dirty="0"/>
              <a:t>따라서 이 정보를 효과적으로 잘 얻기 위해 더 나은 접근 방식을 제안함</a:t>
            </a:r>
            <a:r>
              <a:rPr lang="en-US" altLang="ko-KR" sz="1200" dirty="0"/>
              <a:t>.</a:t>
            </a:r>
          </a:p>
          <a:p>
            <a:pPr lvl="2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8C0154-5229-DEB6-0E14-E8026BFE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262" y="3962405"/>
            <a:ext cx="6907473" cy="24460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6F314-49E4-F9B4-24B4-17A86005B5BD}"/>
              </a:ext>
            </a:extLst>
          </p:cNvPr>
          <p:cNvSpPr txBox="1"/>
          <p:nvPr/>
        </p:nvSpPr>
        <p:spPr>
          <a:xfrm>
            <a:off x="5072466" y="3962405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VGG16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40979C1-CD21-B20C-39CB-6318D92A248F}"/>
              </a:ext>
            </a:extLst>
          </p:cNvPr>
          <p:cNvSpPr/>
          <p:nvPr/>
        </p:nvSpPr>
        <p:spPr>
          <a:xfrm>
            <a:off x="6188625" y="3860800"/>
            <a:ext cx="1905000" cy="27062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9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sz="1800" b="1" dirty="0"/>
              <a:t>하지만</a:t>
            </a:r>
            <a:r>
              <a:rPr lang="ko-KR" altLang="en-US" sz="1800" dirty="0"/>
              <a:t> 여전히 전체적인 모양 및 더욱 세부적인 부분의 예측은 여전히 개선되어야 한다고 언급됨</a:t>
            </a:r>
            <a:r>
              <a:rPr lang="en-US" altLang="ko-KR" sz="1800" dirty="0"/>
              <a:t>. 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특히 </a:t>
            </a:r>
            <a:r>
              <a:rPr lang="en-US" altLang="ko-KR" sz="1200" dirty="0"/>
              <a:t>GT </a:t>
            </a:r>
            <a:r>
              <a:rPr lang="ko-KR" altLang="en-US" sz="1200" dirty="0" err="1"/>
              <a:t>맵의</a:t>
            </a:r>
            <a:r>
              <a:rPr lang="ko-KR" altLang="en-US" sz="1200" dirty="0"/>
              <a:t> </a:t>
            </a:r>
            <a:r>
              <a:rPr lang="en-US" altLang="ko-KR" sz="1200" dirty="0"/>
              <a:t>Up &amp; Down Scaling</a:t>
            </a:r>
            <a:r>
              <a:rPr lang="ko-KR" altLang="en-US" sz="1200" dirty="0"/>
              <a:t> 과정에서 미세한 구조가 손상됨</a:t>
            </a:r>
            <a:endParaRPr lang="en-US" altLang="ko-KR" sz="1200" dirty="0"/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주로 </a:t>
            </a:r>
            <a:r>
              <a:rPr lang="en-US" altLang="ko-KR" sz="1200" dirty="0"/>
              <a:t>Scaling</a:t>
            </a:r>
            <a:r>
              <a:rPr lang="ko-KR" altLang="en-US" sz="1200" dirty="0"/>
              <a:t>은 </a:t>
            </a:r>
            <a:r>
              <a:rPr lang="ko-KR" altLang="en-US" sz="1200" dirty="0" err="1"/>
              <a:t>특징맵과</a:t>
            </a:r>
            <a:r>
              <a:rPr lang="ko-KR" altLang="en-US" sz="1200" dirty="0"/>
              <a:t> </a:t>
            </a:r>
            <a:r>
              <a:rPr lang="en-US" altLang="ko-KR" sz="1200" dirty="0"/>
              <a:t>GT</a:t>
            </a:r>
            <a:r>
              <a:rPr lang="ko-KR" altLang="en-US" sz="1200" dirty="0"/>
              <a:t>의 크기를 조정하는 데 사용되어 네트워크가 </a:t>
            </a:r>
            <a:r>
              <a:rPr lang="en-US" altLang="ko-KR" sz="1200" dirty="0"/>
              <a:t>Multi-scale</a:t>
            </a:r>
            <a:r>
              <a:rPr lang="ko-KR" altLang="en-US" sz="1200" dirty="0"/>
              <a:t> </a:t>
            </a:r>
            <a:r>
              <a:rPr lang="en-US" altLang="ko-KR" sz="1200" dirty="0"/>
              <a:t>prediction</a:t>
            </a:r>
            <a:r>
              <a:rPr lang="ko-KR" altLang="en-US" sz="1200" dirty="0"/>
              <a:t> 및 학습 시에 사용됨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r>
              <a:rPr lang="en-US" altLang="ko-KR" sz="1200" dirty="0">
                <a:sym typeface="Wingdings" panose="05000000000000000000" pitchFamily="2" charset="2"/>
              </a:rPr>
              <a:t> </a:t>
            </a:r>
            <a:r>
              <a:rPr lang="ko-KR" altLang="en-US" sz="1200" dirty="0"/>
              <a:t>그러나 기존의 접근 방식은 스케일링 중에 </a:t>
            </a:r>
            <a:r>
              <a:rPr lang="en-US" altLang="ko-KR" sz="1200" dirty="0"/>
              <a:t>GT</a:t>
            </a:r>
            <a:r>
              <a:rPr lang="ko-KR" altLang="en-US" sz="1200" dirty="0"/>
              <a:t>의 </a:t>
            </a:r>
            <a:r>
              <a:rPr lang="en-US" altLang="ko-KR" sz="1200" dirty="0"/>
              <a:t>Detail</a:t>
            </a:r>
            <a:r>
              <a:rPr lang="ko-KR" altLang="en-US" sz="1200" dirty="0"/>
              <a:t>을 보존해야 할 필요성을 무시함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dirty="0">
                <a:sym typeface="Wingdings" panose="05000000000000000000" pitchFamily="2" charset="2"/>
              </a:rPr>
              <a:t> </a:t>
            </a:r>
            <a:r>
              <a:rPr lang="ko-KR" altLang="en-US" sz="1200" dirty="0">
                <a:sym typeface="Wingdings" panose="05000000000000000000" pitchFamily="2" charset="2"/>
              </a:rPr>
              <a:t>특히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 or Average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Pooling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적용하면 축소된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GT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이미지에서 세분화된 정보가 손실되어 결과적으로 모델이 객체의 디테일을 정확하게 복원하는 데 장애가 </a:t>
            </a:r>
            <a:b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될 가능성이 높음</a:t>
            </a:r>
            <a:r>
              <a:rPr lang="en-US" altLang="ko-KR" sz="1200" dirty="0"/>
              <a:t>.</a:t>
            </a:r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7F642E-82AC-E8AC-CD56-F39E79572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0"/>
          <a:stretch/>
        </p:blipFill>
        <p:spPr>
          <a:xfrm>
            <a:off x="5553074" y="3286125"/>
            <a:ext cx="5772149" cy="30423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CC3C1EF-99B8-091E-D827-08EE9AD70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22" y="3429000"/>
            <a:ext cx="5024511" cy="1401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1AD54-8D4D-00C1-B997-8B762EB0E550}"/>
              </a:ext>
            </a:extLst>
          </p:cNvPr>
          <p:cNvSpPr txBox="1"/>
          <p:nvPr/>
        </p:nvSpPr>
        <p:spPr>
          <a:xfrm>
            <a:off x="2038350" y="4999207"/>
            <a:ext cx="223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GT</a:t>
            </a:r>
          </a:p>
          <a:p>
            <a:pPr marL="342900" indent="-342900">
              <a:buAutoNum type="alphaLcParenBoth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Bilinear Interpolation</a:t>
            </a:r>
          </a:p>
          <a:p>
            <a:pPr marL="342900" indent="-342900">
              <a:buAutoNum type="alphaLcParenBoth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Max Pooling</a:t>
            </a:r>
          </a:p>
          <a:p>
            <a:pPr marL="342900" indent="-342900">
              <a:buAutoNum type="alphaLcParenBoth"/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Average Pooling 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14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정리하면 아래 </a:t>
            </a:r>
            <a:r>
              <a:rPr lang="en-US" altLang="ko-KR" dirty="0"/>
              <a:t>3</a:t>
            </a:r>
            <a:r>
              <a:rPr lang="ko-KR" altLang="en-US" dirty="0"/>
              <a:t>가지의 기여점을 가지고 논문을 설명함</a:t>
            </a:r>
            <a:r>
              <a:rPr lang="en-US" altLang="ko-KR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본 논문에서는 </a:t>
            </a:r>
            <a:r>
              <a:rPr lang="en-US" altLang="ko-KR" sz="1200" dirty="0"/>
              <a:t>Scaling</a:t>
            </a:r>
            <a:r>
              <a:rPr lang="ko-KR" altLang="en-US" sz="1200" dirty="0"/>
              <a:t>으로 인한 </a:t>
            </a:r>
            <a:r>
              <a:rPr lang="en-US" altLang="ko-KR" sz="1200" dirty="0"/>
              <a:t>Detail</a:t>
            </a:r>
            <a:r>
              <a:rPr lang="ko-KR" altLang="en-US" sz="1200" dirty="0"/>
              <a:t> 손실을 최소화하고 </a:t>
            </a:r>
            <a:r>
              <a:rPr lang="en-US" altLang="ko-KR" sz="1200" dirty="0"/>
              <a:t>Global Context </a:t>
            </a:r>
            <a:r>
              <a:rPr lang="ko-KR" altLang="en-US" sz="1200" dirty="0"/>
              <a:t>추출 학습을 강화하여 추출한 </a:t>
            </a:r>
            <a:r>
              <a:rPr lang="en-US" altLang="ko-KR" sz="1200" dirty="0"/>
              <a:t>Saliency Map</a:t>
            </a:r>
            <a:r>
              <a:rPr lang="ko-KR" altLang="en-US" sz="1200" dirty="0"/>
              <a:t>의 완성도를 높이는 것을 목표로 함</a:t>
            </a:r>
            <a:r>
              <a:rPr lang="en-US" altLang="ko-KR" sz="12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먼저</a:t>
            </a:r>
            <a:r>
              <a:rPr lang="en-US" altLang="ko-KR" sz="1200" dirty="0"/>
              <a:t>, </a:t>
            </a:r>
            <a:r>
              <a:rPr lang="ko-KR" altLang="en-US" sz="1200" dirty="0"/>
              <a:t>장거리 종속성을 더 잘 해소하기 위해 </a:t>
            </a:r>
            <a:r>
              <a:rPr lang="en-US" altLang="ko-KR" sz="1200" dirty="0"/>
              <a:t>PVTv2</a:t>
            </a:r>
            <a:r>
              <a:rPr lang="ko-KR" altLang="en-US" sz="1200" dirty="0"/>
              <a:t>를 </a:t>
            </a:r>
            <a:r>
              <a:rPr lang="en-US" altLang="ko-KR" sz="1200" dirty="0"/>
              <a:t>Encoder</a:t>
            </a:r>
            <a:r>
              <a:rPr lang="ko-KR" altLang="en-US" sz="1200" dirty="0"/>
              <a:t>로 사용함</a:t>
            </a:r>
            <a:r>
              <a:rPr lang="en-US" altLang="ko-KR" sz="1200" dirty="0"/>
              <a:t>. </a:t>
            </a:r>
            <a:r>
              <a:rPr lang="ko-KR" altLang="en-US" sz="1200" dirty="0"/>
              <a:t>그런 다음 아래 그림과 같이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위에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Supervision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수행을 위한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Module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제안하여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Patch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별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SOD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학습함으로써 더 나은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 Context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추출함</a:t>
            </a:r>
            <a:r>
              <a:rPr lang="en-US" altLang="ko-KR" sz="12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둘째</a:t>
            </a:r>
            <a:r>
              <a:rPr lang="en-US" altLang="ko-KR" sz="1200" dirty="0"/>
              <a:t>, </a:t>
            </a:r>
            <a:r>
              <a:rPr lang="ko-KR" altLang="en-US" sz="1200" dirty="0"/>
              <a:t>더 나은 예측을 위해 </a:t>
            </a:r>
            <a:r>
              <a:rPr lang="en-US" altLang="ko-KR" sz="1200" dirty="0"/>
              <a:t>Decoder</a:t>
            </a:r>
            <a:r>
              <a:rPr lang="ko-KR" altLang="en-US" sz="1200" dirty="0"/>
              <a:t>에 추가로 </a:t>
            </a:r>
            <a:r>
              <a:rPr lang="en-US" altLang="ko-KR" sz="1200" dirty="0"/>
              <a:t>Context Refinement Module(CRM)</a:t>
            </a:r>
            <a:r>
              <a:rPr lang="ko-KR" altLang="en-US" sz="1200" dirty="0"/>
              <a:t>을 제안함</a:t>
            </a:r>
            <a:r>
              <a:rPr lang="en-US" altLang="ko-KR" sz="1200" dirty="0"/>
              <a:t>. </a:t>
            </a:r>
            <a:r>
              <a:rPr lang="en-US" altLang="ko-KR" sz="1200" dirty="0">
                <a:sym typeface="Wingdings" panose="05000000000000000000" pitchFamily="2" charset="2"/>
              </a:rPr>
              <a:t></a:t>
            </a:r>
            <a:r>
              <a:rPr lang="en-US" altLang="ko-KR" sz="1200" dirty="0"/>
              <a:t> </a:t>
            </a:r>
            <a:r>
              <a:rPr lang="ko-KR" altLang="en-US" sz="1200" dirty="0"/>
              <a:t>뒤에서 설명 예정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CCBA0B-6A74-53F5-7B6F-28632C89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087" y="3777157"/>
            <a:ext cx="7611076" cy="17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정리하면 아래 </a:t>
            </a:r>
            <a:r>
              <a:rPr lang="en-US" altLang="ko-KR" dirty="0"/>
              <a:t>3</a:t>
            </a:r>
            <a:r>
              <a:rPr lang="ko-KR" altLang="en-US" dirty="0"/>
              <a:t>가지의 기여점을 가지고 논문을 설명함</a:t>
            </a:r>
            <a:r>
              <a:rPr lang="en-US" altLang="ko-KR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200" dirty="0"/>
              <a:t>마지막으로</a:t>
            </a:r>
            <a:r>
              <a:rPr lang="en-US" altLang="ko-KR" sz="1200" dirty="0"/>
              <a:t>, </a:t>
            </a:r>
            <a:r>
              <a:rPr lang="ko-KR" altLang="en-US" sz="1200" dirty="0"/>
              <a:t>그림 </a:t>
            </a:r>
            <a:r>
              <a:rPr lang="en-US" altLang="ko-KR" sz="1200" dirty="0"/>
              <a:t>2</a:t>
            </a:r>
            <a:r>
              <a:rPr lang="ko-KR" altLang="en-US" sz="1200" dirty="0"/>
              <a:t>와 같이 구조적 특성을 보존하기 위해 특징 </a:t>
            </a:r>
            <a:r>
              <a:rPr lang="ko-KR" altLang="en-US" sz="1200" dirty="0" err="1"/>
              <a:t>맵과</a:t>
            </a:r>
            <a:r>
              <a:rPr lang="ko-KR" altLang="en-US" sz="1200" dirty="0"/>
              <a:t> </a:t>
            </a:r>
            <a:r>
              <a:rPr lang="en-US" altLang="ko-KR" sz="1200" dirty="0"/>
              <a:t>GT</a:t>
            </a:r>
            <a:r>
              <a:rPr lang="ko-KR" altLang="en-US" sz="1200" dirty="0" err="1"/>
              <a:t>맵의</a:t>
            </a:r>
            <a:r>
              <a:rPr lang="ko-KR" altLang="en-US" sz="1200" dirty="0"/>
              <a:t> </a:t>
            </a:r>
            <a:r>
              <a:rPr lang="en-US" altLang="ko-KR" sz="1200" dirty="0"/>
              <a:t>Up &amp; Down</a:t>
            </a:r>
            <a:r>
              <a:rPr lang="ko-KR" altLang="en-US" sz="1200" dirty="0"/>
              <a:t> </a:t>
            </a:r>
            <a:r>
              <a:rPr lang="en-US" altLang="ko-KR" sz="1200" dirty="0"/>
              <a:t>Sampling</a:t>
            </a:r>
            <a:r>
              <a:rPr lang="ko-KR" altLang="en-US" sz="1200" dirty="0"/>
              <a:t> 방법으로 </a:t>
            </a:r>
            <a:r>
              <a:rPr lang="en-US" altLang="ko-KR" sz="1200" dirty="0"/>
              <a:t>Super-Resolution(SR)</a:t>
            </a:r>
            <a:r>
              <a:rPr lang="ko-KR" altLang="en-US" sz="1200" dirty="0"/>
              <a:t>의 </a:t>
            </a:r>
            <a:r>
              <a:rPr lang="en-US" altLang="ko-KR" sz="1200" dirty="0"/>
              <a:t>Pixel Shuffle(PS)</a:t>
            </a:r>
            <a:r>
              <a:rPr lang="ko-KR" altLang="en-US" sz="1200" dirty="0"/>
              <a:t>을 채택할 것을 제안함</a:t>
            </a:r>
            <a:r>
              <a:rPr lang="en-US" altLang="ko-KR" sz="1200" dirty="0"/>
              <a:t>. Scaling</a:t>
            </a:r>
            <a:r>
              <a:rPr lang="ko-KR" altLang="en-US" sz="1200" dirty="0"/>
              <a:t>이나 </a:t>
            </a:r>
            <a:r>
              <a:rPr lang="en-US" altLang="ko-KR" sz="1200" dirty="0"/>
              <a:t>Interpolation</a:t>
            </a:r>
            <a:r>
              <a:rPr lang="ko-KR" altLang="en-US" sz="1200" dirty="0"/>
              <a:t>과 달리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PS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는 픽셀 값을 변경하지 않고도 고해상도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(HR)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이미지를 스택형 저해상도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(LR)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이미지 그룹으로 재구성할 수 있음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r>
              <a:rPr lang="en-US" altLang="ko-KR" sz="1200" dirty="0"/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 </a:t>
            </a:r>
            <a:r>
              <a:rPr lang="ko-KR" altLang="en-US" sz="1200" dirty="0"/>
              <a:t>따라서 </a:t>
            </a:r>
            <a:r>
              <a:rPr lang="en-US" altLang="ko-KR" sz="1200" dirty="0"/>
              <a:t>GT</a:t>
            </a:r>
            <a:r>
              <a:rPr lang="ko-KR" altLang="en-US" sz="1200" dirty="0"/>
              <a:t>의 경우 각 </a:t>
            </a:r>
            <a:r>
              <a:rPr lang="en-US" altLang="ko-KR" sz="1200" dirty="0"/>
              <a:t>Decoder</a:t>
            </a:r>
            <a:r>
              <a:rPr lang="ko-KR" altLang="en-US" sz="1200" dirty="0"/>
              <a:t> 단계는 여러 개의 변경된 </a:t>
            </a:r>
            <a:r>
              <a:rPr lang="en-US" altLang="ko-KR" sz="1200" dirty="0"/>
              <a:t>LR </a:t>
            </a:r>
            <a:r>
              <a:rPr lang="ko-KR" altLang="en-US" sz="1200" dirty="0"/>
              <a:t>이미지 대신 동일한 전체 </a:t>
            </a:r>
            <a:r>
              <a:rPr lang="en-US" altLang="ko-KR" sz="1200" dirty="0"/>
              <a:t>GT </a:t>
            </a:r>
            <a:r>
              <a:rPr lang="ko-KR" altLang="en-US" sz="1200" dirty="0" err="1"/>
              <a:t>맵에</a:t>
            </a:r>
            <a:r>
              <a:rPr lang="ko-KR" altLang="en-US" sz="1200" dirty="0"/>
              <a:t> 대해 훈련되며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특징맵의</a:t>
            </a:r>
            <a:r>
              <a:rPr lang="ko-KR" altLang="en-US" sz="1200" dirty="0"/>
              <a:t> 경우 </a:t>
            </a:r>
            <a:r>
              <a:rPr lang="en-US" altLang="ko-KR" sz="1200" dirty="0"/>
              <a:t>PS</a:t>
            </a:r>
            <a:r>
              <a:rPr lang="ko-KR" altLang="en-US" sz="1200" dirty="0"/>
              <a:t>는 스케일링 중에 디테일도 보존됨</a:t>
            </a:r>
            <a:r>
              <a:rPr lang="en-US" altLang="ko-KR" sz="1200" dirty="0"/>
              <a:t>.</a:t>
            </a: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7B89E2-2215-F5F7-1022-D89E1E51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2906201"/>
            <a:ext cx="6044335" cy="33752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E40D0F-F4DE-602F-E67D-C3CD9629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33" y="3293669"/>
            <a:ext cx="5422078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0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74041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Overall Architecture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7D28E8-15F8-7220-6D24-3F1C1CFF0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98" y="1168214"/>
            <a:ext cx="10228853" cy="51549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24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15305</TotalTime>
  <Words>2543</Words>
  <Application>Microsoft Office PowerPoint</Application>
  <PresentationFormat>와이드스크린</PresentationFormat>
  <Paragraphs>259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2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문기렴</cp:lastModifiedBy>
  <cp:revision>2155</cp:revision>
  <dcterms:created xsi:type="dcterms:W3CDTF">2022-02-02T04:32:22Z</dcterms:created>
  <dcterms:modified xsi:type="dcterms:W3CDTF">2024-07-08T02:51:49Z</dcterms:modified>
</cp:coreProperties>
</file>