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2"/>
  </p:notesMasterIdLst>
  <p:handoutMasterIdLst>
    <p:handoutMasterId r:id="rId23"/>
  </p:handoutMasterIdLst>
  <p:sldIdLst>
    <p:sldId id="342" r:id="rId2"/>
    <p:sldId id="346" r:id="rId3"/>
    <p:sldId id="350" r:id="rId4"/>
    <p:sldId id="351" r:id="rId5"/>
    <p:sldId id="348" r:id="rId6"/>
    <p:sldId id="352" r:id="rId7"/>
    <p:sldId id="364" r:id="rId8"/>
    <p:sldId id="365" r:id="rId9"/>
    <p:sldId id="353" r:id="rId10"/>
    <p:sldId id="366" r:id="rId11"/>
    <p:sldId id="367" r:id="rId12"/>
    <p:sldId id="349" r:id="rId13"/>
    <p:sldId id="354" r:id="rId14"/>
    <p:sldId id="355" r:id="rId15"/>
    <p:sldId id="356" r:id="rId16"/>
    <p:sldId id="357" r:id="rId17"/>
    <p:sldId id="358" r:id="rId18"/>
    <p:sldId id="359" r:id="rId19"/>
    <p:sldId id="370" r:id="rId20"/>
    <p:sldId id="36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3817" userDrawn="1">
          <p15:clr>
            <a:srgbClr val="A4A3A4"/>
          </p15:clr>
        </p15:guide>
        <p15:guide id="6" orient="horz" pos="777" userDrawn="1">
          <p15:clr>
            <a:srgbClr val="A4A3A4"/>
          </p15:clr>
        </p15:guide>
        <p15:guide id="7" pos="483" userDrawn="1">
          <p15:clr>
            <a:srgbClr val="A4A3A4"/>
          </p15:clr>
        </p15:guide>
        <p15:guide id="9" pos="3500" userDrawn="1">
          <p15:clr>
            <a:srgbClr val="A4A3A4"/>
          </p15:clr>
        </p15:guide>
        <p15:guide id="10" pos="4180" userDrawn="1">
          <p15:clr>
            <a:srgbClr val="A4A3A4"/>
          </p15:clr>
        </p15:guide>
        <p15:guide id="11" pos="7197" userDrawn="1">
          <p15:clr>
            <a:srgbClr val="A4A3A4"/>
          </p15:clr>
        </p15:guide>
        <p15:guide id="12" orient="horz" pos="6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ACC"/>
    <a:srgbClr val="D9DADC"/>
    <a:srgbClr val="4472C4"/>
    <a:srgbClr val="CD0F41"/>
    <a:srgbClr val="F4CCCC"/>
    <a:srgbClr val="FFFFFF"/>
    <a:srgbClr val="000000"/>
    <a:srgbClr val="3E3E3E"/>
    <a:srgbClr val="D5B186"/>
    <a:srgbClr val="0028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8" autoAdjust="0"/>
    <p:restoredTop sz="76185" autoAdjust="0"/>
  </p:normalViewPr>
  <p:slideViewPr>
    <p:cSldViewPr snapToGrid="0" showGuides="1">
      <p:cViewPr varScale="1">
        <p:scale>
          <a:sx n="82" d="100"/>
          <a:sy n="82" d="100"/>
        </p:scale>
        <p:origin x="744" y="78"/>
      </p:cViewPr>
      <p:guideLst>
        <p:guide pos="3817"/>
        <p:guide orient="horz" pos="777"/>
        <p:guide pos="483"/>
        <p:guide pos="3500"/>
        <p:guide pos="4180"/>
        <p:guide pos="7197"/>
        <p:guide orient="horz" pos="663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9" d="100"/>
          <a:sy n="59" d="100"/>
        </p:scale>
        <p:origin x="2371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BDD21606-E1F2-4B97-92D1-DAFD45C02F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4DE7504-E995-4FB2-8A43-D5D7468BFC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2224D-1184-45AE-8BA6-1991448FAB4A}" type="datetimeFigureOut">
              <a:rPr lang="ko-KR" altLang="en-US" smtClean="0"/>
              <a:t>2024-07-08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C423F3-CAF7-4940-839A-645C7FDAD4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301FC86-7DA0-458D-A79F-F298A2B274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E0067-DAD4-47D5-9E01-EB118C352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88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B575A-33D8-471D-8367-A965AB842AA0}" type="datetimeFigureOut">
              <a:rPr lang="ko-KR" altLang="en-US" smtClean="0"/>
              <a:t>2024-07-08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702A0-409D-4B63-B3B2-61BA02D306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29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세미나용 발표자료</a:t>
            </a: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Division of AI &amp; Computer Engineering – </a:t>
            </a:r>
            <a:r>
              <a:rPr lang="ko-KR" altLang="en-US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학부</a:t>
            </a: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Department of Computer Science</a:t>
            </a: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 </a:t>
            </a:r>
            <a:r>
              <a:rPr lang="en-US" altLang="ko-KR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– </a:t>
            </a:r>
            <a:r>
              <a:rPr lang="ko-KR" altLang="en-US" sz="12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대학원</a:t>
            </a:r>
            <a:endParaRPr lang="en-US" altLang="ko-KR" sz="12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1754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따라서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 Inception module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사용 효과를 정리하자면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2"/>
            <a:r>
              <a:rPr lang="en-US" altLang="ko-KR" b="1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1x1 </a:t>
            </a:r>
            <a:r>
              <a:rPr lang="en-US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Convolution 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으로 채널 수를 줄여 </a:t>
            </a:r>
            <a:r>
              <a:rPr lang="ko-KR" altLang="en-US" dirty="0" err="1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연산량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 감소시키고</a:t>
            </a:r>
          </a:p>
          <a:p>
            <a:pPr lvl="2"/>
            <a:r>
              <a:rPr lang="en-US" altLang="ko-KR" b="1" dirty="0"/>
              <a:t>1x1, 3x3, 5x5 </a:t>
            </a:r>
            <a:r>
              <a:rPr lang="ko-KR" altLang="en-US" b="1" dirty="0"/>
              <a:t>필터</a:t>
            </a:r>
            <a:r>
              <a:rPr lang="ko-KR" altLang="en-US" dirty="0"/>
              <a:t>를 동시에 사용해 다양한 크기에서 정보 추출하여</a:t>
            </a:r>
          </a:p>
          <a:p>
            <a:pPr lvl="2"/>
            <a:r>
              <a:rPr lang="ko-KR" altLang="en-US" dirty="0"/>
              <a:t>다양한 공간적 특성에서 추출한 특징을 합쳐 네트워크 입력으로 사용할 수 있습니다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062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 Inception module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이 사용된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의 전체 구조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1 -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입력 이미지와 가까운 레이어가 위치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2 -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Inception module</a:t>
            </a:r>
            <a:endParaRPr lang="en-US" altLang="ko-KR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3 - 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보조 분류기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(auxiliary classifier)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적용</a:t>
            </a:r>
            <a:endParaRPr lang="en-US" altLang="ko-KR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4 -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예측 결과가 나오는 모델의 끝 부분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err="1"/>
              <a:t>으로</a:t>
            </a:r>
            <a:r>
              <a:rPr lang="ko-KR" altLang="en-US" dirty="0"/>
              <a:t> 나누어 설명하겠습니다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59861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모델의 </a:t>
            </a:r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overfitting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방지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  <a:r>
              <a:rPr kumimoji="1" lang="en-US" altLang="ko-KR" i="0" u="none" strike="noStrike" dirty="0">
                <a:solidFill>
                  <a:srgbClr val="000000"/>
                </a:solidFill>
                <a:effectLst/>
              </a:rPr>
              <a:t>(</a:t>
            </a:r>
            <a:r>
              <a:rPr kumimoji="1" lang="ko-KR" altLang="en-US" i="0" u="none" strike="noStrike" dirty="0" err="1">
                <a:solidFill>
                  <a:srgbClr val="000000"/>
                </a:solidFill>
                <a:effectLst/>
              </a:rPr>
              <a:t>정규화효과</a:t>
            </a:r>
            <a:r>
              <a:rPr kumimoji="1" lang="en-US" altLang="ko-KR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0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적용 방법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중간 층에 두개의 보조 분류기 추가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보조 분류기의 </a:t>
            </a:r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loss</a:t>
            </a:r>
            <a:r>
              <a:rPr lang="ko-KR" altLang="en-US" i="0" u="none" strike="noStrike" dirty="0" err="1">
                <a:solidFill>
                  <a:srgbClr val="000000"/>
                </a:solidFill>
                <a:effectLst/>
              </a:rPr>
              <a:t>에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0.3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을 곱해 지나친 영향을 방지합니다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또한 학습이 끝나면 보조 분류기는 제거합니다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1173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GoogLeNet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은 </a:t>
            </a:r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FC 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방식 대신에 </a:t>
            </a:r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global average pooling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방식을 사용합니다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. </a:t>
            </a:r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global average pooling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은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-apple-system"/>
              </a:rPr>
              <a:t>이전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-apple-system"/>
              </a:rPr>
              <a:t>layer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-apple-system"/>
              </a:rPr>
              <a:t>에서 추출된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feature map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에서 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평균을 계산하고 이어서 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1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차원 벡터를 만들어주는 것입니다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. </a:t>
            </a:r>
          </a:p>
          <a:p>
            <a:pPr algn="l"/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만약 이전 층에서 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1024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장의 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7 </a:t>
            </a:r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x 7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의 </a:t>
            </a:r>
            <a:r>
              <a:rPr lang="ko-KR" altLang="en-US" b="0" i="0" u="none" strike="noStrike" dirty="0" err="1">
                <a:solidFill>
                  <a:srgbClr val="212529"/>
                </a:solidFill>
                <a:effectLst/>
                <a:latin typeface="-apple-system"/>
              </a:rPr>
              <a:t>특성맵이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 생성되었다면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, 1024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장의 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7 </a:t>
            </a:r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x 7 </a:t>
            </a:r>
            <a:r>
              <a:rPr lang="ko-KR" altLang="en-US" b="0" i="0" u="none" strike="noStrike" dirty="0" err="1">
                <a:solidFill>
                  <a:srgbClr val="212529"/>
                </a:solidFill>
                <a:effectLst/>
                <a:latin typeface="-apple-system"/>
              </a:rPr>
              <a:t>특성맵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 각각 평균으로 얻은 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1024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개의 값을 하나의 벡터로 연결해주는 것입니다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.</a:t>
            </a:r>
          </a:p>
          <a:p>
            <a:pPr algn="l"/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이렇게 해줌으로 얻을 수 있는 장점은 가중치를 필요로 하지 않는다는 것 입니다</a:t>
            </a:r>
            <a:r>
              <a:rPr lang="en-US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. 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만약 </a:t>
            </a:r>
            <a:r>
              <a:rPr lang="en" altLang="ko-KR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FC </a:t>
            </a:r>
            <a:r>
              <a:rPr lang="ko-KR" altLang="en-US" b="0" i="0" u="none" strike="noStrike" dirty="0">
                <a:solidFill>
                  <a:srgbClr val="212529"/>
                </a:solidFill>
                <a:effectLst/>
                <a:latin typeface="-apple-system"/>
              </a:rPr>
              <a:t>방식을 사용한다면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7x7x1024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크기의 입력이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FC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레이어에 연결될 경우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7x7x1024x102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4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의 가중치가 필요하게 됩니다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하지만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Global Average Pooling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는 </a:t>
            </a:r>
            <a:r>
              <a:rPr lang="ko-KR" altLang="en-US" b="0" i="0" u="none" strike="noStrike" dirty="0" err="1">
                <a:effectLst/>
                <a:latin typeface="Noto Sans KR"/>
              </a:rPr>
              <a:t>풀링</a:t>
            </a:r>
            <a:r>
              <a:rPr lang="ko-KR" altLang="en-US" b="0" i="0" u="none" strike="noStrike" dirty="0">
                <a:effectLst/>
                <a:latin typeface="Noto Sans KR"/>
              </a:rPr>
              <a:t> 과정이고 </a:t>
            </a:r>
            <a:r>
              <a:rPr lang="ko-KR" altLang="en-US" b="0" i="0" u="none" strike="noStrike" dirty="0" err="1">
                <a:effectLst/>
                <a:latin typeface="Noto Sans KR"/>
              </a:rPr>
              <a:t>풀링은</a:t>
            </a:r>
            <a:r>
              <a:rPr lang="ko-KR" altLang="en-US" b="0" i="0" u="none" strike="noStrike" dirty="0">
                <a:effectLst/>
                <a:latin typeface="Noto Sans KR"/>
              </a:rPr>
              <a:t> 학습과정이 아니기 때문에 가중치가 필요하지 않으며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학습과정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또한 필요로 하지 않아 모델의 복잡성을 줄이고 메모리 사용량을 절약하는 데 도움이 됩니다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</a:t>
            </a:r>
          </a:p>
          <a:p>
            <a:pPr algn="l"/>
            <a:endParaRPr lang="en-US" altLang="ko-KR" b="0" i="0" u="none" strike="noStrike" dirty="0">
              <a:effectLst/>
              <a:latin typeface="Noto Sans KR"/>
            </a:endParaRPr>
          </a:p>
          <a:p>
            <a:pPr algn="l"/>
            <a:r>
              <a:rPr lang="ko-KR" altLang="en-US" b="0" i="0" u="none" strike="noStrike" dirty="0">
                <a:effectLst/>
                <a:latin typeface="Noto Sans KR"/>
              </a:rPr>
              <a:t>실제로는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Global Average Pooling</a:t>
            </a:r>
            <a:r>
              <a:rPr lang="en" altLang="ko-KR" b="0" i="0" u="none" strike="noStrike" dirty="0">
                <a:effectLst/>
                <a:latin typeface="Noto Sans KR"/>
              </a:rPr>
              <a:t> </a:t>
            </a:r>
            <a:r>
              <a:rPr lang="ko-KR" altLang="en-US" b="0" i="0" u="none" strike="noStrike" dirty="0">
                <a:effectLst/>
                <a:latin typeface="Noto Sans KR"/>
              </a:rPr>
              <a:t>이후에 </a:t>
            </a:r>
            <a:r>
              <a:rPr lang="en" altLang="ko-KR" b="0" i="0" u="none" strike="noStrike" dirty="0">
                <a:effectLst/>
                <a:latin typeface="Noto Sans KR"/>
              </a:rPr>
              <a:t>FC layer</a:t>
            </a:r>
            <a:r>
              <a:rPr lang="ko-KR" altLang="en-US" b="0" i="0" u="none" strike="noStrike" dirty="0">
                <a:effectLst/>
                <a:latin typeface="Noto Sans KR"/>
              </a:rPr>
              <a:t>가 추가되었지만</a:t>
            </a:r>
            <a:r>
              <a:rPr lang="en-US" altLang="ko-KR" b="0" i="0" u="none" strike="noStrike" dirty="0">
                <a:effectLst/>
                <a:latin typeface="Noto Sans KR"/>
              </a:rPr>
              <a:t>, </a:t>
            </a:r>
            <a:r>
              <a:rPr lang="ko-KR" altLang="en-US" b="0" i="0" u="none" strike="noStrike" dirty="0">
                <a:effectLst/>
                <a:latin typeface="Noto Sans KR"/>
              </a:rPr>
              <a:t>이는 최종적인 클래스를 예측하기 위해 사용됩니다</a:t>
            </a:r>
            <a:r>
              <a:rPr lang="en-US" altLang="ko-KR" b="0" i="0" u="none" strike="noStrike" dirty="0">
                <a:effectLst/>
                <a:latin typeface="Noto Sans KR"/>
              </a:rPr>
              <a:t>.</a:t>
            </a:r>
            <a:endParaRPr lang="en-US" altLang="ko-K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43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8002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가장 성능이 좋은 모델은 </a:t>
            </a:r>
            <a:r>
              <a:rPr lang="en-US" altLang="ko-KR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Deep Insight</a:t>
            </a:r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이지만 </a:t>
            </a:r>
            <a:r>
              <a:rPr lang="en-US" altLang="ko-KR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6</a:t>
            </a:r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개의 모델을 앙상블 했을 때는 </a:t>
            </a:r>
            <a:r>
              <a:rPr lang="en-US" altLang="ko-KR" b="0" i="0" dirty="0" err="1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의 성능이 가장 좋은 것을 확인할 수 있다</a:t>
            </a:r>
            <a:r>
              <a:rPr lang="en-US" altLang="ko-KR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.</a:t>
            </a:r>
            <a:endParaRPr kumimoji="1"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1321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연관 관계가 낮은 부분에서만 연결이 제한되도록</a:t>
            </a:r>
            <a:r>
              <a:rPr lang="en-US" altLang="ko-KR" dirty="0"/>
              <a:t>(Sparse)</a:t>
            </a:r>
            <a:r>
              <a:rPr lang="ko-KR" altLang="en-US" dirty="0"/>
              <a:t> 만들어 더 큰 심층 신경망으로 표현 가능하다면</a:t>
            </a:r>
            <a:r>
              <a:rPr lang="en-US" altLang="ko-KR" dirty="0"/>
              <a:t>, </a:t>
            </a:r>
            <a:r>
              <a:rPr lang="ko-KR" altLang="en-US" dirty="0"/>
              <a:t>최적의 </a:t>
            </a:r>
            <a:r>
              <a:rPr lang="en-US" altLang="ko-KR" dirty="0"/>
              <a:t>Sparse </a:t>
            </a:r>
            <a:r>
              <a:rPr lang="ko-KR" altLang="en-US" dirty="0"/>
              <a:t>네트워크를 구성 가능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Sparsely connected </a:t>
            </a:r>
            <a:r>
              <a:rPr lang="en-US" altLang="ko-KR" dirty="0" err="1"/>
              <a:t>architectur</a:t>
            </a:r>
            <a:r>
              <a:rPr lang="ko-KR" altLang="en-US" dirty="0"/>
              <a:t>는 </a:t>
            </a:r>
            <a:r>
              <a:rPr lang="en-US" altLang="ko-KR" dirty="0"/>
              <a:t>input Layer</a:t>
            </a:r>
            <a:r>
              <a:rPr lang="ko-KR" altLang="en-US" dirty="0"/>
              <a:t>에서 </a:t>
            </a:r>
            <a:r>
              <a:rPr lang="en-US" altLang="ko-KR" dirty="0"/>
              <a:t>output Layer</a:t>
            </a:r>
            <a:r>
              <a:rPr lang="ko-KR" altLang="en-US" dirty="0"/>
              <a:t>로 향하는 </a:t>
            </a:r>
            <a:r>
              <a:rPr lang="en-US" altLang="ko-KR" dirty="0"/>
              <a:t> Layer </a:t>
            </a:r>
            <a:r>
              <a:rPr lang="ko-KR" altLang="en-US" dirty="0"/>
              <a:t>간 관계 중 연관관계가 강한 </a:t>
            </a:r>
            <a:r>
              <a:rPr lang="ko-KR" altLang="en-US" dirty="0" err="1"/>
              <a:t>것들끼리만</a:t>
            </a:r>
            <a:r>
              <a:rPr lang="ko-KR" altLang="en-US" dirty="0"/>
              <a:t> 연결시켜는 방식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035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15</a:t>
            </a:r>
            <a:r>
              <a:rPr lang="ko-KR" altLang="en-US" dirty="0"/>
              <a:t>억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3607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dirty="0"/>
              <a:t>Inception</a:t>
            </a:r>
            <a:r>
              <a:rPr lang="ko-KR" altLang="en-US" dirty="0"/>
              <a:t> 모듈</a:t>
            </a:r>
            <a:endParaRPr lang="en-US" altLang="ko-KR" dirty="0"/>
          </a:p>
          <a:p>
            <a:pPr>
              <a:buFont typeface="Arial" panose="020B0604020202020204" pitchFamily="34" charset="0"/>
              <a:buNone/>
            </a:pPr>
            <a:r>
              <a:rPr kumimoji="1" lang="ko-KR" altLang="en-US" dirty="0"/>
              <a:t>왼쪽이 </a:t>
            </a:r>
            <a:r>
              <a:rPr kumimoji="1" lang="en-US" altLang="ko-KR" dirty="0"/>
              <a:t>naïve version</a:t>
            </a:r>
            <a:r>
              <a:rPr kumimoji="1" lang="ko-KR" altLang="en-US" dirty="0"/>
              <a:t>이고 오른쪽이 최종으로 논문에서 사용된 버전입니다</a:t>
            </a:r>
            <a:r>
              <a:rPr kumimoji="1" lang="en-US" altLang="ko-KR" dirty="0"/>
              <a:t>.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800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기존에 사용되는 완전 연결 </a:t>
            </a:r>
            <a:r>
              <a:rPr lang="en-US" altLang="ko-KR" dirty="0"/>
              <a:t>(Dense) </a:t>
            </a:r>
            <a:r>
              <a:rPr lang="ko-KR" altLang="en-US" dirty="0"/>
              <a:t>구조를 기반으로 하되</a:t>
            </a:r>
            <a:r>
              <a:rPr lang="en-US" altLang="ko-KR" dirty="0"/>
              <a:t>, </a:t>
            </a:r>
            <a:r>
              <a:rPr lang="ko-KR" altLang="en-US" dirty="0"/>
              <a:t>이를 특정 지역이나 부분에서만 연결이 제한되도록 </a:t>
            </a:r>
            <a:r>
              <a:rPr lang="en-US" altLang="ko-KR" dirty="0"/>
              <a:t>(Sparse)</a:t>
            </a:r>
            <a:r>
              <a:rPr lang="ko-KR" altLang="en-US" dirty="0"/>
              <a:t> 만들어 </a:t>
            </a:r>
            <a:r>
              <a:rPr lang="ko-KR" altLang="en-US" dirty="0" err="1"/>
              <a:t>연산량을</a:t>
            </a:r>
            <a:r>
              <a:rPr lang="ko-KR" altLang="en-US" dirty="0"/>
              <a:t> 줄이고</a:t>
            </a:r>
            <a:r>
              <a:rPr lang="en-US" altLang="ko-KR" dirty="0"/>
              <a:t>, </a:t>
            </a:r>
            <a:r>
              <a:rPr lang="ko-KR" altLang="en-US" dirty="0"/>
              <a:t>계산 효율성을 높이는 것 입니다</a:t>
            </a:r>
            <a:r>
              <a:rPr lang="en-US" altLang="ko-KR" dirty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514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kumimoji="1" lang="ko-KR" altLang="en-US" dirty="0"/>
              <a:t>이 아이디어를 구현하기 위해 </a:t>
            </a:r>
            <a:r>
              <a:rPr lang="en-US" altLang="ko-KR" dirty="0"/>
              <a:t>naïve</a:t>
            </a:r>
            <a:r>
              <a:rPr lang="ko-KR" altLang="en-US" dirty="0"/>
              <a:t> </a:t>
            </a:r>
            <a:r>
              <a:rPr lang="en-US" altLang="ko-KR" dirty="0"/>
              <a:t>version</a:t>
            </a:r>
            <a:r>
              <a:rPr lang="ko-KR" altLang="en-US" dirty="0"/>
              <a:t>에서는 </a:t>
            </a:r>
            <a:endParaRPr kumimoji="1" lang="en-US" altLang="ko-KR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filter size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를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1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x1, 3x3, 5x5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로 제한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1x1, 3x3, 5x5 conv layer</a:t>
            </a:r>
            <a:r>
              <a:rPr lang="ko-KR" altLang="en-US" dirty="0">
                <a:solidFill>
                  <a:srgbClr val="000000"/>
                </a:solidFill>
              </a:rPr>
              <a:t>연산을 병렬적으로 수행</a:t>
            </a:r>
            <a:endParaRPr lang="en-US" altLang="ko-KR" dirty="0">
              <a:solidFill>
                <a:srgbClr val="000000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3x3 m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ax pooling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추가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	(VGG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에서 사용하면서 효과가 좋았기 때문에 사용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Layer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들이 모여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next stage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의 입력으로 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들어감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0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Inception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모듈이 </a:t>
            </a:r>
            <a:r>
              <a:rPr lang="ko-KR" altLang="en-US" dirty="0"/>
              <a:t>쌓여 반복될수록 더 복잡하고 고차원적인 특징을 잘 포착하는데 이를 위해 큰 필터가 필요합니다</a:t>
            </a:r>
            <a:r>
              <a:rPr lang="en-US" altLang="ko-KR" dirty="0"/>
              <a:t>.</a:t>
            </a:r>
          </a:p>
          <a:p>
            <a:pPr lvl="0"/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따라서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output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과</a:t>
            </a:r>
            <a:r>
              <a:rPr lang="en-US" altLang="ko-KR" dirty="0">
                <a:solidFill>
                  <a:srgbClr val="000000"/>
                </a:solidFill>
              </a:rPr>
              <a:t> </a:t>
            </a:r>
            <a:r>
              <a:rPr lang="ko-KR" altLang="en-US" dirty="0">
                <a:solidFill>
                  <a:srgbClr val="000000"/>
                </a:solidFill>
              </a:rPr>
              <a:t>가까워지는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상위 층에서는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3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x3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과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5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x5 conv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의 비율을 늘려야 하는데 이는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연산량의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증가를 초래합니다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.</a:t>
            </a:r>
            <a:endParaRPr lang="en-US" altLang="ko-KR" dirty="0">
              <a:solidFill>
                <a:srgbClr val="000000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706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논문에서 사용된 </a:t>
            </a:r>
            <a:r>
              <a:rPr lang="en-US" altLang="ko-KR" dirty="0"/>
              <a:t>Inception </a:t>
            </a:r>
            <a:r>
              <a:rPr lang="ko-KR" altLang="en-US" dirty="0"/>
              <a:t>모듈</a:t>
            </a:r>
            <a:r>
              <a:rPr lang="ko-KR" altLang="en-US" b="0" i="0" u="none" strike="noStrike" dirty="0">
                <a:solidFill>
                  <a:schemeClr val="tx1"/>
                </a:solidFill>
                <a:effectLst/>
              </a:rPr>
              <a:t>에서는 이러한 </a:t>
            </a:r>
            <a:r>
              <a:rPr lang="ko-KR" altLang="en-US" b="0" i="0" u="none" strike="noStrike" dirty="0" err="1">
                <a:solidFill>
                  <a:schemeClr val="tx1"/>
                </a:solidFill>
                <a:effectLst/>
              </a:rPr>
              <a:t>연산량</a:t>
            </a:r>
            <a:r>
              <a:rPr lang="ko-KR" altLang="en-US" b="0" i="0" u="none" strike="noStrike" dirty="0">
                <a:solidFill>
                  <a:schemeClr val="tx1"/>
                </a:solidFill>
                <a:effectLst/>
              </a:rPr>
              <a:t> 문제를 해결하기 위해</a:t>
            </a:r>
            <a:endParaRPr lang="en-US" altLang="ko-KR" b="0" i="0" u="none" strike="noStrike" dirty="0"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ko-KR" b="0" i="0" u="none" strike="noStrike" dirty="0">
                <a:effectLst/>
              </a:rPr>
              <a:t>1 x 1 Convolution →</a:t>
            </a:r>
            <a:r>
              <a:rPr lang="ko-KR" altLang="en-US" b="0" i="0" u="none" strike="noStrike" dirty="0">
                <a:effectLst/>
              </a:rPr>
              <a:t> 차원</a:t>
            </a:r>
            <a:r>
              <a:rPr lang="en-US" altLang="ko-KR" b="0" i="0" u="none" strike="noStrike" dirty="0">
                <a:effectLst/>
              </a:rPr>
              <a:t>(</a:t>
            </a:r>
            <a:r>
              <a:rPr lang="ko-KR" altLang="en-US" b="0" i="0" u="none" strike="noStrike" dirty="0">
                <a:effectLst/>
              </a:rPr>
              <a:t>채널</a:t>
            </a:r>
            <a:r>
              <a:rPr lang="en-US" altLang="ko-KR" b="0" i="0" u="none" strike="noStrike" dirty="0">
                <a:effectLst/>
              </a:rPr>
              <a:t>)</a:t>
            </a:r>
            <a:r>
              <a:rPr lang="ko-KR" altLang="en-US" b="0" i="0" u="none" strike="noStrike" dirty="0">
                <a:effectLst/>
              </a:rPr>
              <a:t>을 축소시킴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3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 3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과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5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 5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앞에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1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 1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을 두어 차원을 줄여 </a:t>
            </a:r>
            <a:r>
              <a:rPr lang="ko-KR" altLang="en-US" dirty="0"/>
              <a:t>이미지의 크기와 정보의 양을 유지하면서도</a:t>
            </a:r>
            <a:r>
              <a:rPr lang="en-US" altLang="ko-KR" dirty="0"/>
              <a:t>, 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연산량을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낮추었습니다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0" i="0" u="none" strike="noStrike" dirty="0">
                <a:effectLst/>
              </a:rPr>
              <a:t>3 </a:t>
            </a:r>
            <a:r>
              <a:rPr lang="en" altLang="ko-KR" b="0" i="0" u="none" strike="noStrike" dirty="0">
                <a:effectLst/>
              </a:rPr>
              <a:t>x</a:t>
            </a:r>
            <a:r>
              <a:rPr lang="en-US" altLang="ko-KR" b="0" i="0" u="none" strike="noStrike" dirty="0">
                <a:effectLst/>
              </a:rPr>
              <a:t> 3 max </a:t>
            </a:r>
            <a:r>
              <a:rPr lang="en-US" altLang="ko-KR" dirty="0"/>
              <a:t>p</a:t>
            </a:r>
            <a:r>
              <a:rPr lang="en-US" altLang="ko-KR" b="0" i="0" u="none" strike="noStrike" dirty="0">
                <a:effectLst/>
              </a:rPr>
              <a:t>ool</a:t>
            </a:r>
            <a:r>
              <a:rPr lang="ko-KR" altLang="en-US" b="0" i="0" u="none" strike="noStrike" dirty="0">
                <a:effectLst/>
              </a:rPr>
              <a:t>은 </a:t>
            </a:r>
            <a:r>
              <a:rPr lang="ko-KR" altLang="en-US" dirty="0"/>
              <a:t> 채널 수 조절이 불가능하므로 </a:t>
            </a:r>
            <a:r>
              <a:rPr lang="ko-KR" altLang="en-US" b="0" i="0" u="none" strike="noStrike" dirty="0">
                <a:effectLst/>
              </a:rPr>
              <a:t>출력 채널 수를 맞추기 위해 </a:t>
            </a:r>
            <a:r>
              <a:rPr lang="en-US" altLang="ko-KR" b="0" i="0" u="none" strike="noStrike" dirty="0">
                <a:effectLst/>
              </a:rPr>
              <a:t> 1 </a:t>
            </a:r>
            <a:r>
              <a:rPr lang="en" altLang="ko-KR" b="0" i="0" u="none" strike="noStrike" dirty="0">
                <a:effectLst/>
              </a:rPr>
              <a:t>x 1 Convolution </a:t>
            </a:r>
            <a:r>
              <a:rPr lang="ko-KR" altLang="en-US" b="0" i="0" u="none" strike="noStrike" dirty="0">
                <a:effectLst/>
              </a:rPr>
              <a:t>사용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698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dirty="0"/>
              <a:t>앞에서 언급했듯</a:t>
            </a:r>
            <a:r>
              <a:rPr lang="en-US" altLang="ko-KR" dirty="0"/>
              <a:t> 1 x 1 Convolution </a:t>
            </a:r>
            <a:r>
              <a:rPr lang="ko-KR" altLang="en-US" dirty="0"/>
              <a:t>의 사용 목적은</a:t>
            </a:r>
            <a:r>
              <a:rPr lang="en-US" altLang="ko-KR" dirty="0"/>
              <a:t> </a:t>
            </a:r>
            <a:r>
              <a:rPr lang="ko-KR" altLang="en-US" dirty="0"/>
              <a:t>채널 축소입니다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ko-KR" dirty="0"/>
              <a:t>Naïve</a:t>
            </a:r>
            <a:r>
              <a:rPr lang="ko-KR" altLang="en-US" dirty="0"/>
              <a:t>버전과 최종 버전 모듈에 각각 같은 </a:t>
            </a:r>
            <a:r>
              <a:rPr lang="en-US" altLang="ko-KR" dirty="0"/>
              <a:t>28x28x256</a:t>
            </a:r>
            <a:r>
              <a:rPr lang="ko-KR" altLang="en-US" dirty="0"/>
              <a:t>을 넣었을 때 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dirty="0"/>
              <a:t>출력채널이 </a:t>
            </a:r>
            <a:r>
              <a:rPr lang="en-US" altLang="ko-KR" dirty="0"/>
              <a:t>Naïve</a:t>
            </a:r>
            <a:r>
              <a:rPr lang="ko-KR" altLang="en-US" dirty="0"/>
              <a:t>버전에서는 </a:t>
            </a:r>
            <a:r>
              <a:rPr lang="en-US" altLang="ko-KR" dirty="0"/>
              <a:t>672</a:t>
            </a:r>
            <a:r>
              <a:rPr lang="ko-KR" altLang="en-US" dirty="0"/>
              <a:t>이고 최종 버전에서는 </a:t>
            </a:r>
            <a:r>
              <a:rPr lang="en-US" altLang="ko-KR" dirty="0"/>
              <a:t>480</a:t>
            </a:r>
            <a:r>
              <a:rPr lang="ko-KR" altLang="en-US" dirty="0"/>
              <a:t>인 것을 확인 할 수 있습니다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dirty="0"/>
              <a:t>따라서 출력 </a:t>
            </a:r>
            <a:r>
              <a:rPr lang="ko-KR" altLang="en-US" b="1" dirty="0">
                <a:solidFill>
                  <a:srgbClr val="4472C4"/>
                </a:solidFill>
              </a:rPr>
              <a:t>채널 수를 줄여 </a:t>
            </a:r>
            <a:r>
              <a:rPr lang="ko-KR" altLang="en-US" b="1" dirty="0" err="1">
                <a:solidFill>
                  <a:srgbClr val="4472C4"/>
                </a:solidFill>
              </a:rPr>
              <a:t>연산량을</a:t>
            </a:r>
            <a:r>
              <a:rPr lang="ko-KR" altLang="en-US" b="1" dirty="0">
                <a:solidFill>
                  <a:srgbClr val="4472C4"/>
                </a:solidFill>
              </a:rPr>
              <a:t> 줄이</a:t>
            </a:r>
            <a:r>
              <a:rPr lang="ko-KR" altLang="en-US" dirty="0"/>
              <a:t>고 효율성을 높이는 데 기여합니다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9080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o-KR" altLang="en-US" dirty="0" err="1"/>
              <a:t>입력값이</a:t>
            </a:r>
            <a:r>
              <a:rPr lang="ko-KR" altLang="en-US" dirty="0"/>
              <a:t> 동일 할 때 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dirty="0"/>
              <a:t>입력의 높이</a:t>
            </a:r>
            <a:r>
              <a:rPr lang="en-US" altLang="ko-KR" dirty="0"/>
              <a:t> * </a:t>
            </a:r>
            <a:r>
              <a:rPr lang="ko-KR" altLang="en-US" dirty="0"/>
              <a:t>입력의 너비</a:t>
            </a:r>
            <a:r>
              <a:rPr lang="en-US" altLang="ko-KR" dirty="0"/>
              <a:t>*</a:t>
            </a:r>
            <a:r>
              <a:rPr lang="ko-KR" altLang="en-US" dirty="0"/>
              <a:t>입력 채널 수</a:t>
            </a:r>
            <a:r>
              <a:rPr lang="en-US" altLang="ko-KR" dirty="0"/>
              <a:t>*</a:t>
            </a:r>
            <a:r>
              <a:rPr lang="ko-KR" altLang="en-US" dirty="0"/>
              <a:t>필터 수</a:t>
            </a:r>
            <a:r>
              <a:rPr lang="en-US" altLang="ko-KR" dirty="0"/>
              <a:t>*N*N</a:t>
            </a:r>
            <a:r>
              <a:rPr lang="ko-KR" altLang="en-US" dirty="0"/>
              <a:t>으로</a:t>
            </a:r>
            <a:r>
              <a:rPr lang="en-US" altLang="ko-KR" dirty="0"/>
              <a:t> </a:t>
            </a:r>
            <a:r>
              <a:rPr lang="ko-KR" altLang="en-US" dirty="0" err="1"/>
              <a:t>연산량을</a:t>
            </a:r>
            <a:r>
              <a:rPr lang="ko-KR" altLang="en-US" dirty="0"/>
              <a:t> 계산해보면</a:t>
            </a: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Naive Version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은 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8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억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5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천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4</a:t>
            </a:r>
            <a:r>
              <a:rPr lang="ko-KR" altLang="en-US" dirty="0" err="1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백</a:t>
            </a:r>
            <a:r>
              <a:rPr lang="ko-KR" altLang="en-US" dirty="0" err="1"/>
              <a:t>개의</a:t>
            </a:r>
            <a:r>
              <a:rPr lang="ko-KR" altLang="en-US" dirty="0"/>
              <a:t> 개별 연산을 필요로 하고 </a:t>
            </a:r>
            <a:r>
              <a:rPr lang="fr-FR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Dimension Reductions Version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은 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3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억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5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천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8</a:t>
            </a:r>
            <a:r>
              <a:rPr lang="ko-KR" altLang="en-US" dirty="0" err="1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백개로</a:t>
            </a:r>
            <a:r>
              <a:rPr lang="ko-KR" altLang="en-US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 많은 차이가 나는 것을 확인할 수 있습니다</a:t>
            </a:r>
            <a:r>
              <a:rPr lang="en-US" altLang="ko-KR" dirty="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702A0-409D-4B63-B3B2-61BA02D306DE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133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타이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8137E06-CC97-4619-9A56-19D0A3FFCF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9306"/>
            <a:ext cx="12192000" cy="688694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9322541-8C97-729F-9E19-B407D204EC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2" t="76094" r="22476" b="10136"/>
          <a:stretch/>
        </p:blipFill>
        <p:spPr bwMode="auto">
          <a:xfrm>
            <a:off x="9309124" y="5312752"/>
            <a:ext cx="2438400" cy="73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73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9CD81CA-D64A-45D9-BC85-7CC84BB4C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08"/>
            <a:ext cx="12192000" cy="676656"/>
          </a:xfrm>
          <a:prstGeom prst="rect">
            <a:avLst/>
          </a:prstGeom>
        </p:spPr>
      </p:pic>
      <p:sp>
        <p:nvSpPr>
          <p:cNvPr id="21" name="직사각형 20">
            <a:extLst>
              <a:ext uri="{FF2B5EF4-FFF2-40B4-BE49-F238E27FC236}">
                <a16:creationId xmlns:a16="http://schemas.microsoft.com/office/drawing/2014/main" id="{FCD35250-8866-49A9-B0FC-9F0AE4C32026}"/>
              </a:ext>
            </a:extLst>
          </p:cNvPr>
          <p:cNvSpPr/>
          <p:nvPr userDrawn="1"/>
        </p:nvSpPr>
        <p:spPr>
          <a:xfrm rot="5400000">
            <a:off x="171787" y="159192"/>
            <a:ext cx="504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35254-E8CC-4107-BAB3-2D503DF0BBA9}"/>
              </a:ext>
            </a:extLst>
          </p:cNvPr>
          <p:cNvSpPr txBox="1"/>
          <p:nvPr userDrawn="1"/>
        </p:nvSpPr>
        <p:spPr>
          <a:xfrm>
            <a:off x="11444347" y="6415084"/>
            <a:ext cx="62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10F0811-F307-44F9-A192-63EBA736051C}" type="slidenum">
              <a:rPr lang="ko-KR" altLang="en-US" sz="1100" smtClean="0">
                <a:solidFill>
                  <a:srgbClr val="000000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rPr>
              <a:pPr algn="ctr"/>
              <a:t>‹#›</a:t>
            </a:fld>
            <a:endParaRPr lang="ko-KR" altLang="en-US" sz="1800" dirty="0">
              <a:solidFill>
                <a:srgbClr val="000000"/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05577CD6-5A45-4988-9298-FAC45821B30C}"/>
              </a:ext>
            </a:extLst>
          </p:cNvPr>
          <p:cNvCxnSpPr/>
          <p:nvPr userDrawn="1"/>
        </p:nvCxnSpPr>
        <p:spPr>
          <a:xfrm>
            <a:off x="11628847" y="6648119"/>
            <a:ext cx="252000" cy="0"/>
          </a:xfrm>
          <a:prstGeom prst="line">
            <a:avLst/>
          </a:prstGeom>
          <a:ln w="6350">
            <a:solidFill>
              <a:srgbClr val="024A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텍스트 개체 틀 3">
            <a:extLst>
              <a:ext uri="{FF2B5EF4-FFF2-40B4-BE49-F238E27FC236}">
                <a16:creationId xmlns:a16="http://schemas.microsoft.com/office/drawing/2014/main" id="{2E72D198-9532-4DC7-A14A-C275A93777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9037" y="-25038"/>
            <a:ext cx="11339177" cy="62442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buNone/>
              <a:defRPr sz="2400" spc="-150">
                <a:solidFill>
                  <a:schemeClr val="bg1"/>
                </a:solidFill>
                <a:effectLst/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</a:lstStyle>
          <a:p>
            <a:pPr lvl="0"/>
            <a:r>
              <a:rPr lang="ko-KR" altLang="en-US" dirty="0"/>
              <a:t>슬라이드제목을 입력하세요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3EBB06-5B39-4834-C186-40B88C782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1332755" cy="5278845"/>
          </a:xfrm>
        </p:spPr>
        <p:txBody>
          <a:bodyPr>
            <a:normAutofit/>
          </a:bodyPr>
          <a:lstStyle>
            <a:lvl1pPr marL="266700" indent="-266700" latinLnBrk="0">
              <a:lnSpc>
                <a:spcPct val="100000"/>
              </a:lnSpc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latinLnBrk="0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latinLnBrk="0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latinLnBrk="0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latinLnBrk="0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7866C2B-7F0C-1F5C-A6D1-E755534610B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1" t="39818" r="21200" b="46182"/>
          <a:stretch/>
        </p:blipFill>
        <p:spPr bwMode="auto">
          <a:xfrm>
            <a:off x="155950" y="6312264"/>
            <a:ext cx="1727284" cy="506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1495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4B68E53-37F7-4DEC-A2E4-8962022C78D9}"/>
              </a:ext>
            </a:extLst>
          </p:cNvPr>
          <p:cNvSpPr txBox="1"/>
          <p:nvPr/>
        </p:nvSpPr>
        <p:spPr>
          <a:xfrm>
            <a:off x="631596" y="1545249"/>
            <a:ext cx="10928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spc="-150" dirty="0">
                <a:solidFill>
                  <a:srgbClr val="00000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Going Deeper with Convolutions</a:t>
            </a:r>
            <a:r>
              <a:rPr lang="ko-KR" altLang="en-US" sz="2800" spc="-150" dirty="0">
                <a:solidFill>
                  <a:srgbClr val="00000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 </a:t>
            </a:r>
            <a:r>
              <a:rPr lang="en-US" altLang="ko-KR" sz="2800" spc="-150" dirty="0">
                <a:solidFill>
                  <a:srgbClr val="00000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(CVPR 2015)</a:t>
            </a:r>
            <a:endParaRPr lang="ko-KR" altLang="en-US" sz="3600" spc="-150" dirty="0">
              <a:solidFill>
                <a:srgbClr val="000000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18F3127D-9AF5-4AA5-A260-A119480BE8FD}"/>
              </a:ext>
            </a:extLst>
          </p:cNvPr>
          <p:cNvCxnSpPr/>
          <p:nvPr/>
        </p:nvCxnSpPr>
        <p:spPr>
          <a:xfrm>
            <a:off x="5278800" y="1394745"/>
            <a:ext cx="1632031" cy="0"/>
          </a:xfrm>
          <a:prstGeom prst="line">
            <a:avLst/>
          </a:prstGeom>
          <a:ln w="38100">
            <a:solidFill>
              <a:srgbClr val="3E3E3E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56E64E2-B93A-D1CF-6BCF-5F24A50994A9}"/>
              </a:ext>
            </a:extLst>
          </p:cNvPr>
          <p:cNvSpPr txBox="1"/>
          <p:nvPr/>
        </p:nvSpPr>
        <p:spPr>
          <a:xfrm>
            <a:off x="6920871" y="3642946"/>
            <a:ext cx="4839989" cy="1558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2024.07.08</a:t>
            </a:r>
          </a:p>
          <a:p>
            <a:pPr algn="r">
              <a:lnSpc>
                <a:spcPct val="150000"/>
              </a:lnSpc>
            </a:pPr>
            <a:endParaRPr lang="en-US" altLang="ko-KR" sz="1100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Ji-Yoon </a:t>
            </a:r>
            <a:r>
              <a:rPr lang="en-US" altLang="ko-KR" dirty="0" err="1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Kweon</a:t>
            </a:r>
            <a:endParaRPr lang="en-US" altLang="ko-KR" dirty="0">
              <a:solidFill>
                <a:srgbClr val="232F3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  <a:p>
            <a:pPr algn="r">
              <a:lnSpc>
                <a:spcPct val="150000"/>
              </a:lnSpc>
            </a:pPr>
            <a:r>
              <a:rPr lang="en-US" altLang="ko-KR" dirty="0">
                <a:solidFill>
                  <a:srgbClr val="232F3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Division of AI &amp; Computer Engineering </a:t>
            </a:r>
          </a:p>
        </p:txBody>
      </p:sp>
    </p:spTree>
    <p:extLst>
      <p:ext uri="{BB962C8B-B14F-4D97-AF65-F5344CB8AC3E}">
        <p14:creationId xmlns:p14="http://schemas.microsoft.com/office/powerpoint/2010/main" val="3368230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B6817E57-A0F2-E327-9FCE-FEEBF875837C}"/>
              </a:ext>
            </a:extLst>
          </p:cNvPr>
          <p:cNvSpPr txBox="1">
            <a:spLocks/>
          </p:cNvSpPr>
          <p:nvPr/>
        </p:nvSpPr>
        <p:spPr>
          <a:xfrm>
            <a:off x="214811" y="788154"/>
            <a:ext cx="11762378" cy="5278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1 x 1 Convolution </a:t>
            </a:r>
            <a:r>
              <a:rPr lang="ko-KR" altLang="en-US" dirty="0"/>
              <a:t>사용 목적 </a:t>
            </a:r>
            <a:r>
              <a:rPr lang="en-US" altLang="ko-KR" dirty="0"/>
              <a:t>: </a:t>
            </a:r>
            <a:r>
              <a:rPr lang="ko-KR" altLang="en-US" dirty="0"/>
              <a:t>채널 축소</a:t>
            </a:r>
            <a:endParaRPr lang="en-US" altLang="ko-KR" dirty="0"/>
          </a:p>
          <a:p>
            <a:pPr lvl="1"/>
            <a:r>
              <a:rPr lang="en-US" altLang="ko-KR" dirty="0"/>
              <a:t>Module input:28x28x256</a:t>
            </a:r>
            <a:r>
              <a:rPr lang="ko-KR" altLang="en-US" dirty="0"/>
              <a:t>일 때 </a:t>
            </a:r>
            <a:r>
              <a:rPr lang="en-US" altLang="ko-KR" dirty="0"/>
              <a:t>Output Size </a:t>
            </a:r>
          </a:p>
          <a:p>
            <a:pPr lvl="2"/>
            <a:r>
              <a:rPr lang="fr-FR" altLang="ko-KR" dirty="0"/>
              <a:t>Naive Version: </a:t>
            </a:r>
            <a:r>
              <a:rPr lang="fr-FR" altLang="ko-KR" dirty="0">
                <a:solidFill>
                  <a:srgbClr val="FF0000"/>
                </a:solidFill>
              </a:rPr>
              <a:t>28x28x672</a:t>
            </a:r>
          </a:p>
          <a:p>
            <a:pPr lvl="2"/>
            <a:r>
              <a:rPr lang="fr-FR" altLang="ko-KR" dirty="0"/>
              <a:t>Dimension Reductions Version: </a:t>
            </a:r>
            <a:r>
              <a:rPr lang="fr-FR" altLang="ko-KR" dirty="0">
                <a:solidFill>
                  <a:srgbClr val="FF0000"/>
                </a:solidFill>
              </a:rPr>
              <a:t>28x28x608 </a:t>
            </a:r>
          </a:p>
          <a:p>
            <a:pPr lvl="2"/>
            <a:r>
              <a:rPr lang="ko-KR" altLang="en-US" dirty="0"/>
              <a:t>출력 </a:t>
            </a:r>
            <a:r>
              <a:rPr lang="ko-KR" altLang="en-US" b="1" dirty="0">
                <a:solidFill>
                  <a:srgbClr val="4472C4"/>
                </a:solidFill>
              </a:rPr>
              <a:t>채널 수가 적어 </a:t>
            </a:r>
            <a:r>
              <a:rPr lang="ko-KR" altLang="en-US" b="1" dirty="0" err="1">
                <a:solidFill>
                  <a:srgbClr val="4472C4"/>
                </a:solidFill>
              </a:rPr>
              <a:t>연산량을</a:t>
            </a:r>
            <a:r>
              <a:rPr lang="ko-KR" altLang="en-US" b="1" dirty="0">
                <a:solidFill>
                  <a:srgbClr val="4472C4"/>
                </a:solidFill>
              </a:rPr>
              <a:t> 줄이</a:t>
            </a:r>
            <a:r>
              <a:rPr lang="ko-KR" altLang="en-US" dirty="0"/>
              <a:t>고 효율성을 높이는 데 기여</a:t>
            </a:r>
            <a:endParaRPr lang="en-US" altLang="ko-KR" dirty="0"/>
          </a:p>
          <a:p>
            <a:pPr lvl="1"/>
            <a:endParaRPr lang="en-US" altLang="ko-KR" dirty="0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Inception module</a:t>
            </a:r>
          </a:p>
        </p:txBody>
      </p: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D5EF75E9-C7FA-F612-ABF8-8AF8E590DF7B}"/>
              </a:ext>
            </a:extLst>
          </p:cNvPr>
          <p:cNvGrpSpPr/>
          <p:nvPr/>
        </p:nvGrpSpPr>
        <p:grpSpPr>
          <a:xfrm>
            <a:off x="762460" y="2858280"/>
            <a:ext cx="10852330" cy="3746332"/>
            <a:chOff x="669835" y="2985448"/>
            <a:chExt cx="10852330" cy="3746332"/>
          </a:xfrm>
        </p:grpSpPr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id="{30F90B0F-EA90-C3FE-D7A7-660D052F1ABC}"/>
                </a:ext>
              </a:extLst>
            </p:cNvPr>
            <p:cNvGrpSpPr/>
            <p:nvPr/>
          </p:nvGrpSpPr>
          <p:grpSpPr>
            <a:xfrm>
              <a:off x="669835" y="2985448"/>
              <a:ext cx="10852330" cy="3746332"/>
              <a:chOff x="762460" y="2157429"/>
              <a:chExt cx="10852330" cy="3746332"/>
            </a:xfrm>
          </p:grpSpPr>
          <p:pic>
            <p:nvPicPr>
              <p:cNvPr id="7" name="Picture 2">
                <a:extLst>
                  <a:ext uri="{FF2B5EF4-FFF2-40B4-BE49-F238E27FC236}">
                    <a16:creationId xmlns:a16="http://schemas.microsoft.com/office/drawing/2014/main" id="{E8959D69-B1A9-0ABA-DC52-C5D32F2969E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-53" t="12565" r="1" b="-632"/>
              <a:stretch/>
            </p:blipFill>
            <p:spPr bwMode="auto">
              <a:xfrm>
                <a:off x="762460" y="2157429"/>
                <a:ext cx="10852330" cy="37463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292820B-C610-41D8-C0F1-6AA66D31A39D}"/>
                  </a:ext>
                </a:extLst>
              </p:cNvPr>
              <p:cNvSpPr txBox="1"/>
              <p:nvPr/>
            </p:nvSpPr>
            <p:spPr>
              <a:xfrm>
                <a:off x="3513036" y="4344313"/>
                <a:ext cx="1899238" cy="27699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accent6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Module input:28x28x</a:t>
                </a:r>
                <a:r>
                  <a:rPr lang="en-US" altLang="ko-KR" sz="1200" dirty="0">
                    <a:solidFill>
                      <a:srgbClr val="FF0000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256</a:t>
                </a:r>
                <a:endParaRPr lang="ko-KR" altLang="en-US" sz="1200" dirty="0">
                  <a:solidFill>
                    <a:srgbClr val="FF0000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C52F65-3319-CAD7-597C-1F6AC21B5EDD}"/>
                  </a:ext>
                </a:extLst>
              </p:cNvPr>
              <p:cNvSpPr txBox="1"/>
              <p:nvPr/>
            </p:nvSpPr>
            <p:spPr>
              <a:xfrm>
                <a:off x="1069158" y="3014275"/>
                <a:ext cx="947695" cy="27699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4472C4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1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28x28x128</a:t>
                </a:r>
                <a:endParaRPr lang="ko-KR" altLang="en-US" sz="1200" dirty="0">
                  <a:solidFill>
                    <a:schemeClr val="accent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C48A0B1-D3E6-B8E2-5609-12DC59E68C86}"/>
                  </a:ext>
                </a:extLst>
              </p:cNvPr>
              <p:cNvSpPr txBox="1"/>
              <p:nvPr/>
            </p:nvSpPr>
            <p:spPr>
              <a:xfrm>
                <a:off x="2418802" y="3014275"/>
                <a:ext cx="947695" cy="27699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4472C4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1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28x28x192</a:t>
                </a:r>
                <a:endParaRPr lang="ko-KR" altLang="en-US" sz="1200" dirty="0">
                  <a:solidFill>
                    <a:schemeClr val="accent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1949F12-D459-3F46-DCDC-8A5B81D7847A}"/>
                  </a:ext>
                </a:extLst>
              </p:cNvPr>
              <p:cNvSpPr txBox="1"/>
              <p:nvPr/>
            </p:nvSpPr>
            <p:spPr>
              <a:xfrm>
                <a:off x="3811727" y="3033325"/>
                <a:ext cx="861134" cy="27699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4472C4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1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28x28x96</a:t>
                </a:r>
                <a:endParaRPr lang="ko-KR" altLang="en-US" sz="1200" dirty="0">
                  <a:solidFill>
                    <a:schemeClr val="accent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721DB98-DA64-ECCE-5079-7A24F1D42F89}"/>
                  </a:ext>
                </a:extLst>
              </p:cNvPr>
              <p:cNvSpPr txBox="1"/>
              <p:nvPr/>
            </p:nvSpPr>
            <p:spPr>
              <a:xfrm>
                <a:off x="3541775" y="2364544"/>
                <a:ext cx="2055371" cy="46166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accent6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28x28x(128+192+96+256) </a:t>
                </a:r>
              </a:p>
              <a:p>
                <a:r>
                  <a:rPr lang="en-US" altLang="ko-KR" sz="1200" dirty="0">
                    <a:solidFill>
                      <a:schemeClr val="accent6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= </a:t>
                </a:r>
                <a:r>
                  <a:rPr lang="en-US" altLang="ko-KR" sz="1200" b="1" dirty="0">
                    <a:solidFill>
                      <a:srgbClr val="FF0000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28x28x672</a:t>
                </a:r>
                <a:endParaRPr lang="ko-KR" altLang="en-US" sz="1200" b="1" dirty="0">
                  <a:solidFill>
                    <a:srgbClr val="FF0000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436A76D-191A-3D16-AD15-7E4BFDE6BFC8}"/>
                  </a:ext>
                </a:extLst>
              </p:cNvPr>
              <p:cNvSpPr txBox="1"/>
              <p:nvPr/>
            </p:nvSpPr>
            <p:spPr>
              <a:xfrm>
                <a:off x="9216511" y="4387386"/>
                <a:ext cx="1899238" cy="27699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accent6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Module input:28x28x</a:t>
                </a:r>
                <a:r>
                  <a:rPr lang="en-US" altLang="ko-KR" sz="1200" dirty="0">
                    <a:solidFill>
                      <a:srgbClr val="FF0000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256</a:t>
                </a:r>
                <a:endParaRPr lang="ko-KR" altLang="en-US" sz="1200" dirty="0">
                  <a:solidFill>
                    <a:srgbClr val="FF0000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1742F79-4A7A-2F29-2702-520ED754A77C}"/>
                  </a:ext>
                </a:extLst>
              </p:cNvPr>
              <p:cNvSpPr txBox="1"/>
              <p:nvPr/>
            </p:nvSpPr>
            <p:spPr>
              <a:xfrm>
                <a:off x="6574201" y="3119669"/>
                <a:ext cx="947695" cy="27699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4472C4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1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28x28x128</a:t>
                </a:r>
                <a:endParaRPr lang="ko-KR" altLang="en-US" sz="1200" dirty="0">
                  <a:solidFill>
                    <a:schemeClr val="accent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079C4E-0288-57F1-5AA0-53EF720FCEB8}"/>
                  </a:ext>
                </a:extLst>
              </p:cNvPr>
              <p:cNvSpPr txBox="1"/>
              <p:nvPr/>
            </p:nvSpPr>
            <p:spPr>
              <a:xfrm>
                <a:off x="7982245" y="2808237"/>
                <a:ext cx="947695" cy="27699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4472C4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1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28x28x192</a:t>
                </a:r>
                <a:endParaRPr lang="ko-KR" altLang="en-US" sz="1200" dirty="0">
                  <a:solidFill>
                    <a:schemeClr val="accent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D03A7F7-1873-979E-A05A-07B64212354F}"/>
                  </a:ext>
                </a:extLst>
              </p:cNvPr>
              <p:cNvSpPr txBox="1"/>
              <p:nvPr/>
            </p:nvSpPr>
            <p:spPr>
              <a:xfrm>
                <a:off x="9246327" y="2815785"/>
                <a:ext cx="861134" cy="27699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rgbClr val="4472C4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1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28x28x96</a:t>
                </a:r>
                <a:endParaRPr lang="ko-KR" altLang="en-US" sz="1200" dirty="0">
                  <a:solidFill>
                    <a:schemeClr val="accent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3906D31-761F-E9D6-0748-F5DC1881BAD4}"/>
                  </a:ext>
                </a:extLst>
              </p:cNvPr>
              <p:cNvSpPr txBox="1"/>
              <p:nvPr/>
            </p:nvSpPr>
            <p:spPr>
              <a:xfrm>
                <a:off x="10523553" y="2815785"/>
                <a:ext cx="861134" cy="2769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28575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4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28x28x64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65EF908-F05C-FF9A-9F06-88D915EEB6EE}"/>
                  </a:ext>
                </a:extLst>
              </p:cNvPr>
              <p:cNvSpPr txBox="1"/>
              <p:nvPr/>
            </p:nvSpPr>
            <p:spPr>
              <a:xfrm>
                <a:off x="9213279" y="2313726"/>
                <a:ext cx="947695" cy="276999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accent6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</a:t>
                </a:r>
                <a:r>
                  <a:rPr lang="en-US" altLang="ko-KR" sz="1200" b="1" dirty="0">
                    <a:solidFill>
                      <a:srgbClr val="FF0000"/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480</a:t>
                </a:r>
                <a:endParaRPr lang="ko-KR" altLang="en-US" sz="1200" b="1" dirty="0">
                  <a:solidFill>
                    <a:srgbClr val="FF0000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3145F19-4107-C043-594C-38908D21E3AB}"/>
                  </a:ext>
                </a:extLst>
              </p:cNvPr>
              <p:cNvSpPr txBox="1"/>
              <p:nvPr/>
            </p:nvSpPr>
            <p:spPr>
              <a:xfrm>
                <a:off x="9299840" y="3483407"/>
                <a:ext cx="861134" cy="2769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28575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4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28x28x64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3F9BB64-0AFB-9398-A2FE-C2B0F6804BD2}"/>
                  </a:ext>
                </a:extLst>
              </p:cNvPr>
              <p:cNvSpPr txBox="1"/>
              <p:nvPr/>
            </p:nvSpPr>
            <p:spPr>
              <a:xfrm>
                <a:off x="8023897" y="3488224"/>
                <a:ext cx="861134" cy="27699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28575">
                <a:solidFill>
                  <a:schemeClr val="accent4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accent4">
                        <a:lumMod val="50000"/>
                      </a:schemeClr>
                    </a:solidFill>
                    <a:latin typeface="KoPubWorld돋움체 Medium" panose="00000600000000000000" pitchFamily="2" charset="-127"/>
                    <a:ea typeface="KoPubWorld돋움체 Medium" panose="00000600000000000000" pitchFamily="2" charset="-127"/>
                    <a:cs typeface="KoPubWorld돋움체 Medium" panose="00000600000000000000" pitchFamily="2" charset="-127"/>
                  </a:rPr>
                  <a:t>28x28x64</a:t>
                </a: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5652E17-E908-B09E-5263-018E774F6346}"/>
                </a:ext>
              </a:extLst>
            </p:cNvPr>
            <p:cNvSpPr txBox="1"/>
            <p:nvPr/>
          </p:nvSpPr>
          <p:spPr>
            <a:xfrm>
              <a:off x="10386913" y="4304899"/>
              <a:ext cx="947695" cy="276999"/>
            </a:xfrm>
            <a:prstGeom prst="rect">
              <a:avLst/>
            </a:prstGeom>
            <a:solidFill>
              <a:srgbClr val="F4CCCC"/>
            </a:solidFill>
            <a:ln w="28575">
              <a:solidFill>
                <a:srgbClr val="CD0F4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CD0F4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rPr>
                <a:t>28x28x256</a:t>
              </a:r>
              <a:endParaRPr lang="ko-KR" altLang="en-US" sz="1200" dirty="0">
                <a:solidFill>
                  <a:srgbClr val="CD0F4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1B8D368-90AC-9F52-A31A-0DED7B807278}"/>
                </a:ext>
              </a:extLst>
            </p:cNvPr>
            <p:cNvSpPr txBox="1"/>
            <p:nvPr/>
          </p:nvSpPr>
          <p:spPr>
            <a:xfrm>
              <a:off x="5025466" y="3861343"/>
              <a:ext cx="947695" cy="276999"/>
            </a:xfrm>
            <a:prstGeom prst="rect">
              <a:avLst/>
            </a:prstGeom>
            <a:solidFill>
              <a:srgbClr val="F4CCCC"/>
            </a:solidFill>
            <a:ln w="28575">
              <a:solidFill>
                <a:srgbClr val="CD0F4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CD0F41"/>
                  </a:solidFill>
                  <a:latin typeface="KoPubWorld돋움체 Medium" panose="00000600000000000000" pitchFamily="2" charset="-127"/>
                  <a:ea typeface="KoPubWorld돋움체 Medium" panose="00000600000000000000" pitchFamily="2" charset="-127"/>
                  <a:cs typeface="KoPubWorld돋움체 Medium" panose="00000600000000000000" pitchFamily="2" charset="-127"/>
                </a:rPr>
                <a:t>28x28x256</a:t>
              </a:r>
              <a:endParaRPr lang="ko-KR" altLang="en-US" sz="1200" dirty="0">
                <a:solidFill>
                  <a:srgbClr val="CD0F4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8050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Inception module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63853243-6629-42AC-865E-8D00E7BDF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444818"/>
              </p:ext>
            </p:extLst>
          </p:nvPr>
        </p:nvGraphicFramePr>
        <p:xfrm>
          <a:off x="2245190" y="2437799"/>
          <a:ext cx="7701620" cy="2474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0810">
                  <a:extLst>
                    <a:ext uri="{9D8B030D-6E8A-4147-A177-3AD203B41FA5}">
                      <a16:colId xmlns:a16="http://schemas.microsoft.com/office/drawing/2014/main" val="699649234"/>
                    </a:ext>
                  </a:extLst>
                </a:gridCol>
                <a:gridCol w="3850810">
                  <a:extLst>
                    <a:ext uri="{9D8B030D-6E8A-4147-A177-3AD203B41FA5}">
                      <a16:colId xmlns:a16="http://schemas.microsoft.com/office/drawing/2014/main" val="267005199"/>
                    </a:ext>
                  </a:extLst>
                </a:gridCol>
              </a:tblGrid>
              <a:tr h="223045"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fr-FR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Naive Version</a:t>
                      </a:r>
                      <a:endParaRPr lang="ko-KR" altLang="en-US" sz="1600" dirty="0"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fr-FR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Dimension Reductions Version</a:t>
                      </a:r>
                      <a:endParaRPr lang="ko-KR" altLang="en-US" sz="1600" dirty="0"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246608"/>
                  </a:ext>
                </a:extLst>
              </a:tr>
              <a:tr h="2139155"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[1x1 conv, 128]: 28×28×128×1×1×256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[3x3 conv, 192]: 28×28×192×3×3×256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[5x5 conv, 96]: 28×28×96×5×5×256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it-IT" altLang="ko-KR" sz="1600" dirty="0"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it-IT" altLang="ko-KR" sz="1600" dirty="0"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600" b="1" dirty="0">
                        <a:solidFill>
                          <a:srgbClr val="FF0000"/>
                        </a:solidFill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en-US" altLang="ko-KR" sz="1600" b="1" dirty="0">
                        <a:solidFill>
                          <a:srgbClr val="FF0000"/>
                        </a:solidFill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Total: </a:t>
                      </a:r>
                      <a:r>
                        <a:rPr lang="it-IT" altLang="ko-KR" sz="1600" b="1" dirty="0">
                          <a:solidFill>
                            <a:srgbClr val="FF0000"/>
                          </a:solidFill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854M ops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[1x1 conv, 64]: 28×28×64×1×1×256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[1x1 conv, 64]: 28×28×64×1×1×256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[1x1 conv, 128]: 28×28×128×1×1×256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[3 conv, 192]: 28×28×192×3×3×64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[5x5 conv, 96]: 28×28×96×5×5×64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it-IT" altLang="ko-KR" sz="1600" dirty="0"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[1x1 conv, 64]: 28×28×64×1×1×256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it-IT" altLang="ko-KR" sz="1600" dirty="0"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Total:</a:t>
                      </a:r>
                      <a:r>
                        <a:rPr lang="it-IT" altLang="ko-KR" sz="1600" b="1" dirty="0">
                          <a:solidFill>
                            <a:srgbClr val="FF0000"/>
                          </a:solidFill>
                          <a:latin typeface="KoPubWorld돋움체 Medium" panose="00000600000000000000" pitchFamily="2" charset="-127"/>
                          <a:ea typeface="KoPubWorld돋움체 Medium" panose="00000600000000000000" pitchFamily="2" charset="-127"/>
                          <a:cs typeface="KoPubWorld돋움체 Medium" panose="00000600000000000000" pitchFamily="2" charset="-127"/>
                        </a:rPr>
                        <a:t> 358M ops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latin typeface="KoPubWorld돋움체 Medium" panose="00000600000000000000" pitchFamily="2" charset="-127"/>
                        <a:ea typeface="KoPubWorld돋움체 Medium" panose="00000600000000000000" pitchFamily="2" charset="-127"/>
                        <a:cs typeface="KoPubWorld돋움체 Medium" panose="00000600000000000000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520659"/>
                  </a:ext>
                </a:extLst>
              </a:tr>
            </a:tbl>
          </a:graphicData>
        </a:graphic>
      </p:graphicFrame>
      <p:sp>
        <p:nvSpPr>
          <p:cNvPr id="32" name="내용 개체 틀 2">
            <a:extLst>
              <a:ext uri="{FF2B5EF4-FFF2-40B4-BE49-F238E27FC236}">
                <a16:creationId xmlns:a16="http://schemas.microsoft.com/office/drawing/2014/main" id="{8D8962F7-3745-08F1-3EA8-87637D9A6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2" y="1035595"/>
            <a:ext cx="11196321" cy="5278845"/>
          </a:xfrm>
        </p:spPr>
        <p:txBody>
          <a:bodyPr>
            <a:normAutofit/>
          </a:bodyPr>
          <a:lstStyle/>
          <a:p>
            <a:r>
              <a:rPr lang="en-US" altLang="ko-KR" dirty="0"/>
              <a:t>Inception</a:t>
            </a:r>
            <a:r>
              <a:rPr lang="ko-KR" altLang="en-US" dirty="0"/>
              <a:t> 모듈</a:t>
            </a:r>
            <a:endParaRPr lang="en-US" altLang="ko-KR" dirty="0"/>
          </a:p>
          <a:p>
            <a:pPr lvl="1"/>
            <a:r>
              <a:rPr lang="en-US" altLang="ko-KR" dirty="0"/>
              <a:t>Module input:28x28x256</a:t>
            </a:r>
            <a:r>
              <a:rPr lang="ko-KR" altLang="en-US" dirty="0"/>
              <a:t>일 때 </a:t>
            </a:r>
            <a:r>
              <a:rPr lang="ko-KR" altLang="en-US" dirty="0" err="1"/>
              <a:t>연산량</a:t>
            </a:r>
            <a:endParaRPr lang="en-US" altLang="ko-KR" dirty="0"/>
          </a:p>
          <a:p>
            <a:pPr lvl="2"/>
            <a:r>
              <a:rPr lang="en-US" altLang="ko-KR" dirty="0"/>
              <a:t>N x N Convolution </a:t>
            </a:r>
            <a:r>
              <a:rPr lang="ko-KR" altLang="en-US" dirty="0" err="1"/>
              <a:t>연산량</a:t>
            </a:r>
            <a:r>
              <a:rPr lang="en-US" altLang="ko-KR" dirty="0"/>
              <a:t>: </a:t>
            </a:r>
            <a:r>
              <a:rPr lang="pl-PL" altLang="ko-KR" dirty="0"/>
              <a:t>H×W×C</a:t>
            </a:r>
            <a:r>
              <a:rPr lang="pl-PL" altLang="ko-KR" sz="1200" dirty="0"/>
              <a:t>in</a:t>
            </a:r>
            <a:r>
              <a:rPr lang="pl-PL" altLang="ko-KR" dirty="0"/>
              <a:t>​×K×</a:t>
            </a:r>
            <a:r>
              <a:rPr lang="en-US" altLang="ko-KR" dirty="0"/>
              <a:t>N</a:t>
            </a:r>
            <a:r>
              <a:rPr lang="pl-PL" altLang="ko-KR" dirty="0"/>
              <a:t>×</a:t>
            </a:r>
            <a:r>
              <a:rPr lang="en-US" altLang="ko-KR" dirty="0"/>
              <a:t>N</a:t>
            </a:r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04314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</a:t>
            </a:r>
            <a:endParaRPr lang="en" alt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 Inception module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사용 효과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ko-KR" altLang="en-US" b="1" dirty="0"/>
              <a:t>연산 효율성 향상</a:t>
            </a:r>
            <a:endParaRPr lang="en-US" altLang="ko-KR" dirty="0"/>
          </a:p>
          <a:p>
            <a:pPr lvl="2"/>
            <a:r>
              <a:rPr lang="en-US" altLang="ko-KR" b="1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1x1 </a:t>
            </a:r>
            <a:r>
              <a:rPr lang="en-US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Convolution 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으로 채널 수를 줄여 </a:t>
            </a:r>
            <a:r>
              <a:rPr lang="ko-KR" altLang="en-US" dirty="0" err="1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연산량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 감소</a:t>
            </a:r>
          </a:p>
          <a:p>
            <a:pPr lvl="1"/>
            <a:r>
              <a:rPr lang="ko-KR" altLang="en-US" b="1" dirty="0"/>
              <a:t>다양한 스케일의 정보 처리</a:t>
            </a:r>
            <a:endParaRPr lang="en-US" altLang="ko-KR" dirty="0"/>
          </a:p>
          <a:p>
            <a:pPr lvl="2"/>
            <a:r>
              <a:rPr lang="en-US" altLang="ko-KR" b="1" dirty="0"/>
              <a:t>1x1, 3x3, 5x5 </a:t>
            </a:r>
            <a:r>
              <a:rPr lang="ko-KR" altLang="en-US" b="1" dirty="0"/>
              <a:t>필터</a:t>
            </a:r>
            <a:r>
              <a:rPr lang="ko-KR" altLang="en-US" dirty="0"/>
              <a:t>를 동시에 사용해 다양한 크기에서 정보 추출</a:t>
            </a:r>
          </a:p>
          <a:p>
            <a:pPr lvl="1"/>
            <a:r>
              <a:rPr lang="ko-KR" altLang="en-US" b="1" dirty="0"/>
              <a:t>특징 추출의 다양성</a:t>
            </a:r>
            <a:endParaRPr lang="en-US" altLang="ko-KR" b="1" dirty="0"/>
          </a:p>
          <a:p>
            <a:pPr lvl="2"/>
            <a:r>
              <a:rPr lang="ko-KR" altLang="en-US" dirty="0"/>
              <a:t>다양한 크기의 필터로 다양한 공간적 특성에서 추출한 특징을 합쳐 네트워크 입력으로 사용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4AF6E350-90BF-FD42-8A0B-6BB091F855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62"/>
          <a:stretch/>
        </p:blipFill>
        <p:spPr bwMode="auto">
          <a:xfrm>
            <a:off x="2047699" y="3741784"/>
            <a:ext cx="8281852" cy="2830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95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</a:t>
            </a:r>
            <a:r>
              <a:rPr lang="en-US" altLang="ko-KR" dirty="0" err="1"/>
              <a:t>GoogLeNet</a:t>
            </a:r>
            <a:endParaRPr lang="en" altLang="ko-KR" dirty="0"/>
          </a:p>
        </p:txBody>
      </p: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85B95802-B9DB-4178-CBC0-414464E94A23}"/>
              </a:ext>
            </a:extLst>
          </p:cNvPr>
          <p:cNvGrpSpPr/>
          <p:nvPr/>
        </p:nvGrpSpPr>
        <p:grpSpPr>
          <a:xfrm>
            <a:off x="906410" y="3243938"/>
            <a:ext cx="10767823" cy="3195812"/>
            <a:chOff x="758574" y="2933701"/>
            <a:chExt cx="10767823" cy="3195812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B7C0B168-9881-F18E-DF3B-59D791770E3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853" y="2933701"/>
              <a:ext cx="10675544" cy="3063240"/>
            </a:xfrm>
            <a:prstGeom prst="rect">
              <a:avLst/>
            </a:prstGeom>
          </p:spPr>
        </p:pic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AFF875F1-74E4-73A7-C055-A6A8DEAC50DA}"/>
                </a:ext>
              </a:extLst>
            </p:cNvPr>
            <p:cNvGrpSpPr/>
            <p:nvPr/>
          </p:nvGrpSpPr>
          <p:grpSpPr>
            <a:xfrm>
              <a:off x="758574" y="3503541"/>
              <a:ext cx="10674852" cy="2625972"/>
              <a:chOff x="758574" y="3503541"/>
              <a:chExt cx="10674852" cy="2625972"/>
            </a:xfrm>
          </p:grpSpPr>
          <p:grpSp>
            <p:nvGrpSpPr>
              <p:cNvPr id="25" name="그룹 24">
                <a:extLst>
                  <a:ext uri="{FF2B5EF4-FFF2-40B4-BE49-F238E27FC236}">
                    <a16:creationId xmlns:a16="http://schemas.microsoft.com/office/drawing/2014/main" id="{FC6620F5-1DD6-FE0F-20F7-6D74D0C8ECE7}"/>
                  </a:ext>
                </a:extLst>
              </p:cNvPr>
              <p:cNvGrpSpPr/>
              <p:nvPr/>
            </p:nvGrpSpPr>
            <p:grpSpPr>
              <a:xfrm>
                <a:off x="813004" y="3858819"/>
                <a:ext cx="718466" cy="657457"/>
                <a:chOff x="758574" y="3749959"/>
                <a:chExt cx="718466" cy="657457"/>
              </a:xfrm>
            </p:grpSpPr>
            <p:cxnSp>
              <p:nvCxnSpPr>
                <p:cNvPr id="11" name="직선 화살표 연결선 10">
                  <a:extLst>
                    <a:ext uri="{FF2B5EF4-FFF2-40B4-BE49-F238E27FC236}">
                      <a16:creationId xmlns:a16="http://schemas.microsoft.com/office/drawing/2014/main" id="{0B508578-09C7-012D-4C2D-27ACDEBA87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78787" y="4058023"/>
                  <a:ext cx="0" cy="349393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96BB725B-DD6E-AC8C-52A6-1945C83669BD}"/>
                    </a:ext>
                  </a:extLst>
                </p:cNvPr>
                <p:cNvSpPr txBox="1"/>
                <p:nvPr/>
              </p:nvSpPr>
              <p:spPr>
                <a:xfrm>
                  <a:off x="758574" y="3749959"/>
                  <a:ext cx="71846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ko-KR" dirty="0">
                      <a:solidFill>
                        <a:srgbClr val="FF0000"/>
                      </a:solidFill>
                      <a:latin typeface="KoPubWorld돋움체 Light" panose="00000300000000000000" pitchFamily="2" charset="-127"/>
                      <a:ea typeface="KoPubWorld돋움체 Light" panose="00000300000000000000" pitchFamily="2" charset="-127"/>
                      <a:cs typeface="KoPubWorld돋움체 Light" panose="00000300000000000000" pitchFamily="2" charset="-127"/>
                    </a:rPr>
                    <a:t>Input</a:t>
                  </a:r>
                  <a:endParaRPr lang="ko-KR" altLang="en-US" dirty="0">
                    <a:solidFill>
                      <a:srgbClr val="FF0000"/>
                    </a:solidFill>
                    <a:latin typeface="KoPubWorld돋움체 Light" panose="00000300000000000000" pitchFamily="2" charset="-127"/>
                    <a:ea typeface="KoPubWorld돋움체 Light" panose="00000300000000000000" pitchFamily="2" charset="-127"/>
                    <a:cs typeface="KoPubWorld돋움체 Light" panose="00000300000000000000" pitchFamily="2" charset="-127"/>
                  </a:endParaRPr>
                </a:p>
              </p:txBody>
            </p:sp>
          </p:grpSp>
          <p:sp>
            <p:nvSpPr>
              <p:cNvPr id="15" name="직사각형 14">
                <a:extLst>
                  <a:ext uri="{FF2B5EF4-FFF2-40B4-BE49-F238E27FC236}">
                    <a16:creationId xmlns:a16="http://schemas.microsoft.com/office/drawing/2014/main" id="{8DC5172E-D58F-EC6E-A635-C83EBD0A2A39}"/>
                  </a:ext>
                </a:extLst>
              </p:cNvPr>
              <p:cNvSpPr/>
              <p:nvPr/>
            </p:nvSpPr>
            <p:spPr>
              <a:xfrm>
                <a:off x="2795712" y="3503541"/>
                <a:ext cx="1055890" cy="2188342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26AB50C8-7DDE-D000-6D58-6C59F8711C87}"/>
                  </a:ext>
                </a:extLst>
              </p:cNvPr>
              <p:cNvSpPr/>
              <p:nvPr/>
            </p:nvSpPr>
            <p:spPr>
              <a:xfrm>
                <a:off x="5279204" y="5001991"/>
                <a:ext cx="1840788" cy="689891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직사각형 13">
                <a:extLst>
                  <a:ext uri="{FF2B5EF4-FFF2-40B4-BE49-F238E27FC236}">
                    <a16:creationId xmlns:a16="http://schemas.microsoft.com/office/drawing/2014/main" id="{EE07AE61-D3C2-7F99-ACE2-78A624DA7289}"/>
                  </a:ext>
                </a:extLst>
              </p:cNvPr>
              <p:cNvSpPr/>
              <p:nvPr/>
            </p:nvSpPr>
            <p:spPr>
              <a:xfrm>
                <a:off x="758574" y="3503541"/>
                <a:ext cx="2037138" cy="2188342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직사각형 18">
                <a:extLst>
                  <a:ext uri="{FF2B5EF4-FFF2-40B4-BE49-F238E27FC236}">
                    <a16:creationId xmlns:a16="http://schemas.microsoft.com/office/drawing/2014/main" id="{AA384CFB-81DE-B90B-337A-2A8B2BD713FB}"/>
                  </a:ext>
                </a:extLst>
              </p:cNvPr>
              <p:cNvSpPr/>
              <p:nvPr/>
            </p:nvSpPr>
            <p:spPr>
              <a:xfrm>
                <a:off x="10122810" y="3503541"/>
                <a:ext cx="1310616" cy="903875"/>
              </a:xfrm>
              <a:prstGeom prst="rect">
                <a:avLst/>
              </a:prstGeom>
              <a:noFill/>
              <a:ln w="57150">
                <a:solidFill>
                  <a:schemeClr val="bg1">
                    <a:lumMod val="7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7E4F1E8-EFCA-1FC6-7396-E5702DB573D9}"/>
                  </a:ext>
                </a:extLst>
              </p:cNvPr>
              <p:cNvSpPr txBox="1"/>
              <p:nvPr/>
            </p:nvSpPr>
            <p:spPr>
              <a:xfrm>
                <a:off x="1346925" y="5691883"/>
                <a:ext cx="7857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bg1">
                        <a:lumMod val="50000"/>
                      </a:schemeClr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part 1</a:t>
                </a:r>
                <a:endParaRPr lang="ko-KR" altLang="en-US" dirty="0">
                  <a:solidFill>
                    <a:schemeClr val="bg1">
                      <a:lumMod val="50000"/>
                    </a:schemeClr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7E4E742-438C-7700-7700-FA8AD77BB424}"/>
                  </a:ext>
                </a:extLst>
              </p:cNvPr>
              <p:cNvSpPr txBox="1"/>
              <p:nvPr/>
            </p:nvSpPr>
            <p:spPr>
              <a:xfrm>
                <a:off x="2930760" y="5691883"/>
                <a:ext cx="7857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bg1">
                        <a:lumMod val="50000"/>
                      </a:schemeClr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part 2</a:t>
                </a:r>
                <a:endParaRPr lang="ko-KR" altLang="en-US" dirty="0">
                  <a:solidFill>
                    <a:schemeClr val="bg1">
                      <a:lumMod val="50000"/>
                    </a:schemeClr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B6AAD54-568B-7AA8-FED3-5BE486B4E2BF}"/>
                  </a:ext>
                </a:extLst>
              </p:cNvPr>
              <p:cNvSpPr txBox="1"/>
              <p:nvPr/>
            </p:nvSpPr>
            <p:spPr>
              <a:xfrm>
                <a:off x="7119992" y="5760181"/>
                <a:ext cx="7857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bg1">
                        <a:lumMod val="50000"/>
                      </a:schemeClr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part 3</a:t>
                </a:r>
                <a:endParaRPr lang="ko-KR" altLang="en-US" dirty="0">
                  <a:solidFill>
                    <a:schemeClr val="bg1">
                      <a:lumMod val="50000"/>
                    </a:schemeClr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E1146C5-F4F0-7A0D-BD5E-A8F4993B906C}"/>
                  </a:ext>
                </a:extLst>
              </p:cNvPr>
              <p:cNvSpPr txBox="1"/>
              <p:nvPr/>
            </p:nvSpPr>
            <p:spPr>
              <a:xfrm>
                <a:off x="10385221" y="4480926"/>
                <a:ext cx="7857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bg1">
                        <a:lumMod val="50000"/>
                      </a:schemeClr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part 4</a:t>
                </a:r>
                <a:endParaRPr lang="ko-KR" altLang="en-US" dirty="0">
                  <a:solidFill>
                    <a:schemeClr val="bg1">
                      <a:lumMod val="50000"/>
                    </a:schemeClr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</p:grpSp>
      </p:grp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109" y="1026160"/>
            <a:ext cx="11332755" cy="5278845"/>
          </a:xfrm>
        </p:spPr>
        <p:txBody>
          <a:bodyPr/>
          <a:lstStyle/>
          <a:p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 전체 </a:t>
            </a:r>
            <a:r>
              <a:rPr lang="en" altLang="ko-KR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의 구조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1 -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입력 이미지와 가까운 레이어가 위치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2 -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Inception module</a:t>
            </a:r>
            <a:endParaRPr lang="en-US" altLang="ko-KR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3 - 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보조 분류기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(auxiliary classifier)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적용</a:t>
            </a:r>
            <a:endParaRPr lang="en-US" altLang="ko-KR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lvl="1"/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4 -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예측 결과가 나오는 모델의 끝 부분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</a:p>
          <a:p>
            <a:pPr lvl="2"/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최종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Classifier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이전에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average pooling layer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를 사용</a:t>
            </a:r>
            <a:endParaRPr lang="en-US" altLang="ko-KR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lvl="1"/>
            <a:endParaRPr lang="en" altLang="ko-KR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F421E468-4D63-95EB-115C-43EA872F3F59}"/>
              </a:ext>
            </a:extLst>
          </p:cNvPr>
          <p:cNvSpPr/>
          <p:nvPr/>
        </p:nvSpPr>
        <p:spPr>
          <a:xfrm>
            <a:off x="7781408" y="4976291"/>
            <a:ext cx="1840788" cy="689891"/>
          </a:xfrm>
          <a:prstGeom prst="rect">
            <a:avLst/>
          </a:prstGeom>
          <a:noFill/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꺾인 연결선[E] 6">
            <a:extLst>
              <a:ext uri="{FF2B5EF4-FFF2-40B4-BE49-F238E27FC236}">
                <a16:creationId xmlns:a16="http://schemas.microsoft.com/office/drawing/2014/main" id="{DBE785A3-7CA7-B363-EE67-7329D1E63CF3}"/>
              </a:ext>
            </a:extLst>
          </p:cNvPr>
          <p:cNvCxnSpPr>
            <a:stCxn id="16" idx="2"/>
            <a:endCxn id="23" idx="1"/>
          </p:cNvCxnSpPr>
          <p:nvPr/>
        </p:nvCxnSpPr>
        <p:spPr>
          <a:xfrm rot="16200000" flipH="1">
            <a:off x="6681149" y="5668404"/>
            <a:ext cx="252965" cy="920394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꺾인 연결선[E] 11">
            <a:extLst>
              <a:ext uri="{FF2B5EF4-FFF2-40B4-BE49-F238E27FC236}">
                <a16:creationId xmlns:a16="http://schemas.microsoft.com/office/drawing/2014/main" id="{6C2D2E18-126F-5E0E-0176-AB67C05ACDD0}"/>
              </a:ext>
            </a:extLst>
          </p:cNvPr>
          <p:cNvCxnSpPr>
            <a:stCxn id="3" idx="2"/>
            <a:endCxn id="23" idx="3"/>
          </p:cNvCxnSpPr>
          <p:nvPr/>
        </p:nvCxnSpPr>
        <p:spPr>
          <a:xfrm rot="5400000">
            <a:off x="8083261" y="5636543"/>
            <a:ext cx="588902" cy="648181"/>
          </a:xfrm>
          <a:prstGeom prst="bentConnector2">
            <a:avLst/>
          </a:prstGeom>
          <a:ln w="381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376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</a:t>
            </a:r>
            <a:r>
              <a:rPr lang="en-US" altLang="ko-KR" dirty="0" err="1"/>
              <a:t>GoogLeNet</a:t>
            </a:r>
            <a:endParaRPr lang="en" altLang="ko-KR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8322491" cy="5278845"/>
          </a:xfrm>
        </p:spPr>
        <p:txBody>
          <a:bodyPr/>
          <a:lstStyle/>
          <a:p>
            <a:r>
              <a:rPr lang="en" altLang="ko-KR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–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1</a:t>
            </a:r>
          </a:p>
          <a:p>
            <a:pPr lvl="1"/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입력 이미지와 가까운 레이어가 위치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효율적인 메모리 사용을 위해 입력 이미지와 가까운 레이어에서는 기본적인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CNN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모델을 적용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하고 다음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layer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에서부터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Inception module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을 사용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marL="457200" lvl="1" indent="0">
              <a:buNone/>
            </a:pP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	→ Inception module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이 사용되지 않음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1B251727-17DF-492D-0AE7-5CC1D1DC59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82920" y="2499437"/>
            <a:ext cx="5918048" cy="2799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101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EE3CA35F-BEC5-8AE3-4845-E146D8BE24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625" y="2547971"/>
            <a:ext cx="5921812" cy="3939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</a:t>
            </a:r>
            <a:r>
              <a:rPr lang="en-US" altLang="ko-KR" dirty="0" err="1"/>
              <a:t>GoogLeNet</a:t>
            </a:r>
            <a:endParaRPr lang="en" altLang="ko-KR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10390777" cy="5278845"/>
          </a:xfrm>
        </p:spPr>
        <p:txBody>
          <a:bodyPr/>
          <a:lstStyle/>
          <a:p>
            <a:r>
              <a:rPr lang="en" altLang="ko-KR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–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2: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Inception module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다양한 특징을 추출하기 위해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1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x 1, 3 x 3, 5 x 5 Convolutional layer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가 병렬적으로 연산 수행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1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x 1 Convolutional layer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적용하여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차원을 축소 → </a:t>
            </a:r>
            <a:r>
              <a:rPr lang="ko-KR" altLang="en-US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연산량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줄임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2914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CDDEB717-C0DD-5328-BFF7-113C7853DD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5" r="3696"/>
          <a:stretch/>
        </p:blipFill>
        <p:spPr bwMode="auto">
          <a:xfrm>
            <a:off x="7140911" y="2687189"/>
            <a:ext cx="4470520" cy="4073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77" y="1066075"/>
            <a:ext cx="11882845" cy="5278845"/>
          </a:xfrm>
        </p:spPr>
        <p:txBody>
          <a:bodyPr>
            <a:normAutofit/>
          </a:bodyPr>
          <a:lstStyle/>
          <a:p>
            <a:r>
              <a:rPr lang="en" altLang="ko-KR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–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3: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보조 분류기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(</a:t>
            </a:r>
            <a:r>
              <a:rPr lang="en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Auxiliary Classifier)</a:t>
            </a:r>
            <a:endParaRPr lang="en-US" altLang="ko-KR" dirty="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깊은 신경망에서 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i</a:t>
            </a:r>
            <a:r>
              <a:rPr lang="en-US" altLang="ko-KR" dirty="0">
                <a:solidFill>
                  <a:srgbClr val="000000"/>
                </a:solidFill>
              </a:rPr>
              <a:t>nput</a:t>
            </a:r>
            <a:r>
              <a:rPr lang="ko-KR" altLang="en-US" dirty="0">
                <a:solidFill>
                  <a:srgbClr val="000000"/>
                </a:solidFill>
              </a:rPr>
              <a:t>과 가까운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레이어로 갈수록 기울기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(</a:t>
            </a:r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gradient)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가 약해져 학습이 어려워</a:t>
            </a:r>
            <a:r>
              <a:rPr lang="ko-KR" altLang="en-US" dirty="0">
                <a:solidFill>
                  <a:srgbClr val="000000"/>
                </a:solidFill>
              </a:rPr>
              <a:t>지는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 기울기 소실 문제</a:t>
            </a:r>
            <a:r>
              <a:rPr lang="ko-KR" altLang="en-US" dirty="0">
                <a:solidFill>
                  <a:srgbClr val="000000"/>
                </a:solidFill>
              </a:rPr>
              <a:t> 발생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신경망 중간 층에 보조 분류기</a:t>
            </a:r>
            <a:r>
              <a:rPr lang="ko-KR" altLang="en-US" dirty="0">
                <a:solidFill>
                  <a:srgbClr val="000000"/>
                </a:solidFill>
              </a:rPr>
              <a:t>를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 추가 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marL="457200" lvl="1" indent="0">
              <a:buNone/>
            </a:pPr>
            <a:r>
              <a:rPr lang="ko-KR" altLang="en-US" dirty="0">
                <a:solidFill>
                  <a:srgbClr val="000000"/>
                </a:solidFill>
              </a:rPr>
              <a:t>   →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 중간 결과 출력 및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추가적인 역전파를 통해 기울기가 잘 전달되도록  함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1"/>
            <a:endParaRPr lang="en-US" altLang="ko-KR" sz="1300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보조 분류기의 장점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2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중간 층에서도 </a:t>
            </a:r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gradient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전달이 잘 되도록 도움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lvl="2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모델의 </a:t>
            </a:r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overfitting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방지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lvl="1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적용 방법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2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중간 층에 보조 분류기 추가</a:t>
            </a:r>
            <a:endParaRPr lang="en-US" altLang="ko-KR" i="0" u="none" strike="noStrike" dirty="0">
              <a:solidFill>
                <a:srgbClr val="000000"/>
              </a:solidFill>
              <a:effectLst/>
            </a:endParaRPr>
          </a:p>
          <a:p>
            <a:pPr lvl="2"/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Loss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조정</a:t>
            </a:r>
            <a:r>
              <a:rPr lang="en-US" altLang="ko-KR" dirty="0">
                <a:solidFill>
                  <a:srgbClr val="000000"/>
                </a:solidFill>
              </a:rPr>
              <a:t>:</a:t>
            </a:r>
            <a:r>
              <a:rPr lang="ko-KR" altLang="en-US" dirty="0">
                <a:solidFill>
                  <a:srgbClr val="000000"/>
                </a:solidFill>
              </a:rPr>
              <a:t>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보조 분류기의 </a:t>
            </a:r>
            <a:r>
              <a:rPr lang="en" altLang="ko-KR" i="0" u="none" strike="noStrike" dirty="0">
                <a:solidFill>
                  <a:srgbClr val="000000"/>
                </a:solidFill>
                <a:effectLst/>
              </a:rPr>
              <a:t>loss</a:t>
            </a:r>
            <a:r>
              <a:rPr lang="ko-KR" altLang="en-US" i="0" u="none" strike="noStrike" dirty="0" err="1">
                <a:solidFill>
                  <a:srgbClr val="000000"/>
                </a:solidFill>
                <a:effectLst/>
              </a:rPr>
              <a:t>에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0.3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을 곱해 지나친 영향 방지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</a:p>
          <a:p>
            <a:pPr marL="914400" lvl="2" indent="0">
              <a:buNone/>
            </a:pP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</a:t>
            </a:r>
            <a:r>
              <a:rPr lang="en-US" altLang="ko-K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total_loss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= </a:t>
            </a:r>
            <a:r>
              <a:rPr lang="en-US" altLang="ko-KR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real_loss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+ 0.3*aux_loss_1 + 0.3*aux_loss_2</a:t>
            </a:r>
          </a:p>
          <a:p>
            <a:pPr lvl="2"/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학습이 끝나면 보조 분류기 제거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, 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최종 </a:t>
            </a:r>
            <a:r>
              <a:rPr lang="en" altLang="ko-KR" i="0" u="none" strike="noStrike" dirty="0" err="1">
                <a:solidFill>
                  <a:srgbClr val="000000"/>
                </a:solidFill>
                <a:effectLst/>
              </a:rPr>
              <a:t>softmax</a:t>
            </a:r>
            <a:r>
              <a:rPr lang="ko-KR" altLang="en-US" i="0" u="none" strike="noStrike" dirty="0">
                <a:solidFill>
                  <a:srgbClr val="000000"/>
                </a:solidFill>
                <a:effectLst/>
              </a:rPr>
              <a:t>만 사용</a:t>
            </a:r>
            <a:r>
              <a:rPr lang="en-US" altLang="ko-KR" i="0" u="none" strike="noStrike" dirty="0">
                <a:solidFill>
                  <a:srgbClr val="000000"/>
                </a:solidFill>
                <a:effectLst/>
              </a:rPr>
              <a:t>.</a:t>
            </a: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</a:t>
            </a:r>
            <a:r>
              <a:rPr lang="en-US" altLang="ko-KR" dirty="0" err="1"/>
              <a:t>GoogLeNet</a:t>
            </a:r>
            <a:endParaRPr lang="en" altLang="ko-KR" dirty="0"/>
          </a:p>
        </p:txBody>
      </p:sp>
    </p:spTree>
    <p:extLst>
      <p:ext uri="{BB962C8B-B14F-4D97-AF65-F5344CB8AC3E}">
        <p14:creationId xmlns:p14="http://schemas.microsoft.com/office/powerpoint/2010/main" val="2529421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</a:t>
            </a:r>
            <a:r>
              <a:rPr lang="en-US" altLang="ko-KR" dirty="0" err="1"/>
              <a:t>GoogLeNet</a:t>
            </a:r>
            <a:endParaRPr lang="en" altLang="ko-KR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3" y="1026160"/>
            <a:ext cx="9149805" cy="5278845"/>
          </a:xfrm>
        </p:spPr>
        <p:txBody>
          <a:bodyPr/>
          <a:lstStyle/>
          <a:p>
            <a:r>
              <a:rPr lang="en" altLang="ko-KR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GoogLeNet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–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part 4</a:t>
            </a:r>
          </a:p>
          <a:p>
            <a:pPr lvl="1"/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예측 결과가 나오는 모델의 끝 부분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1"/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FC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방식 대신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GAP(Global Average Pooling)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사용 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2"/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GAP(Global Average Pooling)</a:t>
            </a:r>
          </a:p>
          <a:p>
            <a:pPr marL="914400" lvl="2" indent="0">
              <a:buNone/>
            </a:pP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 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: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-apple-system"/>
              </a:rPr>
              <a:t>이전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-apple-system"/>
              </a:rPr>
              <a:t>layer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-apple-system"/>
              </a:rPr>
              <a:t>에서 추출된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feature map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에서 평균을 계산하여 이를 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1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차원 벡터로 만듦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pPr lvl="2"/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가중치 필요 없음</a:t>
            </a:r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, </a:t>
            </a:r>
            <a:r>
              <a:rPr lang="ko-KR" altLang="en-US" b="0" i="0" u="none" strike="noStrike" dirty="0" err="1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풀링</a:t>
            </a:r>
            <a:r>
              <a:rPr lang="ko-KR" altLang="en-US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 과정이므로 학습 과정 </a:t>
            </a:r>
            <a:r>
              <a:rPr lang="en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X </a:t>
            </a:r>
          </a:p>
          <a:p>
            <a:pPr lvl="1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GAP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이후</a:t>
            </a:r>
            <a:r>
              <a:rPr lang="ko-KR" altLang="en-US" dirty="0">
                <a:solidFill>
                  <a:srgbClr val="000000"/>
                </a:solidFill>
              </a:rPr>
              <a:t>의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FC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layer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: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ko-KR" altLang="en-US" dirty="0">
                <a:solidFill>
                  <a:srgbClr val="000000"/>
                </a:solidFill>
              </a:rPr>
              <a:t>최종적인 클래스를 예측하기 위함</a:t>
            </a:r>
            <a:endParaRPr lang="ko-KR" altLang="en-US" b="0" i="0" u="none" strike="noStrike" dirty="0">
              <a:solidFill>
                <a:srgbClr val="000000"/>
              </a:solidFill>
              <a:effectLst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B6B0F7D5-CA32-2879-FE65-C3954D67F2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99" r="32232"/>
          <a:stretch/>
        </p:blipFill>
        <p:spPr bwMode="auto">
          <a:xfrm>
            <a:off x="9735674" y="1352005"/>
            <a:ext cx="2419746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A79C5B32-A132-9E3E-4530-7B04ED42F93C}"/>
              </a:ext>
            </a:extLst>
          </p:cNvPr>
          <p:cNvGrpSpPr/>
          <p:nvPr/>
        </p:nvGrpSpPr>
        <p:grpSpPr>
          <a:xfrm>
            <a:off x="1895390" y="4008361"/>
            <a:ext cx="6218269" cy="2142686"/>
            <a:chOff x="741033" y="3665582"/>
            <a:chExt cx="7714186" cy="2773708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FE5CB1AF-9E99-CD2E-E975-9DDED7B3F1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033" y="3665582"/>
              <a:ext cx="7714186" cy="24528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D991B0F-9C94-37A9-C8A6-75C75821844C}"/>
                </a:ext>
              </a:extLst>
            </p:cNvPr>
            <p:cNvSpPr txBox="1"/>
            <p:nvPr/>
          </p:nvSpPr>
          <p:spPr>
            <a:xfrm>
              <a:off x="1165780" y="6080715"/>
              <a:ext cx="3814599" cy="358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200" dirty="0">
                  <a:solidFill>
                    <a:srgbClr val="0070C0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가중치의 개수 </a:t>
              </a:r>
              <a:r>
                <a:rPr lang="en-US" altLang="ko-KR" sz="1200" dirty="0">
                  <a:solidFill>
                    <a:srgbClr val="0070C0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7 </a:t>
              </a:r>
              <a:r>
                <a:rPr lang="en" altLang="ko-KR" sz="1200" dirty="0">
                  <a:solidFill>
                    <a:srgbClr val="0070C0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x 7 x 1024 x 1024 = 51.3M</a:t>
              </a:r>
              <a:endParaRPr kumimoji="1" lang="ko-KR" altLang="en-US" sz="1200" dirty="0">
                <a:solidFill>
                  <a:srgbClr val="0070C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9AEAC-F025-EDB4-0F59-923A9316D969}"/>
                </a:ext>
              </a:extLst>
            </p:cNvPr>
            <p:cNvSpPr txBox="1"/>
            <p:nvPr/>
          </p:nvSpPr>
          <p:spPr>
            <a:xfrm>
              <a:off x="6169383" y="6080713"/>
              <a:ext cx="1291022" cy="3585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1200" dirty="0">
                  <a:solidFill>
                    <a:srgbClr val="0070C0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가중치 필요 </a:t>
              </a:r>
              <a:r>
                <a:rPr lang="en-US" altLang="ko-KR" sz="1200" dirty="0">
                  <a:solidFill>
                    <a:srgbClr val="0070C0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X</a:t>
              </a:r>
              <a:endParaRPr kumimoji="1" lang="ko-KR" altLang="en-US" sz="1200" dirty="0">
                <a:solidFill>
                  <a:srgbClr val="0070C0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0197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62925AEB-117A-1443-6451-87F1A68CF6D7}"/>
              </a:ext>
            </a:extLst>
          </p:cNvPr>
          <p:cNvGrpSpPr/>
          <p:nvPr/>
        </p:nvGrpSpPr>
        <p:grpSpPr>
          <a:xfrm>
            <a:off x="3068489" y="1819410"/>
            <a:ext cx="6055022" cy="4809990"/>
            <a:chOff x="2842758" y="1368457"/>
            <a:chExt cx="6506483" cy="5363323"/>
          </a:xfrm>
        </p:grpSpPr>
        <p:pic>
          <p:nvPicPr>
            <p:cNvPr id="4" name="그림 3">
              <a:extLst>
                <a:ext uri="{FF2B5EF4-FFF2-40B4-BE49-F238E27FC236}">
                  <a16:creationId xmlns:a16="http://schemas.microsoft.com/office/drawing/2014/main" id="{62EB323A-693D-3FCE-BC92-A72FAD7186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42758" y="1368457"/>
              <a:ext cx="6506483" cy="5363323"/>
            </a:xfrm>
            <a:prstGeom prst="rect">
              <a:avLst/>
            </a:prstGeom>
          </p:spPr>
        </p:pic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97CC3AFB-D8B2-12EC-80D2-8808BA8D212E}"/>
                </a:ext>
              </a:extLst>
            </p:cNvPr>
            <p:cNvSpPr/>
            <p:nvPr/>
          </p:nvSpPr>
          <p:spPr>
            <a:xfrm>
              <a:off x="3611105" y="3549112"/>
              <a:ext cx="5021451" cy="278969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</p:grp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Experiments - ILSVRC2014 Classification Challenge Setup and Results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1" i="0" u="none" strike="noStrike" dirty="0">
                <a:solidFill>
                  <a:srgbClr val="000000"/>
                </a:solidFill>
                <a:effectLst/>
              </a:rPr>
              <a:t>목표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ImageNet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의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1000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개 부류 중 하나로 이미지 분류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381000" indent="-342900"/>
            <a:r>
              <a:rPr lang="en-US" altLang="ko-KR" b="0" i="0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</a:rPr>
              <a:t>ILSVRC 2014</a:t>
            </a:r>
            <a:r>
              <a:rPr lang="ko-KR" altLang="en-US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r>
              <a:rPr lang="en-US" altLang="ko-KR" dirty="0">
                <a:solidFill>
                  <a:srgbClr val="333333"/>
                </a:solidFill>
                <a:highlight>
                  <a:srgbClr val="FFFFFF"/>
                </a:highlight>
              </a:rPr>
              <a:t>winner</a:t>
            </a:r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  <a:p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10368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목표</a:t>
            </a:r>
            <a:r>
              <a:rPr lang="en-US" altLang="ko-KR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: </a:t>
            </a:r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이미지의 물체들에 </a:t>
            </a:r>
            <a:r>
              <a:rPr lang="en-US" altLang="ko-KR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bounding box</a:t>
            </a:r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를 생성하여 </a:t>
            </a:r>
            <a:r>
              <a:rPr lang="en-US" altLang="ko-KR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200 </a:t>
            </a:r>
            <a:r>
              <a:rPr lang="ko-KR" altLang="en-US" b="0" i="0" dirty="0">
                <a:solidFill>
                  <a:srgbClr val="24292F"/>
                </a:solidFill>
                <a:effectLst/>
                <a:highlight>
                  <a:srgbClr val="FFFFFF"/>
                </a:highlight>
              </a:rPr>
              <a:t>개의 부류로 분류</a:t>
            </a:r>
            <a:endParaRPr lang="en-US" altLang="ko-KR" b="0" i="0" dirty="0">
              <a:solidFill>
                <a:srgbClr val="24292F"/>
              </a:solidFill>
              <a:effectLst/>
              <a:highlight>
                <a:srgbClr val="FFFFFF"/>
              </a:highlight>
            </a:endParaRPr>
          </a:p>
          <a:p>
            <a:pPr lvl="1"/>
            <a:endParaRPr lang="en-US" altLang="ko-KR" b="0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Experiments - ILSVRC2014 Detection Challenge Setup and Results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D1F6182-E4D4-73E5-BF05-CBA5F81BEFC5}"/>
              </a:ext>
            </a:extLst>
          </p:cNvPr>
          <p:cNvGrpSpPr/>
          <p:nvPr/>
        </p:nvGrpSpPr>
        <p:grpSpPr>
          <a:xfrm>
            <a:off x="2610863" y="1549400"/>
            <a:ext cx="6970274" cy="4941821"/>
            <a:chOff x="2387981" y="1629182"/>
            <a:chExt cx="7416037" cy="4675823"/>
          </a:xfrm>
        </p:grpSpPr>
        <p:pic>
          <p:nvPicPr>
            <p:cNvPr id="11" name="그림 10">
              <a:extLst>
                <a:ext uri="{FF2B5EF4-FFF2-40B4-BE49-F238E27FC236}">
                  <a16:creationId xmlns:a16="http://schemas.microsoft.com/office/drawing/2014/main" id="{ACE555A3-7100-A40C-2AF3-CB9E918BFE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87981" y="1629182"/>
              <a:ext cx="7416037" cy="4675823"/>
            </a:xfrm>
            <a:prstGeom prst="rect">
              <a:avLst/>
            </a:prstGeom>
          </p:spPr>
        </p:pic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077E8129-1AB8-E9D5-8B1A-E77D6EFC5DCE}"/>
                </a:ext>
              </a:extLst>
            </p:cNvPr>
            <p:cNvSpPr/>
            <p:nvPr/>
          </p:nvSpPr>
          <p:spPr>
            <a:xfrm>
              <a:off x="2557220" y="2898183"/>
              <a:ext cx="7129221" cy="27897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B38ACA3B-E000-FB45-642B-C55F49AA8DA7}"/>
                </a:ext>
              </a:extLst>
            </p:cNvPr>
            <p:cNvSpPr/>
            <p:nvPr/>
          </p:nvSpPr>
          <p:spPr>
            <a:xfrm>
              <a:off x="2882685" y="5244316"/>
              <a:ext cx="6462793" cy="27897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672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  <a:p>
            <a:pPr marL="0" indent="0">
              <a:buNone/>
            </a:pPr>
            <a:endParaRPr lang="en" altLang="ko-KR" dirty="0"/>
          </a:p>
          <a:p>
            <a:r>
              <a:rPr lang="en-US" altLang="ko-KR" dirty="0"/>
              <a:t>Architecture</a:t>
            </a:r>
          </a:p>
          <a:p>
            <a:pPr lvl="1"/>
            <a:r>
              <a:rPr lang="en-US" altLang="ko-KR" dirty="0"/>
              <a:t>Inception module</a:t>
            </a:r>
          </a:p>
          <a:p>
            <a:pPr lvl="1"/>
            <a:r>
              <a:rPr lang="en-US" altLang="ko-KR" dirty="0" err="1"/>
              <a:t>GoogLeNet</a:t>
            </a:r>
            <a:endParaRPr lang="en-US" altLang="ko-KR" dirty="0"/>
          </a:p>
          <a:p>
            <a:endParaRPr lang="en" altLang="ko-KR" dirty="0"/>
          </a:p>
          <a:p>
            <a:r>
              <a:rPr lang="en-US" altLang="ko-KR" dirty="0"/>
              <a:t>Experiments</a:t>
            </a:r>
          </a:p>
          <a:p>
            <a:endParaRPr lang="en" altLang="ko-KR" dirty="0"/>
          </a:p>
          <a:p>
            <a:r>
              <a:rPr lang="en" altLang="ko-KR" dirty="0"/>
              <a:t>Conclusion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89000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Conclusion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EFE6430-1C52-708D-B6DC-6FD38B00C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결론</a:t>
            </a:r>
            <a:endParaRPr lang="en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Inception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구조는 </a:t>
            </a:r>
            <a:r>
              <a:rPr lang="ko-KR" altLang="en-US" dirty="0"/>
              <a:t>완전 연결구조를 기반으로 하되</a:t>
            </a:r>
            <a:r>
              <a:rPr lang="en-US" altLang="ko-KR" dirty="0"/>
              <a:t>,</a:t>
            </a:r>
            <a:r>
              <a:rPr lang="ko-KR" altLang="en-US" dirty="0"/>
              <a:t> 특정 지역이나 부분에서만 연결이 제한되도록 만드는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방법이 컴퓨터 비전 분야에서 신경망을 개선하는 데 효과적임을 입증 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1"/>
            <a:r>
              <a:rPr lang="ko-KR" altLang="en-US" dirty="0">
                <a:solidFill>
                  <a:srgbClr val="000000"/>
                </a:solidFill>
              </a:rPr>
              <a:t>기존과는 다른 방법으로</a:t>
            </a:r>
            <a:r>
              <a:rPr lang="en-US" altLang="ko-KR" dirty="0">
                <a:solidFill>
                  <a:srgbClr val="000000"/>
                </a:solidFill>
              </a:rPr>
              <a:t>,</a:t>
            </a:r>
            <a:r>
              <a:rPr lang="ko-KR" altLang="en-US" dirty="0">
                <a:solidFill>
                  <a:srgbClr val="000000"/>
                </a:solidFill>
              </a:rPr>
              <a:t>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성능은 대폭 상승하지만 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연산량은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약간만 증가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altLang="ko-KR" dirty="0">
              <a:solidFill>
                <a:srgbClr val="000000"/>
              </a:solidFill>
            </a:endParaRPr>
          </a:p>
          <a:p>
            <a:pPr algn="l"/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향후 연구</a:t>
            </a:r>
            <a:endParaRPr lang="en-US" altLang="ko-KR" b="0" i="0" u="none" strike="noStrike" dirty="0">
              <a:solidFill>
                <a:srgbClr val="000000"/>
              </a:solidFill>
              <a:effectLst/>
              <a:latin typeface="-webkit-standard"/>
            </a:endParaRPr>
          </a:p>
          <a:p>
            <a:pPr lvl="1"/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자동화된 방법으로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Sparse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하고 정교한 네트워크 구조를 만드는 방향으로 진행될 것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1352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심층 신경망의 성능 개선방법 </a:t>
            </a:r>
            <a:r>
              <a:rPr lang="en-US" altLang="ko-KR" dirty="0"/>
              <a:t>=</a:t>
            </a:r>
            <a:r>
              <a:rPr lang="ko-KR" altLang="en-US" dirty="0"/>
              <a:t> 신경망의 크기 늘리기</a:t>
            </a:r>
            <a:endParaRPr lang="en-US" altLang="ko-KR" dirty="0"/>
          </a:p>
          <a:p>
            <a:pPr lvl="1"/>
            <a:r>
              <a:rPr lang="en-US" altLang="ko-KR" dirty="0"/>
              <a:t>Depth </a:t>
            </a:r>
            <a:r>
              <a:rPr lang="ko-KR" altLang="en-US" dirty="0"/>
              <a:t>증가</a:t>
            </a:r>
            <a:endParaRPr lang="en-US" altLang="ko-KR" dirty="0"/>
          </a:p>
          <a:p>
            <a:pPr lvl="2"/>
            <a:r>
              <a:rPr lang="en-US" altLang="ko-KR" dirty="0"/>
              <a:t>Level</a:t>
            </a:r>
            <a:r>
              <a:rPr lang="ko-KR" altLang="en-US" dirty="0"/>
              <a:t> 수 증가</a:t>
            </a:r>
            <a:r>
              <a:rPr lang="en-US" altLang="ko-KR" dirty="0"/>
              <a:t>: </a:t>
            </a:r>
            <a:r>
              <a:rPr lang="ko-KR" altLang="en-US" dirty="0"/>
              <a:t>네트워크의 레이어</a:t>
            </a:r>
            <a:r>
              <a:rPr lang="en-US" altLang="ko-KR" dirty="0"/>
              <a:t>(</a:t>
            </a:r>
            <a:r>
              <a:rPr lang="ko-KR" altLang="en-US" dirty="0"/>
              <a:t>층</a:t>
            </a:r>
            <a:r>
              <a:rPr lang="en-US" altLang="ko-KR" dirty="0"/>
              <a:t>)</a:t>
            </a:r>
            <a:r>
              <a:rPr lang="ko-KR" altLang="en-US" dirty="0"/>
              <a:t>를 추가하여 깊이를 늘리는 것</a:t>
            </a:r>
            <a:r>
              <a:rPr lang="en-US" altLang="ko-KR" dirty="0"/>
              <a:t>. </a:t>
            </a:r>
          </a:p>
          <a:p>
            <a:pPr lvl="1"/>
            <a:r>
              <a:rPr lang="en-US" altLang="ko-KR" dirty="0"/>
              <a:t>Width </a:t>
            </a:r>
            <a:r>
              <a:rPr lang="ko-KR" altLang="en-US" dirty="0"/>
              <a:t>증가</a:t>
            </a:r>
            <a:endParaRPr lang="en-US" altLang="ko-KR" dirty="0"/>
          </a:p>
          <a:p>
            <a:pPr lvl="2"/>
            <a:r>
              <a:rPr lang="ko-KR" altLang="en-US" dirty="0"/>
              <a:t>각 </a:t>
            </a:r>
            <a:r>
              <a:rPr lang="en-US" altLang="ko-KR" dirty="0"/>
              <a:t>Level</a:t>
            </a:r>
            <a:r>
              <a:rPr lang="ko-KR" altLang="en-US" dirty="0"/>
              <a:t> 유닛 수 증가</a:t>
            </a:r>
            <a:r>
              <a:rPr lang="en-US" altLang="ko-KR" dirty="0"/>
              <a:t>: </a:t>
            </a:r>
            <a:r>
              <a:rPr lang="ko-KR" altLang="en-US" dirty="0"/>
              <a:t>각 레이어의 유닛</a:t>
            </a:r>
            <a:r>
              <a:rPr lang="en-US" altLang="ko-KR" dirty="0"/>
              <a:t>(</a:t>
            </a:r>
            <a:r>
              <a:rPr lang="ko-KR" altLang="en-US" dirty="0"/>
              <a:t>뉴런</a:t>
            </a:r>
            <a:r>
              <a:rPr lang="en-US" altLang="ko-KR" dirty="0"/>
              <a:t>) </a:t>
            </a:r>
            <a:r>
              <a:rPr lang="ko-KR" altLang="en-US" dirty="0"/>
              <a:t>수를 늘리는 것</a:t>
            </a:r>
            <a:endParaRPr lang="en-US" altLang="ko-KR" dirty="0"/>
          </a:p>
          <a:p>
            <a:pPr marL="38100" indent="0">
              <a:buNone/>
            </a:pPr>
            <a:endParaRPr lang="en-US" altLang="ko-KR" dirty="0"/>
          </a:p>
          <a:p>
            <a:pPr marL="381000" indent="-342900"/>
            <a:r>
              <a:rPr lang="ko-KR" altLang="en-US" dirty="0"/>
              <a:t>문제점</a:t>
            </a:r>
            <a:endParaRPr lang="en-US" altLang="ko-KR" dirty="0"/>
          </a:p>
          <a:p>
            <a:pPr marL="800100" lvl="1" indent="-342900"/>
            <a:r>
              <a:rPr lang="ko-KR" altLang="en-US" dirty="0"/>
              <a:t>크기가 커진다는 것은 파라미터 수의 증가를 의미 → </a:t>
            </a:r>
            <a:r>
              <a:rPr lang="en-US" altLang="ko-KR" dirty="0"/>
              <a:t>overfitting </a:t>
            </a:r>
            <a:r>
              <a:rPr lang="ko-KR" altLang="en-US" dirty="0"/>
              <a:t>야기</a:t>
            </a:r>
            <a:endParaRPr lang="en-US" altLang="ko-KR" dirty="0"/>
          </a:p>
          <a:p>
            <a:pPr marL="1257300" lvl="2" indent="-342900"/>
            <a:r>
              <a:rPr lang="ko-KR" altLang="en-US" dirty="0"/>
              <a:t>데이터의 수를 늘리면 해결 </a:t>
            </a:r>
            <a:r>
              <a:rPr lang="en-US" altLang="ko-KR" dirty="0"/>
              <a:t>but </a:t>
            </a:r>
            <a:r>
              <a:rPr lang="ko-KR" altLang="en-US" dirty="0"/>
              <a:t>비용 문제로 한계가 존재</a:t>
            </a:r>
            <a:endParaRPr lang="en-US" altLang="ko-KR" dirty="0"/>
          </a:p>
          <a:p>
            <a:pPr marL="800100" lvl="1" indent="-342900"/>
            <a:r>
              <a:rPr lang="ko-KR" altLang="en-US" dirty="0"/>
              <a:t>균등하게 증가된 </a:t>
            </a:r>
            <a:r>
              <a:rPr lang="en-US" altLang="ko-KR" dirty="0"/>
              <a:t>network </a:t>
            </a:r>
            <a:r>
              <a:rPr lang="ko-KR" altLang="en-US" dirty="0"/>
              <a:t>는 컴퓨팅 자원을 더 많이 사용</a:t>
            </a:r>
            <a:endParaRPr lang="en-US" altLang="ko-KR" dirty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4223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해결방법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" altLang="ko-KR" dirty="0"/>
              <a:t>Fully-Connected </a:t>
            </a:r>
            <a:r>
              <a:rPr lang="ko-KR" altLang="en-US" dirty="0"/>
              <a:t>구조 → </a:t>
            </a:r>
            <a:r>
              <a:rPr lang="en" altLang="ko-KR" dirty="0"/>
              <a:t>Sparsely Connected </a:t>
            </a:r>
            <a:r>
              <a:rPr lang="ko-KR" altLang="en-US" dirty="0"/>
              <a:t>구조</a:t>
            </a:r>
            <a:endParaRPr lang="en" altLang="ko-KR" dirty="0"/>
          </a:p>
          <a:p>
            <a:pPr lvl="1"/>
            <a:r>
              <a:rPr lang="ko-KR" altLang="en-US" dirty="0"/>
              <a:t>연관 관계가 낮은 부분에서만 연결이 제한되도록</a:t>
            </a:r>
            <a:r>
              <a:rPr lang="en-US" altLang="ko-KR" dirty="0"/>
              <a:t>(Sparse)</a:t>
            </a:r>
            <a:r>
              <a:rPr lang="ko-KR" altLang="en-US" dirty="0"/>
              <a:t> 만들어 더 큰 심층 신경망으로 표현 가능하다면</a:t>
            </a:r>
            <a:r>
              <a:rPr lang="en-US" altLang="ko-KR" dirty="0"/>
              <a:t>, </a:t>
            </a:r>
            <a:r>
              <a:rPr lang="ko-KR" altLang="en-US" dirty="0"/>
              <a:t>최적의 </a:t>
            </a:r>
            <a:r>
              <a:rPr lang="en-US" altLang="ko-KR" dirty="0"/>
              <a:t>Sparse </a:t>
            </a:r>
            <a:r>
              <a:rPr lang="ko-KR" altLang="en-US" dirty="0"/>
              <a:t>네트워크를 구성 가능</a:t>
            </a: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Sparsely connected architecture</a:t>
            </a:r>
          </a:p>
          <a:p>
            <a:pPr lvl="2"/>
            <a:r>
              <a:rPr lang="en-US" altLang="ko-KR" dirty="0"/>
              <a:t>Layer </a:t>
            </a:r>
            <a:r>
              <a:rPr lang="ko-KR" altLang="en-US" dirty="0"/>
              <a:t>간 관계 중 연관관계가 강한 </a:t>
            </a:r>
            <a:r>
              <a:rPr lang="ko-KR" altLang="en-US" dirty="0" err="1"/>
              <a:t>것들끼리만</a:t>
            </a:r>
            <a:r>
              <a:rPr lang="ko-KR" altLang="en-US" dirty="0"/>
              <a:t> 연결시켜는 방식</a:t>
            </a:r>
            <a:endParaRPr lang="en-US" altLang="ko-KR" dirty="0"/>
          </a:p>
          <a:p>
            <a:pPr lvl="2"/>
            <a:r>
              <a:rPr lang="en-US" altLang="ko-KR" dirty="0"/>
              <a:t>Fully(Dense) connect</a:t>
            </a:r>
            <a:r>
              <a:rPr lang="ko-KR" altLang="en-US" dirty="0"/>
              <a:t>는 행렬연산으로 </a:t>
            </a:r>
            <a:r>
              <a:rPr lang="en-US" altLang="ko-KR" dirty="0"/>
              <a:t>GPU </a:t>
            </a:r>
            <a:r>
              <a:rPr lang="ko-KR" altLang="en-US" dirty="0"/>
              <a:t>병렬처리가 가능하나 </a:t>
            </a:r>
            <a:r>
              <a:rPr lang="en-US" altLang="ko-KR" dirty="0"/>
              <a:t>Sparse connect</a:t>
            </a:r>
            <a:r>
              <a:rPr lang="ko-KR" altLang="en-US" dirty="0"/>
              <a:t>는 병렬처리 불가능</a:t>
            </a:r>
            <a:endParaRPr lang="en-US" altLang="ko-KR" dirty="0"/>
          </a:p>
          <a:p>
            <a:pPr lvl="3"/>
            <a:r>
              <a:rPr lang="ko-KR" altLang="en-US" dirty="0"/>
              <a:t>가중치가 </a:t>
            </a:r>
            <a:r>
              <a:rPr lang="en-US" altLang="ko-KR" dirty="0"/>
              <a:t>0</a:t>
            </a:r>
            <a:r>
              <a:rPr lang="ko-KR" altLang="en-US" dirty="0"/>
              <a:t>인 경우 </a:t>
            </a:r>
            <a:r>
              <a:rPr lang="en-US" altLang="ko-KR" dirty="0"/>
              <a:t>→ GPU</a:t>
            </a:r>
            <a:r>
              <a:rPr lang="ko-KR" altLang="en-US" dirty="0"/>
              <a:t>에서는 효율적으로 병렬 처리하기 어려움</a:t>
            </a:r>
            <a:endParaRPr lang="en-US" altLang="ko-KR" dirty="0"/>
          </a:p>
          <a:p>
            <a:pPr lvl="2"/>
            <a:r>
              <a:rPr lang="en-US" altLang="ko-KR" dirty="0"/>
              <a:t>Sparse connect</a:t>
            </a:r>
            <a:r>
              <a:rPr lang="ko-KR" altLang="en-US" dirty="0"/>
              <a:t>와 유사한 원리이면서 병렬 처리도 </a:t>
            </a:r>
            <a:r>
              <a:rPr lang="ko-KR" altLang="en-US"/>
              <a:t>가능한 구조 구현 </a:t>
            </a:r>
            <a:endParaRPr lang="en-US" altLang="ko-KR" dirty="0"/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F8474935-7365-A28E-4845-D1204B3A9A06}"/>
              </a:ext>
            </a:extLst>
          </p:cNvPr>
          <p:cNvGrpSpPr/>
          <p:nvPr/>
        </p:nvGrpSpPr>
        <p:grpSpPr>
          <a:xfrm>
            <a:off x="1162620" y="2212117"/>
            <a:ext cx="7077997" cy="1743055"/>
            <a:chOff x="1305839" y="2509572"/>
            <a:chExt cx="5718207" cy="2290319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1D16F6A5-972B-5FE8-7067-DB171FB3A8C9}"/>
                </a:ext>
              </a:extLst>
            </p:cNvPr>
            <p:cNvGrpSpPr/>
            <p:nvPr/>
          </p:nvGrpSpPr>
          <p:grpSpPr>
            <a:xfrm>
              <a:off x="1305839" y="2509572"/>
              <a:ext cx="2724262" cy="2290039"/>
              <a:chOff x="1677850" y="2988505"/>
              <a:chExt cx="2724262" cy="2290039"/>
            </a:xfrm>
          </p:grpSpPr>
          <p:pic>
            <p:nvPicPr>
              <p:cNvPr id="5" name="Picture 2" descr="Sparse connectivity and dense connectivity (fully connected)">
                <a:extLst>
                  <a:ext uri="{FF2B5EF4-FFF2-40B4-BE49-F238E27FC236}">
                    <a16:creationId xmlns:a16="http://schemas.microsoft.com/office/drawing/2014/main" id="{273515CB-792A-CA28-CE69-CFA20BA1CE5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9791" b="8190"/>
              <a:stretch/>
            </p:blipFill>
            <p:spPr bwMode="auto">
              <a:xfrm>
                <a:off x="1677850" y="2988505"/>
                <a:ext cx="2724262" cy="180502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27BF3FE-C675-F222-5206-CC16FA192E15}"/>
                  </a:ext>
                </a:extLst>
              </p:cNvPr>
              <p:cNvSpPr txBox="1"/>
              <p:nvPr/>
            </p:nvSpPr>
            <p:spPr>
              <a:xfrm>
                <a:off x="1947533" y="4793253"/>
                <a:ext cx="2184896" cy="485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bg1">
                        <a:lumMod val="65000"/>
                      </a:schemeClr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Fully-Connected</a:t>
                </a:r>
                <a:endParaRPr lang="ko-KR" altLang="en-US" dirty="0">
                  <a:solidFill>
                    <a:schemeClr val="bg1">
                      <a:lumMod val="65000"/>
                    </a:schemeClr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</p:grpSp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C82699D7-DAAF-ADDE-04F8-8E1D0E80E864}"/>
                </a:ext>
              </a:extLst>
            </p:cNvPr>
            <p:cNvGrpSpPr/>
            <p:nvPr/>
          </p:nvGrpSpPr>
          <p:grpSpPr>
            <a:xfrm>
              <a:off x="4299784" y="2509572"/>
              <a:ext cx="2724262" cy="2290319"/>
              <a:chOff x="5996830" y="2827478"/>
              <a:chExt cx="2724262" cy="2290319"/>
            </a:xfrm>
          </p:grpSpPr>
          <p:pic>
            <p:nvPicPr>
              <p:cNvPr id="8" name="Picture 2" descr="Sparse connectivity and dense connectivity (fully connected)">
                <a:extLst>
                  <a:ext uri="{FF2B5EF4-FFF2-40B4-BE49-F238E27FC236}">
                    <a16:creationId xmlns:a16="http://schemas.microsoft.com/office/drawing/2014/main" id="{2EB69433-5E8E-0EAA-B0C7-C6E1D02E52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9791" b="8190"/>
              <a:stretch/>
            </p:blipFill>
            <p:spPr bwMode="auto">
              <a:xfrm>
                <a:off x="5996830" y="2827478"/>
                <a:ext cx="2724262" cy="18050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573CB6-A955-8194-E250-C4E04429DD01}"/>
                  </a:ext>
                </a:extLst>
              </p:cNvPr>
              <p:cNvSpPr txBox="1"/>
              <p:nvPr/>
            </p:nvSpPr>
            <p:spPr>
              <a:xfrm>
                <a:off x="6266513" y="4632506"/>
                <a:ext cx="2184896" cy="4852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bg1">
                        <a:lumMod val="65000"/>
                      </a:schemeClr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Sparsely Connected </a:t>
                </a:r>
                <a:endParaRPr lang="ko-KR" altLang="en-US" dirty="0">
                  <a:solidFill>
                    <a:schemeClr val="bg1">
                      <a:lumMod val="65000"/>
                    </a:schemeClr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573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" altLang="ko-KR" dirty="0"/>
              <a:t>Introduction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err="1"/>
              <a:t>GoogLeNet</a:t>
            </a:r>
            <a:endParaRPr lang="en-US" altLang="ko-KR" b="0" i="0" u="none" strike="noStrike" dirty="0">
              <a:solidFill>
                <a:srgbClr val="555555"/>
              </a:solidFill>
              <a:effectLst/>
            </a:endParaRPr>
          </a:p>
          <a:p>
            <a:pPr lvl="1"/>
            <a:r>
              <a:rPr lang="ko-KR" altLang="en-US" b="0" i="0" u="none" strike="noStrike" dirty="0">
                <a:effectLst/>
              </a:rPr>
              <a:t>전력과 메모리 사용을 효율적으로 설계하여 모바일이나 임베디드 환경에 적용 가능하게 함</a:t>
            </a:r>
            <a:endParaRPr lang="en-US" altLang="ko-KR" b="0" i="0" u="none" strike="noStrike" dirty="0">
              <a:effectLst/>
            </a:endParaRPr>
          </a:p>
          <a:p>
            <a:pPr lvl="2"/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추론 시간에 </a:t>
            </a:r>
            <a:r>
              <a:rPr lang="en-US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1.5 billion</a:t>
            </a:r>
            <a:r>
              <a:rPr lang="en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 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이하의 연산만을 수행하도록 설계</a:t>
            </a:r>
            <a:endParaRPr lang="en-US" altLang="ko-KR" dirty="0">
              <a:latin typeface="KoPubWorld돋움체 Light" panose="00000300000000000000" pitchFamily="2" charset="-127"/>
              <a:ea typeface="KoPubWorld돋움체 Light" panose="00000300000000000000" pitchFamily="2" charset="-127"/>
              <a:cs typeface="KoPubWorld돋움체 Light" panose="00000300000000000000" pitchFamily="2" charset="-127"/>
            </a:endParaRPr>
          </a:p>
          <a:p>
            <a:pPr lvl="1"/>
            <a:r>
              <a:rPr lang="ko-KR" altLang="en-US" dirty="0" err="1"/>
              <a:t>코드네임</a:t>
            </a:r>
            <a:r>
              <a:rPr lang="ko-KR" altLang="en-US" dirty="0"/>
              <a:t> </a:t>
            </a:r>
            <a:r>
              <a:rPr lang="en" altLang="ko-KR" dirty="0"/>
              <a:t>Inception</a:t>
            </a:r>
            <a:r>
              <a:rPr lang="en-US" altLang="ko-KR" dirty="0"/>
              <a:t>:</a:t>
            </a:r>
            <a:r>
              <a:rPr lang="ko-KR" altLang="en-US" dirty="0"/>
              <a:t> </a:t>
            </a:r>
            <a:r>
              <a:rPr lang="en" altLang="ko-KR" dirty="0"/>
              <a:t>Network in Network(NIN)</a:t>
            </a:r>
            <a:r>
              <a:rPr lang="ko-KR" altLang="en-US" dirty="0"/>
              <a:t> 논문에서 유래</a:t>
            </a:r>
            <a:r>
              <a:rPr lang="en-US" altLang="ko-KR" dirty="0"/>
              <a:t>,</a:t>
            </a:r>
            <a:r>
              <a:rPr lang="ko-KR" altLang="en-US" dirty="0"/>
              <a:t> 영화 대사 </a:t>
            </a:r>
            <a:r>
              <a:rPr lang="en-US" altLang="ko-KR" dirty="0"/>
              <a:t>"</a:t>
            </a:r>
            <a:r>
              <a:rPr lang="en" altLang="ko-KR" dirty="0"/>
              <a:t>we need to go </a:t>
            </a:r>
            <a:r>
              <a:rPr lang="en" altLang="ko-KR" dirty="0">
                <a:highlight>
                  <a:srgbClr val="FFFF00"/>
                </a:highlight>
              </a:rPr>
              <a:t>deep</a:t>
            </a:r>
            <a:r>
              <a:rPr lang="en" altLang="ko-KR" dirty="0"/>
              <a:t>er"</a:t>
            </a:r>
            <a:r>
              <a:rPr lang="ko-KR" altLang="en-US" dirty="0"/>
              <a:t>에서 착안</a:t>
            </a:r>
            <a:endParaRPr lang="en-US" altLang="ko-KR" dirty="0"/>
          </a:p>
          <a:p>
            <a:pPr lvl="2"/>
            <a:r>
              <a:rPr lang="en-US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Deep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의 의미</a:t>
            </a:r>
            <a:endParaRPr lang="en-US" altLang="ko-KR" dirty="0">
              <a:latin typeface="KoPubWorld돋움체 Light" panose="00000300000000000000" pitchFamily="2" charset="-127"/>
              <a:ea typeface="KoPubWorld돋움체 Light" panose="00000300000000000000" pitchFamily="2" charset="-127"/>
              <a:cs typeface="KoPubWorld돋움체 Light" panose="00000300000000000000" pitchFamily="2" charset="-127"/>
            </a:endParaRPr>
          </a:p>
          <a:p>
            <a:pPr lvl="3"/>
            <a:r>
              <a:rPr lang="en-US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"</a:t>
            </a:r>
            <a:r>
              <a:rPr lang="en" altLang="ko-KR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Inception module"</a:t>
            </a:r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의 형태로 새로운 차원의 구조 도입</a:t>
            </a:r>
            <a:endParaRPr lang="en-US" altLang="ko-KR" dirty="0">
              <a:latin typeface="KoPubWorld돋움체 Light" panose="00000300000000000000" pitchFamily="2" charset="-127"/>
              <a:ea typeface="KoPubWorld돋움체 Light" panose="00000300000000000000" pitchFamily="2" charset="-127"/>
              <a:cs typeface="KoPubWorld돋움체 Light" panose="00000300000000000000" pitchFamily="2" charset="-127"/>
            </a:endParaRPr>
          </a:p>
          <a:p>
            <a:pPr lvl="3"/>
            <a:r>
              <a:rPr lang="ko-KR" altLang="en-US" dirty="0"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네트워크의 깊이가 증가하였다는 직접적인 의미</a:t>
            </a:r>
          </a:p>
        </p:txBody>
      </p:sp>
    </p:spTree>
    <p:extLst>
      <p:ext uri="{BB962C8B-B14F-4D97-AF65-F5344CB8AC3E}">
        <p14:creationId xmlns:p14="http://schemas.microsoft.com/office/powerpoint/2010/main" val="14238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B6817E57-A0F2-E327-9FCE-FEEBF875837C}"/>
              </a:ext>
            </a:extLst>
          </p:cNvPr>
          <p:cNvSpPr txBox="1">
            <a:spLocks/>
          </p:cNvSpPr>
          <p:nvPr/>
        </p:nvSpPr>
        <p:spPr>
          <a:xfrm>
            <a:off x="429623" y="1026160"/>
            <a:ext cx="11332755" cy="5278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Inception</a:t>
            </a:r>
            <a:r>
              <a:rPr lang="ko-KR" altLang="en-US" dirty="0"/>
              <a:t> 모듈</a:t>
            </a:r>
            <a:endParaRPr lang="en-US" altLang="ko-KR" dirty="0"/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Inception module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8959D69-B1A9-0ABA-DC52-C5D32F2969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3" t="8946" r="1" b="-632"/>
          <a:stretch/>
        </p:blipFill>
        <p:spPr bwMode="auto">
          <a:xfrm>
            <a:off x="762460" y="2003463"/>
            <a:ext cx="10852330" cy="390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572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B6817E57-A0F2-E327-9FCE-FEEBF875837C}"/>
              </a:ext>
            </a:extLst>
          </p:cNvPr>
          <p:cNvSpPr txBox="1">
            <a:spLocks/>
          </p:cNvSpPr>
          <p:nvPr/>
        </p:nvSpPr>
        <p:spPr>
          <a:xfrm>
            <a:off x="429623" y="1026160"/>
            <a:ext cx="11339177" cy="5278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Inception</a:t>
            </a:r>
            <a:r>
              <a:rPr lang="ko-KR" altLang="en-US" dirty="0"/>
              <a:t>의 메인 아이디어 </a:t>
            </a:r>
            <a:r>
              <a:rPr lang="en-US" altLang="ko-KR" dirty="0"/>
              <a:t>– naïve</a:t>
            </a:r>
            <a:r>
              <a:rPr lang="ko-KR" altLang="en-US" dirty="0"/>
              <a:t> </a:t>
            </a:r>
            <a:r>
              <a:rPr lang="en-US" altLang="ko-KR" dirty="0"/>
              <a:t>version</a:t>
            </a:r>
          </a:p>
          <a:p>
            <a:pPr lvl="1"/>
            <a:r>
              <a:rPr lang="ko-KR" altLang="en-US" dirty="0"/>
              <a:t>기존에 사용되는 완전 연결 </a:t>
            </a:r>
            <a:r>
              <a:rPr lang="en-US" altLang="ko-KR" dirty="0"/>
              <a:t>(Dense) </a:t>
            </a:r>
            <a:r>
              <a:rPr lang="ko-KR" altLang="en-US" dirty="0"/>
              <a:t>구조를 기반으로 하되</a:t>
            </a:r>
            <a:r>
              <a:rPr lang="en-US" altLang="ko-KR" dirty="0"/>
              <a:t>, </a:t>
            </a:r>
            <a:r>
              <a:rPr lang="ko-KR" altLang="en-US" dirty="0"/>
              <a:t>이를 특정 지역이나 부분에서만 연결이 제한되도록 </a:t>
            </a:r>
            <a:r>
              <a:rPr lang="en-US" altLang="ko-KR" dirty="0"/>
              <a:t>(Sparse)</a:t>
            </a:r>
            <a:r>
              <a:rPr lang="ko-KR" altLang="en-US" dirty="0"/>
              <a:t> 만들어 </a:t>
            </a:r>
            <a:r>
              <a:rPr lang="ko-KR" altLang="en-US" dirty="0" err="1"/>
              <a:t>연산량을</a:t>
            </a:r>
            <a:r>
              <a:rPr lang="ko-KR" altLang="en-US" dirty="0"/>
              <a:t> 줄이고</a:t>
            </a:r>
            <a:r>
              <a:rPr lang="en-US" altLang="ko-KR" dirty="0"/>
              <a:t>, </a:t>
            </a:r>
            <a:r>
              <a:rPr lang="ko-KR" altLang="en-US" dirty="0"/>
              <a:t>계산 효율성을 높임</a:t>
            </a:r>
            <a:endParaRPr lang="en-US" altLang="ko-KR" dirty="0"/>
          </a:p>
          <a:p>
            <a:pPr marL="914400" lvl="2" indent="0">
              <a:buNone/>
            </a:pPr>
            <a:endParaRPr lang="en-US" altLang="ko-KR" dirty="0">
              <a:solidFill>
                <a:srgbClr val="000000"/>
              </a:solidFill>
              <a:latin typeface="-webkit-standard"/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Inception module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A24120E-AE46-0224-51FF-8BC7F17BFED9}"/>
              </a:ext>
            </a:extLst>
          </p:cNvPr>
          <p:cNvGrpSpPr/>
          <p:nvPr/>
        </p:nvGrpSpPr>
        <p:grpSpPr>
          <a:xfrm>
            <a:off x="1305839" y="2509572"/>
            <a:ext cx="2724262" cy="2174080"/>
            <a:chOff x="1677850" y="2988505"/>
            <a:chExt cx="2724262" cy="2174080"/>
          </a:xfrm>
        </p:grpSpPr>
        <p:pic>
          <p:nvPicPr>
            <p:cNvPr id="3074" name="Picture 2" descr="Sparse connectivity and dense connectivity (fully connected)">
              <a:extLst>
                <a:ext uri="{FF2B5EF4-FFF2-40B4-BE49-F238E27FC236}">
                  <a16:creationId xmlns:a16="http://schemas.microsoft.com/office/drawing/2014/main" id="{4F46B675-7D31-830E-ABC2-A7328D0193A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791" b="8190"/>
            <a:stretch/>
          </p:blipFill>
          <p:spPr bwMode="auto">
            <a:xfrm>
              <a:off x="1677850" y="2988505"/>
              <a:ext cx="2724262" cy="18050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A3C9EB5-A896-617B-87A7-6ABBBC67319D}"/>
                </a:ext>
              </a:extLst>
            </p:cNvPr>
            <p:cNvSpPr txBox="1"/>
            <p:nvPr/>
          </p:nvSpPr>
          <p:spPr>
            <a:xfrm>
              <a:off x="1947533" y="4793253"/>
              <a:ext cx="21848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Dense connectivity</a:t>
              </a:r>
              <a:endParaRPr lang="ko-KR" altLang="en-US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3D2BC3ED-2389-C491-AD58-34DD84E82A35}"/>
              </a:ext>
            </a:extLst>
          </p:cNvPr>
          <p:cNvGrpSpPr/>
          <p:nvPr/>
        </p:nvGrpSpPr>
        <p:grpSpPr>
          <a:xfrm>
            <a:off x="4299784" y="2509572"/>
            <a:ext cx="2724262" cy="2174360"/>
            <a:chOff x="5996830" y="2827478"/>
            <a:chExt cx="2724262" cy="2174360"/>
          </a:xfrm>
        </p:grpSpPr>
        <p:pic>
          <p:nvPicPr>
            <p:cNvPr id="8" name="Picture 2" descr="Sparse connectivity and dense connectivity (fully connected)">
              <a:extLst>
                <a:ext uri="{FF2B5EF4-FFF2-40B4-BE49-F238E27FC236}">
                  <a16:creationId xmlns:a16="http://schemas.microsoft.com/office/drawing/2014/main" id="{8294962B-6D7B-265F-2B95-D3C10FEFA69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9791" b="8190"/>
            <a:stretch/>
          </p:blipFill>
          <p:spPr bwMode="auto">
            <a:xfrm>
              <a:off x="5996830" y="2827478"/>
              <a:ext cx="2724262" cy="18050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4972518-986A-1676-E295-CA70D549C106}"/>
                </a:ext>
              </a:extLst>
            </p:cNvPr>
            <p:cNvSpPr txBox="1"/>
            <p:nvPr/>
          </p:nvSpPr>
          <p:spPr>
            <a:xfrm>
              <a:off x="6266513" y="4632506"/>
              <a:ext cx="21848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Sparse connectivity</a:t>
              </a:r>
              <a:endParaRPr lang="ko-KR" altLang="en-US" dirty="0"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311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id="{EDA2FB85-D4C9-D8EC-8D10-E96CA9E1EE89}"/>
              </a:ext>
            </a:extLst>
          </p:cNvPr>
          <p:cNvGrpSpPr/>
          <p:nvPr/>
        </p:nvGrpSpPr>
        <p:grpSpPr>
          <a:xfrm>
            <a:off x="7276008" y="1810476"/>
            <a:ext cx="4915992" cy="2589299"/>
            <a:chOff x="6942222" y="1844565"/>
            <a:chExt cx="4915992" cy="2589299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76DE043-C595-CA85-A8E0-45B450E8191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51" r="48691" b="14741"/>
            <a:stretch/>
          </p:blipFill>
          <p:spPr bwMode="auto">
            <a:xfrm>
              <a:off x="6942222" y="1844565"/>
              <a:ext cx="4915992" cy="25892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B7AF5C71-1A34-003E-CC7E-AF072272B958}"/>
                </a:ext>
              </a:extLst>
            </p:cNvPr>
            <p:cNvSpPr/>
            <p:nvPr/>
          </p:nvSpPr>
          <p:spPr>
            <a:xfrm>
              <a:off x="9775121" y="4069505"/>
              <a:ext cx="566057" cy="333829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</p:grp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B6817E57-A0F2-E327-9FCE-FEEBF875837C}"/>
              </a:ext>
            </a:extLst>
          </p:cNvPr>
          <p:cNvSpPr txBox="1">
            <a:spLocks/>
          </p:cNvSpPr>
          <p:nvPr/>
        </p:nvSpPr>
        <p:spPr>
          <a:xfrm>
            <a:off x="429623" y="1026160"/>
            <a:ext cx="11332755" cy="5278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Wingdings 2" panose="05020102010507070707" pitchFamily="18" charset="2"/>
              <a:buChar char=""/>
              <a:defRPr sz="20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Calibri" panose="020F0502020204030204" pitchFamily="34" charset="0"/>
              <a:buChar char="‒"/>
              <a:defRPr sz="16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맑은 고딕" panose="020B0503020000020004" pitchFamily="50" charset="-127"/>
              <a:buChar char="〮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 2" panose="05020102010507070707" pitchFamily="18" charset="2"/>
              <a:buChar char=""/>
              <a:defRPr sz="1400" kern="1200">
                <a:solidFill>
                  <a:schemeClr val="tx1"/>
                </a:solidFill>
                <a:latin typeface="KoPubWorld돋움체 Medium" panose="00000600000000000000" pitchFamily="2" charset="-127"/>
                <a:ea typeface="KoPubWorld돋움체 Medium" panose="00000600000000000000" pitchFamily="2" charset="-127"/>
                <a:cs typeface="KoPubWorld돋움체 Medium" panose="00000600000000000000" pitchFamily="2" charset="-127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Inception</a:t>
            </a:r>
            <a:r>
              <a:rPr lang="ko-KR" altLang="en-US" dirty="0"/>
              <a:t>의 메인 아이디어 </a:t>
            </a:r>
            <a:r>
              <a:rPr lang="en-US" altLang="ko-KR" dirty="0"/>
              <a:t>– naïve</a:t>
            </a:r>
            <a:r>
              <a:rPr lang="ko-KR" altLang="en-US" dirty="0"/>
              <a:t> </a:t>
            </a:r>
            <a:r>
              <a:rPr lang="en-US" altLang="ko-KR" dirty="0"/>
              <a:t>version</a:t>
            </a:r>
          </a:p>
          <a:p>
            <a:pPr lvl="1"/>
            <a:r>
              <a:rPr lang="ko-KR" altLang="en-US" dirty="0"/>
              <a:t>기존에 사용되는 </a:t>
            </a:r>
            <a:r>
              <a:rPr lang="en-US" altLang="ko-KR" dirty="0"/>
              <a:t>Dense </a:t>
            </a:r>
            <a:r>
              <a:rPr lang="ko-KR" altLang="en-US" dirty="0"/>
              <a:t>구조를 기반으로 하되</a:t>
            </a:r>
            <a:r>
              <a:rPr lang="en-US" altLang="ko-KR" dirty="0"/>
              <a:t>, </a:t>
            </a:r>
            <a:r>
              <a:rPr lang="ko-KR" altLang="en-US" dirty="0"/>
              <a:t>이를 특정 지역이나 부분에서만 연결이 제한되도록 만들어 </a:t>
            </a:r>
            <a:r>
              <a:rPr lang="ko-KR" altLang="en-US" dirty="0" err="1"/>
              <a:t>연산량을</a:t>
            </a:r>
            <a:r>
              <a:rPr lang="ko-KR" altLang="en-US" dirty="0"/>
              <a:t> 줄이고</a:t>
            </a:r>
            <a:r>
              <a:rPr lang="en-US" altLang="ko-KR" dirty="0"/>
              <a:t>, </a:t>
            </a:r>
            <a:r>
              <a:rPr lang="ko-KR" altLang="en-US" dirty="0"/>
              <a:t>계산 효율성을 높임</a:t>
            </a:r>
            <a:endParaRPr lang="en-US" altLang="ko-KR" dirty="0"/>
          </a:p>
          <a:p>
            <a:pPr lvl="2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filter size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를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1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x1, 3x3, 5x5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로 제한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2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1x1, 3x3, 5x5 conv layer</a:t>
            </a:r>
            <a:r>
              <a:rPr lang="ko-KR" altLang="en-US" dirty="0">
                <a:solidFill>
                  <a:srgbClr val="000000"/>
                </a:solidFill>
              </a:rPr>
              <a:t>연산을 병렬적으로 수행</a:t>
            </a:r>
            <a:endParaRPr lang="en-US" altLang="ko-KR" dirty="0">
              <a:solidFill>
                <a:srgbClr val="000000"/>
              </a:solidFill>
            </a:endParaRPr>
          </a:p>
          <a:p>
            <a:pPr lvl="2"/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3x3 m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ax pooling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추가</a:t>
            </a:r>
          </a:p>
          <a:p>
            <a:pPr lvl="3"/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VGG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에서 사용하면서 효과가 좋았기 때문에 사용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lvl="2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Layer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들이 모여 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next stage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의 입력으로 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들어감</a:t>
            </a: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  <a:p>
            <a:pPr marL="914400" lvl="2" indent="0">
              <a:buNone/>
            </a:pPr>
            <a:endParaRPr lang="en-US" altLang="ko-KR" dirty="0">
              <a:solidFill>
                <a:srgbClr val="000000"/>
              </a:solidFill>
              <a:latin typeface="-webkit-standard"/>
            </a:endParaRPr>
          </a:p>
          <a:p>
            <a:pPr marL="914400" lvl="2" indent="0">
              <a:buNone/>
            </a:pPr>
            <a:endParaRPr lang="en-US" altLang="ko-KR" dirty="0">
              <a:solidFill>
                <a:srgbClr val="000000"/>
              </a:solidFill>
              <a:latin typeface="-webkit-standard"/>
            </a:endParaRPr>
          </a:p>
          <a:p>
            <a:pPr lvl="1"/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Inception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모듈이 쌓일수</a:t>
            </a:r>
            <a:r>
              <a:rPr lang="ko-KR" altLang="en-US" dirty="0"/>
              <a:t>록 더 복잡하고 고차원적인 특징을 잘 포착하기 위해 큰 필터가 필요함</a:t>
            </a:r>
            <a:endParaRPr lang="en-US" altLang="ko-KR" dirty="0"/>
          </a:p>
          <a:p>
            <a:pPr lvl="1"/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따라서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output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과</a:t>
            </a:r>
            <a:r>
              <a:rPr lang="en-US" altLang="ko-KR" dirty="0">
                <a:solidFill>
                  <a:srgbClr val="000000"/>
                </a:solidFill>
              </a:rPr>
              <a:t> </a:t>
            </a:r>
            <a:r>
              <a:rPr lang="ko-KR" altLang="en-US" dirty="0">
                <a:solidFill>
                  <a:srgbClr val="000000"/>
                </a:solidFill>
              </a:rPr>
              <a:t>가까워지는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상위 층에서는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3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x3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과 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5</a:t>
            </a:r>
            <a:r>
              <a:rPr lang="en" altLang="ko-KR" b="0" i="0" u="none" strike="noStrike" dirty="0">
                <a:solidFill>
                  <a:srgbClr val="000000"/>
                </a:solidFill>
                <a:effectLst/>
              </a:rPr>
              <a:t>x5 conv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의 비율을 늘려야 함</a:t>
            </a:r>
            <a:r>
              <a:rPr lang="en-US" altLang="ko-KR" b="0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→ </a:t>
            </a:r>
            <a:r>
              <a:rPr lang="ko-KR" altLang="en-US" b="0" i="0" u="none" strike="noStrike" dirty="0" err="1">
                <a:solidFill>
                  <a:srgbClr val="000000"/>
                </a:solidFill>
                <a:effectLst/>
              </a:rPr>
              <a:t>연산량</a:t>
            </a:r>
            <a:r>
              <a:rPr lang="ko-KR" altLang="en-US" b="0" i="0" u="none" strike="noStrike" dirty="0">
                <a:solidFill>
                  <a:srgbClr val="000000"/>
                </a:solidFill>
                <a:effectLst/>
              </a:rPr>
              <a:t> 증가</a:t>
            </a:r>
            <a:endParaRPr lang="en-US" altLang="ko-KR" dirty="0">
              <a:solidFill>
                <a:srgbClr val="000000"/>
              </a:solidFill>
            </a:endParaRP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Inception module</a:t>
            </a:r>
          </a:p>
        </p:txBody>
      </p:sp>
    </p:spTree>
    <p:extLst>
      <p:ext uri="{BB962C8B-B14F-4D97-AF65-F5344CB8AC3E}">
        <p14:creationId xmlns:p14="http://schemas.microsoft.com/office/powerpoint/2010/main" val="2421733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DF088A4D-10BF-C116-BBC1-0ACB8B1B3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Architecture - Inception module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400E9A-DA5E-72A1-1BD7-D9A106C84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22" y="1035595"/>
            <a:ext cx="11339177" cy="5278845"/>
          </a:xfrm>
        </p:spPr>
        <p:txBody>
          <a:bodyPr>
            <a:normAutofit/>
          </a:bodyPr>
          <a:lstStyle/>
          <a:p>
            <a:r>
              <a:rPr lang="ko-KR" altLang="en-US" dirty="0"/>
              <a:t>논문에서 사용된 </a:t>
            </a:r>
            <a:r>
              <a:rPr lang="en-US" altLang="ko-KR" dirty="0"/>
              <a:t>Inception </a:t>
            </a:r>
            <a:r>
              <a:rPr lang="ko-KR" altLang="en-US" dirty="0"/>
              <a:t>모듈</a:t>
            </a:r>
            <a:endParaRPr lang="en-US" altLang="ko-KR" dirty="0"/>
          </a:p>
          <a:p>
            <a:pPr lvl="1"/>
            <a:r>
              <a:rPr lang="en" altLang="ko-KR" b="0" i="0" u="none" strike="noStrike" dirty="0">
                <a:effectLst/>
              </a:rPr>
              <a:t>1 x 1 Convolution →</a:t>
            </a:r>
            <a:r>
              <a:rPr lang="ko-KR" altLang="en-US" b="0" i="0" u="none" strike="noStrike" dirty="0">
                <a:effectLst/>
              </a:rPr>
              <a:t> 차원</a:t>
            </a:r>
            <a:r>
              <a:rPr lang="en-US" altLang="ko-KR" b="0" i="0" u="none" strike="noStrike" dirty="0">
                <a:effectLst/>
              </a:rPr>
              <a:t>(</a:t>
            </a:r>
            <a:r>
              <a:rPr lang="ko-KR" altLang="en-US" b="0" i="0" u="none" strike="noStrike" dirty="0">
                <a:effectLst/>
              </a:rPr>
              <a:t>채널</a:t>
            </a:r>
            <a:r>
              <a:rPr lang="en-US" altLang="ko-KR" b="0" i="0" u="none" strike="noStrike" dirty="0">
                <a:effectLst/>
              </a:rPr>
              <a:t>)</a:t>
            </a:r>
            <a:r>
              <a:rPr lang="ko-KR" altLang="en-US" b="0" i="0" u="none" strike="noStrike" dirty="0">
                <a:effectLst/>
              </a:rPr>
              <a:t>을 축소시킴</a:t>
            </a:r>
            <a:endParaRPr lang="en-US" altLang="ko-KR" dirty="0"/>
          </a:p>
          <a:p>
            <a:pPr lvl="1"/>
            <a:r>
              <a:rPr lang="en-US" altLang="ko-KR" b="0" i="0" u="none" strike="noStrike" dirty="0">
                <a:effectLst/>
              </a:rPr>
              <a:t>1 </a:t>
            </a:r>
            <a:r>
              <a:rPr lang="en" altLang="ko-KR" b="0" i="0" u="none" strike="noStrike" dirty="0">
                <a:effectLst/>
              </a:rPr>
              <a:t>x 1 Convolution → </a:t>
            </a:r>
            <a:r>
              <a:rPr lang="en-US" altLang="ko-KR" b="0" i="0" u="none" strike="noStrike" dirty="0">
                <a:effectLst/>
              </a:rPr>
              <a:t>3 </a:t>
            </a:r>
            <a:r>
              <a:rPr lang="en" altLang="ko-KR" b="0" i="0" u="none" strike="noStrike" dirty="0">
                <a:effectLst/>
              </a:rPr>
              <a:t>x 3 Convolution </a:t>
            </a:r>
            <a:r>
              <a:rPr lang="en-US" altLang="ko-KR" b="0" i="0" u="none" strike="noStrike" dirty="0">
                <a:effectLst/>
              </a:rPr>
              <a:t>,</a:t>
            </a:r>
            <a:r>
              <a:rPr lang="en-US" altLang="ko-KR" dirty="0"/>
              <a:t> </a:t>
            </a:r>
            <a:r>
              <a:rPr lang="en-US" altLang="ko-KR" b="0" i="0" u="none" strike="noStrike" dirty="0">
                <a:effectLst/>
              </a:rPr>
              <a:t>1 </a:t>
            </a:r>
            <a:r>
              <a:rPr lang="en" altLang="ko-KR" b="0" i="0" u="none" strike="noStrike" dirty="0">
                <a:effectLst/>
              </a:rPr>
              <a:t>x 1 Convolution → </a:t>
            </a:r>
            <a:r>
              <a:rPr lang="en-US" altLang="ko-KR" b="0" i="0" u="none" strike="noStrike" dirty="0">
                <a:effectLst/>
              </a:rPr>
              <a:t>5 </a:t>
            </a:r>
            <a:r>
              <a:rPr lang="en" altLang="ko-KR" b="0" i="0" u="none" strike="noStrike" dirty="0">
                <a:effectLst/>
              </a:rPr>
              <a:t>x 5 Convolution </a:t>
            </a:r>
          </a:p>
          <a:p>
            <a:pPr marL="914400" lvl="2" indent="0">
              <a:buNone/>
            </a:pPr>
            <a:r>
              <a:rPr lang="en" altLang="ko-KR" b="0" i="0" u="none" strike="noStrike" dirty="0">
                <a:effectLst/>
              </a:rPr>
              <a:t>→ </a:t>
            </a:r>
            <a:r>
              <a:rPr lang="en-US" altLang="ko-KR" b="0" i="0" u="none" strike="noStrike" dirty="0">
                <a:effectLst/>
              </a:rPr>
              <a:t>1 </a:t>
            </a:r>
            <a:r>
              <a:rPr lang="en" altLang="ko-KR" b="0" i="0" u="none" strike="noStrike" dirty="0">
                <a:effectLst/>
              </a:rPr>
              <a:t>x 1 Convolution</a:t>
            </a:r>
            <a:r>
              <a:rPr lang="ko-KR" altLang="en-US" b="0" i="0" u="none" strike="noStrike" dirty="0">
                <a:effectLst/>
              </a:rPr>
              <a:t>이 차원을 줄여 여러 이미지의 크기와 정보의 양을 유지하면서 </a:t>
            </a:r>
            <a:r>
              <a:rPr lang="ko-KR" altLang="en-US" b="0" i="0" u="none" strike="noStrike" dirty="0" err="1">
                <a:effectLst/>
              </a:rPr>
              <a:t>연산량을</a:t>
            </a:r>
            <a:r>
              <a:rPr lang="ko-KR" altLang="en-US" b="0" i="0" u="none" strike="noStrike" dirty="0">
                <a:effectLst/>
              </a:rPr>
              <a:t> 낮출 수 있음</a:t>
            </a:r>
            <a:endParaRPr lang="en-US" altLang="ko-KR" dirty="0"/>
          </a:p>
          <a:p>
            <a:pPr lvl="1"/>
            <a:r>
              <a:rPr lang="en-US" altLang="ko-KR" b="0" i="0" u="none" strike="noStrike" dirty="0">
                <a:effectLst/>
              </a:rPr>
              <a:t>3 </a:t>
            </a:r>
            <a:r>
              <a:rPr lang="en" altLang="ko-KR" b="0" i="0" u="none" strike="noStrike" dirty="0">
                <a:effectLst/>
              </a:rPr>
              <a:t>x</a:t>
            </a:r>
            <a:r>
              <a:rPr lang="en-US" altLang="ko-KR" b="0" i="0" u="none" strike="noStrike" dirty="0">
                <a:effectLst/>
              </a:rPr>
              <a:t> 3 max </a:t>
            </a:r>
            <a:r>
              <a:rPr lang="en-US" altLang="ko-KR" dirty="0"/>
              <a:t>p</a:t>
            </a:r>
            <a:r>
              <a:rPr lang="en-US" altLang="ko-KR" b="0" i="0" u="none" strike="noStrike" dirty="0">
                <a:effectLst/>
              </a:rPr>
              <a:t>ool</a:t>
            </a:r>
            <a:r>
              <a:rPr lang="en-US" altLang="ko-KR" dirty="0"/>
              <a:t>:</a:t>
            </a:r>
            <a:r>
              <a:rPr lang="ko-KR" altLang="en-US" dirty="0"/>
              <a:t> 채널 수 조절 불가능</a:t>
            </a:r>
            <a:endParaRPr lang="en-US" altLang="ko-KR" dirty="0"/>
          </a:p>
          <a:p>
            <a:pPr marL="914400" lvl="2" indent="0">
              <a:buNone/>
            </a:pPr>
            <a:r>
              <a:rPr lang="en" altLang="ko-KR" b="0" i="0" u="none" strike="noStrike" dirty="0">
                <a:effectLst/>
              </a:rPr>
              <a:t>→  </a:t>
            </a:r>
            <a:r>
              <a:rPr lang="ko-KR" altLang="en-US" b="0" i="0" u="none" strike="noStrike" dirty="0">
                <a:effectLst/>
              </a:rPr>
              <a:t>출력 채널 수를 맞추기 위해 </a:t>
            </a:r>
            <a:r>
              <a:rPr lang="en-US" altLang="ko-KR" b="0" i="0" u="none" strike="noStrike" dirty="0">
                <a:effectLst/>
              </a:rPr>
              <a:t> 1 </a:t>
            </a:r>
            <a:r>
              <a:rPr lang="en" altLang="ko-KR" b="0" i="0" u="none" strike="noStrike" dirty="0">
                <a:effectLst/>
              </a:rPr>
              <a:t>x 1 Convolution </a:t>
            </a:r>
            <a:r>
              <a:rPr lang="ko-KR" altLang="en-US" b="0" i="0" u="none" strike="noStrike" dirty="0">
                <a:effectLst/>
              </a:rPr>
              <a:t>사용</a:t>
            </a:r>
          </a:p>
          <a:p>
            <a:pPr marL="457200" lvl="1" indent="0">
              <a:buNone/>
            </a:pPr>
            <a:endParaRPr lang="en-US" altLang="ko-KR" b="0" i="0" u="none" strike="noStrike" dirty="0">
              <a:solidFill>
                <a:srgbClr val="000000"/>
              </a:solidFill>
              <a:effectLst/>
            </a:endParaRP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6234325B-2B02-C035-4738-8AEBC5E31765}"/>
              </a:ext>
            </a:extLst>
          </p:cNvPr>
          <p:cNvGrpSpPr/>
          <p:nvPr/>
        </p:nvGrpSpPr>
        <p:grpSpPr>
          <a:xfrm>
            <a:off x="6096000" y="2666999"/>
            <a:ext cx="5582579" cy="3835401"/>
            <a:chOff x="5855021" y="1447799"/>
            <a:chExt cx="5907357" cy="3730173"/>
          </a:xfrm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2F607835-2255-E274-1969-C7E232B79B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547" t="8946" b="13043"/>
            <a:stretch/>
          </p:blipFill>
          <p:spPr bwMode="auto">
            <a:xfrm>
              <a:off x="5855021" y="1447799"/>
              <a:ext cx="5907357" cy="3730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277B7F65-7BDE-37B5-4D6F-5D65C66FA90B}"/>
                </a:ext>
              </a:extLst>
            </p:cNvPr>
            <p:cNvSpPr/>
            <p:nvPr/>
          </p:nvSpPr>
          <p:spPr>
            <a:xfrm>
              <a:off x="7538699" y="3149600"/>
              <a:ext cx="1346200" cy="7366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 w="38100">
                  <a:solidFill>
                    <a:srgbClr val="FF0000"/>
                  </a:solidFill>
                </a:ln>
                <a:noFill/>
              </a:endParaRPr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2B9D30AF-7716-A511-8788-F2CBE80CEAA7}"/>
                </a:ext>
              </a:extLst>
            </p:cNvPr>
            <p:cNvSpPr/>
            <p:nvPr/>
          </p:nvSpPr>
          <p:spPr>
            <a:xfrm>
              <a:off x="8913938" y="3149600"/>
              <a:ext cx="1346200" cy="7366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 w="38100">
                  <a:solidFill>
                    <a:srgbClr val="FF0000"/>
                  </a:solidFill>
                </a:ln>
                <a:noFill/>
              </a:endParaRPr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CBC091CB-A208-4E91-1E30-1A26A4DDC4D6}"/>
                </a:ext>
              </a:extLst>
            </p:cNvPr>
            <p:cNvSpPr/>
            <p:nvPr/>
          </p:nvSpPr>
          <p:spPr>
            <a:xfrm>
              <a:off x="10356675" y="2413000"/>
              <a:ext cx="1346200" cy="7366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 w="38100">
                  <a:solidFill>
                    <a:srgbClr val="FF0000"/>
                  </a:solidFill>
                </a:ln>
                <a:noFill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840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7659</TotalTime>
  <Words>1765</Words>
  <Application>Microsoft Office PowerPoint</Application>
  <PresentationFormat>와이드스크린</PresentationFormat>
  <Paragraphs>258</Paragraphs>
  <Slides>20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12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33" baseType="lpstr">
      <vt:lpstr>-apple-system</vt:lpstr>
      <vt:lpstr>KoPubWorld돋움체 Bold</vt:lpstr>
      <vt:lpstr>KoPubWorld돋움체 Light</vt:lpstr>
      <vt:lpstr>KoPubWorld돋움체 Medium</vt:lpstr>
      <vt:lpstr>Malgun Gothic Semilight</vt:lpstr>
      <vt:lpstr>Noto Sans KR</vt:lpstr>
      <vt:lpstr>-webkit-standard</vt:lpstr>
      <vt:lpstr>맑은 고딕</vt:lpstr>
      <vt:lpstr>Arial</vt:lpstr>
      <vt:lpstr>Calibri</vt:lpstr>
      <vt:lpstr>Calibri Light</vt:lpstr>
      <vt:lpstr>Wingdings 2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cs.hong</dc:creator>
  <cp:lastModifiedBy>권지윤</cp:lastModifiedBy>
  <cp:revision>729</cp:revision>
  <cp:lastPrinted>2024-07-06T22:19:24Z</cp:lastPrinted>
  <dcterms:created xsi:type="dcterms:W3CDTF">2022-02-02T04:32:22Z</dcterms:created>
  <dcterms:modified xsi:type="dcterms:W3CDTF">2024-07-08T04:03:22Z</dcterms:modified>
</cp:coreProperties>
</file>