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ink/ink1.xml" ContentType="application/inkml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ink/ink10.xml" ContentType="application/inkml+xml"/>
  <Override PartName="/ppt/notesSlides/notesSlide9.xml" ContentType="application/vnd.openxmlformats-officedocument.presentationml.notesSlide+xml"/>
  <Override PartName="/ppt/ink/ink11.xml" ContentType="application/inkml+xml"/>
  <Override PartName="/ppt/ink/ink12.xml" ContentType="application/inkml+xml"/>
  <Override PartName="/ppt/ink/ink13.xml" ContentType="application/inkml+xml"/>
  <Override PartName="/ppt/notesSlides/notesSlide10.xml" ContentType="application/vnd.openxmlformats-officedocument.presentationml.notesSlide+xml"/>
  <Override PartName="/ppt/ink/ink14.xml" ContentType="application/inkml+xml"/>
  <Override PartName="/ppt/ink/ink15.xml" ContentType="application/inkml+xml"/>
  <Override PartName="/ppt/ink/ink16.xml" ContentType="application/inkml+xml"/>
  <Override PartName="/ppt/notesSlides/notesSlide11.xml" ContentType="application/vnd.openxmlformats-officedocument.presentationml.notesSlide+xml"/>
  <Override PartName="/ppt/ink/ink17.xml" ContentType="application/inkml+xml"/>
  <Override PartName="/ppt/ink/ink18.xml" ContentType="application/inkml+xml"/>
  <Override PartName="/ppt/ink/ink19.xml" ContentType="application/inkml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3770" r:id="rId1"/>
  </p:sldMasterIdLst>
  <p:notesMasterIdLst>
    <p:notesMasterId r:id="rId21"/>
  </p:notesMasterIdLst>
  <p:sldIdLst>
    <p:sldId id="342" r:id="rId2"/>
    <p:sldId id="466" r:id="rId3"/>
    <p:sldId id="503" r:id="rId4"/>
    <p:sldId id="497" r:id="rId5"/>
    <p:sldId id="496" r:id="rId6"/>
    <p:sldId id="489" r:id="rId7"/>
    <p:sldId id="494" r:id="rId8"/>
    <p:sldId id="499" r:id="rId9"/>
    <p:sldId id="498" r:id="rId10"/>
    <p:sldId id="500" r:id="rId11"/>
    <p:sldId id="501" r:id="rId12"/>
    <p:sldId id="502" r:id="rId13"/>
    <p:sldId id="416" r:id="rId14"/>
    <p:sldId id="407" r:id="rId15"/>
    <p:sldId id="412" r:id="rId16"/>
    <p:sldId id="415" r:id="rId17"/>
    <p:sldId id="411" r:id="rId18"/>
    <p:sldId id="406" r:id="rId19"/>
    <p:sldId id="413" r:id="rId20"/>
  </p:sldIdLst>
  <p:sldSz cx="12192000" cy="6858000"/>
  <p:notesSz cx="6831013" cy="98536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문 기렴" initials="문기" lastIdx="1" clrIdx="0">
    <p:extLst>
      <p:ext uri="{19B8F6BF-5375-455C-9EA6-DF929625EA0E}">
        <p15:presenceInfo xmlns:p15="http://schemas.microsoft.com/office/powerpoint/2012/main" userId="0a84f5e582197ce1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91DFF"/>
    <a:srgbClr val="BA0660"/>
    <a:srgbClr val="FF9900"/>
    <a:srgbClr val="ED7D31"/>
    <a:srgbClr val="00DCEE"/>
    <a:srgbClr val="FFFF00"/>
    <a:srgbClr val="FFFFFF"/>
    <a:srgbClr val="FFF2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보통 스타일 2 - 강조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D5ABB26-0587-4C30-8999-92F81FD0307C}" styleName="스타일 없음, 눈금 없음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테마 스타일 1 - 강조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테마 스타일 1 - 강조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테마 스타일 1 - 강조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775DCB02-9BB8-47FD-8907-85C794F793BA}" styleName="테마 스타일 1 - 강조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073A0DAA-6AF3-43AB-8588-CEC1D06C72B9}" styleName="보통 스타일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519" autoAdjust="0"/>
    <p:restoredTop sz="96419" autoAdjust="0"/>
  </p:normalViewPr>
  <p:slideViewPr>
    <p:cSldViewPr snapToGrid="0">
      <p:cViewPr varScale="1">
        <p:scale>
          <a:sx n="113" d="100"/>
          <a:sy n="113" d="100"/>
        </p:scale>
        <p:origin x="777" y="57"/>
      </p:cViewPr>
      <p:guideLst/>
    </p:cSldViewPr>
  </p:slideViewPr>
  <p:notesTextViewPr>
    <p:cViewPr>
      <p:scale>
        <a:sx n="125" d="100"/>
        <a:sy n="125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ommentAuthors" Target="commentAuthor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14T16:14:18.479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1292 1913 24575,'-25'0'0,"0"0"0,-1 0 0,-10 0 0,-17 0 0,1 0 0,-12 0 0,4 0 0,7 0 0,0 0 0,17 0 0,9 0 0,7 0 0,3 0 0,-1 0 0,0 0 0,-3 0 0,-3 0 0,0 0 0,-2 0 0,1 0 0,0 0 0,0-2 0,-1-3 0,-1-4 0,-2-3 0,0 0 0,2-3 0,1-4 0,-2-5 0,-1-7 0,-2-4 0,0-4 0,0-2 0,0-1 0,2 1 0,1 2 0,4 3 0,3 2 0,2-2 0,4-1 0,1-1 0,1 0 0,3-1 0,0 0 0,4 3 0,3 0 0,1 3 0,2 0 0,0-3 0,0-3 0,0-3 0,3-1 0,4 1 0,2 3 0,5 4 0,2 1 0,2 1 0,5-3 0,4-1 0,6 1 0,5-1 0,6 2 0,4 0 0,3-1 0,2-1 0,1-2 0,3-4 0,4-1 0,7-5 0,8 0 0,-33 23 0,0 2 0,0 1 0,1 2 0,-1 2 0,1 1 0,34-12 0,-8 7 0,-3 3 0,-5 4 0,3 4 0,3 3 0,-3 2 0,-1 3 0,1 2 0,-1 1 0,4 1 0,-1 0 0,2 4 0,-1 5 0,1 8 0,-3 6 0,-6 3 0,-8 2 0,-5 1 0,-4 2 0,-2 1 0,-3 5 0,-2 2 0,-5 5 0,-6 2 0,-3 1 0,-5-1 0,-6-1 0,-4-6 0,-5-2 0,-2-4 0,0-2 0,-3 3 0,-4-1 0,-5 1 0,-4-2 0,0-1 0,-1 0 0,0 3 0,2 1 0,-1 4 0,1 2 0,-1 2 0,-2 1 0,-2 3 0,-1 0 0,-1 1 0,-1 1 0,-2 2 0,-1-1 0,1 0 0,2-7 0,4-8 0,6-8 0,3-9 0,2-5 0,-4-1 0,-13 13 0,-17 18 0,-21 19 0,26-25 0,-2 0 0,1-1 0,-1-1 0,-29 26 0,10-10 0,8-10 0,6-7 0,6-6 0,11-7 0,7-5 0,7-7 0,5-4 0,1-7 0,1-6 0,-16-26 0,14 19 0,-12-14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7-14T14:44:42.911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3 136,'174'-6,"-12"-4,-65-3,5-4,5 3,3-2,-21 4,0 4,-1 3,7 0,23-1,-11 1,-12 0,-15 3,-15 2,-9 0,-5 0,3 0,5 0,1 0,-1 0,-4 0,-4 0,-1 0,-6 0,-5 0,9-12,-4 17,3-2,-6 16,-9 4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7-14T14:48:32.284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0 0,'92'3,"0"0,0 0,-1 0,1 0,6-1,-1-2,-8 1,-20 4,8 12,-41-10,-8-2,-3-2,0-1,0-1,4-1,-6 0,-4 0,-5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7-14T14:48:34.625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0 1,'61'0,"-6"0,-9 0,-7 0,-3 0,2 0,-5 0,7 0,5 0,0 0,5 0,-7 0,-3 0,-1 1,-2 2,-3 1,-4 0,-4-1,-3-2,-5-1,-6 1,8 1,-9 0,9 0,-9-2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7-14T14:48:36.563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0 0,'87'0,"5"0,-35 0,1 0,-2 0,-2 0,39 0,-24 0,-30 0,-18 0,-11 0,-6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7-14T14:48:32.284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0 0,'70'2,"-1"1,1-1,0 0,0 1,4-2,0-1,-7 1,-14 2,5 11,-31-9,-5-2,-3 0,0-1,0-2,2 0,-3 0,-4 0,-3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7-14T14:48:34.625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0 0,'46'0,"-4"0,-7 0,-6 0,-1 0,1 0,-4 0,5 0,4 0,0 0,5 0,-7 0,-1 0,-2 1,0 2,-4 0,-2 0,-3-1,-3-1,-3-1,-5 0,6 2,-7-1,7 1,-6-2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7-14T14:48:36.563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0 0,'66'0,"4"0,-27 0,1 0,-1 0,-2 0,30 0,-19 0,-23 0,-12 0,-10 0,-4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7-14T14:48:32.284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0 0,'70'2,"-1"1,1-1,0 0,0 1,4-2,0-1,-7 1,-14 2,5 11,-31-9,-5-2,-3 0,0-1,0-2,2 0,-3 0,-4 0,-3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7-14T14:48:34.625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0 0,'46'0,"-4"0,-7 0,-6 0,-1 0,1 0,-4 0,5 0,4 0,0 0,5 0,-7 0,-1 0,-2 1,0 2,-4 0,-2 0,-3-1,-3-1,-3-1,-5 0,6 2,-7-1,7 1,-6-2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7-14T14:48:36.563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0 0,'66'0,"4"0,-27 0,1 0,-1 0,-2 0,30 0,-19 0,-23 0,-12 0,-10 0,-4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7-14T13:47:35.267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0 26,'58'0,"-6"0,-18-1,1 0,1-3,-1 0,-1-1,-4 1,15 1,-11 1,12 1,-15 1,-2 0,-2 0,-3 0,-2 0,-3 0,-3 0,-1 0,6 0,-4 0,6 0,-5 0,0 0,2 0,0 0,2 0,-1 0,0 0,0 0,0 0,0 0,4 0,0 0,1 0,-4 0,-5 0,-3 0,2 1,1 0,1 2,-1 0,-3 2,-3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7-14T13:47:38.286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1 49,'62'-2,"-3"-1,-24-2,2-1,2 0,1 1,-8 0,0 2,0 2,3-1,8 0,-5 0,-3 0,-6 1,-6 1,-3 0,-1 0,0 0,3 0,0 0,-1 0,-1 0,-1 0,-2 0,0 0,-3 0,3-4,-1 6,1-1,-2 6,-4 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7-14T13:47:43.402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1 0,'73'0,"-6"0,-26 0,-7 0,-8 0,-7 0,-7 0,3 1,8 1,1-1,4 0,-9-1,-4 0,0 3,3-3,-1 2,2-2,-3 0,-2 0,7 0,-8 0,4 0,-5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7-14T13:47:48.664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1 0,'55'0,"-6"0,-17 0,2 0,3 0,2 0,-5 0,-1 0,1 0,2 0,7 0,-2 0,0 0,-1 0,-1 0,0 0,0 1,0 0,-1 1,-2-1,-2 0,-2-1,-3 0,-4 0,-3 0,-2 0,0 0,-2 0,0 0,-1 0,-3 0,3 0,-4 0,4 0,-4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7-14T13:47:50.867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1 0,'67'0,"-4"0,-26 0,0 0,0 0,-4 0,-5 0,-2 0,-2 0,4 0,7 0,3 2,3 0,-4 1,-7 0,-9-1,-7-1,0 1,2-1,0 1,3-2,-6 0,6 0,-7 0,10 0,-10 0,6 0,-5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7-14T13:47:57.626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0 56,'70'0,"5"0,-6 0,9 0,4 0,-5 0,-17 0,-9-2,-6-1,-4-2,4-1,-10 0,-5 1,-4 0,-6 1,-5 3,0-1,2 2,9 0,-1 0,3 0,-3 0,-5 0,0 0,-4 0,1 0,-1 0,4-3,0 0,-2-1,-2 1,-8-1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7-14T13:48:04.826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0 20,'59'0,"2"-1,-5-3,-3 0,-10-1,-13 2,-12 1,-7 2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7-14T13:48:06.361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1 41,'55'0,"-9"0,-23 0,-1 0,2 0,5 0,-3-1,6-2,5-3,4-3,6-1,-8 3,-6 4,-8 2,-6 1,-3 0,-2 0,3 0,-3 0,4 1,-4 2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60106" cy="4943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69326" y="0"/>
            <a:ext cx="2960106" cy="4943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4F3803-FCDE-4E49-BEE8-1D0AA57BC22C}" type="datetimeFigureOut">
              <a:rPr lang="ko-KR" altLang="en-US" smtClean="0"/>
              <a:t>2024-07-15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460375" y="1231900"/>
            <a:ext cx="5910263" cy="33258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3102" y="4742051"/>
            <a:ext cx="5464810" cy="387986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9359223"/>
            <a:ext cx="2960106" cy="4943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69326" y="9359223"/>
            <a:ext cx="2960106" cy="4943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09FEC2-E03A-4AE0-A376-EF4F600C007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959474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sz="1200" dirty="0">
              <a:latin typeface="Malgun Gothic Semilight" panose="020B0502040204020203" pitchFamily="50" charset="-127"/>
              <a:ea typeface="Malgun Gothic Semilight" panose="020B0502040204020203" pitchFamily="50" charset="-127"/>
              <a:cs typeface="Malgun Gothic Semilight" panose="020B0502040204020203" pitchFamily="50" charset="-127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4702A0-409D-4B63-B3B2-61BA02D306DE}" type="slidenum">
              <a:rPr lang="ko-KR" altLang="en-US" smtClean="0"/>
              <a:t>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017540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arenR"/>
            </a:pPr>
            <a:r>
              <a:rPr lang="ko-KR" altLang="en-US" dirty="0"/>
              <a:t>아치 모양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4702A0-409D-4B63-B3B2-61BA02D306DE}" type="slidenum">
              <a:rPr lang="ko-KR" altLang="en-US" smtClean="0"/>
              <a:t>10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460532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arenR"/>
            </a:pPr>
            <a:r>
              <a:rPr lang="ko-KR" altLang="en-US" dirty="0"/>
              <a:t>아치 모양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4702A0-409D-4B63-B3B2-61BA02D306DE}" type="slidenum">
              <a:rPr lang="ko-KR" altLang="en-US" smtClean="0"/>
              <a:t>11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802661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arenR"/>
            </a:pPr>
            <a:r>
              <a:rPr lang="ko-KR" altLang="en-US" dirty="0"/>
              <a:t>아치 모양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4702A0-409D-4B63-B3B2-61BA02D306DE}" type="slidenum">
              <a:rPr lang="ko-KR" altLang="en-US" smtClean="0"/>
              <a:t>12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3080053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4702A0-409D-4B63-B3B2-61BA02D306DE}" type="slidenum">
              <a:rPr lang="ko-KR" altLang="en-US" smtClean="0"/>
              <a:t>13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6438303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4702A0-409D-4B63-B3B2-61BA02D306DE}" type="slidenum">
              <a:rPr lang="ko-KR" altLang="en-US" smtClean="0"/>
              <a:t>14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7841053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4702A0-409D-4B63-B3B2-61BA02D306DE}" type="slidenum">
              <a:rPr lang="ko-KR" altLang="en-US" smtClean="0"/>
              <a:t>15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5737484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4702A0-409D-4B63-B3B2-61BA02D306DE}" type="slidenum">
              <a:rPr lang="ko-KR" altLang="en-US" smtClean="0"/>
              <a:t>16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6020176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4702A0-409D-4B63-B3B2-61BA02D306DE}" type="slidenum">
              <a:rPr lang="ko-KR" altLang="en-US" smtClean="0"/>
              <a:t>17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4470363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4702A0-409D-4B63-B3B2-61BA02D306DE}" type="slidenum">
              <a:rPr lang="ko-KR" altLang="en-US" smtClean="0"/>
              <a:t>18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3982415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4702A0-409D-4B63-B3B2-61BA02D306DE}" type="slidenum">
              <a:rPr lang="ko-KR" altLang="en-US" smtClean="0"/>
              <a:t>19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375405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arenR"/>
            </a:pP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4702A0-409D-4B63-B3B2-61BA02D306DE}" type="slidenum">
              <a:rPr lang="ko-KR" altLang="en-US" smtClean="0"/>
              <a:t>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716873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arenR"/>
            </a:pP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4702A0-409D-4B63-B3B2-61BA02D306DE}" type="slidenum">
              <a:rPr lang="ko-KR" altLang="en-US" smtClean="0"/>
              <a:t>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335095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arenR"/>
            </a:pPr>
            <a:r>
              <a:rPr lang="ko-KR" altLang="en-US" dirty="0"/>
              <a:t>아치 모양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4702A0-409D-4B63-B3B2-61BA02D306DE}" type="slidenum">
              <a:rPr lang="ko-KR" altLang="en-US" smtClean="0"/>
              <a:t>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095216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arenR"/>
            </a:pPr>
            <a:r>
              <a:rPr lang="ko-KR" altLang="en-US" dirty="0"/>
              <a:t>아치 모양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4702A0-409D-4B63-B3B2-61BA02D306DE}" type="slidenum">
              <a:rPr lang="ko-KR" altLang="en-US" smtClean="0"/>
              <a:t>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64116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arenR"/>
            </a:pPr>
            <a:r>
              <a:rPr lang="ko-KR" altLang="en-US" dirty="0"/>
              <a:t>아치 모양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4702A0-409D-4B63-B3B2-61BA02D306DE}" type="slidenum">
              <a:rPr lang="ko-KR" altLang="en-US" smtClean="0"/>
              <a:t>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787301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arenR"/>
            </a:pPr>
            <a:r>
              <a:rPr lang="ko-KR" altLang="en-US" dirty="0"/>
              <a:t>아치 모양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4702A0-409D-4B63-B3B2-61BA02D306DE}" type="slidenum">
              <a:rPr lang="ko-KR" altLang="en-US" smtClean="0"/>
              <a:t>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054576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arenR"/>
            </a:pPr>
            <a:r>
              <a:rPr lang="ko-KR" altLang="en-US" dirty="0"/>
              <a:t>아치 모양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4702A0-409D-4B63-B3B2-61BA02D306DE}" type="slidenum">
              <a:rPr lang="ko-KR" altLang="en-US" smtClean="0"/>
              <a:t>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46132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arenR"/>
            </a:pPr>
            <a:r>
              <a:rPr lang="ko-KR" altLang="en-US" dirty="0"/>
              <a:t>아치 모양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4702A0-409D-4B63-B3B2-61BA02D306DE}" type="slidenum">
              <a:rPr lang="ko-KR" altLang="en-US" smtClean="0"/>
              <a:t>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170628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7/15/2024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7" name="직선 연결선 6">
            <a:extLst>
              <a:ext uri="{FF2B5EF4-FFF2-40B4-BE49-F238E27FC236}">
                <a16:creationId xmlns:a16="http://schemas.microsoft.com/office/drawing/2014/main" id="{68E84F63-7CCD-07EF-3438-3E099D167A4C}"/>
              </a:ext>
            </a:extLst>
          </p:cNvPr>
          <p:cNvCxnSpPr/>
          <p:nvPr userDrawn="1"/>
        </p:nvCxnSpPr>
        <p:spPr>
          <a:xfrm flipV="1">
            <a:off x="831851" y="2447110"/>
            <a:ext cx="10515600" cy="29227"/>
          </a:xfrm>
          <a:prstGeom prst="line">
            <a:avLst/>
          </a:prstGeom>
          <a:ln w="38100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99353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F3853-045D-40B1-82A2-45D776B2E9AC}" type="datetime1">
              <a:rPr lang="ko-KR" altLang="en-US" smtClean="0"/>
              <a:t>2024-07-15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06103-5126-4115-869A-A1AF11FD5C0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034447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0C7ED-5BF3-4D03-B896-DAF14C40C429}" type="datetime1">
              <a:rPr lang="ko-KR" altLang="en-US" smtClean="0"/>
              <a:t>2024-07-15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06103-5126-4115-869A-A1AF11FD5C0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769530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타이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E8137E06-CC97-4619-9A56-19D0A3FFCF3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69306"/>
            <a:ext cx="12192000" cy="688694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39322541-8C97-729F-9E19-B407D204EC6D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62" t="76094" r="22476" b="10136"/>
          <a:stretch/>
        </p:blipFill>
        <p:spPr bwMode="auto">
          <a:xfrm>
            <a:off x="9309124" y="5312752"/>
            <a:ext cx="2438400" cy="733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944324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본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E9CD81CA-D64A-45D9-BC85-7CC84BB4C21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808"/>
            <a:ext cx="12192000" cy="676656"/>
          </a:xfrm>
          <a:prstGeom prst="rect">
            <a:avLst/>
          </a:prstGeom>
        </p:spPr>
      </p:pic>
      <p:sp>
        <p:nvSpPr>
          <p:cNvPr id="21" name="직사각형 20">
            <a:extLst>
              <a:ext uri="{FF2B5EF4-FFF2-40B4-BE49-F238E27FC236}">
                <a16:creationId xmlns:a16="http://schemas.microsoft.com/office/drawing/2014/main" id="{FCD35250-8866-49A9-B0FC-9F0AE4C32026}"/>
              </a:ext>
            </a:extLst>
          </p:cNvPr>
          <p:cNvSpPr/>
          <p:nvPr userDrawn="1"/>
        </p:nvSpPr>
        <p:spPr>
          <a:xfrm rot="5400000">
            <a:off x="171787" y="159192"/>
            <a:ext cx="504000" cy="1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B435254-E8CC-4107-BAB3-2D503DF0BBA9}"/>
              </a:ext>
            </a:extLst>
          </p:cNvPr>
          <p:cNvSpPr txBox="1"/>
          <p:nvPr userDrawn="1"/>
        </p:nvSpPr>
        <p:spPr>
          <a:xfrm>
            <a:off x="11444347" y="6415084"/>
            <a:ext cx="621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C10F0811-F307-44F9-A192-63EBA736051C}" type="slidenum">
              <a:rPr lang="ko-KR" altLang="en-US" sz="1100" smtClean="0">
                <a:solidFill>
                  <a:srgbClr val="000000"/>
                </a:solidFill>
                <a:latin typeface="KoPubWorld돋움체 Medium" panose="00000600000000000000" pitchFamily="2" charset="-127"/>
                <a:ea typeface="KoPubWorld돋움체 Medium" panose="00000600000000000000" pitchFamily="2" charset="-127"/>
                <a:cs typeface="KoPubWorld돋움체 Medium" panose="00000600000000000000" pitchFamily="2" charset="-127"/>
              </a:rPr>
              <a:pPr algn="ctr"/>
              <a:t>‹#›</a:t>
            </a:fld>
            <a:endParaRPr lang="ko-KR" altLang="en-US" sz="1800" dirty="0">
              <a:solidFill>
                <a:srgbClr val="000000"/>
              </a:solidFill>
              <a:latin typeface="KoPubWorld돋움체 Medium" panose="00000600000000000000" pitchFamily="2" charset="-127"/>
              <a:ea typeface="KoPubWorld돋움체 Medium" panose="00000600000000000000" pitchFamily="2" charset="-127"/>
              <a:cs typeface="KoPubWorld돋움체 Medium" panose="00000600000000000000" pitchFamily="2" charset="-127"/>
            </a:endParaRPr>
          </a:p>
        </p:txBody>
      </p:sp>
      <p:cxnSp>
        <p:nvCxnSpPr>
          <p:cNvPr id="8" name="직선 연결선 7">
            <a:extLst>
              <a:ext uri="{FF2B5EF4-FFF2-40B4-BE49-F238E27FC236}">
                <a16:creationId xmlns:a16="http://schemas.microsoft.com/office/drawing/2014/main" id="{05577CD6-5A45-4988-9298-FAC45821B30C}"/>
              </a:ext>
            </a:extLst>
          </p:cNvPr>
          <p:cNvCxnSpPr/>
          <p:nvPr userDrawn="1"/>
        </p:nvCxnSpPr>
        <p:spPr>
          <a:xfrm>
            <a:off x="11628847" y="6648119"/>
            <a:ext cx="252000" cy="0"/>
          </a:xfrm>
          <a:prstGeom prst="line">
            <a:avLst/>
          </a:prstGeom>
          <a:ln w="6350">
            <a:solidFill>
              <a:srgbClr val="024A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텍스트 개체 틀 3">
            <a:extLst>
              <a:ext uri="{FF2B5EF4-FFF2-40B4-BE49-F238E27FC236}">
                <a16:creationId xmlns:a16="http://schemas.microsoft.com/office/drawing/2014/main" id="{2E72D198-9532-4DC7-A14A-C275A93777A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9037" y="-25038"/>
            <a:ext cx="11339177" cy="62442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lnSpc>
                <a:spcPct val="130000"/>
              </a:lnSpc>
              <a:spcBef>
                <a:spcPts val="0"/>
              </a:spcBef>
              <a:buNone/>
              <a:defRPr sz="2400" spc="-150">
                <a:solidFill>
                  <a:schemeClr val="bg1"/>
                </a:solidFill>
                <a:effectLst/>
                <a:latin typeface="KoPubWorld돋움체 Bold" panose="00000800000000000000" pitchFamily="2" charset="-127"/>
                <a:ea typeface="KoPubWorld돋움체 Bold" panose="00000800000000000000" pitchFamily="2" charset="-127"/>
                <a:cs typeface="KoPubWorld돋움체 Bold" panose="00000800000000000000" pitchFamily="2" charset="-127"/>
              </a:defRPr>
            </a:lvl1pPr>
          </a:lstStyle>
          <a:p>
            <a:pPr lvl="0"/>
            <a:r>
              <a:rPr lang="ko-KR" altLang="en-US" dirty="0"/>
              <a:t>슬라이드제목을 입력하세요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53EBB06-5B39-4834-C186-40B88C7824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9623" y="1026160"/>
            <a:ext cx="11332755" cy="5278845"/>
          </a:xfrm>
        </p:spPr>
        <p:txBody>
          <a:bodyPr>
            <a:normAutofit/>
          </a:bodyPr>
          <a:lstStyle>
            <a:lvl1pPr marL="266700" indent="-266700" latinLnBrk="0">
              <a:lnSpc>
                <a:spcPct val="100000"/>
              </a:lnSpc>
              <a:spcAft>
                <a:spcPts val="0"/>
              </a:spcAft>
              <a:buSzPct val="100000"/>
              <a:buFont typeface="Wingdings 2" panose="05020102010507070707" pitchFamily="18" charset="2"/>
              <a:buChar char=""/>
              <a:defRPr sz="2000">
                <a:latin typeface="KoPubWorld돋움체 Bold" panose="00000800000000000000" pitchFamily="2" charset="-127"/>
                <a:ea typeface="KoPubWorld돋움체 Bold" panose="00000800000000000000" pitchFamily="2" charset="-127"/>
                <a:cs typeface="KoPubWorld돋움체 Bold" panose="00000800000000000000" pitchFamily="2" charset="-127"/>
              </a:defRPr>
            </a:lvl1pPr>
            <a:lvl2pPr marL="685800" indent="-228600" latinLnBrk="0">
              <a:lnSpc>
                <a:spcPct val="100000"/>
              </a:lnSpc>
              <a:spcBef>
                <a:spcPts val="1000"/>
              </a:spcBef>
              <a:buFont typeface="Wingdings 2" panose="05020102010507070707" pitchFamily="18" charset="2"/>
              <a:buChar char=""/>
              <a:defRPr sz="1800">
                <a:latin typeface="KoPubWorld돋움체 Bold" panose="00000800000000000000" pitchFamily="2" charset="-127"/>
                <a:ea typeface="KoPubWorld돋움체 Bold" panose="00000800000000000000" pitchFamily="2" charset="-127"/>
                <a:cs typeface="KoPubWorld돋움체 Bold" panose="00000800000000000000" pitchFamily="2" charset="-127"/>
              </a:defRPr>
            </a:lvl2pPr>
            <a:lvl3pPr marL="1143000" indent="-228600" latinLnBrk="0">
              <a:lnSpc>
                <a:spcPct val="100000"/>
              </a:lnSpc>
              <a:spcBef>
                <a:spcPts val="1000"/>
              </a:spcBef>
              <a:buFont typeface="Calibri" panose="020F0502020204030204" pitchFamily="34" charset="0"/>
              <a:buChar char="‒"/>
              <a:defRPr sz="1600">
                <a:latin typeface="KoPubWorld돋움체 Medium" panose="00000600000000000000" pitchFamily="2" charset="-127"/>
                <a:ea typeface="KoPubWorld돋움체 Medium" panose="00000600000000000000" pitchFamily="2" charset="-127"/>
                <a:cs typeface="KoPubWorld돋움체 Medium" panose="00000600000000000000" pitchFamily="2" charset="-127"/>
              </a:defRPr>
            </a:lvl3pPr>
            <a:lvl4pPr marL="1600200" indent="-228600" latinLnBrk="0">
              <a:lnSpc>
                <a:spcPct val="100000"/>
              </a:lnSpc>
              <a:spcBef>
                <a:spcPts val="1000"/>
              </a:spcBef>
              <a:buFont typeface="맑은 고딕" panose="020B0503020000020004" pitchFamily="50" charset="-127"/>
              <a:buChar char="〮"/>
              <a:defRPr sz="1400">
                <a:latin typeface="KoPubWorld돋움체 Medium" panose="00000600000000000000" pitchFamily="2" charset="-127"/>
                <a:ea typeface="KoPubWorld돋움체 Medium" panose="00000600000000000000" pitchFamily="2" charset="-127"/>
                <a:cs typeface="KoPubWorld돋움체 Medium" panose="00000600000000000000" pitchFamily="2" charset="-127"/>
              </a:defRPr>
            </a:lvl4pPr>
            <a:lvl5pPr marL="2057400" indent="-228600" latinLnBrk="0">
              <a:lnSpc>
                <a:spcPct val="100000"/>
              </a:lnSpc>
              <a:spcBef>
                <a:spcPts val="1000"/>
              </a:spcBef>
              <a:buFont typeface="Wingdings 2" panose="05020102010507070707" pitchFamily="18" charset="2"/>
              <a:buChar char=""/>
              <a:defRPr sz="1400">
                <a:latin typeface="KoPubWorld돋움체 Medium" panose="00000600000000000000" pitchFamily="2" charset="-127"/>
                <a:ea typeface="KoPubWorld돋움체 Medium" panose="00000600000000000000" pitchFamily="2" charset="-127"/>
                <a:cs typeface="KoPubWorld돋움체 Medium" panose="00000600000000000000" pitchFamily="2" charset="-127"/>
              </a:defRPr>
            </a:lvl5pPr>
          </a:lstStyle>
          <a:p>
            <a:pPr lvl="0"/>
            <a:r>
              <a:rPr lang="ko-KR" altLang="en-US" dirty="0"/>
              <a:t>마스터 텍스트 스타일을 편집합니다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91841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 dirty="0"/>
              <a:t>마스터 부제목 스타일 편집</a:t>
            </a:r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831851" y="1491296"/>
            <a:ext cx="10515600" cy="955812"/>
          </a:xfrm>
        </p:spPr>
        <p:txBody>
          <a:bodyPr anchor="ctr" anchorCtr="0">
            <a:normAutofit/>
          </a:bodyPr>
          <a:lstStyle>
            <a:lvl1pPr>
              <a:defRPr sz="4000">
                <a:latin typeface="KoPub돋움체 Bold" panose="00000800000000000000" pitchFamily="2" charset="-127"/>
                <a:ea typeface="KoPub돋움체 Bold" panose="00000800000000000000" pitchFamily="2" charset="-127"/>
              </a:defRPr>
            </a:lvl1pPr>
          </a:lstStyle>
          <a:p>
            <a:r>
              <a:rPr lang="ko-KR" altLang="en-US" dirty="0"/>
              <a:t>마스터 제목 스타일 편집</a:t>
            </a:r>
            <a:endParaRPr lang="en-US" dirty="0"/>
          </a:p>
        </p:txBody>
      </p:sp>
      <p:cxnSp>
        <p:nvCxnSpPr>
          <p:cNvPr id="8" name="직선 연결선 7"/>
          <p:cNvCxnSpPr/>
          <p:nvPr userDrawn="1"/>
        </p:nvCxnSpPr>
        <p:spPr>
          <a:xfrm flipV="1">
            <a:off x="831851" y="2447110"/>
            <a:ext cx="10515600" cy="29227"/>
          </a:xfrm>
          <a:prstGeom prst="line">
            <a:avLst/>
          </a:prstGeom>
          <a:ln w="38100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813701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29623" y="195944"/>
            <a:ext cx="11332755" cy="761999"/>
          </a:xfrm>
        </p:spPr>
        <p:txBody>
          <a:bodyPr>
            <a:normAutofit/>
          </a:bodyPr>
          <a:lstStyle>
            <a:lvl1pPr>
              <a:defRPr sz="3200" b="1">
                <a:latin typeface="KoPub돋움체 Bold" panose="00000800000000000000" pitchFamily="2" charset="-127"/>
                <a:ea typeface="KoPub돋움체 Bold" panose="00000800000000000000" pitchFamily="2" charset="-127"/>
              </a:defRPr>
            </a:lvl1pPr>
          </a:lstStyle>
          <a:p>
            <a:r>
              <a:rPr lang="ko-KR" altLang="en-US" dirty="0"/>
              <a:t>마스터 제목 스타일 편집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29623" y="1271451"/>
            <a:ext cx="11332755" cy="5033555"/>
          </a:xfrm>
        </p:spPr>
        <p:txBody>
          <a:bodyPr>
            <a:normAutofit/>
          </a:bodyPr>
          <a:lstStyle>
            <a:lvl1pPr marL="266700" indent="-266700" latinLnBrk="0">
              <a:buSzPct val="100000"/>
              <a:buFont typeface="Wingdings 2" panose="05020102010507070707" pitchFamily="18" charset="2"/>
              <a:buChar char=""/>
              <a:defRPr sz="2400">
                <a:latin typeface="KoPub돋움체 Bold" panose="00000800000000000000" pitchFamily="2" charset="-127"/>
                <a:ea typeface="KoPub돋움체 Bold" panose="00000800000000000000" pitchFamily="2" charset="-127"/>
              </a:defRPr>
            </a:lvl1pPr>
            <a:lvl2pPr marL="685800" indent="-228600" latinLnBrk="0">
              <a:buFont typeface="Wingdings 2" panose="05020102010507070707" pitchFamily="18" charset="2"/>
              <a:buChar char=""/>
              <a:defRPr sz="2000">
                <a:latin typeface="KoPub돋움체 Bold" panose="00000800000000000000" pitchFamily="2" charset="-127"/>
                <a:ea typeface="KoPub돋움체 Bold" panose="00000800000000000000" pitchFamily="2" charset="-127"/>
              </a:defRPr>
            </a:lvl2pPr>
            <a:lvl3pPr marL="1143000" indent="-228600" latinLnBrk="0">
              <a:buFont typeface="Calibri" panose="020F0502020204030204" pitchFamily="34" charset="0"/>
              <a:buChar char="‒"/>
              <a:defRPr sz="1800">
                <a:latin typeface="KoPub돋움체 Bold" panose="00000800000000000000" pitchFamily="2" charset="-127"/>
                <a:ea typeface="KoPub돋움체 Bold" panose="00000800000000000000" pitchFamily="2" charset="-127"/>
              </a:defRPr>
            </a:lvl3pPr>
            <a:lvl4pPr marL="1600200" indent="-228600" latinLnBrk="0">
              <a:buFont typeface="맑은 고딕" panose="020B0503020000020004" pitchFamily="50" charset="-127"/>
              <a:buChar char="〮"/>
              <a:defRPr sz="1600">
                <a:latin typeface="KoPub돋움체 Bold" panose="00000800000000000000" pitchFamily="2" charset="-127"/>
                <a:ea typeface="KoPub돋움체 Bold" panose="00000800000000000000" pitchFamily="2" charset="-127"/>
              </a:defRPr>
            </a:lvl4pPr>
            <a:lvl5pPr marL="2057400" indent="-228600" latinLnBrk="0">
              <a:buFont typeface="Wingdings 2" panose="05020102010507070707" pitchFamily="18" charset="2"/>
              <a:buChar char=""/>
              <a:defRPr sz="1600">
                <a:latin typeface="KoPub돋움체 Bold" panose="00000800000000000000" pitchFamily="2" charset="-127"/>
                <a:ea typeface="KoPub돋움체 Bold" panose="00000800000000000000" pitchFamily="2" charset="-127"/>
              </a:defRPr>
            </a:lvl5pPr>
          </a:lstStyle>
          <a:p>
            <a:pPr lvl="0"/>
            <a:r>
              <a:rPr lang="ko-KR" altLang="en-US" dirty="0"/>
              <a:t>마스터 텍스트 스타일을 편집합니다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430370"/>
            <a:ext cx="3151777" cy="365125"/>
          </a:xfrm>
        </p:spPr>
        <p:txBody>
          <a:bodyPr/>
          <a:lstStyle/>
          <a:p>
            <a:fld id="{96F6E33C-608B-4FE7-86A1-D0D7EE07B18B}" type="slidenum">
              <a:rPr lang="ko-KR" altLang="en-US" smtClean="0"/>
              <a:t>‹#›</a:t>
            </a:fld>
            <a:endParaRPr lang="ko-KR" altLang="en-US"/>
          </a:p>
        </p:txBody>
      </p:sp>
      <p:cxnSp>
        <p:nvCxnSpPr>
          <p:cNvPr id="10" name="직선 연결선 9"/>
          <p:cNvCxnSpPr/>
          <p:nvPr userDrawn="1"/>
        </p:nvCxnSpPr>
        <p:spPr>
          <a:xfrm>
            <a:off x="429623" y="969537"/>
            <a:ext cx="11332755" cy="0"/>
          </a:xfrm>
          <a:prstGeom prst="line">
            <a:avLst/>
          </a:prstGeom>
          <a:ln w="38100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그림 10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89" t="71892" r="3525"/>
          <a:stretch/>
        </p:blipFill>
        <p:spPr>
          <a:xfrm>
            <a:off x="422010" y="6365966"/>
            <a:ext cx="2124585" cy="48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853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7/15/2024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6E33C-608B-4FE7-86A1-D0D7EE07B18B}" type="slidenum">
              <a:rPr lang="ko-KR" altLang="en-US" smtClean="0"/>
              <a:t>‹#›</a:t>
            </a:fld>
            <a:endParaRPr lang="ko-KR" altLang="en-US"/>
          </a:p>
        </p:txBody>
      </p:sp>
      <p:cxnSp>
        <p:nvCxnSpPr>
          <p:cNvPr id="7" name="직선 연결선 6">
            <a:extLst>
              <a:ext uri="{FF2B5EF4-FFF2-40B4-BE49-F238E27FC236}">
                <a16:creationId xmlns:a16="http://schemas.microsoft.com/office/drawing/2014/main" id="{CACAA8C2-C318-BBA5-5457-622C5FA6C1D3}"/>
              </a:ext>
            </a:extLst>
          </p:cNvPr>
          <p:cNvCxnSpPr/>
          <p:nvPr userDrawn="1"/>
        </p:nvCxnSpPr>
        <p:spPr>
          <a:xfrm>
            <a:off x="429623" y="969537"/>
            <a:ext cx="11332755" cy="0"/>
          </a:xfrm>
          <a:prstGeom prst="line">
            <a:avLst/>
          </a:prstGeom>
          <a:ln w="38100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그림 7">
            <a:extLst>
              <a:ext uri="{FF2B5EF4-FFF2-40B4-BE49-F238E27FC236}">
                <a16:creationId xmlns:a16="http://schemas.microsoft.com/office/drawing/2014/main" id="{9FF9CA2F-B90E-73A8-4657-017E82C692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89" t="71892" r="3525"/>
          <a:stretch/>
        </p:blipFill>
        <p:spPr>
          <a:xfrm>
            <a:off x="422010" y="6365966"/>
            <a:ext cx="2124585" cy="48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4838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96D90-1A0C-4670-BB78-48B232EF3EED}" type="datetime1">
              <a:rPr lang="ko-KR" altLang="en-US" smtClean="0"/>
              <a:t>2024-07-15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06103-5126-4115-869A-A1AF11FD5C0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35544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2D312-FD9F-42DF-A41F-79D2D6FCCFFE}" type="datetime1">
              <a:rPr lang="ko-KR" altLang="en-US" smtClean="0"/>
              <a:t>2024-07-15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06103-5126-4115-869A-A1AF11FD5C0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106392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D93FE-21E4-4CBA-98A7-40F152473B58}" type="datetime1">
              <a:rPr lang="ko-KR" altLang="en-US" smtClean="0"/>
              <a:t>2024-07-15</a:t>
            </a:fld>
            <a:endParaRPr lang="ko-KR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06103-5126-4115-869A-A1AF11FD5C0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026060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4D4AE-924E-460B-90D3-F4B7C0D5F8E2}" type="datetime1">
              <a:rPr lang="ko-KR" altLang="en-US" smtClean="0"/>
              <a:t>2024-07-15</a:t>
            </a:fld>
            <a:endParaRPr lang="ko-KR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06103-5126-4115-869A-A1AF11FD5C0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335896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B4FF2B-25BB-429C-A6B2-359C6B75F068}" type="datetime1">
              <a:rPr lang="ko-KR" altLang="en-US" smtClean="0"/>
              <a:t>2024-07-15</a:t>
            </a:fld>
            <a:endParaRPr lang="ko-KR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06103-5126-4115-869A-A1AF11FD5C0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675307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8237FB-2700-4EDB-98DB-0207F05EBC6C}" type="datetime1">
              <a:rPr lang="ko-KR" altLang="en-US" smtClean="0"/>
              <a:t>2024-07-15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06103-5126-4115-869A-A1AF11FD5C0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933884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FEED21-1ECB-41CD-A690-9F83AA2A7757}" type="datetime1">
              <a:rPr lang="ko-KR" altLang="en-US" smtClean="0"/>
              <a:t>2024-07-15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06103-5126-4115-869A-A1AF11FD5C0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558817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1ECCF3-1E80-4EFC-B9F8-E76FB6BDBE51}" type="datetime1">
              <a:rPr lang="ko-KR" altLang="en-US" smtClean="0"/>
              <a:t>2024-07-15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306103-5126-4115-869A-A1AF11FD5C0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75066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  <p:sldLayoutId id="2147483775" r:id="rId5"/>
    <p:sldLayoutId id="2147483776" r:id="rId6"/>
    <p:sldLayoutId id="2147483777" r:id="rId7"/>
    <p:sldLayoutId id="2147483778" r:id="rId8"/>
    <p:sldLayoutId id="2147483779" r:id="rId9"/>
    <p:sldLayoutId id="2147483780" r:id="rId10"/>
    <p:sldLayoutId id="2147483781" r:id="rId11"/>
    <p:sldLayoutId id="2147483782" r:id="rId12"/>
    <p:sldLayoutId id="2147483783" r:id="rId13"/>
    <p:sldLayoutId id="2147483661" r:id="rId14"/>
    <p:sldLayoutId id="2147483662" r:id="rId15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customXml" Target="../ink/ink16.xml"/><Relationship Id="rId3" Type="http://schemas.openxmlformats.org/officeDocument/2006/relationships/image" Target="../media/image1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6" Type="http://schemas.openxmlformats.org/officeDocument/2006/relationships/customXml" Target="../ink/ink15.xml"/><Relationship Id="rId5" Type="http://schemas.openxmlformats.org/officeDocument/2006/relationships/image" Target="../media/image31.png"/><Relationship Id="rId10" Type="http://schemas.openxmlformats.org/officeDocument/2006/relationships/image" Target="../media/image27.png"/><Relationship Id="rId4" Type="http://schemas.openxmlformats.org/officeDocument/2006/relationships/customXml" Target="../ink/ink14.xml"/><Relationship Id="rId9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customXml" Target="../ink/ink19.xml"/><Relationship Id="rId3" Type="http://schemas.openxmlformats.org/officeDocument/2006/relationships/image" Target="../media/image1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6" Type="http://schemas.openxmlformats.org/officeDocument/2006/relationships/customXml" Target="../ink/ink18.xml"/><Relationship Id="rId5" Type="http://schemas.openxmlformats.org/officeDocument/2006/relationships/image" Target="../media/image31.png"/><Relationship Id="rId10" Type="http://schemas.openxmlformats.org/officeDocument/2006/relationships/image" Target="../media/image28.jpeg"/><Relationship Id="rId4" Type="http://schemas.openxmlformats.org/officeDocument/2006/relationships/customXml" Target="../ink/ink17.xml"/><Relationship Id="rId9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customXml" Target="../ink/ink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asestacks.com/medical-school/radiographic-anatomy/cardiac/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customXml" Target="../ink/ink4.xml"/><Relationship Id="rId13" Type="http://schemas.openxmlformats.org/officeDocument/2006/relationships/image" Target="../media/image23.png"/><Relationship Id="rId18" Type="http://schemas.openxmlformats.org/officeDocument/2006/relationships/customXml" Target="../ink/ink9.xml"/><Relationship Id="rId3" Type="http://schemas.openxmlformats.org/officeDocument/2006/relationships/image" Target="../media/image14.png"/><Relationship Id="rId7" Type="http://schemas.openxmlformats.org/officeDocument/2006/relationships/image" Target="../media/image20.png"/><Relationship Id="rId12" Type="http://schemas.openxmlformats.org/officeDocument/2006/relationships/customXml" Target="../ink/ink6.xml"/><Relationship Id="rId17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6" Type="http://schemas.openxmlformats.org/officeDocument/2006/relationships/customXml" Target="../ink/ink8.xml"/><Relationship Id="rId1" Type="http://schemas.openxmlformats.org/officeDocument/2006/relationships/slideLayout" Target="../slideLayouts/slideLayout13.xml"/><Relationship Id="rId6" Type="http://schemas.openxmlformats.org/officeDocument/2006/relationships/customXml" Target="../ink/ink3.xml"/><Relationship Id="rId11" Type="http://schemas.openxmlformats.org/officeDocument/2006/relationships/image" Target="../media/image22.png"/><Relationship Id="rId5" Type="http://schemas.openxmlformats.org/officeDocument/2006/relationships/image" Target="../media/image19.png"/><Relationship Id="rId15" Type="http://schemas.openxmlformats.org/officeDocument/2006/relationships/image" Target="../media/image24.png"/><Relationship Id="rId10" Type="http://schemas.openxmlformats.org/officeDocument/2006/relationships/customXml" Target="../ink/ink5.xml"/><Relationship Id="rId19" Type="http://schemas.openxmlformats.org/officeDocument/2006/relationships/image" Target="../media/image26.png"/><Relationship Id="rId4" Type="http://schemas.openxmlformats.org/officeDocument/2006/relationships/customXml" Target="../ink/ink2.xml"/><Relationship Id="rId9" Type="http://schemas.openxmlformats.org/officeDocument/2006/relationships/image" Target="../media/image21.png"/><Relationship Id="rId14" Type="http://schemas.openxmlformats.org/officeDocument/2006/relationships/customXml" Target="../ink/ink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.png"/><Relationship Id="rId5" Type="http://schemas.openxmlformats.org/officeDocument/2006/relationships/customXml" Target="../ink/ink10.xml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customXml" Target="../ink/ink13.xml"/><Relationship Id="rId3" Type="http://schemas.openxmlformats.org/officeDocument/2006/relationships/image" Target="../media/image1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customXml" Target="../ink/ink12.xml"/><Relationship Id="rId5" Type="http://schemas.openxmlformats.org/officeDocument/2006/relationships/image" Target="../media/image31.png"/><Relationship Id="rId4" Type="http://schemas.openxmlformats.org/officeDocument/2006/relationships/customXml" Target="../ink/ink11.xml"/><Relationship Id="rId9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14B68E53-37F7-4DEC-A2E4-8962022C78D9}"/>
              </a:ext>
            </a:extLst>
          </p:cNvPr>
          <p:cNvSpPr txBox="1"/>
          <p:nvPr/>
        </p:nvSpPr>
        <p:spPr>
          <a:xfrm>
            <a:off x="631596" y="1545249"/>
            <a:ext cx="109288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600" b="1" spc="-150" dirty="0">
                <a:solidFill>
                  <a:srgbClr val="000000"/>
                </a:solidFill>
                <a:latin typeface="KoPubWorld돋움체 Bold" panose="00000800000000000000" pitchFamily="2" charset="-127"/>
                <a:ea typeface="KoPubWorld돋움체 Bold" panose="00000800000000000000" pitchFamily="2" charset="-127"/>
                <a:cs typeface="KoPubWorld돋움체 Bold" panose="00000800000000000000" pitchFamily="2" charset="-127"/>
              </a:rPr>
              <a:t>AS: Aortic Stenosis </a:t>
            </a:r>
            <a:r>
              <a:rPr lang="ko-KR" altLang="en-US" sz="3600" b="1" spc="-150" dirty="0">
                <a:solidFill>
                  <a:srgbClr val="000000"/>
                </a:solidFill>
                <a:latin typeface="KoPubWorld돋움체 Bold" panose="00000800000000000000" pitchFamily="2" charset="-127"/>
                <a:ea typeface="KoPubWorld돋움체 Bold" panose="00000800000000000000" pitchFamily="2" charset="-127"/>
                <a:cs typeface="KoPubWorld돋움체 Bold" panose="00000800000000000000" pitchFamily="2" charset="-127"/>
              </a:rPr>
              <a:t>예후 진단을 위한 </a:t>
            </a:r>
            <a:br>
              <a:rPr lang="en-US" altLang="ko-KR" sz="3600" b="1" spc="-150" dirty="0">
                <a:solidFill>
                  <a:srgbClr val="000000"/>
                </a:solidFill>
                <a:latin typeface="KoPubWorld돋움체 Bold" panose="00000800000000000000" pitchFamily="2" charset="-127"/>
                <a:ea typeface="KoPubWorld돋움체 Bold" panose="00000800000000000000" pitchFamily="2" charset="-127"/>
                <a:cs typeface="KoPubWorld돋움체 Bold" panose="00000800000000000000" pitchFamily="2" charset="-127"/>
              </a:rPr>
            </a:br>
            <a:r>
              <a:rPr lang="ko-KR" altLang="en-US" sz="3600" b="1" spc="-150" dirty="0">
                <a:solidFill>
                  <a:srgbClr val="000000"/>
                </a:solidFill>
                <a:latin typeface="KoPubWorld돋움체 Bold" panose="00000800000000000000" pitchFamily="2" charset="-127"/>
                <a:ea typeface="KoPubWorld돋움체 Bold" panose="00000800000000000000" pitchFamily="2" charset="-127"/>
                <a:cs typeface="KoPubWorld돋움체 Bold" panose="00000800000000000000" pitchFamily="2" charset="-127"/>
              </a:rPr>
              <a:t>의학적 지식</a:t>
            </a:r>
            <a:r>
              <a:rPr lang="en-US" altLang="ko-KR" sz="3600" b="1" spc="-150" dirty="0">
                <a:solidFill>
                  <a:srgbClr val="000000"/>
                </a:solidFill>
                <a:latin typeface="KoPubWorld돋움체 Bold" panose="00000800000000000000" pitchFamily="2" charset="-127"/>
                <a:ea typeface="KoPubWorld돋움체 Bold" panose="00000800000000000000" pitchFamily="2" charset="-127"/>
                <a:cs typeface="KoPubWorld돋움체 Bold" panose="00000800000000000000" pitchFamily="2" charset="-127"/>
              </a:rPr>
              <a:t> Tutorial</a:t>
            </a:r>
          </a:p>
        </p:txBody>
      </p:sp>
      <p:cxnSp>
        <p:nvCxnSpPr>
          <p:cNvPr id="11" name="직선 연결선 10">
            <a:extLst>
              <a:ext uri="{FF2B5EF4-FFF2-40B4-BE49-F238E27FC236}">
                <a16:creationId xmlns:a16="http://schemas.microsoft.com/office/drawing/2014/main" id="{18F3127D-9AF5-4AA5-A260-A119480BE8FD}"/>
              </a:ext>
            </a:extLst>
          </p:cNvPr>
          <p:cNvCxnSpPr/>
          <p:nvPr/>
        </p:nvCxnSpPr>
        <p:spPr>
          <a:xfrm>
            <a:off x="5278800" y="1394745"/>
            <a:ext cx="1632031" cy="0"/>
          </a:xfrm>
          <a:prstGeom prst="line">
            <a:avLst/>
          </a:prstGeom>
          <a:ln w="38100">
            <a:solidFill>
              <a:srgbClr val="3E3E3E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D56E64E2-B93A-D1CF-6BCF-5F24A50994A9}"/>
              </a:ext>
            </a:extLst>
          </p:cNvPr>
          <p:cNvSpPr txBox="1"/>
          <p:nvPr/>
        </p:nvSpPr>
        <p:spPr>
          <a:xfrm>
            <a:off x="6920871" y="3642946"/>
            <a:ext cx="4839989" cy="15581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altLang="ko-KR" dirty="0">
                <a:solidFill>
                  <a:srgbClr val="232F3F"/>
                </a:solidFill>
                <a:latin typeface="KoPubWorld돋움체 Bold" panose="00000800000000000000" pitchFamily="2" charset="-127"/>
                <a:ea typeface="KoPubWorld돋움체 Bold" panose="00000800000000000000" pitchFamily="2" charset="-127"/>
                <a:cs typeface="KoPubWorld돋움체 Bold" panose="00000800000000000000" pitchFamily="2" charset="-127"/>
              </a:rPr>
              <a:t>2024.07.15</a:t>
            </a:r>
          </a:p>
          <a:p>
            <a:pPr algn="r">
              <a:lnSpc>
                <a:spcPct val="150000"/>
              </a:lnSpc>
            </a:pPr>
            <a:endParaRPr lang="en-US" altLang="ko-KR" sz="1100" dirty="0">
              <a:solidFill>
                <a:srgbClr val="232F3F"/>
              </a:solidFill>
              <a:latin typeface="KoPubWorld돋움체 Bold" panose="00000800000000000000" pitchFamily="2" charset="-127"/>
              <a:ea typeface="KoPubWorld돋움체 Bold" panose="00000800000000000000" pitchFamily="2" charset="-127"/>
              <a:cs typeface="KoPubWorld돋움체 Bold" panose="00000800000000000000" pitchFamily="2" charset="-127"/>
            </a:endParaRPr>
          </a:p>
          <a:p>
            <a:pPr algn="r">
              <a:lnSpc>
                <a:spcPct val="150000"/>
              </a:lnSpc>
            </a:pPr>
            <a:r>
              <a:rPr lang="en-US" altLang="ko-KR" dirty="0">
                <a:solidFill>
                  <a:srgbClr val="232F3F"/>
                </a:solidFill>
                <a:latin typeface="KoPubWorld돋움체 Bold" panose="00000800000000000000" pitchFamily="2" charset="-127"/>
                <a:ea typeface="KoPubWorld돋움체 Bold" panose="00000800000000000000" pitchFamily="2" charset="-127"/>
                <a:cs typeface="KoPubWorld돋움체 Bold" panose="00000800000000000000" pitchFamily="2" charset="-127"/>
              </a:rPr>
              <a:t>Sun-Woo Pi, Seung-Ha Noh</a:t>
            </a:r>
          </a:p>
          <a:p>
            <a:pPr algn="r">
              <a:lnSpc>
                <a:spcPct val="150000"/>
              </a:lnSpc>
            </a:pPr>
            <a:r>
              <a:rPr lang="en-US" altLang="ko-KR" dirty="0">
                <a:solidFill>
                  <a:srgbClr val="232F3F"/>
                </a:solidFill>
                <a:latin typeface="KoPubWorld돋움체 Bold" panose="00000800000000000000" pitchFamily="2" charset="-127"/>
                <a:ea typeface="KoPubWorld돋움체 Bold" panose="00000800000000000000" pitchFamily="2" charset="-127"/>
                <a:cs typeface="KoPubWorld돋움체 Bold" panose="00000800000000000000" pitchFamily="2" charset="-127"/>
              </a:rPr>
              <a:t>Department of Computer Science</a:t>
            </a:r>
          </a:p>
        </p:txBody>
      </p:sp>
    </p:spTree>
    <p:extLst>
      <p:ext uri="{BB962C8B-B14F-4D97-AF65-F5344CB8AC3E}">
        <p14:creationId xmlns:p14="http://schemas.microsoft.com/office/powerpoint/2010/main" val="33682306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35099736-A0A4-BCD7-C786-F85B0813599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Aortic Root</a:t>
            </a:r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CFE0C542-54DB-C485-0145-F852826616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9623" y="1026160"/>
            <a:ext cx="11428591" cy="5278845"/>
          </a:xfrm>
        </p:spPr>
        <p:txBody>
          <a:bodyPr>
            <a:normAutofit/>
          </a:bodyPr>
          <a:lstStyle/>
          <a:p>
            <a:r>
              <a:rPr lang="en-US" altLang="ko-KR" dirty="0"/>
              <a:t>Aortic Root</a:t>
            </a:r>
            <a:r>
              <a:rPr lang="ko-KR" altLang="en-US" dirty="0"/>
              <a:t> </a:t>
            </a:r>
            <a:r>
              <a:rPr lang="en-US" altLang="ko-KR" dirty="0"/>
              <a:t>Anatomy</a:t>
            </a:r>
          </a:p>
          <a:p>
            <a:pPr marL="800100" lvl="1" indent="-342900">
              <a:buFont typeface="+mj-lt"/>
              <a:buAutoNum type="arabicParenR" startAt="2"/>
            </a:pPr>
            <a:r>
              <a:rPr lang="en-US" altLang="ko-KR" dirty="0"/>
              <a:t>Aorta Valve (</a:t>
            </a:r>
            <a:r>
              <a:rPr lang="ko-KR" altLang="en-US" dirty="0"/>
              <a:t>대동맥 판막</a:t>
            </a:r>
            <a:r>
              <a:rPr lang="en-US" altLang="ko-KR" dirty="0"/>
              <a:t>)</a:t>
            </a:r>
          </a:p>
          <a:p>
            <a:pPr lvl="2"/>
            <a:r>
              <a:rPr lang="en-US" altLang="ko-KR" dirty="0"/>
              <a:t>Sinus of Valsalva (SV)</a:t>
            </a:r>
          </a:p>
          <a:p>
            <a:pPr lvl="3"/>
            <a:r>
              <a:rPr lang="en-US" altLang="ko-KR" dirty="0"/>
              <a:t>Aortic wall</a:t>
            </a:r>
            <a:r>
              <a:rPr lang="ko-KR" altLang="en-US" dirty="0"/>
              <a:t>과</a:t>
            </a:r>
            <a:r>
              <a:rPr lang="en-US" altLang="ko-KR" dirty="0"/>
              <a:t> leaflets</a:t>
            </a:r>
            <a:r>
              <a:rPr lang="ko-KR" altLang="en-US" dirty="0"/>
              <a:t> 사이의 공간</a:t>
            </a:r>
            <a:endParaRPr lang="en-US" altLang="ko-KR" dirty="0"/>
          </a:p>
          <a:p>
            <a:pPr lvl="3"/>
            <a:r>
              <a:rPr lang="ko-KR" altLang="en-US" dirty="0"/>
              <a:t>수축기 때는</a:t>
            </a:r>
            <a:r>
              <a:rPr lang="en-US" altLang="ko-KR" dirty="0"/>
              <a:t>, 3</a:t>
            </a:r>
            <a:r>
              <a:rPr lang="ko-KR" altLang="en-US" dirty="0"/>
              <a:t>개의 </a:t>
            </a:r>
            <a:r>
              <a:rPr lang="en-US" altLang="ko-KR" dirty="0"/>
              <a:t>leaflets</a:t>
            </a:r>
            <a:r>
              <a:rPr lang="ko-KR" altLang="en-US" dirty="0"/>
              <a:t>가 </a:t>
            </a:r>
            <a:r>
              <a:rPr lang="en-US" altLang="ko-KR" dirty="0"/>
              <a:t>Aortic wall</a:t>
            </a:r>
            <a:r>
              <a:rPr lang="ko-KR" altLang="en-US" dirty="0" err="1"/>
              <a:t>에</a:t>
            </a:r>
            <a:r>
              <a:rPr lang="ko-KR" altLang="en-US" dirty="0"/>
              <a:t> 붙어</a:t>
            </a:r>
            <a:r>
              <a:rPr lang="en-US" altLang="ko-KR" dirty="0"/>
              <a:t>, </a:t>
            </a:r>
            <a:r>
              <a:rPr lang="ko-KR" altLang="en-US" dirty="0"/>
              <a:t>관문이 열림</a:t>
            </a:r>
            <a:endParaRPr lang="en-US" altLang="ko-KR" dirty="0"/>
          </a:p>
          <a:p>
            <a:pPr lvl="3"/>
            <a:r>
              <a:rPr lang="ko-KR" altLang="en-US" dirty="0"/>
              <a:t>이완기 때는</a:t>
            </a:r>
            <a:r>
              <a:rPr lang="en-US" altLang="ko-KR" dirty="0"/>
              <a:t>, Sinus of Valsalva</a:t>
            </a:r>
            <a:r>
              <a:rPr lang="ko-KR" altLang="en-US" dirty="0"/>
              <a:t> 공간이 팽창하여</a:t>
            </a:r>
            <a:r>
              <a:rPr lang="en-US" altLang="ko-KR" dirty="0"/>
              <a:t>, </a:t>
            </a:r>
            <a:r>
              <a:rPr lang="ko-KR" altLang="en-US" dirty="0"/>
              <a:t>관문이 닫힘</a:t>
            </a:r>
            <a:endParaRPr lang="en-US" altLang="ko-KR" dirty="0"/>
          </a:p>
          <a:p>
            <a:pPr marL="914400" lvl="2" indent="0">
              <a:buNone/>
            </a:pPr>
            <a:endParaRPr lang="en-US" altLang="ko-KR" dirty="0"/>
          </a:p>
          <a:p>
            <a:pPr lvl="1"/>
            <a:endParaRPr lang="en-US" altLang="ko-KR" dirty="0"/>
          </a:p>
        </p:txBody>
      </p:sp>
      <p:grpSp>
        <p:nvGrpSpPr>
          <p:cNvPr id="6" name="그룹 5">
            <a:extLst>
              <a:ext uri="{FF2B5EF4-FFF2-40B4-BE49-F238E27FC236}">
                <a16:creationId xmlns:a16="http://schemas.microsoft.com/office/drawing/2014/main" id="{77BB7670-63D8-4A2F-4DE4-78601D39DE6B}"/>
              </a:ext>
            </a:extLst>
          </p:cNvPr>
          <p:cNvGrpSpPr/>
          <p:nvPr/>
        </p:nvGrpSpPr>
        <p:grpSpPr>
          <a:xfrm>
            <a:off x="1735323" y="3429000"/>
            <a:ext cx="8721354" cy="2712439"/>
            <a:chOff x="1152146" y="3429000"/>
            <a:chExt cx="9832756" cy="2951087"/>
          </a:xfrm>
        </p:grpSpPr>
        <p:grpSp>
          <p:nvGrpSpPr>
            <p:cNvPr id="20" name="그룹 19">
              <a:extLst>
                <a:ext uri="{FF2B5EF4-FFF2-40B4-BE49-F238E27FC236}">
                  <a16:creationId xmlns:a16="http://schemas.microsoft.com/office/drawing/2014/main" id="{67E2A249-77FC-E31A-A395-6A596889E53E}"/>
                </a:ext>
              </a:extLst>
            </p:cNvPr>
            <p:cNvGrpSpPr/>
            <p:nvPr/>
          </p:nvGrpSpPr>
          <p:grpSpPr>
            <a:xfrm>
              <a:off x="5486400" y="3429000"/>
              <a:ext cx="5498502" cy="2951087"/>
              <a:chOff x="5340322" y="2682909"/>
              <a:chExt cx="6422056" cy="3557117"/>
            </a:xfrm>
          </p:grpSpPr>
          <p:pic>
            <p:nvPicPr>
              <p:cNvPr id="13" name="그림 12">
                <a:extLst>
                  <a:ext uri="{FF2B5EF4-FFF2-40B4-BE49-F238E27FC236}">
                    <a16:creationId xmlns:a16="http://schemas.microsoft.com/office/drawing/2014/main" id="{C7DEE03C-6EB2-BD44-BBEF-B6AAED09131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49" t="825" r="-1" b="1779"/>
              <a:stretch/>
            </p:blipFill>
            <p:spPr>
              <a:xfrm>
                <a:off x="5340322" y="2682909"/>
                <a:ext cx="6422056" cy="3557117"/>
              </a:xfrm>
              <a:prstGeom prst="rect">
                <a:avLst/>
              </a:prstGeom>
            </p:spPr>
          </p:pic>
          <mc:AlternateContent xmlns:mc="http://schemas.openxmlformats.org/markup-compatibility/2006" xmlns:p14="http://schemas.microsoft.com/office/powerpoint/2010/main">
            <mc:Choice Requires="p14">
              <p:contentPart p14:bwMode="auto" r:id="rId4">
                <p14:nvContentPartPr>
                  <p14:cNvPr id="14" name="잉크 13">
                    <a:extLst>
                      <a:ext uri="{FF2B5EF4-FFF2-40B4-BE49-F238E27FC236}">
                        <a16:creationId xmlns:a16="http://schemas.microsoft.com/office/drawing/2014/main" id="{30DCC501-88C5-AC77-B03B-567106B475A2}"/>
                      </a:ext>
                    </a:extLst>
                  </p14:cNvPr>
                  <p14:cNvContentPartPr/>
                  <p14:nvPr/>
                </p14:nvContentPartPr>
                <p14:xfrm>
                  <a:off x="9322627" y="4013608"/>
                  <a:ext cx="401040" cy="21240"/>
                </p14:xfrm>
              </p:contentPart>
            </mc:Choice>
            <mc:Fallback xmlns="">
              <p:pic>
                <p:nvPicPr>
                  <p:cNvPr id="14" name="잉크 13">
                    <a:extLst>
                      <a:ext uri="{FF2B5EF4-FFF2-40B4-BE49-F238E27FC236}">
                        <a16:creationId xmlns:a16="http://schemas.microsoft.com/office/drawing/2014/main" id="{30DCC501-88C5-AC77-B03B-567106B475A2}"/>
                      </a:ext>
                    </a:extLst>
                  </p:cNvPr>
                  <p:cNvPicPr/>
                  <p:nvPr/>
                </p:nvPicPr>
                <p:blipFill>
                  <a:blip r:embed="rId5"/>
                  <a:stretch>
                    <a:fillRect/>
                  </a:stretch>
                </p:blipFill>
                <p:spPr>
                  <a:xfrm>
                    <a:off x="9251521" y="3872008"/>
                    <a:ext cx="542779" cy="30396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">
                <p14:nvContentPartPr>
                  <p14:cNvPr id="15" name="잉크 14">
                    <a:extLst>
                      <a:ext uri="{FF2B5EF4-FFF2-40B4-BE49-F238E27FC236}">
                        <a16:creationId xmlns:a16="http://schemas.microsoft.com/office/drawing/2014/main" id="{FDBCEC72-5E57-3B4D-F047-FACAF0A1A067}"/>
                      </a:ext>
                    </a:extLst>
                  </p14:cNvPr>
                  <p14:cNvContentPartPr/>
                  <p14:nvPr/>
                </p14:nvContentPartPr>
                <p14:xfrm>
                  <a:off x="10428187" y="3846568"/>
                  <a:ext cx="307080" cy="8640"/>
                </p14:xfrm>
              </p:contentPart>
            </mc:Choice>
            <mc:Fallback xmlns="">
              <p:pic>
                <p:nvPicPr>
                  <p:cNvPr id="15" name="잉크 14">
                    <a:extLst>
                      <a:ext uri="{FF2B5EF4-FFF2-40B4-BE49-F238E27FC236}">
                        <a16:creationId xmlns:a16="http://schemas.microsoft.com/office/drawing/2014/main" id="{FDBCEC72-5E57-3B4D-F047-FACAF0A1A067}"/>
                      </a:ext>
                    </a:extLst>
                  </p:cNvPr>
                  <p:cNvPicPr/>
                  <p:nvPr/>
                </p:nvPicPr>
                <p:blipFill>
                  <a:blip r:embed="rId7"/>
                  <a:stretch>
                    <a:fillRect/>
                  </a:stretch>
                </p:blipFill>
                <p:spPr>
                  <a:xfrm>
                    <a:off x="10357104" y="3710147"/>
                    <a:ext cx="448773" cy="28102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">
                <p14:nvContentPartPr>
                  <p14:cNvPr id="16" name="잉크 15">
                    <a:extLst>
                      <a:ext uri="{FF2B5EF4-FFF2-40B4-BE49-F238E27FC236}">
                        <a16:creationId xmlns:a16="http://schemas.microsoft.com/office/drawing/2014/main" id="{E5D41467-78D2-0C6B-C6E5-C985A1A4E647}"/>
                      </a:ext>
                    </a:extLst>
                  </p14:cNvPr>
                  <p14:cNvContentPartPr/>
                  <p14:nvPr/>
                </p14:nvContentPartPr>
                <p14:xfrm>
                  <a:off x="9991507" y="4772128"/>
                  <a:ext cx="230760" cy="360"/>
                </p14:xfrm>
              </p:contentPart>
            </mc:Choice>
            <mc:Fallback xmlns="">
              <p:pic>
                <p:nvPicPr>
                  <p:cNvPr id="16" name="잉크 15">
                    <a:extLst>
                      <a:ext uri="{FF2B5EF4-FFF2-40B4-BE49-F238E27FC236}">
                        <a16:creationId xmlns:a16="http://schemas.microsoft.com/office/drawing/2014/main" id="{E5D41467-78D2-0C6B-C6E5-C985A1A4E647}"/>
                      </a:ext>
                    </a:extLst>
                  </p:cNvPr>
                  <p:cNvPicPr/>
                  <p:nvPr/>
                </p:nvPicPr>
                <p:blipFill>
                  <a:blip r:embed="rId9"/>
                  <a:stretch>
                    <a:fillRect/>
                  </a:stretch>
                </p:blipFill>
                <p:spPr>
                  <a:xfrm>
                    <a:off x="9920431" y="4664128"/>
                    <a:ext cx="372438" cy="216000"/>
                  </a:xfrm>
                  <a:prstGeom prst="rect">
                    <a:avLst/>
                  </a:prstGeom>
                </p:spPr>
              </p:pic>
            </mc:Fallback>
          </mc:AlternateContent>
        </p:grpSp>
        <p:pic>
          <p:nvPicPr>
            <p:cNvPr id="5" name="그림 4">
              <a:extLst>
                <a:ext uri="{FF2B5EF4-FFF2-40B4-BE49-F238E27FC236}">
                  <a16:creationId xmlns:a16="http://schemas.microsoft.com/office/drawing/2014/main" id="{6F8DEC25-3455-ADD5-F717-C9F99F6982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l="2207" t="4455" r="1933" b="3485"/>
            <a:stretch/>
          </p:blipFill>
          <p:spPr>
            <a:xfrm>
              <a:off x="1152146" y="3792495"/>
              <a:ext cx="4026040" cy="258759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355376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35099736-A0A4-BCD7-C786-F85B0813599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Aortic Root</a:t>
            </a:r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CFE0C542-54DB-C485-0145-F852826616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9623" y="1026160"/>
            <a:ext cx="11428591" cy="5278845"/>
          </a:xfrm>
        </p:spPr>
        <p:txBody>
          <a:bodyPr>
            <a:normAutofit/>
          </a:bodyPr>
          <a:lstStyle/>
          <a:p>
            <a:r>
              <a:rPr lang="en-US" altLang="ko-KR" dirty="0"/>
              <a:t>Aortic Root</a:t>
            </a:r>
            <a:r>
              <a:rPr lang="ko-KR" altLang="en-US" dirty="0"/>
              <a:t> </a:t>
            </a:r>
            <a:r>
              <a:rPr lang="en-US" altLang="ko-KR" dirty="0"/>
              <a:t>Anatomy</a:t>
            </a:r>
          </a:p>
          <a:p>
            <a:pPr marL="800100" lvl="1" indent="-342900">
              <a:buFont typeface="+mj-lt"/>
              <a:buAutoNum type="arabicParenR" startAt="2"/>
            </a:pPr>
            <a:r>
              <a:rPr lang="en-US" altLang="ko-KR" dirty="0"/>
              <a:t>Aorta Valve (</a:t>
            </a:r>
            <a:r>
              <a:rPr lang="ko-KR" altLang="en-US" dirty="0"/>
              <a:t>대동맥 판막</a:t>
            </a:r>
            <a:r>
              <a:rPr lang="en-US" altLang="ko-KR" dirty="0"/>
              <a:t>)</a:t>
            </a:r>
          </a:p>
          <a:p>
            <a:pPr lvl="2"/>
            <a:r>
              <a:rPr lang="en-US" altLang="ko-KR" dirty="0"/>
              <a:t>Hinge Points (Nadir, </a:t>
            </a:r>
            <a:r>
              <a:rPr lang="ko-KR" altLang="en-US" dirty="0"/>
              <a:t>정점</a:t>
            </a:r>
            <a:r>
              <a:rPr lang="en-US" altLang="ko-KR" dirty="0"/>
              <a:t>) : </a:t>
            </a:r>
            <a:r>
              <a:rPr lang="ko-KR" altLang="en-US" dirty="0"/>
              <a:t>각 </a:t>
            </a:r>
            <a:r>
              <a:rPr lang="en-US" altLang="ko-KR" dirty="0"/>
              <a:t>leaflets</a:t>
            </a:r>
            <a:r>
              <a:rPr lang="ko-KR" altLang="en-US" dirty="0"/>
              <a:t>의 꼭지점</a:t>
            </a:r>
            <a:r>
              <a:rPr lang="en-US" altLang="ko-KR" dirty="0"/>
              <a:t>, aortic root</a:t>
            </a:r>
            <a:r>
              <a:rPr lang="ko-KR" altLang="en-US" dirty="0"/>
              <a:t>에서 가장 조이는 부분</a:t>
            </a:r>
            <a:endParaRPr lang="en-US" altLang="ko-KR" dirty="0"/>
          </a:p>
          <a:p>
            <a:pPr lvl="2"/>
            <a:r>
              <a:rPr lang="en-US" altLang="ko-KR" b="1" u="sng" dirty="0">
                <a:solidFill>
                  <a:srgbClr val="FF0000"/>
                </a:solidFill>
              </a:rPr>
              <a:t>Annulus (</a:t>
            </a:r>
            <a:r>
              <a:rPr lang="ko-KR" altLang="en-US" b="1" u="sng" dirty="0">
                <a:solidFill>
                  <a:srgbClr val="FF0000"/>
                </a:solidFill>
              </a:rPr>
              <a:t>대동맥판막환</a:t>
            </a:r>
            <a:r>
              <a:rPr lang="en-US" altLang="ko-KR" b="1" u="sng" dirty="0">
                <a:solidFill>
                  <a:srgbClr val="FF0000"/>
                </a:solidFill>
              </a:rPr>
              <a:t>)</a:t>
            </a:r>
          </a:p>
          <a:p>
            <a:pPr lvl="3"/>
            <a:r>
              <a:rPr lang="ko-KR" altLang="en-US" dirty="0"/>
              <a:t>각 </a:t>
            </a:r>
            <a:r>
              <a:rPr lang="en-US" altLang="ko-KR" dirty="0"/>
              <a:t>cups</a:t>
            </a:r>
            <a:r>
              <a:rPr lang="ko-KR" altLang="en-US" dirty="0"/>
              <a:t>의 </a:t>
            </a:r>
            <a:r>
              <a:rPr lang="en-US" altLang="ko-KR" dirty="0"/>
              <a:t>hinge points</a:t>
            </a:r>
            <a:r>
              <a:rPr lang="ko-KR" altLang="en-US" dirty="0" err="1"/>
              <a:t>를</a:t>
            </a:r>
            <a:r>
              <a:rPr lang="ko-KR" altLang="en-US" dirty="0"/>
              <a:t> 이루는 가상의 평면</a:t>
            </a:r>
            <a:endParaRPr lang="en-US" altLang="ko-KR" dirty="0"/>
          </a:p>
          <a:p>
            <a:pPr lvl="3"/>
            <a:endParaRPr lang="en-US" altLang="ko-KR" dirty="0"/>
          </a:p>
          <a:p>
            <a:pPr marL="914400" lvl="2" indent="0">
              <a:buNone/>
            </a:pPr>
            <a:endParaRPr lang="en-US" altLang="ko-KR" dirty="0"/>
          </a:p>
          <a:p>
            <a:pPr lvl="1"/>
            <a:endParaRPr lang="en-US" altLang="ko-KR" dirty="0"/>
          </a:p>
        </p:txBody>
      </p:sp>
      <p:grpSp>
        <p:nvGrpSpPr>
          <p:cNvPr id="20" name="그룹 19">
            <a:extLst>
              <a:ext uri="{FF2B5EF4-FFF2-40B4-BE49-F238E27FC236}">
                <a16:creationId xmlns:a16="http://schemas.microsoft.com/office/drawing/2014/main" id="{67E2A249-77FC-E31A-A395-6A596889E53E}"/>
              </a:ext>
            </a:extLst>
          </p:cNvPr>
          <p:cNvGrpSpPr/>
          <p:nvPr/>
        </p:nvGrpSpPr>
        <p:grpSpPr>
          <a:xfrm>
            <a:off x="5579674" y="3429000"/>
            <a:ext cx="4877003" cy="2712439"/>
            <a:chOff x="5340322" y="2682909"/>
            <a:chExt cx="6422056" cy="3557117"/>
          </a:xfrm>
        </p:grpSpPr>
        <p:pic>
          <p:nvPicPr>
            <p:cNvPr id="13" name="그림 12">
              <a:extLst>
                <a:ext uri="{FF2B5EF4-FFF2-40B4-BE49-F238E27FC236}">
                  <a16:creationId xmlns:a16="http://schemas.microsoft.com/office/drawing/2014/main" id="{C7DEE03C-6EB2-BD44-BBEF-B6AAED0913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49" t="825" r="-1" b="1779"/>
            <a:stretch/>
          </p:blipFill>
          <p:spPr>
            <a:xfrm>
              <a:off x="5340322" y="2682909"/>
              <a:ext cx="6422056" cy="3557117"/>
            </a:xfrm>
            <a:prstGeom prst="rect">
              <a:avLst/>
            </a:prstGeom>
          </p:spPr>
        </p:pic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14" name="잉크 13">
                  <a:extLst>
                    <a:ext uri="{FF2B5EF4-FFF2-40B4-BE49-F238E27FC236}">
                      <a16:creationId xmlns:a16="http://schemas.microsoft.com/office/drawing/2014/main" id="{30DCC501-88C5-AC77-B03B-567106B475A2}"/>
                    </a:ext>
                  </a:extLst>
                </p14:cNvPr>
                <p14:cNvContentPartPr/>
                <p14:nvPr/>
              </p14:nvContentPartPr>
              <p14:xfrm>
                <a:off x="9322627" y="4013608"/>
                <a:ext cx="401040" cy="21240"/>
              </p14:xfrm>
            </p:contentPart>
          </mc:Choice>
          <mc:Fallback xmlns="">
            <p:pic>
              <p:nvPicPr>
                <p:cNvPr id="14" name="잉크 13">
                  <a:extLst>
                    <a:ext uri="{FF2B5EF4-FFF2-40B4-BE49-F238E27FC236}">
                      <a16:creationId xmlns:a16="http://schemas.microsoft.com/office/drawing/2014/main" id="{30DCC501-88C5-AC77-B03B-567106B475A2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9251521" y="3872008"/>
                  <a:ext cx="542779" cy="30396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15" name="잉크 14">
                  <a:extLst>
                    <a:ext uri="{FF2B5EF4-FFF2-40B4-BE49-F238E27FC236}">
                      <a16:creationId xmlns:a16="http://schemas.microsoft.com/office/drawing/2014/main" id="{FDBCEC72-5E57-3B4D-F047-FACAF0A1A067}"/>
                    </a:ext>
                  </a:extLst>
                </p14:cNvPr>
                <p14:cNvContentPartPr/>
                <p14:nvPr/>
              </p14:nvContentPartPr>
              <p14:xfrm>
                <a:off x="10428187" y="3846568"/>
                <a:ext cx="307080" cy="8640"/>
              </p14:xfrm>
            </p:contentPart>
          </mc:Choice>
          <mc:Fallback xmlns="">
            <p:pic>
              <p:nvPicPr>
                <p:cNvPr id="15" name="잉크 14">
                  <a:extLst>
                    <a:ext uri="{FF2B5EF4-FFF2-40B4-BE49-F238E27FC236}">
                      <a16:creationId xmlns:a16="http://schemas.microsoft.com/office/drawing/2014/main" id="{FDBCEC72-5E57-3B4D-F047-FACAF0A1A067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10357104" y="3710147"/>
                  <a:ext cx="448773" cy="28102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16" name="잉크 15">
                  <a:extLst>
                    <a:ext uri="{FF2B5EF4-FFF2-40B4-BE49-F238E27FC236}">
                      <a16:creationId xmlns:a16="http://schemas.microsoft.com/office/drawing/2014/main" id="{E5D41467-78D2-0C6B-C6E5-C985A1A4E647}"/>
                    </a:ext>
                  </a:extLst>
                </p14:cNvPr>
                <p14:cNvContentPartPr/>
                <p14:nvPr/>
              </p14:nvContentPartPr>
              <p14:xfrm>
                <a:off x="9991507" y="4772128"/>
                <a:ext cx="230760" cy="360"/>
              </p14:xfrm>
            </p:contentPart>
          </mc:Choice>
          <mc:Fallback xmlns="">
            <p:pic>
              <p:nvPicPr>
                <p:cNvPr id="16" name="잉크 15">
                  <a:extLst>
                    <a:ext uri="{FF2B5EF4-FFF2-40B4-BE49-F238E27FC236}">
                      <a16:creationId xmlns:a16="http://schemas.microsoft.com/office/drawing/2014/main" id="{E5D41467-78D2-0C6B-C6E5-C985A1A4E647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9920431" y="4664128"/>
                  <a:ext cx="372438" cy="21600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4" name="Picture 2" descr="Standardized Imaging for Aortic Annular Sizing: Implications for  Transcatheter Valve Selection - ScienceDirect">
            <a:extLst>
              <a:ext uri="{FF2B5EF4-FFF2-40B4-BE49-F238E27FC236}">
                <a16:creationId xmlns:a16="http://schemas.microsoft.com/office/drawing/2014/main" id="{1C1C058F-7321-B1B6-C662-F1C3D47A2B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9" t="9297" r="2298" b="7923"/>
          <a:stretch/>
        </p:blipFill>
        <p:spPr bwMode="auto">
          <a:xfrm>
            <a:off x="590369" y="3468528"/>
            <a:ext cx="4828559" cy="2672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92346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35099736-A0A4-BCD7-C786-F85B0813599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Aortic Root</a:t>
            </a:r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CFE0C542-54DB-C485-0145-F852826616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9623" y="1026160"/>
            <a:ext cx="11428591" cy="5278845"/>
          </a:xfrm>
        </p:spPr>
        <p:txBody>
          <a:bodyPr>
            <a:normAutofit/>
          </a:bodyPr>
          <a:lstStyle/>
          <a:p>
            <a:r>
              <a:rPr lang="en-US" altLang="ko-KR" dirty="0"/>
              <a:t>Aortic Root</a:t>
            </a:r>
            <a:r>
              <a:rPr lang="ko-KR" altLang="en-US" dirty="0"/>
              <a:t> </a:t>
            </a:r>
            <a:r>
              <a:rPr lang="en-US" altLang="ko-KR" dirty="0"/>
              <a:t>Anatomy</a:t>
            </a:r>
          </a:p>
          <a:p>
            <a:pPr marL="800100" lvl="1" indent="-342900">
              <a:buFont typeface="+mj-lt"/>
              <a:buAutoNum type="arabicParenR" startAt="3"/>
            </a:pPr>
            <a:r>
              <a:rPr lang="en-US" altLang="ko-KR" dirty="0" err="1"/>
              <a:t>Ventriculoaortic</a:t>
            </a:r>
            <a:r>
              <a:rPr lang="en-US" altLang="ko-KR" dirty="0"/>
              <a:t> ring</a:t>
            </a:r>
          </a:p>
          <a:p>
            <a:pPr lvl="2"/>
            <a:r>
              <a:rPr lang="en-US" altLang="ko-KR" dirty="0"/>
              <a:t>LV-Aorta Root</a:t>
            </a:r>
            <a:r>
              <a:rPr lang="ko-KR" altLang="en-US" dirty="0"/>
              <a:t>의 실제 접합부</a:t>
            </a:r>
            <a:endParaRPr lang="en-US" altLang="ko-KR" dirty="0"/>
          </a:p>
          <a:p>
            <a:pPr marL="914400" lvl="2" indent="0">
              <a:buNone/>
            </a:pPr>
            <a:endParaRPr lang="en-US" altLang="ko-KR" dirty="0"/>
          </a:p>
          <a:p>
            <a:pPr lvl="1"/>
            <a:endParaRPr lang="en-US" altLang="ko-KR" dirty="0"/>
          </a:p>
        </p:txBody>
      </p:sp>
      <p:pic>
        <p:nvPicPr>
          <p:cNvPr id="5" name="Picture 4" descr="Graphical depiction of the aortic annulus. The virtual ring formed by... |  Download Scientific Diagram">
            <a:extLst>
              <a:ext uri="{FF2B5EF4-FFF2-40B4-BE49-F238E27FC236}">
                <a16:creationId xmlns:a16="http://schemas.microsoft.com/office/drawing/2014/main" id="{146147C0-4032-92B3-71C1-BA1CE4883F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9895" y="2709273"/>
            <a:ext cx="2771097" cy="3595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CA2CD93D-83E7-C480-3D9D-EF1A1A3251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4597" y="2709273"/>
            <a:ext cx="4515851" cy="3595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84937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35099736-A0A4-BCD7-C786-F85B0813599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19037" y="0"/>
            <a:ext cx="11339177" cy="624423"/>
          </a:xfrm>
        </p:spPr>
        <p:txBody>
          <a:bodyPr/>
          <a:lstStyle/>
          <a:p>
            <a:r>
              <a:rPr lang="en-US" altLang="ko-KR" dirty="0"/>
              <a:t>AS(Aortic Stenosis) : </a:t>
            </a:r>
            <a:r>
              <a:rPr lang="ko-KR" altLang="en-US" dirty="0"/>
              <a:t>대동맥 협착증</a:t>
            </a:r>
            <a:endParaRPr lang="en-US" altLang="ko-KR" dirty="0"/>
          </a:p>
        </p:txBody>
      </p:sp>
      <p:sp>
        <p:nvSpPr>
          <p:cNvPr id="7" name="내용 개체 틀 6">
            <a:extLst>
              <a:ext uri="{FF2B5EF4-FFF2-40B4-BE49-F238E27FC236}">
                <a16:creationId xmlns:a16="http://schemas.microsoft.com/office/drawing/2014/main" id="{019B212D-7BCE-BA6A-AE69-D60946628B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9623" y="1026160"/>
            <a:ext cx="11339177" cy="5278845"/>
          </a:xfrm>
        </p:spPr>
        <p:txBody>
          <a:bodyPr>
            <a:normAutofit/>
          </a:bodyPr>
          <a:lstStyle/>
          <a:p>
            <a:r>
              <a:rPr lang="en-US" altLang="ko-KR" dirty="0"/>
              <a:t>AS(Aortic Stenosis) : </a:t>
            </a:r>
            <a:r>
              <a:rPr lang="ko-KR" altLang="en-US" dirty="0"/>
              <a:t>대동맥 협착증</a:t>
            </a:r>
            <a:endParaRPr lang="en-US" altLang="ko-KR" dirty="0"/>
          </a:p>
          <a:p>
            <a:pPr lvl="1"/>
            <a:r>
              <a:rPr lang="ko-KR" altLang="en-US" b="1" dirty="0">
                <a:solidFill>
                  <a:srgbClr val="0E0E0E"/>
                </a:solidFill>
                <a:effectLst/>
                <a:latin typeface="KoPubWorld돋움체 Medium" panose="00000600000000000000" pitchFamily="2" charset="-127"/>
                <a:ea typeface="KoPubWorld돋움체 Medium" panose="00000600000000000000" pitchFamily="2" charset="-127"/>
                <a:cs typeface="KoPubWorld돋움체 Medium" panose="00000600000000000000" pitchFamily="2" charset="-127"/>
              </a:rPr>
              <a:t>심장의 대동맥 판막이 좁아져서 혈액이 심장에서 대동맥을 통해 나가는 것을 방해하는 상태</a:t>
            </a:r>
            <a:endParaRPr lang="en-US" altLang="ko-KR" b="1" dirty="0">
              <a:latin typeface="KoPubWorld돋움체 Medium" panose="00000600000000000000" pitchFamily="2" charset="-127"/>
              <a:ea typeface="KoPubWorld돋움체 Medium" panose="00000600000000000000" pitchFamily="2" charset="-127"/>
              <a:cs typeface="KoPubWorld돋움체 Medium" panose="00000600000000000000" pitchFamily="2" charset="-127"/>
            </a:endParaRPr>
          </a:p>
          <a:p>
            <a:pPr lvl="2"/>
            <a:r>
              <a:rPr lang="ko-KR" altLang="en-US" dirty="0">
                <a:latin typeface="KoPubWorld돋움체 Medium" panose="00000600000000000000" pitchFamily="2" charset="-127"/>
                <a:ea typeface="KoPubWorld돋움체 Medium" panose="00000600000000000000" pitchFamily="2" charset="-127"/>
                <a:cs typeface="KoPubWorld돋움체 Medium" panose="00000600000000000000" pitchFamily="2" charset="-127"/>
              </a:rPr>
              <a:t>선진국에서 가장 흔한 판막 심장 질환</a:t>
            </a:r>
            <a:endParaRPr lang="en-US" altLang="ko-KR" dirty="0">
              <a:latin typeface="KoPubWorld돋움체 Medium" panose="00000600000000000000" pitchFamily="2" charset="-127"/>
              <a:ea typeface="KoPubWorld돋움체 Medium" panose="00000600000000000000" pitchFamily="2" charset="-127"/>
              <a:cs typeface="KoPubWorld돋움체 Medium" panose="00000600000000000000" pitchFamily="2" charset="-127"/>
            </a:endParaRPr>
          </a:p>
          <a:p>
            <a:pPr lvl="1"/>
            <a:r>
              <a:rPr lang="en-US" altLang="ko-KR" b="1" dirty="0">
                <a:latin typeface="KoPubWorld돋움체 Medium" panose="00000600000000000000" pitchFamily="2" charset="-127"/>
                <a:ea typeface="KoPubWorld돋움체 Medium" panose="00000600000000000000" pitchFamily="2" charset="-127"/>
                <a:cs typeface="KoPubWorld돋움체 Medium" panose="00000600000000000000" pitchFamily="2" charset="-127"/>
              </a:rPr>
              <a:t>AS </a:t>
            </a:r>
            <a:r>
              <a:rPr lang="ko-KR" altLang="en-US" b="1" dirty="0">
                <a:latin typeface="KoPubWorld돋움체 Medium" panose="00000600000000000000" pitchFamily="2" charset="-127"/>
                <a:ea typeface="KoPubWorld돋움체 Medium" panose="00000600000000000000" pitchFamily="2" charset="-127"/>
                <a:cs typeface="KoPubWorld돋움체 Medium" panose="00000600000000000000" pitchFamily="2" charset="-127"/>
              </a:rPr>
              <a:t>평가의</a:t>
            </a:r>
            <a:r>
              <a:rPr lang="en-US" altLang="ko-KR" b="1" dirty="0">
                <a:latin typeface="KoPubWorld돋움체 Medium" panose="00000600000000000000" pitchFamily="2" charset="-127"/>
                <a:ea typeface="KoPubWorld돋움체 Medium" panose="00000600000000000000" pitchFamily="2" charset="-127"/>
                <a:cs typeface="KoPubWorld돋움체 Medium" panose="00000600000000000000" pitchFamily="2" charset="-127"/>
              </a:rPr>
              <a:t> </a:t>
            </a:r>
            <a:r>
              <a:rPr lang="ko-KR" altLang="en-US" b="1" dirty="0">
                <a:latin typeface="KoPubWorld돋움체 Medium" panose="00000600000000000000" pitchFamily="2" charset="-127"/>
                <a:ea typeface="KoPubWorld돋움체 Medium" panose="00000600000000000000" pitchFamily="2" charset="-127"/>
                <a:cs typeface="KoPubWorld돋움체 Medium" panose="00000600000000000000" pitchFamily="2" charset="-127"/>
              </a:rPr>
              <a:t>주요한 검사 방법은 </a:t>
            </a:r>
            <a:r>
              <a:rPr lang="en-US" altLang="ko-KR" b="1" dirty="0">
                <a:latin typeface="KoPubWorld돋움체 Medium" panose="00000600000000000000" pitchFamily="2" charset="-127"/>
                <a:ea typeface="KoPubWorld돋움체 Medium" panose="00000600000000000000" pitchFamily="2" charset="-127"/>
                <a:cs typeface="KoPubWorld돋움체 Medium" panose="00000600000000000000" pitchFamily="2" charset="-127"/>
              </a:rPr>
              <a:t>Echocardiography(</a:t>
            </a:r>
            <a:r>
              <a:rPr lang="ko-KR" altLang="en-US" b="1" dirty="0">
                <a:latin typeface="KoPubWorld돋움체 Medium" panose="00000600000000000000" pitchFamily="2" charset="-127"/>
                <a:ea typeface="KoPubWorld돋움체 Medium" panose="00000600000000000000" pitchFamily="2" charset="-127"/>
                <a:cs typeface="KoPubWorld돋움체 Medium" panose="00000600000000000000" pitchFamily="2" charset="-127"/>
              </a:rPr>
              <a:t>심장 초음파</a:t>
            </a:r>
            <a:r>
              <a:rPr lang="en-US" altLang="ko-KR" b="1" dirty="0">
                <a:latin typeface="KoPubWorld돋움체 Medium" panose="00000600000000000000" pitchFamily="2" charset="-127"/>
                <a:ea typeface="KoPubWorld돋움체 Medium" panose="00000600000000000000" pitchFamily="2" charset="-127"/>
                <a:cs typeface="KoPubWorld돋움체 Medium" panose="00000600000000000000" pitchFamily="2" charset="-127"/>
              </a:rPr>
              <a:t>)</a:t>
            </a:r>
            <a:r>
              <a:rPr lang="ko-KR" altLang="en-US" b="1" dirty="0">
                <a:latin typeface="KoPubWorld돋움체 Medium" panose="00000600000000000000" pitchFamily="2" charset="-127"/>
                <a:ea typeface="KoPubWorld돋움체 Medium" panose="00000600000000000000" pitchFamily="2" charset="-127"/>
                <a:cs typeface="KoPubWorld돋움체 Medium" panose="00000600000000000000" pitchFamily="2" charset="-127"/>
              </a:rPr>
              <a:t> 검사</a:t>
            </a:r>
            <a:endParaRPr lang="en-US" altLang="ko-KR" b="1" dirty="0">
              <a:latin typeface="KoPubWorld돋움체 Medium" panose="00000600000000000000" pitchFamily="2" charset="-127"/>
              <a:ea typeface="KoPubWorld돋움체 Medium" panose="00000600000000000000" pitchFamily="2" charset="-127"/>
              <a:cs typeface="KoPubWorld돋움체 Medium" panose="00000600000000000000" pitchFamily="2" charset="-127"/>
            </a:endParaRPr>
          </a:p>
          <a:p>
            <a:pPr lvl="2"/>
            <a:r>
              <a:rPr lang="ko-KR" altLang="en-US" dirty="0">
                <a:latin typeface="KoPubWorld돋움체 Medium" panose="00000600000000000000" pitchFamily="2" charset="-127"/>
                <a:ea typeface="KoPubWorld돋움체 Medium" panose="00000600000000000000" pitchFamily="2" charset="-127"/>
                <a:cs typeface="KoPubWorld돋움체 Medium" panose="00000600000000000000" pitchFamily="2" charset="-127"/>
              </a:rPr>
              <a:t>대동맥 판막을 통과하는 혈류의 평균 압력 차</a:t>
            </a:r>
            <a:r>
              <a:rPr lang="en-US" altLang="ko-KR" dirty="0">
                <a:latin typeface="KoPubWorld돋움체 Medium" panose="00000600000000000000" pitchFamily="2" charset="-127"/>
                <a:ea typeface="KoPubWorld돋움체 Medium" panose="00000600000000000000" pitchFamily="2" charset="-127"/>
                <a:cs typeface="KoPubWorld돋움체 Medium" panose="00000600000000000000" pitchFamily="2" charset="-127"/>
              </a:rPr>
              <a:t>,</a:t>
            </a:r>
            <a:r>
              <a:rPr lang="ko-KR" altLang="en-US" dirty="0">
                <a:latin typeface="KoPubWorld돋움체 Medium" panose="00000600000000000000" pitchFamily="2" charset="-127"/>
                <a:ea typeface="KoPubWorld돋움체 Medium" panose="00000600000000000000" pitchFamily="2" charset="-127"/>
                <a:cs typeface="KoPubWorld돋움체 Medium" panose="00000600000000000000" pitchFamily="2" charset="-127"/>
              </a:rPr>
              <a:t> 최대 </a:t>
            </a:r>
            <a:r>
              <a:rPr lang="ko-KR" altLang="en-US" dirty="0"/>
              <a:t>혈류 속도 등</a:t>
            </a:r>
            <a:endParaRPr lang="en-US" altLang="ko-KR" dirty="0">
              <a:latin typeface="KoPubWorld돋움체 Medium" panose="00000600000000000000" pitchFamily="2" charset="-127"/>
              <a:ea typeface="KoPubWorld돋움체 Medium" panose="00000600000000000000" pitchFamily="2" charset="-127"/>
              <a:cs typeface="KoPubWorld돋움체 Medium" panose="00000600000000000000" pitchFamily="2" charset="-127"/>
            </a:endParaRPr>
          </a:p>
          <a:p>
            <a:pPr lvl="2"/>
            <a:r>
              <a:rPr lang="ko-KR" altLang="en-US" dirty="0"/>
              <a:t>가장 흔하게 사용되는 방법은 </a:t>
            </a:r>
            <a:r>
              <a:rPr lang="en-US" altLang="ko-KR" dirty="0"/>
              <a:t>CT </a:t>
            </a:r>
            <a:r>
              <a:rPr lang="ko-KR" altLang="en-US" dirty="0"/>
              <a:t>촬영을 통한 </a:t>
            </a:r>
            <a:r>
              <a:rPr lang="en-US" altLang="ko-KR" dirty="0"/>
              <a:t>AVC </a:t>
            </a:r>
            <a:r>
              <a:rPr lang="ko-KR" altLang="en-US" dirty="0"/>
              <a:t>점수를 포함한 영상 접근법</a:t>
            </a:r>
            <a:endParaRPr lang="en-US" altLang="ko-KR" dirty="0">
              <a:latin typeface="KoPubWorld돋움체 Medium" panose="00000600000000000000" pitchFamily="2" charset="-127"/>
              <a:ea typeface="KoPubWorld돋움체 Medium" panose="00000600000000000000" pitchFamily="2" charset="-127"/>
              <a:cs typeface="KoPubWorld돋움체 Medium" panose="00000600000000000000" pitchFamily="2" charset="-127"/>
            </a:endParaRPr>
          </a:p>
          <a:p>
            <a:pPr lvl="1"/>
            <a:endParaRPr lang="en-US" altLang="ko-KR" b="1" dirty="0">
              <a:latin typeface="KoPubWorld돋움체 Medium" panose="00000600000000000000" pitchFamily="2" charset="-127"/>
              <a:ea typeface="KoPubWorld돋움체 Medium" panose="00000600000000000000" pitchFamily="2" charset="-127"/>
              <a:cs typeface="KoPubWorld돋움체 Medium" panose="00000600000000000000" pitchFamily="2" charset="-127"/>
            </a:endParaRP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22D13EDF-714D-4A9B-AABF-164854E905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7618" y="3277742"/>
            <a:ext cx="4576763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55676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35099736-A0A4-BCD7-C786-F85B0813599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19037" y="0"/>
            <a:ext cx="11339177" cy="624423"/>
          </a:xfrm>
        </p:spPr>
        <p:txBody>
          <a:bodyPr/>
          <a:lstStyle/>
          <a:p>
            <a:r>
              <a:rPr lang="en-US" altLang="ko-KR" dirty="0"/>
              <a:t>AVC(Aortic Valve Calcium, </a:t>
            </a:r>
            <a:r>
              <a:rPr lang="ko-KR" altLang="en-US" dirty="0"/>
              <a:t>대동맥 판막 칼슘</a:t>
            </a:r>
            <a:r>
              <a:rPr lang="en-US" altLang="ko-KR" dirty="0"/>
              <a:t>) </a:t>
            </a:r>
            <a:r>
              <a:rPr lang="ko-KR" altLang="en-US" dirty="0"/>
              <a:t>점수</a:t>
            </a:r>
            <a:endParaRPr lang="en-US" altLang="ko-KR" dirty="0"/>
          </a:p>
        </p:txBody>
      </p:sp>
      <p:sp>
        <p:nvSpPr>
          <p:cNvPr id="7" name="내용 개체 틀 6">
            <a:extLst>
              <a:ext uri="{FF2B5EF4-FFF2-40B4-BE49-F238E27FC236}">
                <a16:creationId xmlns:a16="http://schemas.microsoft.com/office/drawing/2014/main" id="{019B212D-7BCE-BA6A-AE69-D60946628B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9623" y="1026160"/>
            <a:ext cx="11339177" cy="5278845"/>
          </a:xfrm>
        </p:spPr>
        <p:txBody>
          <a:bodyPr>
            <a:normAutofit/>
          </a:bodyPr>
          <a:lstStyle/>
          <a:p>
            <a:r>
              <a:rPr lang="en-US" altLang="ko-KR" dirty="0"/>
              <a:t>AVC(Aortic Valve Calcium, </a:t>
            </a:r>
            <a:r>
              <a:rPr lang="ko-KR" altLang="en-US" dirty="0"/>
              <a:t>대동맥 판막 칼슘</a:t>
            </a:r>
            <a:r>
              <a:rPr lang="en-US" altLang="ko-KR" dirty="0"/>
              <a:t>) </a:t>
            </a:r>
            <a:r>
              <a:rPr lang="ko-KR" altLang="en-US" dirty="0"/>
              <a:t>점수</a:t>
            </a:r>
            <a:endParaRPr lang="en-US" altLang="ko-KR" dirty="0"/>
          </a:p>
          <a:p>
            <a:pPr lvl="1"/>
            <a:r>
              <a:rPr lang="en-US" altLang="ko-KR" b="1" dirty="0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AVC</a:t>
            </a:r>
            <a:r>
              <a:rPr lang="ko-KR" altLang="en-US" b="1" dirty="0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 점수는 대동맥 판막의 석회화의 정도를 수치로 표현</a:t>
            </a:r>
            <a:endParaRPr lang="en-US" altLang="ko-KR" b="1" dirty="0">
              <a:latin typeface="KoPubWorld돋움체 Medium" panose="00000600000000000000" pitchFamily="2" charset="-127"/>
              <a:ea typeface="KoPubWorld돋움체 Medium" panose="00000600000000000000" pitchFamily="2" charset="-127"/>
              <a:cs typeface="KoPubWorld돋움체 Medium" panose="00000600000000000000" pitchFamily="2" charset="-127"/>
            </a:endParaRPr>
          </a:p>
          <a:p>
            <a:pPr lvl="1"/>
            <a:r>
              <a:rPr lang="ko-KR" altLang="en-US" b="1" dirty="0">
                <a:latin typeface="KoPubWorld돋움체 Medium" panose="00000600000000000000" pitchFamily="2" charset="-127"/>
                <a:ea typeface="KoPubWorld돋움체 Medium" panose="00000600000000000000" pitchFamily="2" charset="-127"/>
                <a:cs typeface="KoPubWorld돋움체 Medium" panose="00000600000000000000" pitchFamily="2" charset="-127"/>
              </a:rPr>
              <a:t>대동맥 판막의 석회화는 </a:t>
            </a:r>
            <a:r>
              <a:rPr lang="en-US" altLang="ko-KR" b="1" dirty="0">
                <a:latin typeface="KoPubWorld돋움체 Medium" panose="00000600000000000000" pitchFamily="2" charset="-127"/>
                <a:ea typeface="KoPubWorld돋움체 Medium" panose="00000600000000000000" pitchFamily="2" charset="-127"/>
                <a:cs typeface="KoPubWorld돋움체 Medium" panose="00000600000000000000" pitchFamily="2" charset="-127"/>
              </a:rPr>
              <a:t>AS </a:t>
            </a:r>
            <a:r>
              <a:rPr lang="ko-KR" altLang="en-US" b="1" dirty="0">
                <a:latin typeface="KoPubWorld돋움체 Medium" panose="00000600000000000000" pitchFamily="2" charset="-127"/>
                <a:ea typeface="KoPubWorld돋움체 Medium" panose="00000600000000000000" pitchFamily="2" charset="-127"/>
                <a:cs typeface="KoPubWorld돋움체 Medium" panose="00000600000000000000" pitchFamily="2" charset="-127"/>
              </a:rPr>
              <a:t>진행을 이끄는 주된 과정</a:t>
            </a:r>
            <a:endParaRPr lang="en-US" altLang="ko-KR" b="1" dirty="0">
              <a:latin typeface="KoPubWorld돋움체 Medium" panose="00000600000000000000" pitchFamily="2" charset="-127"/>
              <a:ea typeface="KoPubWorld돋움체 Medium" panose="00000600000000000000" pitchFamily="2" charset="-127"/>
              <a:cs typeface="KoPubWorld돋움체 Medium" panose="00000600000000000000" pitchFamily="2" charset="-127"/>
            </a:endParaRPr>
          </a:p>
          <a:p>
            <a:pPr lvl="2"/>
            <a:r>
              <a:rPr lang="en-US" altLang="ko-KR" dirty="0"/>
              <a:t>AVC</a:t>
            </a:r>
            <a:r>
              <a:rPr lang="ko-KR" altLang="en-US" dirty="0"/>
              <a:t>와 </a:t>
            </a:r>
            <a:r>
              <a:rPr lang="en-US" altLang="ko-KR" dirty="0"/>
              <a:t>AS</a:t>
            </a:r>
            <a:r>
              <a:rPr lang="ko-KR" altLang="en-US" dirty="0"/>
              <a:t>의 중증도는 높은 상관관계에 있음</a:t>
            </a:r>
            <a:r>
              <a:rPr lang="en-US" altLang="ko-KR" dirty="0"/>
              <a:t>.</a:t>
            </a:r>
            <a:endParaRPr lang="en-US" altLang="ko-KR" dirty="0">
              <a:latin typeface="KoPubWorld돋움체 Medium" panose="00000600000000000000" pitchFamily="2" charset="-127"/>
              <a:ea typeface="KoPubWorld돋움체 Medium" panose="00000600000000000000" pitchFamily="2" charset="-127"/>
              <a:cs typeface="KoPubWorld돋움체 Medium" panose="00000600000000000000" pitchFamily="2" charset="-127"/>
            </a:endParaRPr>
          </a:p>
          <a:p>
            <a:pPr lvl="2"/>
            <a:endParaRPr lang="en-US" altLang="ko-KR" b="1" dirty="0">
              <a:latin typeface="KoPubWorld돋움체 Medium" panose="00000600000000000000" pitchFamily="2" charset="-127"/>
              <a:ea typeface="KoPubWorld돋움체 Medium" panose="00000600000000000000" pitchFamily="2" charset="-127"/>
              <a:cs typeface="KoPubWorld돋움체 Medium" panose="00000600000000000000" pitchFamily="2" charset="-127"/>
            </a:endParaRPr>
          </a:p>
          <a:p>
            <a:pPr lvl="1"/>
            <a:endParaRPr lang="en-US" altLang="ko-KR" b="1" dirty="0">
              <a:latin typeface="KoPubWorld돋움체 Medium" panose="00000600000000000000" pitchFamily="2" charset="-127"/>
              <a:ea typeface="KoPubWorld돋움체 Medium" panose="00000600000000000000" pitchFamily="2" charset="-127"/>
              <a:cs typeface="KoPubWorld돋움체 Medium" panose="00000600000000000000" pitchFamily="2" charset="-127"/>
            </a:endParaRP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232E7517-3B64-ABDD-0ED8-C3BB3E6FD5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4495" y="3585063"/>
            <a:ext cx="2587025" cy="2450435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E06AB868-C4F2-2B4D-5B31-C1ED9B67F7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1520" y="3047992"/>
            <a:ext cx="3108960" cy="1684789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EE0CE5FC-E6D1-6D96-55ED-ABDEE5AD14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41520" y="4732781"/>
            <a:ext cx="3108960" cy="1659104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A4DE38A0-D011-821A-B438-C6902BC4E42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29660" y="2892092"/>
            <a:ext cx="2332296" cy="1996587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D427513D-0D4D-3794-FB94-82543B0173A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29660" y="4697455"/>
            <a:ext cx="2380504" cy="2009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1141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35099736-A0A4-BCD7-C786-F85B0813599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19037" y="0"/>
            <a:ext cx="11339177" cy="624423"/>
          </a:xfrm>
        </p:spPr>
        <p:txBody>
          <a:bodyPr/>
          <a:lstStyle/>
          <a:p>
            <a:r>
              <a:rPr lang="en-US" altLang="ko-KR" b="1" dirty="0"/>
              <a:t>Agatston </a:t>
            </a:r>
            <a:r>
              <a:rPr lang="ko-KR" altLang="en-US" b="1" dirty="0"/>
              <a:t>방법</a:t>
            </a:r>
            <a:endParaRPr lang="en-US" altLang="ko-KR" dirty="0"/>
          </a:p>
        </p:txBody>
      </p:sp>
      <p:sp>
        <p:nvSpPr>
          <p:cNvPr id="7" name="내용 개체 틀 6">
            <a:extLst>
              <a:ext uri="{FF2B5EF4-FFF2-40B4-BE49-F238E27FC236}">
                <a16:creationId xmlns:a16="http://schemas.microsoft.com/office/drawing/2014/main" id="{019B212D-7BCE-BA6A-AE69-D60946628B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6411" y="1026160"/>
            <a:ext cx="11339177" cy="5576771"/>
          </a:xfrm>
        </p:spPr>
        <p:txBody>
          <a:bodyPr>
            <a:normAutofit lnSpcReduction="10000"/>
          </a:bodyPr>
          <a:lstStyle/>
          <a:p>
            <a:r>
              <a:rPr lang="en-US" altLang="ko-KR" b="1" dirty="0"/>
              <a:t>Agatston </a:t>
            </a:r>
            <a:r>
              <a:rPr lang="ko-KR" altLang="en-US" b="1" dirty="0"/>
              <a:t>방법</a:t>
            </a:r>
            <a:endParaRPr lang="en-US" altLang="ko-KR" b="1" dirty="0"/>
          </a:p>
          <a:p>
            <a:pPr marL="800100" lvl="1" indent="-342900">
              <a:buAutoNum type="arabicPeriod"/>
            </a:pPr>
            <a:r>
              <a:rPr lang="en-US" altLang="ko-KR" b="1" dirty="0">
                <a:latin typeface="KoPubWorld돋움체 Medium" panose="00000600000000000000" pitchFamily="2" charset="-127"/>
                <a:ea typeface="KoPubWorld돋움체 Medium" panose="00000600000000000000" pitchFamily="2" charset="-127"/>
                <a:cs typeface="KoPubWorld돋움체 Medium" panose="00000600000000000000" pitchFamily="2" charset="-127"/>
              </a:rPr>
              <a:t>CT </a:t>
            </a:r>
            <a:r>
              <a:rPr lang="ko-KR" altLang="en-US" b="1" dirty="0">
                <a:latin typeface="KoPubWorld돋움체 Medium" panose="00000600000000000000" pitchFamily="2" charset="-127"/>
                <a:ea typeface="KoPubWorld돋움체 Medium" panose="00000600000000000000" pitchFamily="2" charset="-127"/>
                <a:cs typeface="KoPubWorld돋움체 Medium" panose="00000600000000000000" pitchFamily="2" charset="-127"/>
              </a:rPr>
              <a:t>스캔 이미지에서의 </a:t>
            </a:r>
            <a:r>
              <a:rPr lang="ko-KR" altLang="en-US" b="1" dirty="0" err="1">
                <a:latin typeface="KoPubWorld돋움체 Medium" panose="00000600000000000000" pitchFamily="2" charset="-127"/>
                <a:ea typeface="KoPubWorld돋움체 Medium" panose="00000600000000000000" pitchFamily="2" charset="-127"/>
                <a:cs typeface="KoPubWorld돋움체 Medium" panose="00000600000000000000" pitchFamily="2" charset="-127"/>
              </a:rPr>
              <a:t>석회화된</a:t>
            </a:r>
            <a:r>
              <a:rPr lang="ko-KR" altLang="en-US" b="1" dirty="0">
                <a:latin typeface="KoPubWorld돋움체 Medium" panose="00000600000000000000" pitchFamily="2" charset="-127"/>
                <a:ea typeface="KoPubWorld돋움체 Medium" panose="00000600000000000000" pitchFamily="2" charset="-127"/>
                <a:cs typeface="KoPubWorld돋움체 Medium" panose="00000600000000000000" pitchFamily="2" charset="-127"/>
              </a:rPr>
              <a:t> 영역 검출</a:t>
            </a:r>
            <a:endParaRPr lang="en-US" altLang="ko-KR" b="1" dirty="0">
              <a:latin typeface="KoPubWorld돋움체 Medium" panose="00000600000000000000" pitchFamily="2" charset="-127"/>
              <a:ea typeface="KoPubWorld돋움체 Medium" panose="00000600000000000000" pitchFamily="2" charset="-127"/>
              <a:cs typeface="KoPubWorld돋움체 Medium" panose="00000600000000000000" pitchFamily="2" charset="-127"/>
            </a:endParaRPr>
          </a:p>
          <a:p>
            <a:pPr marL="800100" lvl="1" indent="-342900">
              <a:buAutoNum type="arabicPeriod"/>
            </a:pPr>
            <a:r>
              <a:rPr lang="ko-KR" altLang="en-US" b="1" dirty="0" err="1">
                <a:latin typeface="KoPubWorld돋움체 Medium" panose="00000600000000000000" pitchFamily="2" charset="-127"/>
                <a:ea typeface="KoPubWorld돋움체 Medium" panose="00000600000000000000" pitchFamily="2" charset="-127"/>
                <a:cs typeface="KoPubWorld돋움체 Medium" panose="00000600000000000000" pitchFamily="2" charset="-127"/>
              </a:rPr>
              <a:t>석회화된</a:t>
            </a:r>
            <a:r>
              <a:rPr lang="ko-KR" altLang="en-US" b="1" dirty="0">
                <a:latin typeface="KoPubWorld돋움체 Medium" panose="00000600000000000000" pitchFamily="2" charset="-127"/>
                <a:ea typeface="KoPubWorld돋움체 Medium" panose="00000600000000000000" pitchFamily="2" charset="-127"/>
                <a:cs typeface="KoPubWorld돋움체 Medium" panose="00000600000000000000" pitchFamily="2" charset="-127"/>
              </a:rPr>
              <a:t> 영역의 </a:t>
            </a:r>
            <a:r>
              <a:rPr lang="en-US" altLang="ko-KR" b="1" dirty="0">
                <a:latin typeface="KoPubWorld돋움체 Medium" panose="00000600000000000000" pitchFamily="2" charset="-127"/>
                <a:ea typeface="KoPubWorld돋움체 Medium" panose="00000600000000000000" pitchFamily="2" charset="-127"/>
                <a:cs typeface="KoPubWorld돋움체 Medium" panose="00000600000000000000" pitchFamily="2" charset="-127"/>
              </a:rPr>
              <a:t>HU </a:t>
            </a:r>
            <a:r>
              <a:rPr lang="ko-KR" altLang="en-US" b="1" dirty="0">
                <a:latin typeface="KoPubWorld돋움체 Medium" panose="00000600000000000000" pitchFamily="2" charset="-127"/>
                <a:ea typeface="KoPubWorld돋움체 Medium" panose="00000600000000000000" pitchFamily="2" charset="-127"/>
                <a:cs typeface="KoPubWorld돋움체 Medium" panose="00000600000000000000" pitchFamily="2" charset="-127"/>
              </a:rPr>
              <a:t>값에 따라 가중치 부여</a:t>
            </a:r>
            <a:endParaRPr lang="en-US" altLang="ko-KR" b="1" dirty="0">
              <a:latin typeface="KoPubWorld돋움체 Medium" panose="00000600000000000000" pitchFamily="2" charset="-127"/>
              <a:ea typeface="KoPubWorld돋움체 Medium" panose="00000600000000000000" pitchFamily="2" charset="-127"/>
              <a:cs typeface="KoPubWorld돋움체 Medium" panose="00000600000000000000" pitchFamily="2" charset="-127"/>
            </a:endParaRPr>
          </a:p>
          <a:p>
            <a:pPr lvl="2"/>
            <a:r>
              <a:rPr lang="en-US" altLang="ko-KR" sz="1400" dirty="0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Hounsfield Units</a:t>
            </a:r>
            <a:r>
              <a:rPr lang="ko-KR" altLang="en-US" sz="1400" dirty="0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 </a:t>
            </a:r>
            <a:r>
              <a:rPr lang="en-US" altLang="ko-KR" sz="1400" dirty="0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(HU) : CT</a:t>
            </a:r>
            <a:r>
              <a:rPr lang="ko-KR" altLang="en-US" sz="1400" dirty="0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에서 사용되는 단위</a:t>
            </a:r>
            <a:r>
              <a:rPr lang="en-US" altLang="ko-KR" sz="1400" dirty="0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,</a:t>
            </a:r>
            <a:r>
              <a:rPr lang="ko-KR" altLang="en-US" sz="1400" dirty="0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 물질의 밀도와 구성 성분에 따라 값이 달라짐</a:t>
            </a:r>
            <a:r>
              <a:rPr lang="en-US" altLang="ko-KR" sz="1400" dirty="0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.</a:t>
            </a:r>
            <a:endParaRPr lang="en-US" altLang="ko-KR" dirty="0"/>
          </a:p>
          <a:p>
            <a:pPr lvl="2"/>
            <a:r>
              <a:rPr lang="en-US" altLang="ko-KR" b="1" dirty="0"/>
              <a:t>130</a:t>
            </a:r>
            <a:r>
              <a:rPr lang="ko-KR" altLang="en-US" b="1" dirty="0"/>
              <a:t> </a:t>
            </a:r>
            <a:r>
              <a:rPr lang="en-US" altLang="ko-KR" b="1" dirty="0"/>
              <a:t>~</a:t>
            </a:r>
            <a:r>
              <a:rPr lang="ko-KR" altLang="en-US" b="1" dirty="0"/>
              <a:t> </a:t>
            </a:r>
            <a:r>
              <a:rPr lang="en-US" altLang="ko-KR" b="1" dirty="0"/>
              <a:t>199 : </a:t>
            </a:r>
            <a:r>
              <a:rPr lang="ko-KR" altLang="en-US" b="1" dirty="0"/>
              <a:t>가중치 </a:t>
            </a:r>
            <a:r>
              <a:rPr lang="en-US" altLang="ko-KR" b="1" dirty="0"/>
              <a:t>1</a:t>
            </a:r>
          </a:p>
          <a:p>
            <a:pPr lvl="2"/>
            <a:r>
              <a:rPr lang="en-US" altLang="ko-KR" b="1" dirty="0"/>
              <a:t>200</a:t>
            </a:r>
            <a:r>
              <a:rPr lang="ko-KR" altLang="en-US" b="1" dirty="0"/>
              <a:t> </a:t>
            </a:r>
            <a:r>
              <a:rPr lang="en-US" altLang="ko-KR" b="1" dirty="0"/>
              <a:t>~</a:t>
            </a:r>
            <a:r>
              <a:rPr lang="ko-KR" altLang="en-US" b="1" dirty="0"/>
              <a:t> </a:t>
            </a:r>
            <a:r>
              <a:rPr lang="en-US" altLang="ko-KR" b="1" dirty="0"/>
              <a:t>299 : </a:t>
            </a:r>
            <a:r>
              <a:rPr lang="ko-KR" altLang="en-US" b="1" dirty="0"/>
              <a:t>가중치 </a:t>
            </a:r>
            <a:r>
              <a:rPr lang="en-US" altLang="ko-KR" b="1" dirty="0"/>
              <a:t>2</a:t>
            </a:r>
          </a:p>
          <a:p>
            <a:pPr lvl="2"/>
            <a:r>
              <a:rPr lang="en-US" altLang="ko-KR" b="1" dirty="0"/>
              <a:t>300</a:t>
            </a:r>
            <a:r>
              <a:rPr lang="ko-KR" altLang="en-US" b="1" dirty="0"/>
              <a:t> </a:t>
            </a:r>
            <a:r>
              <a:rPr lang="en-US" altLang="ko-KR" b="1" dirty="0"/>
              <a:t>~</a:t>
            </a:r>
            <a:r>
              <a:rPr lang="ko-KR" altLang="en-US" b="1" dirty="0"/>
              <a:t> </a:t>
            </a:r>
            <a:r>
              <a:rPr lang="en-US" altLang="ko-KR" b="1" dirty="0"/>
              <a:t>399 : </a:t>
            </a:r>
            <a:r>
              <a:rPr lang="ko-KR" altLang="en-US" b="1" dirty="0"/>
              <a:t>가중치 </a:t>
            </a:r>
            <a:r>
              <a:rPr lang="en-US" altLang="ko-KR" b="1" dirty="0"/>
              <a:t>3</a:t>
            </a:r>
          </a:p>
          <a:p>
            <a:pPr lvl="2"/>
            <a:r>
              <a:rPr lang="en-US" altLang="ko-KR" b="1" dirty="0"/>
              <a:t>400 ~ : </a:t>
            </a:r>
            <a:r>
              <a:rPr lang="ko-KR" altLang="en-US" b="1" dirty="0"/>
              <a:t>가중치 </a:t>
            </a:r>
            <a:r>
              <a:rPr lang="en-US" altLang="ko-KR" b="1" dirty="0"/>
              <a:t>4</a:t>
            </a:r>
          </a:p>
          <a:p>
            <a:pPr marL="800100" lvl="1" indent="-342900">
              <a:buAutoNum type="arabicPeriod"/>
            </a:pPr>
            <a:r>
              <a:rPr lang="ko-KR" altLang="en-US" b="1" dirty="0">
                <a:latin typeface="KoPubWorld돋움체 Medium" panose="00000600000000000000" pitchFamily="2" charset="-127"/>
                <a:ea typeface="KoPubWorld돋움체 Medium" panose="00000600000000000000" pitchFamily="2" charset="-127"/>
                <a:cs typeface="KoPubWorld돋움체 Medium" panose="00000600000000000000" pitchFamily="2" charset="-127"/>
              </a:rPr>
              <a:t>각 </a:t>
            </a:r>
            <a:r>
              <a:rPr lang="ko-KR" altLang="en-US" b="1" dirty="0" err="1">
                <a:latin typeface="KoPubWorld돋움체 Medium" panose="00000600000000000000" pitchFamily="2" charset="-127"/>
                <a:ea typeface="KoPubWorld돋움체 Medium" panose="00000600000000000000" pitchFamily="2" charset="-127"/>
                <a:cs typeface="KoPubWorld돋움체 Medium" panose="00000600000000000000" pitchFamily="2" charset="-127"/>
              </a:rPr>
              <a:t>석회화된</a:t>
            </a:r>
            <a:r>
              <a:rPr lang="ko-KR" altLang="en-US" b="1" dirty="0">
                <a:latin typeface="KoPubWorld돋움체 Medium" panose="00000600000000000000" pitchFamily="2" charset="-127"/>
                <a:ea typeface="KoPubWorld돋움체 Medium" panose="00000600000000000000" pitchFamily="2" charset="-127"/>
                <a:cs typeface="KoPubWorld돋움체 Medium" panose="00000600000000000000" pitchFamily="2" charset="-127"/>
              </a:rPr>
              <a:t> 영역의 면적에 해당 가중치를 곱하여 부분 점수를 계산</a:t>
            </a:r>
            <a:endParaRPr lang="en-US" altLang="ko-KR" b="1" dirty="0">
              <a:latin typeface="KoPubWorld돋움체 Medium" panose="00000600000000000000" pitchFamily="2" charset="-127"/>
              <a:ea typeface="KoPubWorld돋움체 Medium" panose="00000600000000000000" pitchFamily="2" charset="-127"/>
              <a:cs typeface="KoPubWorld돋움체 Medium" panose="00000600000000000000" pitchFamily="2" charset="-127"/>
            </a:endParaRPr>
          </a:p>
          <a:p>
            <a:pPr marL="800100" lvl="1" indent="-342900">
              <a:buAutoNum type="arabicPeriod"/>
            </a:pPr>
            <a:r>
              <a:rPr lang="ko-KR" altLang="en-US" b="1" dirty="0">
                <a:latin typeface="KoPubWorld돋움체 Medium" panose="00000600000000000000" pitchFamily="2" charset="-127"/>
                <a:ea typeface="KoPubWorld돋움체 Medium" panose="00000600000000000000" pitchFamily="2" charset="-127"/>
                <a:cs typeface="KoPubWorld돋움체 Medium" panose="00000600000000000000" pitchFamily="2" charset="-127"/>
              </a:rPr>
              <a:t>모든 면적의 부분 점수를 합산하여 최종 </a:t>
            </a:r>
            <a:r>
              <a:rPr lang="en-US" altLang="ko-KR" b="1" dirty="0">
                <a:latin typeface="KoPubWorld돋움체 Medium" panose="00000600000000000000" pitchFamily="2" charset="-127"/>
                <a:ea typeface="KoPubWorld돋움체 Medium" panose="00000600000000000000" pitchFamily="2" charset="-127"/>
                <a:cs typeface="KoPubWorld돋움체 Medium" panose="00000600000000000000" pitchFamily="2" charset="-127"/>
              </a:rPr>
              <a:t>Agatston </a:t>
            </a:r>
            <a:r>
              <a:rPr lang="ko-KR" altLang="en-US" b="1" dirty="0">
                <a:latin typeface="KoPubWorld돋움체 Medium" panose="00000600000000000000" pitchFamily="2" charset="-127"/>
                <a:ea typeface="KoPubWorld돋움체 Medium" panose="00000600000000000000" pitchFamily="2" charset="-127"/>
                <a:cs typeface="KoPubWorld돋움체 Medium" panose="00000600000000000000" pitchFamily="2" charset="-127"/>
              </a:rPr>
              <a:t>점수를 계산</a:t>
            </a:r>
            <a:endParaRPr lang="en-US" altLang="ko-KR" b="1" dirty="0">
              <a:latin typeface="KoPubWorld돋움체 Medium" panose="00000600000000000000" pitchFamily="2" charset="-127"/>
              <a:ea typeface="KoPubWorld돋움체 Medium" panose="00000600000000000000" pitchFamily="2" charset="-127"/>
              <a:cs typeface="KoPubWorld돋움체 Medium" panose="00000600000000000000" pitchFamily="2" charset="-127"/>
            </a:endParaRPr>
          </a:p>
          <a:p>
            <a:pPr marL="457200" lvl="1" indent="0">
              <a:buNone/>
            </a:pPr>
            <a:endParaRPr lang="en-US" altLang="ko-KR" b="1" dirty="0">
              <a:latin typeface="KoPubWorld돋움체 Medium" panose="00000600000000000000" pitchFamily="2" charset="-127"/>
              <a:ea typeface="KoPubWorld돋움체 Medium" panose="00000600000000000000" pitchFamily="2" charset="-127"/>
              <a:cs typeface="KoPubWorld돋움체 Medium" panose="00000600000000000000" pitchFamily="2" charset="-127"/>
            </a:endParaRPr>
          </a:p>
          <a:p>
            <a:pPr lvl="1"/>
            <a:r>
              <a:rPr lang="en-US" altLang="ko-KR" b="1" dirty="0"/>
              <a:t>Agatston </a:t>
            </a:r>
            <a:r>
              <a:rPr lang="ko-KR" altLang="en-US" b="1" dirty="0"/>
              <a:t>점수</a:t>
            </a:r>
            <a:endParaRPr lang="en-US" altLang="ko-KR" b="1" dirty="0"/>
          </a:p>
          <a:p>
            <a:pPr lvl="2"/>
            <a:r>
              <a:rPr lang="ko-KR" altLang="en-US" b="1" dirty="0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관상동맥의 석회화</a:t>
            </a:r>
            <a:r>
              <a:rPr lang="en-US" altLang="ko-KR" b="1" dirty="0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 </a:t>
            </a:r>
            <a:r>
              <a:rPr lang="ko-KR" altLang="en-US" b="1" dirty="0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영역</a:t>
            </a:r>
            <a:endParaRPr lang="en-US" altLang="ko-KR" b="1" dirty="0">
              <a:latin typeface="KOPUBWORLDDOTUM MEDIUM" pitchFamily="2" charset="-127"/>
              <a:ea typeface="KOPUBWORLDDOTUM MEDIUM" pitchFamily="2" charset="-127"/>
              <a:cs typeface="KOPUBWORLDDOTUM MEDIUM" pitchFamily="2" charset="-127"/>
            </a:endParaRPr>
          </a:p>
          <a:p>
            <a:pPr lvl="1"/>
            <a:r>
              <a:rPr lang="en-US" altLang="ko-KR" dirty="0"/>
              <a:t>AVC </a:t>
            </a:r>
            <a:r>
              <a:rPr lang="ko-KR" altLang="en-US" dirty="0"/>
              <a:t>점수</a:t>
            </a:r>
            <a:endParaRPr lang="en-US" altLang="ko-KR" dirty="0"/>
          </a:p>
          <a:p>
            <a:pPr lvl="2"/>
            <a:r>
              <a:rPr lang="ko-KR" altLang="en-US" b="1" dirty="0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대동맥 판막의 석회화 영역</a:t>
            </a:r>
            <a:endParaRPr lang="en-US" altLang="ko-KR" b="1" dirty="0">
              <a:latin typeface="KOPUBWORLDDOTUM MEDIUM" pitchFamily="2" charset="-127"/>
              <a:ea typeface="KOPUBWORLDDOTUM MEDIUM" pitchFamily="2" charset="-127"/>
              <a:cs typeface="KOPUBWORLDDOTUM MEDIUM" pitchFamily="2" charset="-127"/>
            </a:endParaRPr>
          </a:p>
          <a:p>
            <a:endParaRPr lang="en-US" altLang="ko-KR" b="1" dirty="0"/>
          </a:p>
          <a:p>
            <a:pPr marL="38100" indent="0">
              <a:buNone/>
            </a:pPr>
            <a:endParaRPr lang="en-US" altLang="ko-KR" b="1" dirty="0">
              <a:latin typeface="KoPubWorld돋움체 Medium" panose="00000600000000000000" pitchFamily="2" charset="-127"/>
              <a:ea typeface="KoPubWorld돋움체 Medium" panose="00000600000000000000" pitchFamily="2" charset="-127"/>
              <a:cs typeface="KoPubWorld돋움체 Medium" panose="00000600000000000000" pitchFamily="2" charset="-127"/>
            </a:endParaRPr>
          </a:p>
          <a:p>
            <a:pPr marL="800100" lvl="1" indent="-342900">
              <a:buAutoNum type="arabicPeriod"/>
            </a:pPr>
            <a:endParaRPr lang="en-US" altLang="ko-KR" b="1" dirty="0">
              <a:latin typeface="KoPubWorld돋움체 Medium" panose="00000600000000000000" pitchFamily="2" charset="-127"/>
              <a:ea typeface="KoPubWorld돋움체 Medium" panose="00000600000000000000" pitchFamily="2" charset="-127"/>
              <a:cs typeface="KoPubWorld돋움체 Medium" panose="00000600000000000000" pitchFamily="2" charset="-127"/>
            </a:endParaRPr>
          </a:p>
          <a:p>
            <a:pPr marL="800100" lvl="1" indent="-342900">
              <a:buAutoNum type="arabicPeriod"/>
            </a:pPr>
            <a:endParaRPr lang="en-US" altLang="ko-KR" dirty="0">
              <a:latin typeface="KoPubWorld돋움체 Medium" panose="00000600000000000000" pitchFamily="2" charset="-127"/>
              <a:ea typeface="KoPubWorld돋움체 Medium" panose="00000600000000000000" pitchFamily="2" charset="-127"/>
              <a:cs typeface="KoPubWorld돋움체 Medium" panose="00000600000000000000" pitchFamily="2" charset="-127"/>
            </a:endParaRP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B034A888-698E-A1B7-1E95-AA7D8B8B83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5554" y="3080084"/>
            <a:ext cx="3436029" cy="2751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2389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35099736-A0A4-BCD7-C786-F85B0813599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19037" y="0"/>
            <a:ext cx="11339177" cy="624423"/>
          </a:xfrm>
        </p:spPr>
        <p:txBody>
          <a:bodyPr/>
          <a:lstStyle/>
          <a:p>
            <a:r>
              <a:rPr lang="en-US" altLang="ko-KR" dirty="0"/>
              <a:t>Coronary Artery</a:t>
            </a:r>
          </a:p>
        </p:txBody>
      </p:sp>
      <p:sp>
        <p:nvSpPr>
          <p:cNvPr id="7" name="내용 개체 틀 6">
            <a:extLst>
              <a:ext uri="{FF2B5EF4-FFF2-40B4-BE49-F238E27FC236}">
                <a16:creationId xmlns:a16="http://schemas.microsoft.com/office/drawing/2014/main" id="{019B212D-7BCE-BA6A-AE69-D60946628B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9623" y="1026160"/>
            <a:ext cx="11339177" cy="5278845"/>
          </a:xfrm>
        </p:spPr>
        <p:txBody>
          <a:bodyPr>
            <a:normAutofit/>
          </a:bodyPr>
          <a:lstStyle/>
          <a:p>
            <a:r>
              <a:rPr lang="en-US" altLang="ko-KR" dirty="0"/>
              <a:t>Coronary Artery</a:t>
            </a:r>
            <a:r>
              <a:rPr lang="ko-KR" altLang="en-US" dirty="0"/>
              <a:t> </a:t>
            </a:r>
            <a:r>
              <a:rPr lang="en-US" altLang="ko-KR" dirty="0"/>
              <a:t>(</a:t>
            </a:r>
            <a:r>
              <a:rPr lang="ko-KR" altLang="en-US" dirty="0"/>
              <a:t>관상 동맥</a:t>
            </a:r>
            <a:r>
              <a:rPr lang="en-US" altLang="ko-KR" dirty="0"/>
              <a:t>)</a:t>
            </a:r>
          </a:p>
          <a:p>
            <a:pPr lvl="1"/>
            <a:r>
              <a:rPr lang="en-US" altLang="ko-KR" b="1" dirty="0">
                <a:latin typeface="KoPubWorld돋움체 Medium" panose="00000600000000000000" pitchFamily="2" charset="-127"/>
                <a:ea typeface="KoPubWorld돋움체 Medium" panose="00000600000000000000" pitchFamily="2" charset="-127"/>
                <a:cs typeface="KoPubWorld돋움체 Medium" panose="00000600000000000000" pitchFamily="2" charset="-127"/>
              </a:rPr>
              <a:t>Agatston </a:t>
            </a:r>
            <a:r>
              <a:rPr lang="ko-KR" altLang="en-US" b="1" dirty="0">
                <a:latin typeface="KoPubWorld돋움체 Medium" panose="00000600000000000000" pitchFamily="2" charset="-127"/>
                <a:ea typeface="KoPubWorld돋움체 Medium" panose="00000600000000000000" pitchFamily="2" charset="-127"/>
                <a:cs typeface="KoPubWorld돋움체 Medium" panose="00000600000000000000" pitchFamily="2" charset="-127"/>
              </a:rPr>
              <a:t>점수는 관상동맥에서의 칼슘 침착을 측정하여 심장 질환의 위험도를 평가</a:t>
            </a:r>
            <a:endParaRPr lang="en-US" altLang="ko-KR" b="1" dirty="0">
              <a:latin typeface="KoPubWorld돋움체 Medium" panose="00000600000000000000" pitchFamily="2" charset="-127"/>
              <a:ea typeface="KoPubWorld돋움체 Medium" panose="00000600000000000000" pitchFamily="2" charset="-127"/>
              <a:cs typeface="KoPubWorld돋움체 Medium" panose="00000600000000000000" pitchFamily="2" charset="-127"/>
            </a:endParaRPr>
          </a:p>
          <a:p>
            <a:pPr lvl="1"/>
            <a:endParaRPr lang="en-US" altLang="ko-KR" b="1" dirty="0">
              <a:latin typeface="KoPubWorld돋움체 Medium" panose="00000600000000000000" pitchFamily="2" charset="-127"/>
              <a:ea typeface="KoPubWorld돋움체 Medium" panose="00000600000000000000" pitchFamily="2" charset="-127"/>
              <a:cs typeface="KoPubWorld돋움체 Medium" panose="00000600000000000000" pitchFamily="2" charset="-127"/>
            </a:endParaRPr>
          </a:p>
        </p:txBody>
      </p:sp>
      <p:pic>
        <p:nvPicPr>
          <p:cNvPr id="2050" name="Picture 2" descr="Coronary Artery Disease | The Patient Guide to Heart, Lung, and Esophageal  Surgery">
            <a:extLst>
              <a:ext uri="{FF2B5EF4-FFF2-40B4-BE49-F238E27FC236}">
                <a16:creationId xmlns:a16="http://schemas.microsoft.com/office/drawing/2014/main" id="{016D93CB-57AA-5ED3-90D3-5A17DD6DA6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5279" y="2313806"/>
            <a:ext cx="4896051" cy="3672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직사각형 7">
            <a:extLst>
              <a:ext uri="{FF2B5EF4-FFF2-40B4-BE49-F238E27FC236}">
                <a16:creationId xmlns:a16="http://schemas.microsoft.com/office/drawing/2014/main" id="{2A315C16-9DA4-FDA9-F9ED-AEFF496C8754}"/>
              </a:ext>
            </a:extLst>
          </p:cNvPr>
          <p:cNvSpPr/>
          <p:nvPr/>
        </p:nvSpPr>
        <p:spPr>
          <a:xfrm>
            <a:off x="5390148" y="3407343"/>
            <a:ext cx="1771182" cy="232931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18F316B-C586-14CA-77C9-F4A70787C29C}"/>
              </a:ext>
            </a:extLst>
          </p:cNvPr>
          <p:cNvSpPr txBox="1"/>
          <p:nvPr/>
        </p:nvSpPr>
        <p:spPr>
          <a:xfrm>
            <a:off x="6102434" y="5839678"/>
            <a:ext cx="26942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ko-KR" dirty="0">
                <a:solidFill>
                  <a:srgbClr val="FF0000"/>
                </a:solidFill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Left Coronary Artery</a:t>
            </a:r>
            <a:endParaRPr kumimoji="1" lang="ko-KR" altLang="en-US" dirty="0">
              <a:solidFill>
                <a:srgbClr val="FF0000"/>
              </a:solidFill>
              <a:latin typeface="KoPubWorldDotum Medium" pitchFamily="2" charset="-127"/>
              <a:ea typeface="KoPubWorldDotum Medium" pitchFamily="2" charset="-127"/>
              <a:cs typeface="KoPubWorldDotum Medium" pitchFamily="2" charset="-127"/>
            </a:endParaRPr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A5D7513B-2ED8-1299-C364-EC75171DFD89}"/>
              </a:ext>
            </a:extLst>
          </p:cNvPr>
          <p:cNvSpPr/>
          <p:nvPr/>
        </p:nvSpPr>
        <p:spPr>
          <a:xfrm>
            <a:off x="2265279" y="3445843"/>
            <a:ext cx="5165425" cy="2179363"/>
          </a:xfrm>
          <a:prstGeom prst="rect">
            <a:avLst/>
          </a:prstGeom>
          <a:noFill/>
          <a:ln w="28575">
            <a:solidFill>
              <a:srgbClr val="391D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0A7C907-2043-05D5-2BE8-F81937C79B03}"/>
              </a:ext>
            </a:extLst>
          </p:cNvPr>
          <p:cNvSpPr txBox="1"/>
          <p:nvPr/>
        </p:nvSpPr>
        <p:spPr>
          <a:xfrm>
            <a:off x="7449535" y="4669313"/>
            <a:ext cx="29667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ko-KR" dirty="0">
                <a:solidFill>
                  <a:srgbClr val="391DFF"/>
                </a:solidFill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Core Coronary Artery</a:t>
            </a:r>
            <a:br>
              <a:rPr kumimoji="1" lang="en-US" altLang="ko-KR" dirty="0">
                <a:solidFill>
                  <a:srgbClr val="391DFF"/>
                </a:solidFill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</a:br>
            <a:r>
              <a:rPr kumimoji="1" lang="en-US" altLang="ko-KR" dirty="0">
                <a:solidFill>
                  <a:srgbClr val="391DFF"/>
                </a:solidFill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to calculate Agatston score</a:t>
            </a:r>
            <a:endParaRPr kumimoji="1" lang="ko-KR" altLang="en-US" dirty="0">
              <a:solidFill>
                <a:srgbClr val="391DFF"/>
              </a:solidFill>
              <a:latin typeface="KoPubWorldDotum Medium" pitchFamily="2" charset="-127"/>
              <a:ea typeface="KoPubWorldDotum Medium" pitchFamily="2" charset="-127"/>
              <a:cs typeface="KoPubWorldDotum Medium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5525807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35099736-A0A4-BCD7-C786-F85B0813599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19037" y="0"/>
            <a:ext cx="11339177" cy="624423"/>
          </a:xfrm>
        </p:spPr>
        <p:txBody>
          <a:bodyPr/>
          <a:lstStyle/>
          <a:p>
            <a:r>
              <a:rPr lang="en-US" altLang="ko-KR" b="1" dirty="0"/>
              <a:t>AVC </a:t>
            </a:r>
            <a:r>
              <a:rPr lang="ko-KR" altLang="en-US" b="1" dirty="0"/>
              <a:t>중증도</a:t>
            </a:r>
            <a:endParaRPr lang="en-US" altLang="ko-KR" dirty="0"/>
          </a:p>
        </p:txBody>
      </p:sp>
      <p:sp>
        <p:nvSpPr>
          <p:cNvPr id="7" name="내용 개체 틀 6">
            <a:extLst>
              <a:ext uri="{FF2B5EF4-FFF2-40B4-BE49-F238E27FC236}">
                <a16:creationId xmlns:a16="http://schemas.microsoft.com/office/drawing/2014/main" id="{019B212D-7BCE-BA6A-AE69-D60946628B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6411" y="1026160"/>
            <a:ext cx="11339177" cy="5278845"/>
          </a:xfrm>
        </p:spPr>
        <p:txBody>
          <a:bodyPr>
            <a:normAutofit/>
          </a:bodyPr>
          <a:lstStyle/>
          <a:p>
            <a:r>
              <a:rPr lang="en-US" altLang="ko-KR" b="1" dirty="0"/>
              <a:t>AVC </a:t>
            </a:r>
            <a:r>
              <a:rPr lang="ko-KR" altLang="en-US" b="1" dirty="0"/>
              <a:t>중증도</a:t>
            </a:r>
            <a:endParaRPr lang="en-US" altLang="ko-KR" b="1" dirty="0"/>
          </a:p>
          <a:p>
            <a:pPr lvl="1"/>
            <a:r>
              <a:rPr lang="en-US" altLang="ko-KR" b="1" dirty="0"/>
              <a:t>AVC </a:t>
            </a:r>
            <a:r>
              <a:rPr lang="ko-KR" altLang="en-US" b="1" dirty="0"/>
              <a:t>점수</a:t>
            </a:r>
            <a:endParaRPr lang="en-US" altLang="ko-KR" b="1" dirty="0"/>
          </a:p>
          <a:p>
            <a:pPr lvl="2"/>
            <a:r>
              <a:rPr lang="en-US" altLang="ko-KR" b="1" dirty="0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No</a:t>
            </a:r>
            <a:r>
              <a:rPr lang="ko-KR" altLang="en-US" b="1" dirty="0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 </a:t>
            </a:r>
            <a:r>
              <a:rPr lang="en-US" altLang="ko-KR" b="1" dirty="0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Calcification</a:t>
            </a:r>
          </a:p>
          <a:p>
            <a:pPr lvl="2"/>
            <a:r>
              <a:rPr lang="en-US" altLang="ko-KR" b="1" dirty="0">
                <a:latin typeface="KoPubWorld돋움체 Medium" panose="00000600000000000000" pitchFamily="2" charset="-127"/>
                <a:ea typeface="KoPubWorld돋움체 Medium" panose="00000600000000000000" pitchFamily="2" charset="-127"/>
                <a:cs typeface="KoPubWorld돋움체 Medium" panose="00000600000000000000" pitchFamily="2" charset="-127"/>
              </a:rPr>
              <a:t>Non-severe AVC</a:t>
            </a:r>
          </a:p>
          <a:p>
            <a:pPr lvl="3"/>
            <a:r>
              <a:rPr lang="en-US" altLang="ko-KR" dirty="0">
                <a:solidFill>
                  <a:srgbClr val="FF0000"/>
                </a:solidFill>
              </a:rPr>
              <a:t>Mild</a:t>
            </a:r>
            <a:r>
              <a:rPr lang="en-US" altLang="ko-KR" dirty="0">
                <a:solidFill>
                  <a:srgbClr val="FF0000"/>
                </a:solidFill>
                <a:latin typeface="KoPubWorld돋움체 Medium" panose="00000600000000000000" pitchFamily="2" charset="-127"/>
                <a:ea typeface="KoPubWorld돋움체 Medium" panose="00000600000000000000" pitchFamily="2" charset="-127"/>
                <a:cs typeface="KoPubWorld돋움체 Medium" panose="00000600000000000000" pitchFamily="2" charset="-127"/>
              </a:rPr>
              <a:t> Calcification</a:t>
            </a:r>
          </a:p>
          <a:p>
            <a:pPr lvl="4"/>
            <a:r>
              <a:rPr lang="en-US" altLang="ko-KR" dirty="0">
                <a:solidFill>
                  <a:srgbClr val="FF0000"/>
                </a:solidFill>
              </a:rPr>
              <a:t>0</a:t>
            </a:r>
            <a:r>
              <a:rPr lang="ko-KR" altLang="en-US" dirty="0">
                <a:solidFill>
                  <a:srgbClr val="FF0000"/>
                </a:solidFill>
              </a:rPr>
              <a:t> </a:t>
            </a:r>
            <a:r>
              <a:rPr lang="en-US" altLang="ko-KR" dirty="0">
                <a:solidFill>
                  <a:srgbClr val="FF0000"/>
                </a:solidFill>
              </a:rPr>
              <a:t>~</a:t>
            </a:r>
            <a:r>
              <a:rPr lang="ko-KR" altLang="en-US" dirty="0">
                <a:solidFill>
                  <a:srgbClr val="FF0000"/>
                </a:solidFill>
              </a:rPr>
              <a:t> </a:t>
            </a:r>
            <a:r>
              <a:rPr lang="en-US" altLang="ko-KR" dirty="0">
                <a:solidFill>
                  <a:srgbClr val="FF0000"/>
                </a:solidFill>
              </a:rPr>
              <a:t>299</a:t>
            </a:r>
            <a:endParaRPr lang="en-US" altLang="ko-KR" dirty="0">
              <a:solidFill>
                <a:srgbClr val="FF0000"/>
              </a:solidFill>
              <a:latin typeface="KoPubWorld돋움체 Medium" panose="00000600000000000000" pitchFamily="2" charset="-127"/>
              <a:ea typeface="KoPubWorld돋움체 Medium" panose="00000600000000000000" pitchFamily="2" charset="-127"/>
              <a:cs typeface="KoPubWorld돋움체 Medium" panose="00000600000000000000" pitchFamily="2" charset="-127"/>
            </a:endParaRPr>
          </a:p>
          <a:p>
            <a:pPr lvl="3"/>
            <a:r>
              <a:rPr lang="en-US" altLang="ko-KR" dirty="0">
                <a:solidFill>
                  <a:srgbClr val="FF0000"/>
                </a:solidFill>
              </a:rPr>
              <a:t>Moderate Calcification</a:t>
            </a:r>
          </a:p>
          <a:p>
            <a:pPr lvl="4"/>
            <a:r>
              <a:rPr lang="en-US" altLang="ko-KR" dirty="0">
                <a:solidFill>
                  <a:srgbClr val="FF0000"/>
                </a:solidFill>
                <a:latin typeface="KoPubWorld돋움체 Medium" panose="00000600000000000000" pitchFamily="2" charset="-127"/>
                <a:ea typeface="KoPubWorld돋움체 Medium" panose="00000600000000000000" pitchFamily="2" charset="-127"/>
                <a:cs typeface="KoPubWorld돋움체 Medium" panose="00000600000000000000" pitchFamily="2" charset="-127"/>
              </a:rPr>
              <a:t>300</a:t>
            </a:r>
            <a:r>
              <a:rPr lang="ko-KR" altLang="en-US" dirty="0">
                <a:solidFill>
                  <a:srgbClr val="FF0000"/>
                </a:solidFill>
                <a:latin typeface="KoPubWorld돋움체 Medium" panose="00000600000000000000" pitchFamily="2" charset="-127"/>
                <a:ea typeface="KoPubWorld돋움체 Medium" panose="00000600000000000000" pitchFamily="2" charset="-127"/>
                <a:cs typeface="KoPubWorld돋움체 Medium" panose="00000600000000000000" pitchFamily="2" charset="-127"/>
              </a:rPr>
              <a:t> </a:t>
            </a:r>
            <a:r>
              <a:rPr lang="en-US" altLang="ko-KR" dirty="0">
                <a:solidFill>
                  <a:srgbClr val="FF0000"/>
                </a:solidFill>
                <a:latin typeface="KoPubWorld돋움체 Medium" panose="00000600000000000000" pitchFamily="2" charset="-127"/>
                <a:ea typeface="KoPubWorld돋움체 Medium" panose="00000600000000000000" pitchFamily="2" charset="-127"/>
                <a:cs typeface="KoPubWorld돋움체 Medium" panose="00000600000000000000" pitchFamily="2" charset="-127"/>
              </a:rPr>
              <a:t>~</a:t>
            </a:r>
            <a:r>
              <a:rPr lang="ko-KR" altLang="en-US" dirty="0">
                <a:solidFill>
                  <a:srgbClr val="FF0000"/>
                </a:solidFill>
                <a:latin typeface="KoPubWorld돋움체 Medium" panose="00000600000000000000" pitchFamily="2" charset="-127"/>
                <a:ea typeface="KoPubWorld돋움체 Medium" panose="00000600000000000000" pitchFamily="2" charset="-127"/>
                <a:cs typeface="KoPubWorld돋움체 Medium" panose="00000600000000000000" pitchFamily="2" charset="-127"/>
              </a:rPr>
              <a:t> </a:t>
            </a:r>
            <a:r>
              <a:rPr lang="en-US" altLang="ko-KR" dirty="0">
                <a:solidFill>
                  <a:srgbClr val="FF0000"/>
                </a:solidFill>
                <a:latin typeface="KoPubWorld돋움체 Medium" panose="00000600000000000000" pitchFamily="2" charset="-127"/>
                <a:ea typeface="KoPubWorld돋움체 Medium" panose="00000600000000000000" pitchFamily="2" charset="-127"/>
                <a:cs typeface="KoPubWorld돋움체 Medium" panose="00000600000000000000" pitchFamily="2" charset="-127"/>
              </a:rPr>
              <a:t>1999</a:t>
            </a:r>
          </a:p>
          <a:p>
            <a:pPr lvl="2"/>
            <a:r>
              <a:rPr lang="en-US" altLang="ko-KR" b="1" dirty="0">
                <a:latin typeface="KoPubWorld돋움체 Medium" panose="00000600000000000000" pitchFamily="2" charset="-127"/>
                <a:ea typeface="KoPubWorld돋움체 Medium" panose="00000600000000000000" pitchFamily="2" charset="-127"/>
                <a:cs typeface="KoPubWorld돋움체 Medium" panose="00000600000000000000" pitchFamily="2" charset="-127"/>
              </a:rPr>
              <a:t>Severe AVC</a:t>
            </a:r>
          </a:p>
          <a:p>
            <a:pPr lvl="3"/>
            <a:r>
              <a:rPr lang="en-US" altLang="ko-KR" dirty="0">
                <a:solidFill>
                  <a:srgbClr val="FF0000"/>
                </a:solidFill>
              </a:rPr>
              <a:t>Severe Calcification</a:t>
            </a:r>
          </a:p>
          <a:p>
            <a:pPr lvl="4"/>
            <a:r>
              <a:rPr lang="en-US" altLang="ko-KR" dirty="0">
                <a:solidFill>
                  <a:srgbClr val="FF0000"/>
                </a:solidFill>
              </a:rPr>
              <a:t>2000</a:t>
            </a:r>
            <a:r>
              <a:rPr lang="ko-KR" altLang="en-US" dirty="0">
                <a:solidFill>
                  <a:srgbClr val="FF0000"/>
                </a:solidFill>
              </a:rPr>
              <a:t> </a:t>
            </a:r>
            <a:r>
              <a:rPr lang="en-US" altLang="ko-KR" dirty="0">
                <a:solidFill>
                  <a:srgbClr val="FF0000"/>
                </a:solidFill>
              </a:rPr>
              <a:t>~</a:t>
            </a:r>
          </a:p>
          <a:p>
            <a:pPr lvl="3"/>
            <a:r>
              <a:rPr lang="en-US" altLang="ko-KR" dirty="0">
                <a:latin typeface="KoPubWorld돋움체 Medium" panose="00000600000000000000" pitchFamily="2" charset="-127"/>
                <a:ea typeface="KoPubWorld돋움체 Medium" panose="00000600000000000000" pitchFamily="2" charset="-127"/>
                <a:cs typeface="KoPubWorld돋움체 Medium" panose="00000600000000000000" pitchFamily="2" charset="-127"/>
              </a:rPr>
              <a:t>Very Severe Calcification</a:t>
            </a:r>
          </a:p>
          <a:p>
            <a:endParaRPr lang="en-US" altLang="ko-KR" dirty="0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D5B208A0-DFB8-2B41-75C0-3C34A7F098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01608" y="948404"/>
            <a:ext cx="2354360" cy="2851931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C81BB157-5DB1-E353-56CA-038531B5CA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80371" y="3771762"/>
            <a:ext cx="2396835" cy="2851931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CC8059CE-B028-5FE9-EC56-3B8B865E51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57012" y="2217881"/>
            <a:ext cx="4346112" cy="3164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761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35099736-A0A4-BCD7-C786-F85B0813599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19037" y="0"/>
            <a:ext cx="11339177" cy="624423"/>
          </a:xfrm>
        </p:spPr>
        <p:txBody>
          <a:bodyPr/>
          <a:lstStyle/>
          <a:p>
            <a:r>
              <a:rPr lang="en-US" altLang="ko-KR" b="1" dirty="0"/>
              <a:t>AVC Classification</a:t>
            </a:r>
            <a:endParaRPr lang="en-US" altLang="ko-KR" dirty="0"/>
          </a:p>
        </p:txBody>
      </p:sp>
      <p:sp>
        <p:nvSpPr>
          <p:cNvPr id="7" name="내용 개체 틀 6">
            <a:extLst>
              <a:ext uri="{FF2B5EF4-FFF2-40B4-BE49-F238E27FC236}">
                <a16:creationId xmlns:a16="http://schemas.microsoft.com/office/drawing/2014/main" id="{019B212D-7BCE-BA6A-AE69-D60946628B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6411" y="1026160"/>
            <a:ext cx="11339177" cy="5278845"/>
          </a:xfrm>
        </p:spPr>
        <p:txBody>
          <a:bodyPr>
            <a:normAutofit/>
          </a:bodyPr>
          <a:lstStyle/>
          <a:p>
            <a:r>
              <a:rPr lang="en-US" altLang="ko-KR" b="1" dirty="0"/>
              <a:t>AVC Classification</a:t>
            </a:r>
          </a:p>
          <a:p>
            <a:pPr lvl="1"/>
            <a:r>
              <a:rPr lang="en-US" altLang="ko-KR" b="1" dirty="0">
                <a:latin typeface="KoPubWorld돋움체 Medium" panose="00000600000000000000" pitchFamily="2" charset="-127"/>
                <a:ea typeface="KoPubWorld돋움체 Medium" panose="00000600000000000000" pitchFamily="2" charset="-127"/>
                <a:cs typeface="KoPubWorld돋움체 Medium" panose="00000600000000000000" pitchFamily="2" charset="-127"/>
              </a:rPr>
              <a:t>Agatston</a:t>
            </a:r>
            <a:r>
              <a:rPr lang="ko-KR" altLang="en-US" b="1" dirty="0">
                <a:latin typeface="KoPubWorld돋움체 Medium" panose="00000600000000000000" pitchFamily="2" charset="-127"/>
                <a:ea typeface="KoPubWorld돋움체 Medium" panose="00000600000000000000" pitchFamily="2" charset="-127"/>
                <a:cs typeface="KoPubWorld돋움체 Medium" panose="00000600000000000000" pitchFamily="2" charset="-127"/>
              </a:rPr>
              <a:t> 방법을 기반으로 한 반자동 방법</a:t>
            </a:r>
            <a:endParaRPr lang="en-US" altLang="ko-KR" b="1" dirty="0">
              <a:latin typeface="KoPubWorld돋움체 Medium" panose="00000600000000000000" pitchFamily="2" charset="-127"/>
              <a:ea typeface="KoPubWorld돋움체 Medium" panose="00000600000000000000" pitchFamily="2" charset="-127"/>
              <a:cs typeface="KoPubWorld돋움체 Medium" panose="00000600000000000000" pitchFamily="2" charset="-127"/>
            </a:endParaRPr>
          </a:p>
          <a:p>
            <a:pPr lvl="2"/>
            <a:r>
              <a:rPr lang="ko-KR" altLang="en-US" dirty="0"/>
              <a:t>심장 또는 </a:t>
            </a:r>
            <a:r>
              <a:rPr lang="en-US" altLang="ko-KR" dirty="0" err="1"/>
              <a:t>Chect</a:t>
            </a:r>
            <a:r>
              <a:rPr lang="en-US" altLang="ko-KR" dirty="0"/>
              <a:t> CT </a:t>
            </a:r>
            <a:r>
              <a:rPr lang="ko-KR" altLang="en-US" dirty="0"/>
              <a:t>이미지 획득</a:t>
            </a:r>
            <a:endParaRPr lang="en-US" altLang="ko-KR" dirty="0"/>
          </a:p>
          <a:p>
            <a:pPr lvl="2"/>
            <a:r>
              <a:rPr lang="ko-KR" altLang="en-US" dirty="0"/>
              <a:t>반자동 </a:t>
            </a:r>
            <a:r>
              <a:rPr lang="en-US" altLang="ko-KR" dirty="0"/>
              <a:t>S/W</a:t>
            </a:r>
          </a:p>
          <a:p>
            <a:pPr lvl="3"/>
            <a:r>
              <a:rPr lang="ko-KR" altLang="en-US" dirty="0"/>
              <a:t>대동맥 판막 영역의 </a:t>
            </a:r>
            <a:r>
              <a:rPr lang="ko-KR" altLang="en-US" dirty="0" err="1"/>
              <a:t>석회화된</a:t>
            </a:r>
            <a:r>
              <a:rPr lang="ko-KR" altLang="en-US" dirty="0"/>
              <a:t> 부분을 자동으로 식별</a:t>
            </a:r>
            <a:endParaRPr lang="en-US" altLang="ko-KR" dirty="0">
              <a:latin typeface="KoPubWorld돋움체 Medium" panose="00000600000000000000" pitchFamily="2" charset="-127"/>
              <a:ea typeface="KoPubWorld돋움체 Medium" panose="00000600000000000000" pitchFamily="2" charset="-127"/>
              <a:cs typeface="KoPubWorld돋움체 Medium" panose="00000600000000000000" pitchFamily="2" charset="-127"/>
            </a:endParaRPr>
          </a:p>
          <a:p>
            <a:pPr lvl="4"/>
            <a:r>
              <a:rPr lang="ko-KR" altLang="en-US" dirty="0" err="1"/>
              <a:t>석회화된</a:t>
            </a:r>
            <a:r>
              <a:rPr lang="ko-KR" altLang="en-US" dirty="0"/>
              <a:t> 부위는 </a:t>
            </a:r>
            <a:r>
              <a:rPr lang="en-US" altLang="ko-KR" dirty="0"/>
              <a:t>130</a:t>
            </a:r>
            <a:r>
              <a:rPr lang="ko-KR" altLang="en-US" dirty="0"/>
              <a:t> </a:t>
            </a:r>
            <a:r>
              <a:rPr lang="en-US" altLang="ko-KR" dirty="0"/>
              <a:t>Hounsfield Units(HU)</a:t>
            </a:r>
            <a:r>
              <a:rPr lang="ko-KR" altLang="en-US" dirty="0"/>
              <a:t> 이상의 높은 값이 측정</a:t>
            </a:r>
            <a:endParaRPr lang="en-US" altLang="ko-KR" dirty="0"/>
          </a:p>
          <a:p>
            <a:pPr lvl="3"/>
            <a:r>
              <a:rPr lang="en-US" altLang="ko-KR" dirty="0"/>
              <a:t>Agatston </a:t>
            </a:r>
            <a:r>
              <a:rPr lang="ko-KR" altLang="en-US" dirty="0"/>
              <a:t>방법</a:t>
            </a:r>
            <a:endParaRPr lang="en-US" altLang="ko-KR" dirty="0"/>
          </a:p>
          <a:p>
            <a:pPr lvl="4"/>
            <a:r>
              <a:rPr lang="ko-KR" altLang="en-US" dirty="0"/>
              <a:t>최종 </a:t>
            </a:r>
            <a:r>
              <a:rPr lang="en-US" altLang="ko-KR" dirty="0"/>
              <a:t>AVC</a:t>
            </a:r>
            <a:r>
              <a:rPr lang="ko-KR" altLang="en-US" dirty="0"/>
              <a:t> 점수를 기준으로 </a:t>
            </a:r>
            <a:r>
              <a:rPr lang="en-US" altLang="ko-KR" dirty="0"/>
              <a:t>AVC</a:t>
            </a:r>
            <a:r>
              <a:rPr lang="ko-KR" altLang="en-US" dirty="0"/>
              <a:t>의 중증도를 평가</a:t>
            </a:r>
            <a:endParaRPr lang="en-US" altLang="ko-KR" dirty="0"/>
          </a:p>
          <a:p>
            <a:pPr lvl="4"/>
            <a:endParaRPr lang="en-US" altLang="ko-KR" dirty="0"/>
          </a:p>
          <a:p>
            <a:pPr lvl="1"/>
            <a:r>
              <a:rPr lang="en-US" altLang="ko-KR" dirty="0"/>
              <a:t>HU </a:t>
            </a:r>
            <a:r>
              <a:rPr lang="ko-KR" altLang="en-US" dirty="0"/>
              <a:t>값 계산</a:t>
            </a:r>
            <a:endParaRPr lang="en-US" altLang="ko-KR" dirty="0"/>
          </a:p>
          <a:p>
            <a:pPr lvl="2"/>
            <a:r>
              <a:rPr kumimoji="1" lang="en-US" altLang="ko-KR" dirty="0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HU = (Pixel Value * Rescale Slope) + Rescale Intercept</a:t>
            </a:r>
          </a:p>
          <a:p>
            <a:pPr lvl="3"/>
            <a:r>
              <a:rPr kumimoji="1" lang="ko-KR" altLang="en-US" dirty="0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해당 값들은 </a:t>
            </a:r>
            <a:r>
              <a:rPr kumimoji="1" lang="en-US" altLang="ko-KR" dirty="0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DICOM Metadata</a:t>
            </a:r>
            <a:r>
              <a:rPr kumimoji="1" lang="ko-KR" altLang="en-US" dirty="0" err="1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에</a:t>
            </a:r>
            <a:r>
              <a:rPr kumimoji="1" lang="ko-KR" altLang="en-US" dirty="0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 나와 있음</a:t>
            </a:r>
            <a:r>
              <a:rPr kumimoji="1" lang="en-US" altLang="ko-KR" dirty="0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.</a:t>
            </a:r>
            <a:endParaRPr kumimoji="1" lang="ko-KR" altLang="en-US" dirty="0">
              <a:latin typeface="KoPubWorldDotum Medium" pitchFamily="2" charset="-127"/>
              <a:ea typeface="KoPubWorldDotum Medium" pitchFamily="2" charset="-127"/>
              <a:cs typeface="KoPubWorldDotum Medium" pitchFamily="2" charset="-127"/>
            </a:endParaRPr>
          </a:p>
          <a:p>
            <a:pPr lvl="1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9806647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35099736-A0A4-BCD7-C786-F85B0813599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19037" y="0"/>
            <a:ext cx="11339177" cy="624423"/>
          </a:xfrm>
        </p:spPr>
        <p:txBody>
          <a:bodyPr/>
          <a:lstStyle/>
          <a:p>
            <a:r>
              <a:rPr lang="en-US" altLang="ko-KR" b="1" dirty="0"/>
              <a:t>AVC Classification</a:t>
            </a:r>
            <a:endParaRPr lang="en-US" altLang="ko-KR" dirty="0"/>
          </a:p>
        </p:txBody>
      </p:sp>
      <p:sp>
        <p:nvSpPr>
          <p:cNvPr id="7" name="내용 개체 틀 6">
            <a:extLst>
              <a:ext uri="{FF2B5EF4-FFF2-40B4-BE49-F238E27FC236}">
                <a16:creationId xmlns:a16="http://schemas.microsoft.com/office/drawing/2014/main" id="{019B212D-7BCE-BA6A-AE69-D60946628B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6411" y="1026160"/>
            <a:ext cx="11339177" cy="5759651"/>
          </a:xfrm>
        </p:spPr>
        <p:txBody>
          <a:bodyPr>
            <a:normAutofit/>
          </a:bodyPr>
          <a:lstStyle/>
          <a:p>
            <a:r>
              <a:rPr lang="en-US" altLang="ko-KR" b="1" dirty="0"/>
              <a:t>AVC Classification</a:t>
            </a:r>
          </a:p>
          <a:p>
            <a:pPr lvl="1"/>
            <a:r>
              <a:rPr lang="en-US" altLang="ko-KR" b="1" dirty="0">
                <a:latin typeface="KoPubWorld돋움체 Medium" panose="00000600000000000000" pitchFamily="2" charset="-127"/>
                <a:ea typeface="KoPubWorld돋움체 Medium" panose="00000600000000000000" pitchFamily="2" charset="-127"/>
                <a:cs typeface="KoPubWorld돋움체 Medium" panose="00000600000000000000" pitchFamily="2" charset="-127"/>
              </a:rPr>
              <a:t>Segmentation</a:t>
            </a:r>
            <a:r>
              <a:rPr lang="ko-KR" altLang="en-US" b="1" dirty="0">
                <a:latin typeface="KoPubWorld돋움체 Medium" panose="00000600000000000000" pitchFamily="2" charset="-127"/>
                <a:ea typeface="KoPubWorld돋움체 Medium" panose="00000600000000000000" pitchFamily="2" charset="-127"/>
                <a:cs typeface="KoPubWorld돋움체 Medium" panose="00000600000000000000" pitchFamily="2" charset="-127"/>
              </a:rPr>
              <a:t>을 기반으로 한 자동화된 방법</a:t>
            </a:r>
            <a:endParaRPr lang="en-US" altLang="ko-KR" b="1" dirty="0">
              <a:latin typeface="KoPubWorld돋움체 Medium" panose="00000600000000000000" pitchFamily="2" charset="-127"/>
              <a:ea typeface="KoPubWorld돋움체 Medium" panose="00000600000000000000" pitchFamily="2" charset="-127"/>
              <a:cs typeface="KoPubWorld돋움체 Medium" panose="00000600000000000000" pitchFamily="2" charset="-127"/>
            </a:endParaRPr>
          </a:p>
          <a:p>
            <a:pPr lvl="2"/>
            <a:r>
              <a:rPr lang="ko-KR" altLang="en-US" dirty="0"/>
              <a:t>심장 또는 </a:t>
            </a:r>
            <a:r>
              <a:rPr lang="en-US" altLang="ko-KR" dirty="0" err="1"/>
              <a:t>Chect</a:t>
            </a:r>
            <a:r>
              <a:rPr lang="en-US" altLang="ko-KR" dirty="0"/>
              <a:t> CT </a:t>
            </a:r>
            <a:r>
              <a:rPr lang="ko-KR" altLang="en-US" dirty="0"/>
              <a:t>이미지 획득</a:t>
            </a:r>
            <a:endParaRPr lang="en-US" altLang="ko-KR" dirty="0"/>
          </a:p>
          <a:p>
            <a:pPr lvl="2"/>
            <a:r>
              <a:rPr lang="ko-KR" altLang="en-US" dirty="0"/>
              <a:t>대동맥 판막 영역의 </a:t>
            </a:r>
            <a:r>
              <a:rPr lang="ko-KR" altLang="en-US" dirty="0" err="1"/>
              <a:t>석회화된</a:t>
            </a:r>
            <a:r>
              <a:rPr lang="ko-KR" altLang="en-US" dirty="0"/>
              <a:t> 부분을 </a:t>
            </a:r>
            <a:r>
              <a:rPr lang="en-US" altLang="ko-KR" dirty="0"/>
              <a:t>Segmentation</a:t>
            </a:r>
            <a:r>
              <a:rPr lang="ko-KR" altLang="en-US" dirty="0"/>
              <a:t>을 이용하여 자동 검출</a:t>
            </a:r>
            <a:endParaRPr lang="en-US" altLang="ko-KR" dirty="0"/>
          </a:p>
          <a:p>
            <a:pPr lvl="3"/>
            <a:r>
              <a:rPr lang="en-US" altLang="ko-KR" dirty="0"/>
              <a:t>Agatston </a:t>
            </a:r>
            <a:r>
              <a:rPr lang="ko-KR" altLang="en-US" dirty="0"/>
              <a:t>방법</a:t>
            </a:r>
            <a:endParaRPr lang="en-US" altLang="ko-KR" dirty="0"/>
          </a:p>
          <a:p>
            <a:pPr lvl="4"/>
            <a:r>
              <a:rPr lang="ko-KR" altLang="en-US" dirty="0"/>
              <a:t>최종 </a:t>
            </a:r>
            <a:r>
              <a:rPr lang="en-US" altLang="ko-KR" dirty="0"/>
              <a:t>AVC</a:t>
            </a:r>
            <a:r>
              <a:rPr lang="ko-KR" altLang="en-US" dirty="0"/>
              <a:t> 점수를 기준으로 대동맥 판막 석회화의 중증도를 평가</a:t>
            </a:r>
            <a:endParaRPr lang="en-US" altLang="ko-KR" dirty="0"/>
          </a:p>
          <a:p>
            <a:pPr lvl="3"/>
            <a:endParaRPr lang="en-US" altLang="ko-KR" dirty="0"/>
          </a:p>
          <a:p>
            <a:pPr lvl="3"/>
            <a:r>
              <a:rPr lang="ko-KR" altLang="en-US" dirty="0"/>
              <a:t>석회화 영역의 면적에 따른 </a:t>
            </a:r>
            <a:r>
              <a:rPr lang="en-US" altLang="ko-KR" dirty="0"/>
              <a:t>ROC Curve</a:t>
            </a:r>
            <a:r>
              <a:rPr lang="ko-KR" altLang="en-US" dirty="0"/>
              <a:t> 분석 방법</a:t>
            </a:r>
            <a:endParaRPr lang="en-US" altLang="ko-KR" dirty="0"/>
          </a:p>
          <a:p>
            <a:pPr lvl="4"/>
            <a:r>
              <a:rPr lang="en-US" altLang="ko-KR" dirty="0">
                <a:latin typeface="KoPubWorld돋움체 Medium" panose="00000600000000000000" pitchFamily="2" charset="-127"/>
                <a:ea typeface="KoPubWorld돋움체 Medium" panose="00000600000000000000" pitchFamily="2" charset="-127"/>
                <a:cs typeface="KoPubWorld돋움체 Medium" panose="00000600000000000000" pitchFamily="2" charset="-127"/>
              </a:rPr>
              <a:t>AVC</a:t>
            </a:r>
            <a:r>
              <a:rPr lang="ko-KR" altLang="en-US" dirty="0">
                <a:latin typeface="KoPubWorld돋움체 Medium" panose="00000600000000000000" pitchFamily="2" charset="-127"/>
                <a:ea typeface="KoPubWorld돋움체 Medium" panose="00000600000000000000" pitchFamily="2" charset="-127"/>
                <a:cs typeface="KoPubWorld돋움체 Medium" panose="00000600000000000000" pitchFamily="2" charset="-127"/>
              </a:rPr>
              <a:t> 양성 환자 데이터의 </a:t>
            </a:r>
            <a:r>
              <a:rPr lang="en-US" altLang="ko-KR" dirty="0">
                <a:latin typeface="KoPubWorld돋움체 Medium" panose="00000600000000000000" pitchFamily="2" charset="-127"/>
                <a:ea typeface="KoPubWorld돋움체 Medium" panose="00000600000000000000" pitchFamily="2" charset="-127"/>
                <a:cs typeface="KoPubWorld돋움체 Medium" panose="00000600000000000000" pitchFamily="2" charset="-127"/>
              </a:rPr>
              <a:t>ROC </a:t>
            </a:r>
            <a:r>
              <a:rPr lang="en-US" altLang="ko-KR" dirty="0"/>
              <a:t>Curve</a:t>
            </a:r>
            <a:r>
              <a:rPr lang="ko-KR" altLang="en-US" dirty="0" err="1"/>
              <a:t>를</a:t>
            </a:r>
            <a:r>
              <a:rPr lang="ko-KR" altLang="en-US" dirty="0">
                <a:latin typeface="KoPubWorld돋움체 Medium" panose="00000600000000000000" pitchFamily="2" charset="-127"/>
                <a:ea typeface="KoPubWorld돋움체 Medium" panose="00000600000000000000" pitchFamily="2" charset="-127"/>
                <a:cs typeface="KoPubWorld돋움체 Medium" panose="00000600000000000000" pitchFamily="2" charset="-127"/>
              </a:rPr>
              <a:t> 사용</a:t>
            </a:r>
            <a:endParaRPr lang="en-US" altLang="ko-KR" dirty="0"/>
          </a:p>
          <a:p>
            <a:pPr lvl="4"/>
            <a:r>
              <a:rPr lang="ko-KR" altLang="en-US" dirty="0"/>
              <a:t>석회화 영역의 면적</a:t>
            </a:r>
            <a:r>
              <a:rPr lang="en-US" altLang="ko-KR" dirty="0"/>
              <a:t>(Cutoff,</a:t>
            </a:r>
            <a:r>
              <a:rPr lang="ko-KR" altLang="en-US" dirty="0"/>
              <a:t> </a:t>
            </a:r>
            <a:r>
              <a:rPr lang="en-US" altLang="ko-KR" dirty="0"/>
              <a:t>Threshold)</a:t>
            </a:r>
            <a:r>
              <a:rPr lang="ko-KR" altLang="en-US" dirty="0" err="1"/>
              <a:t>에</a:t>
            </a:r>
            <a:r>
              <a:rPr lang="ko-KR" altLang="en-US" dirty="0"/>
              <a:t> 따라</a:t>
            </a:r>
            <a:r>
              <a:rPr lang="ko-KR" altLang="en-US" dirty="0">
                <a:latin typeface="KoPubWorld돋움체 Medium" panose="00000600000000000000" pitchFamily="2" charset="-127"/>
                <a:ea typeface="KoPubWorld돋움체 Medium" panose="00000600000000000000" pitchFamily="2" charset="-127"/>
                <a:cs typeface="KoPubWorld돋움체 Medium" panose="00000600000000000000" pitchFamily="2" charset="-127"/>
              </a:rPr>
              <a:t> </a:t>
            </a:r>
            <a:r>
              <a:rPr lang="en-US" altLang="ko-KR" dirty="0">
                <a:latin typeface="KoPubWorld돋움체 Medium" panose="00000600000000000000" pitchFamily="2" charset="-127"/>
                <a:ea typeface="KoPubWorld돋움체 Medium" panose="00000600000000000000" pitchFamily="2" charset="-127"/>
                <a:cs typeface="KoPubWorld돋움체 Medium" panose="00000600000000000000" pitchFamily="2" charset="-127"/>
              </a:rPr>
              <a:t>TP, FN, FP, TN</a:t>
            </a:r>
            <a:r>
              <a:rPr lang="ko-KR" altLang="en-US" dirty="0"/>
              <a:t>을</a:t>
            </a:r>
            <a:r>
              <a:rPr lang="ko-KR" altLang="en-US" dirty="0">
                <a:latin typeface="KoPubWorld돋움체 Medium" panose="00000600000000000000" pitchFamily="2" charset="-127"/>
                <a:ea typeface="KoPubWorld돋움체 Medium" panose="00000600000000000000" pitchFamily="2" charset="-127"/>
                <a:cs typeface="KoPubWorld돋움체 Medium" panose="00000600000000000000" pitchFamily="2" charset="-127"/>
              </a:rPr>
              <a:t> 계산하여 </a:t>
            </a:r>
            <a:r>
              <a:rPr lang="en-US" altLang="ko-KR" dirty="0">
                <a:latin typeface="KoPubWorld돋움체 Medium" panose="00000600000000000000" pitchFamily="2" charset="-127"/>
                <a:ea typeface="KoPubWorld돋움체 Medium" panose="00000600000000000000" pitchFamily="2" charset="-127"/>
                <a:cs typeface="KoPubWorld돋움체 Medium" panose="00000600000000000000" pitchFamily="2" charset="-127"/>
              </a:rPr>
              <a:t>ROC </a:t>
            </a:r>
            <a:r>
              <a:rPr lang="ko-KR" altLang="en-US" dirty="0">
                <a:latin typeface="KoPubWorld돋움체 Medium" panose="00000600000000000000" pitchFamily="2" charset="-127"/>
                <a:ea typeface="KoPubWorld돋움체 Medium" panose="00000600000000000000" pitchFamily="2" charset="-127"/>
                <a:cs typeface="KoPubWorld돋움체 Medium" panose="00000600000000000000" pitchFamily="2" charset="-127"/>
              </a:rPr>
              <a:t>곡선 생성</a:t>
            </a:r>
            <a:endParaRPr lang="en-US" altLang="ko-KR" dirty="0"/>
          </a:p>
          <a:p>
            <a:pPr lvl="4"/>
            <a:r>
              <a:rPr lang="en-US" altLang="ko-KR" dirty="0">
                <a:latin typeface="KoPubWorld돋움체 Medium" panose="00000600000000000000" pitchFamily="2" charset="-127"/>
                <a:ea typeface="KoPubWorld돋움체 Medium" panose="00000600000000000000" pitchFamily="2" charset="-127"/>
                <a:cs typeface="KoPubWorld돋움체 Medium" panose="00000600000000000000" pitchFamily="2" charset="-127"/>
              </a:rPr>
              <a:t>ROC </a:t>
            </a:r>
            <a:r>
              <a:rPr lang="ko-KR" altLang="en-US" dirty="0">
                <a:latin typeface="KoPubWorld돋움체 Medium" panose="00000600000000000000" pitchFamily="2" charset="-127"/>
                <a:ea typeface="KoPubWorld돋움체 Medium" panose="00000600000000000000" pitchFamily="2" charset="-127"/>
                <a:cs typeface="KoPubWorld돋움체 Medium" panose="00000600000000000000" pitchFamily="2" charset="-127"/>
              </a:rPr>
              <a:t>곡선에서의 </a:t>
            </a:r>
            <a:r>
              <a:rPr lang="en-US" altLang="ko-KR" dirty="0">
                <a:latin typeface="KoPubWorld돋움체 Medium" panose="00000600000000000000" pitchFamily="2" charset="-127"/>
                <a:ea typeface="KoPubWorld돋움체 Medium" panose="00000600000000000000" pitchFamily="2" charset="-127"/>
                <a:cs typeface="KoPubWorld돋움체 Medium" panose="00000600000000000000" pitchFamily="2" charset="-127"/>
              </a:rPr>
              <a:t>Youden’s J</a:t>
            </a:r>
            <a:r>
              <a:rPr lang="ko-KR" altLang="en-US" dirty="0">
                <a:latin typeface="KoPubWorld돋움체 Medium" panose="00000600000000000000" pitchFamily="2" charset="-127"/>
                <a:ea typeface="KoPubWorld돋움체 Medium" panose="00000600000000000000" pitchFamily="2" charset="-127"/>
                <a:cs typeface="KoPubWorld돋움체 Medium" panose="00000600000000000000" pitchFamily="2" charset="-127"/>
              </a:rPr>
              <a:t> 통계량을 최대화하는 지점을 최적의 </a:t>
            </a:r>
            <a:r>
              <a:rPr lang="en-US" altLang="ko-KR" dirty="0">
                <a:latin typeface="KoPubWorld돋움체 Medium" panose="00000600000000000000" pitchFamily="2" charset="-127"/>
                <a:ea typeface="KoPubWorld돋움체 Medium" panose="00000600000000000000" pitchFamily="2" charset="-127"/>
                <a:cs typeface="KoPubWorld돋움체 Medium" panose="00000600000000000000" pitchFamily="2" charset="-127"/>
              </a:rPr>
              <a:t>Cutoff</a:t>
            </a:r>
            <a:r>
              <a:rPr lang="ko-KR" altLang="en-US" dirty="0">
                <a:latin typeface="KoPubWorld돋움체 Medium" panose="00000600000000000000" pitchFamily="2" charset="-127"/>
                <a:ea typeface="KoPubWorld돋움체 Medium" panose="00000600000000000000" pitchFamily="2" charset="-127"/>
                <a:cs typeface="KoPubWorld돋움체 Medium" panose="00000600000000000000" pitchFamily="2" charset="-127"/>
              </a:rPr>
              <a:t> 값으로 설정</a:t>
            </a:r>
            <a:endParaRPr lang="en-US" altLang="ko-KR" dirty="0">
              <a:latin typeface="KoPubWorld돋움체 Medium" panose="00000600000000000000" pitchFamily="2" charset="-127"/>
              <a:ea typeface="KoPubWorld돋움체 Medium" panose="00000600000000000000" pitchFamily="2" charset="-127"/>
              <a:cs typeface="KoPubWorld돋움체 Medium" panose="00000600000000000000" pitchFamily="2" charset="-127"/>
            </a:endParaRPr>
          </a:p>
          <a:p>
            <a:pPr lvl="5"/>
            <a:r>
              <a:rPr lang="en-US" altLang="ko-KR" sz="1400" dirty="0">
                <a:latin typeface="KoPubWorld돋움체 Medium" panose="00000600000000000000" pitchFamily="2" charset="-127"/>
                <a:ea typeface="KoPubWorld돋움체 Medium" panose="00000600000000000000" pitchFamily="2" charset="-127"/>
                <a:cs typeface="KoPubWorld돋움체 Medium" panose="00000600000000000000" pitchFamily="2" charset="-127"/>
              </a:rPr>
              <a:t>Youden’s J</a:t>
            </a:r>
            <a:r>
              <a:rPr lang="ko-KR" altLang="en-US" sz="1400" dirty="0">
                <a:latin typeface="KoPubWorld돋움체 Medium" panose="00000600000000000000" pitchFamily="2" charset="-127"/>
                <a:ea typeface="KoPubWorld돋움체 Medium" panose="00000600000000000000" pitchFamily="2" charset="-127"/>
                <a:cs typeface="KoPubWorld돋움체 Medium" panose="00000600000000000000" pitchFamily="2" charset="-127"/>
              </a:rPr>
              <a:t> 통계량 </a:t>
            </a:r>
            <a:r>
              <a:rPr lang="en-US" altLang="ko-KR" sz="1400" dirty="0">
                <a:latin typeface="KoPubWorld돋움체 Medium" panose="00000600000000000000" pitchFamily="2" charset="-127"/>
                <a:ea typeface="KoPubWorld돋움체 Medium" panose="00000600000000000000" pitchFamily="2" charset="-127"/>
                <a:cs typeface="KoPubWorld돋움체 Medium" panose="00000600000000000000" pitchFamily="2" charset="-127"/>
              </a:rPr>
              <a:t>:</a:t>
            </a:r>
            <a:r>
              <a:rPr lang="ko-KR" altLang="en-US" sz="1400" dirty="0">
                <a:latin typeface="KoPubWorld돋움체 Medium" panose="00000600000000000000" pitchFamily="2" charset="-127"/>
                <a:ea typeface="KoPubWorld돋움체 Medium" panose="00000600000000000000" pitchFamily="2" charset="-127"/>
                <a:cs typeface="KoPubWorld돋움체 Medium" panose="00000600000000000000" pitchFamily="2" charset="-127"/>
              </a:rPr>
              <a:t> </a:t>
            </a:r>
            <a:r>
              <a:rPr lang="en-US" altLang="ko-KR" sz="1400" dirty="0">
                <a:latin typeface="KoPubWorld돋움체 Medium" panose="00000600000000000000" pitchFamily="2" charset="-127"/>
                <a:ea typeface="KoPubWorld돋움체 Medium" panose="00000600000000000000" pitchFamily="2" charset="-127"/>
                <a:cs typeface="KoPubWorld돋움체 Medium" panose="00000600000000000000" pitchFamily="2" charset="-127"/>
              </a:rPr>
              <a:t>Sensitivity – (1 – Specificity)</a:t>
            </a:r>
          </a:p>
          <a:p>
            <a:pPr lvl="4"/>
            <a:r>
              <a:rPr lang="ko-KR" altLang="en-US" dirty="0"/>
              <a:t>최적의 </a:t>
            </a:r>
            <a:r>
              <a:rPr lang="en-US" altLang="ko-KR" dirty="0"/>
              <a:t>Cutoff </a:t>
            </a:r>
            <a:r>
              <a:rPr lang="ko-KR" altLang="en-US" dirty="0"/>
              <a:t>값인 석회화 영역의 면적을 기준으로 </a:t>
            </a:r>
            <a:r>
              <a:rPr lang="en-US" altLang="ko-KR" dirty="0"/>
              <a:t>AVC</a:t>
            </a:r>
            <a:r>
              <a:rPr lang="ko-KR" altLang="en-US" dirty="0"/>
              <a:t> 중증도를 분류</a:t>
            </a:r>
            <a:endParaRPr lang="en-US" altLang="ko-KR" dirty="0">
              <a:latin typeface="KoPubWorld돋움체 Medium" panose="00000600000000000000" pitchFamily="2" charset="-127"/>
              <a:ea typeface="KoPubWorld돋움체 Medium" panose="00000600000000000000" pitchFamily="2" charset="-127"/>
              <a:cs typeface="KoPubWorld돋움체 Medium" panose="00000600000000000000" pitchFamily="2" charset="-127"/>
            </a:endParaRPr>
          </a:p>
          <a:p>
            <a:endParaRPr lang="en-US" altLang="ko-KR" dirty="0"/>
          </a:p>
        </p:txBody>
      </p:sp>
      <p:pic>
        <p:nvPicPr>
          <p:cNvPr id="1026" name="Picture 2" descr="ROC Curve and AUC: Evaluating Model Performance | by İlyurek Kılıç | Medium">
            <a:extLst>
              <a:ext uri="{FF2B5EF4-FFF2-40B4-BE49-F238E27FC236}">
                <a16:creationId xmlns:a16="http://schemas.microsoft.com/office/drawing/2014/main" id="{FFF88848-22ED-8E83-15A7-0BA05791BA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2053" y="949158"/>
            <a:ext cx="3059497" cy="3059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54972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35099736-A0A4-BCD7-C786-F85B0813599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Purpose</a:t>
            </a:r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CFE0C542-54DB-C485-0145-F852826616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ko-KR" dirty="0"/>
              <a:t>Aortic Valve(AV)</a:t>
            </a:r>
            <a:r>
              <a:rPr lang="ko-KR" altLang="en-US" dirty="0"/>
              <a:t>의 석회화를 확인하기 위해선</a:t>
            </a:r>
            <a:r>
              <a:rPr lang="en-US" altLang="ko-KR" dirty="0"/>
              <a:t>, AV</a:t>
            </a:r>
            <a:r>
              <a:rPr lang="ko-KR" altLang="en-US" dirty="0"/>
              <a:t>의 단면을 </a:t>
            </a:r>
            <a:r>
              <a:rPr lang="ko-KR" altLang="en-US" dirty="0" err="1"/>
              <a:t>보아야함</a:t>
            </a:r>
            <a:endParaRPr lang="en-US" altLang="ko-KR" dirty="0"/>
          </a:p>
          <a:p>
            <a:r>
              <a:rPr lang="ko-KR" altLang="en-US" dirty="0"/>
              <a:t>하지만</a:t>
            </a:r>
            <a:r>
              <a:rPr lang="en-US" altLang="ko-KR" dirty="0"/>
              <a:t>, AV</a:t>
            </a:r>
            <a:r>
              <a:rPr lang="ko-KR" altLang="en-US" dirty="0"/>
              <a:t>는 기울어져 있어</a:t>
            </a:r>
            <a:r>
              <a:rPr lang="en-US" altLang="ko-KR" dirty="0"/>
              <a:t>, Cardiac CT</a:t>
            </a:r>
            <a:r>
              <a:rPr lang="ko-KR" altLang="en-US" dirty="0"/>
              <a:t>의 </a:t>
            </a:r>
            <a:r>
              <a:rPr lang="en-US" altLang="ko-KR" dirty="0"/>
              <a:t>axial </a:t>
            </a:r>
            <a:r>
              <a:rPr lang="ko-KR" altLang="en-US" dirty="0"/>
              <a:t>단면에서는 </a:t>
            </a:r>
            <a:r>
              <a:rPr lang="en-US" altLang="ko-KR" dirty="0"/>
              <a:t>Aortic Valve (AV)</a:t>
            </a:r>
            <a:r>
              <a:rPr lang="ko-KR" altLang="en-US" dirty="0"/>
              <a:t> 단면</a:t>
            </a:r>
            <a:r>
              <a:rPr lang="en-US" altLang="ko-KR" dirty="0"/>
              <a:t>, </a:t>
            </a:r>
            <a:r>
              <a:rPr lang="ko-KR" altLang="en-US" dirty="0"/>
              <a:t>즉 판막의 단면 모양이 잘 안보임</a:t>
            </a:r>
            <a:endParaRPr lang="en-US" altLang="ko-KR" dirty="0"/>
          </a:p>
          <a:p>
            <a:r>
              <a:rPr lang="ko-KR" altLang="en-US" dirty="0"/>
              <a:t>더 효과적으로 단면을 분석하기 위해서</a:t>
            </a:r>
            <a:r>
              <a:rPr lang="en-US" altLang="ko-KR" dirty="0"/>
              <a:t>, AV</a:t>
            </a:r>
            <a:r>
              <a:rPr lang="ko-KR" altLang="en-US" dirty="0" err="1"/>
              <a:t>를</a:t>
            </a:r>
            <a:r>
              <a:rPr lang="ko-KR" altLang="en-US" dirty="0"/>
              <a:t> 수직이 될 수 있도록 영상을 재구성할 필요가 있음</a:t>
            </a:r>
          </a:p>
          <a:p>
            <a:endParaRPr lang="ko-KR" altLang="en-US" dirty="0"/>
          </a:p>
          <a:p>
            <a:endParaRPr lang="en-US" altLang="ko-KR" dirty="0"/>
          </a:p>
          <a:p>
            <a:endParaRPr lang="en-US" altLang="ko-KR" dirty="0"/>
          </a:p>
        </p:txBody>
      </p:sp>
      <p:grpSp>
        <p:nvGrpSpPr>
          <p:cNvPr id="12" name="그룹 11">
            <a:extLst>
              <a:ext uri="{FF2B5EF4-FFF2-40B4-BE49-F238E27FC236}">
                <a16:creationId xmlns:a16="http://schemas.microsoft.com/office/drawing/2014/main" id="{00119884-16AE-543E-5ECF-12BE70104ED8}"/>
              </a:ext>
            </a:extLst>
          </p:cNvPr>
          <p:cNvGrpSpPr/>
          <p:nvPr/>
        </p:nvGrpSpPr>
        <p:grpSpPr>
          <a:xfrm>
            <a:off x="7672038" y="2698595"/>
            <a:ext cx="4186175" cy="4033185"/>
            <a:chOff x="344673" y="1874506"/>
            <a:chExt cx="4528410" cy="4430499"/>
          </a:xfrm>
        </p:grpSpPr>
        <p:pic>
          <p:nvPicPr>
            <p:cNvPr id="4" name="Picture 2">
              <a:extLst>
                <a:ext uri="{FF2B5EF4-FFF2-40B4-BE49-F238E27FC236}">
                  <a16:creationId xmlns:a16="http://schemas.microsoft.com/office/drawing/2014/main" id="{95DD7FF2-BD3A-DC58-4971-2A6BAE1B878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4673" y="1874506"/>
              <a:ext cx="4528410" cy="44304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11" name="잉크 10">
                  <a:extLst>
                    <a:ext uri="{FF2B5EF4-FFF2-40B4-BE49-F238E27FC236}">
                      <a16:creationId xmlns:a16="http://schemas.microsoft.com/office/drawing/2014/main" id="{B042D416-581F-4AD8-D119-28C2FD443CA2}"/>
                    </a:ext>
                  </a:extLst>
                </p14:cNvPr>
                <p14:cNvContentPartPr/>
                <p14:nvPr/>
              </p14:nvContentPartPr>
              <p14:xfrm>
                <a:off x="1287685" y="3442329"/>
                <a:ext cx="961200" cy="832680"/>
              </p14:xfrm>
            </p:contentPart>
          </mc:Choice>
          <mc:Fallback xmlns="">
            <p:pic>
              <p:nvPicPr>
                <p:cNvPr id="11" name="잉크 10">
                  <a:extLst>
                    <a:ext uri="{FF2B5EF4-FFF2-40B4-BE49-F238E27FC236}">
                      <a16:creationId xmlns:a16="http://schemas.microsoft.com/office/drawing/2014/main" id="{B042D416-581F-4AD8-D119-28C2FD443CA2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1268212" y="3422955"/>
                  <a:ext cx="999757" cy="871823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15" name="그림 14">
            <a:extLst>
              <a:ext uri="{FF2B5EF4-FFF2-40B4-BE49-F238E27FC236}">
                <a16:creationId xmlns:a16="http://schemas.microsoft.com/office/drawing/2014/main" id="{58E96368-062C-6307-DABB-025DFADF153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90832" y="3429000"/>
            <a:ext cx="3905763" cy="2876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5494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35099736-A0A4-BCD7-C786-F85B0813599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Purpose</a:t>
            </a:r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CFE0C542-54DB-C485-0145-F852826616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ko-KR" dirty="0"/>
              <a:t>Oblique view : </a:t>
            </a:r>
            <a:r>
              <a:rPr lang="ko-KR" altLang="en-US" dirty="0"/>
              <a:t>비스듬한 영상</a:t>
            </a:r>
            <a:endParaRPr lang="en-US" altLang="ko-KR" dirty="0"/>
          </a:p>
          <a:p>
            <a:pPr lvl="1"/>
            <a:r>
              <a:rPr lang="en-US" altLang="ko-KR" dirty="0"/>
              <a:t>Coronal, </a:t>
            </a:r>
            <a:r>
              <a:rPr lang="en-US" altLang="ko-KR" dirty="0" err="1"/>
              <a:t>Sagital</a:t>
            </a:r>
            <a:r>
              <a:rPr lang="ko-KR" altLang="en-US" dirty="0"/>
              <a:t> </a:t>
            </a:r>
            <a:r>
              <a:rPr lang="en-US" altLang="ko-KR" dirty="0"/>
              <a:t>view</a:t>
            </a:r>
            <a:r>
              <a:rPr lang="ko-KR" altLang="en-US" dirty="0" err="1"/>
              <a:t>를</a:t>
            </a:r>
            <a:r>
              <a:rPr lang="ko-KR" altLang="en-US" dirty="0"/>
              <a:t> 기준으로</a:t>
            </a:r>
            <a:r>
              <a:rPr lang="en-US" altLang="ko-KR" dirty="0"/>
              <a:t>, AV</a:t>
            </a:r>
            <a:r>
              <a:rPr lang="ko-KR" altLang="en-US" dirty="0" err="1"/>
              <a:t>를</a:t>
            </a:r>
            <a:r>
              <a:rPr lang="ko-KR" altLang="en-US" dirty="0"/>
              <a:t> 수직으로 위치하도록 기울여</a:t>
            </a:r>
            <a:r>
              <a:rPr lang="en-US" altLang="ko-KR" dirty="0"/>
              <a:t>, 3</a:t>
            </a:r>
            <a:r>
              <a:rPr lang="ko-KR" altLang="en-US" dirty="0"/>
              <a:t>개의 </a:t>
            </a:r>
            <a:r>
              <a:rPr lang="en-US" altLang="ko-KR" dirty="0"/>
              <a:t>cups</a:t>
            </a:r>
            <a:r>
              <a:rPr lang="ko-KR" altLang="en-US" dirty="0"/>
              <a:t> 단면을 확인할 수 있도록 함 </a:t>
            </a:r>
            <a:endParaRPr lang="en-US" altLang="ko-KR" dirty="0"/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6188959E-E545-DE19-5EA0-FF1C38E845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036" y="2070100"/>
            <a:ext cx="10626757" cy="4136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0202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35099736-A0A4-BCD7-C786-F85B0813599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Cardiac CT</a:t>
            </a:r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CFE0C542-54DB-C485-0145-F852826616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/>
              <a:t>Cardiac CT(computed tomography)</a:t>
            </a:r>
          </a:p>
          <a:p>
            <a:pPr lvl="1"/>
            <a:r>
              <a:rPr lang="en-US" altLang="ko-KR" dirty="0"/>
              <a:t>X-</a:t>
            </a:r>
            <a:r>
              <a:rPr lang="ko-KR" altLang="en-US" dirty="0"/>
              <a:t>선을 통해 심장 부위를 여러 방향에서 조사하여 단면으로 재구성</a:t>
            </a:r>
            <a:endParaRPr lang="en-US" altLang="ko-KR" dirty="0"/>
          </a:p>
          <a:p>
            <a:pPr lvl="1"/>
            <a:r>
              <a:rPr lang="ko-KR" altLang="en-US" dirty="0"/>
              <a:t>각 </a:t>
            </a:r>
            <a:r>
              <a:rPr lang="en-US" altLang="ko-KR" dirty="0"/>
              <a:t>view</a:t>
            </a:r>
            <a:r>
              <a:rPr lang="ko-KR" altLang="en-US" dirty="0"/>
              <a:t>별 </a:t>
            </a:r>
            <a:r>
              <a:rPr lang="en-US" altLang="ko-KR" dirty="0"/>
              <a:t>Aortic valve and root </a:t>
            </a:r>
            <a:r>
              <a:rPr lang="ko-KR" altLang="en-US" dirty="0"/>
              <a:t>영역 확인</a:t>
            </a:r>
            <a:endParaRPr lang="en-US" altLang="ko-KR" dirty="0"/>
          </a:p>
          <a:p>
            <a:pPr lvl="1"/>
            <a:r>
              <a:rPr lang="en-US" altLang="ko-KR" dirty="0">
                <a:hlinkClick r:id="rId3"/>
              </a:rPr>
              <a:t>https://www.casestacks.com/medical-school/radiographic-anatomy/cardiac/</a:t>
            </a:r>
            <a:endParaRPr lang="en-US" altLang="ko-KR" dirty="0"/>
          </a:p>
          <a:p>
            <a:pPr marL="457200" lvl="1" indent="0">
              <a:buNone/>
            </a:pPr>
            <a:endParaRPr lang="en-US" altLang="ko-KR" dirty="0"/>
          </a:p>
          <a:p>
            <a:pPr lvl="1"/>
            <a:endParaRPr lang="en-US" altLang="ko-KR" dirty="0"/>
          </a:p>
        </p:txBody>
      </p:sp>
      <p:grpSp>
        <p:nvGrpSpPr>
          <p:cNvPr id="21" name="그룹 20">
            <a:extLst>
              <a:ext uri="{FF2B5EF4-FFF2-40B4-BE49-F238E27FC236}">
                <a16:creationId xmlns:a16="http://schemas.microsoft.com/office/drawing/2014/main" id="{3A05406A-23AA-3AE3-A2F6-7DD4AD7B7610}"/>
              </a:ext>
            </a:extLst>
          </p:cNvPr>
          <p:cNvGrpSpPr/>
          <p:nvPr/>
        </p:nvGrpSpPr>
        <p:grpSpPr>
          <a:xfrm>
            <a:off x="168857" y="3061199"/>
            <a:ext cx="11854285" cy="3103951"/>
            <a:chOff x="156740" y="3048000"/>
            <a:chExt cx="11854285" cy="3103951"/>
          </a:xfrm>
        </p:grpSpPr>
        <p:grpSp>
          <p:nvGrpSpPr>
            <p:cNvPr id="19" name="그룹 18">
              <a:extLst>
                <a:ext uri="{FF2B5EF4-FFF2-40B4-BE49-F238E27FC236}">
                  <a16:creationId xmlns:a16="http://schemas.microsoft.com/office/drawing/2014/main" id="{BA689296-3C4E-4C9A-FAB8-FA3CBD565AB6}"/>
                </a:ext>
              </a:extLst>
            </p:cNvPr>
            <p:cNvGrpSpPr/>
            <p:nvPr/>
          </p:nvGrpSpPr>
          <p:grpSpPr>
            <a:xfrm>
              <a:off x="156740" y="3048000"/>
              <a:ext cx="11854285" cy="3087638"/>
              <a:chOff x="156740" y="3048000"/>
              <a:chExt cx="11854285" cy="3087638"/>
            </a:xfrm>
          </p:grpSpPr>
          <p:grpSp>
            <p:nvGrpSpPr>
              <p:cNvPr id="7" name="그룹 6">
                <a:extLst>
                  <a:ext uri="{FF2B5EF4-FFF2-40B4-BE49-F238E27FC236}">
                    <a16:creationId xmlns:a16="http://schemas.microsoft.com/office/drawing/2014/main" id="{C55F8074-DA53-9BE3-9FA3-AEAC708930EF}"/>
                  </a:ext>
                </a:extLst>
              </p:cNvPr>
              <p:cNvGrpSpPr/>
              <p:nvPr/>
            </p:nvGrpSpPr>
            <p:grpSpPr>
              <a:xfrm>
                <a:off x="156740" y="3048000"/>
                <a:ext cx="3708291" cy="3057530"/>
                <a:chOff x="587484" y="2722761"/>
                <a:chExt cx="4165492" cy="3497069"/>
              </a:xfrm>
            </p:grpSpPr>
            <p:pic>
              <p:nvPicPr>
                <p:cNvPr id="5" name="그림 4">
                  <a:extLst>
                    <a:ext uri="{FF2B5EF4-FFF2-40B4-BE49-F238E27FC236}">
                      <a16:creationId xmlns:a16="http://schemas.microsoft.com/office/drawing/2014/main" id="{9F7B8AB3-18D4-6C34-EAA0-E90E85D26E0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587484" y="2722761"/>
                  <a:ext cx="4165492" cy="3109079"/>
                </a:xfrm>
                <a:prstGeom prst="rect">
                  <a:avLst/>
                </a:prstGeom>
              </p:spPr>
            </p:pic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4D9DAA72-5E7C-E757-6981-D9667A17F3C1}"/>
                    </a:ext>
                  </a:extLst>
                </p:cNvPr>
                <p:cNvSpPr txBox="1"/>
                <p:nvPr/>
              </p:nvSpPr>
              <p:spPr>
                <a:xfrm>
                  <a:off x="587484" y="5850498"/>
                  <a:ext cx="4165492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altLang="ko-KR" dirty="0">
                      <a:latin typeface="KoPubWorld돋움체 Bold" panose="00000800000000000000" pitchFamily="2" charset="-127"/>
                      <a:ea typeface="KoPubWorld돋움체 Bold" panose="00000800000000000000" pitchFamily="2" charset="-127"/>
                      <a:cs typeface="KoPubWorld돋움체 Bold" panose="00000800000000000000" pitchFamily="2" charset="-127"/>
                    </a:rPr>
                    <a:t>Axial view</a:t>
                  </a:r>
                  <a:endParaRPr lang="ko-KR" altLang="en-US" dirty="0">
                    <a:latin typeface="KoPubWorld돋움체 Bold" panose="00000800000000000000" pitchFamily="2" charset="-127"/>
                    <a:ea typeface="KoPubWorld돋움체 Bold" panose="00000800000000000000" pitchFamily="2" charset="-127"/>
                    <a:cs typeface="KoPubWorld돋움체 Bold" panose="00000800000000000000" pitchFamily="2" charset="-127"/>
                  </a:endParaRPr>
                </a:p>
              </p:txBody>
            </p:sp>
          </p:grpSp>
          <p:pic>
            <p:nvPicPr>
              <p:cNvPr id="9" name="그림 8">
                <a:extLst>
                  <a:ext uri="{FF2B5EF4-FFF2-40B4-BE49-F238E27FC236}">
                    <a16:creationId xmlns:a16="http://schemas.microsoft.com/office/drawing/2014/main" id="{8B51A6BF-10BF-45FA-DF53-10F624CBE7A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964345" y="3048000"/>
                <a:ext cx="4344576" cy="2718306"/>
              </a:xfrm>
              <a:prstGeom prst="rect">
                <a:avLst/>
              </a:prstGeom>
            </p:spPr>
          </p:pic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92C7E7E-1837-33A2-DC45-BADC7C5A5566}"/>
                  </a:ext>
                </a:extLst>
              </p:cNvPr>
              <p:cNvSpPr txBox="1"/>
              <p:nvPr/>
            </p:nvSpPr>
            <p:spPr>
              <a:xfrm>
                <a:off x="3964345" y="5766306"/>
                <a:ext cx="4344576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ko-KR" dirty="0">
                    <a:latin typeface="KoPubWorld돋움체 Bold" panose="00000800000000000000" pitchFamily="2" charset="-127"/>
                    <a:ea typeface="KoPubWorld돋움체 Bold" panose="00000800000000000000" pitchFamily="2" charset="-127"/>
                    <a:cs typeface="KoPubWorld돋움체 Bold" panose="00000800000000000000" pitchFamily="2" charset="-127"/>
                  </a:rPr>
                  <a:t>Coronal view</a:t>
                </a:r>
                <a:endParaRPr lang="ko-KR" altLang="en-US" dirty="0">
                  <a:latin typeface="KoPubWorld돋움체 Bold" panose="00000800000000000000" pitchFamily="2" charset="-127"/>
                  <a:ea typeface="KoPubWorld돋움체 Bold" panose="00000800000000000000" pitchFamily="2" charset="-127"/>
                  <a:cs typeface="KoPubWorld돋움체 Bold" panose="00000800000000000000" pitchFamily="2" charset="-127"/>
                </a:endParaRPr>
              </a:p>
            </p:txBody>
          </p:sp>
          <p:pic>
            <p:nvPicPr>
              <p:cNvPr id="12" name="그림 11">
                <a:extLst>
                  <a:ext uri="{FF2B5EF4-FFF2-40B4-BE49-F238E27FC236}">
                    <a16:creationId xmlns:a16="http://schemas.microsoft.com/office/drawing/2014/main" id="{70A9703D-D8BA-0A99-4865-510A87D4D09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l="1961"/>
              <a:stretch/>
            </p:blipFill>
            <p:spPr>
              <a:xfrm>
                <a:off x="8408235" y="3048000"/>
                <a:ext cx="3602790" cy="2710150"/>
              </a:xfrm>
              <a:prstGeom prst="rect">
                <a:avLst/>
              </a:prstGeom>
            </p:spPr>
          </p:pic>
        </p:grp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1F187DD9-C263-C9ED-DE34-459FDCB155E1}"/>
                </a:ext>
              </a:extLst>
            </p:cNvPr>
            <p:cNvSpPr txBox="1"/>
            <p:nvPr/>
          </p:nvSpPr>
          <p:spPr>
            <a:xfrm>
              <a:off x="8408235" y="5782619"/>
              <a:ext cx="360279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dirty="0" err="1">
                  <a:latin typeface="KoPubWorld돋움체 Bold" panose="00000800000000000000" pitchFamily="2" charset="-127"/>
                  <a:ea typeface="KoPubWorld돋움체 Bold" panose="00000800000000000000" pitchFamily="2" charset="-127"/>
                  <a:cs typeface="KoPubWorld돋움체 Bold" panose="00000800000000000000" pitchFamily="2" charset="-127"/>
                </a:rPr>
                <a:t>Sagital</a:t>
              </a:r>
              <a:r>
                <a:rPr lang="en-US" altLang="ko-KR" dirty="0">
                  <a:latin typeface="KoPubWorld돋움체 Bold" panose="00000800000000000000" pitchFamily="2" charset="-127"/>
                  <a:ea typeface="KoPubWorld돋움체 Bold" panose="00000800000000000000" pitchFamily="2" charset="-127"/>
                  <a:cs typeface="KoPubWorld돋움체 Bold" panose="00000800000000000000" pitchFamily="2" charset="-127"/>
                </a:rPr>
                <a:t> view</a:t>
              </a:r>
              <a:endParaRPr lang="ko-KR" altLang="en-US" dirty="0">
                <a:latin typeface="KoPubWorld돋움체 Bold" panose="00000800000000000000" pitchFamily="2" charset="-127"/>
                <a:ea typeface="KoPubWorld돋움체 Bold" panose="00000800000000000000" pitchFamily="2" charset="-127"/>
                <a:cs typeface="KoPubWorld돋움체 Bold" panose="00000800000000000000" pitchFamily="2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267322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35099736-A0A4-BCD7-C786-F85B0813599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Aorta</a:t>
            </a:r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CFE0C542-54DB-C485-0145-F852826616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/>
              <a:t>Aorta(</a:t>
            </a:r>
            <a:r>
              <a:rPr lang="ko-KR" altLang="en-US" dirty="0"/>
              <a:t>대동맥</a:t>
            </a:r>
            <a:r>
              <a:rPr lang="en-US" altLang="ko-KR" dirty="0"/>
              <a:t>)</a:t>
            </a:r>
          </a:p>
          <a:p>
            <a:pPr lvl="1"/>
            <a:r>
              <a:rPr lang="ko-KR" altLang="en-US" dirty="0"/>
              <a:t>신체에서 가장 큰 혈관</a:t>
            </a:r>
            <a:endParaRPr lang="en-US" altLang="ko-KR" dirty="0"/>
          </a:p>
          <a:p>
            <a:pPr lvl="1"/>
            <a:r>
              <a:rPr lang="ko-KR" altLang="en-US" dirty="0"/>
              <a:t>심장에서 나머지 신체 부위로 산소가 풍부한 혈액을 운반하는 역할</a:t>
            </a:r>
            <a:endParaRPr lang="en-US" altLang="ko-KR" dirty="0"/>
          </a:p>
          <a:p>
            <a:pPr lvl="1"/>
            <a:r>
              <a:rPr lang="ko-KR" altLang="en-US" dirty="0"/>
              <a:t>심장의 좌심실</a:t>
            </a:r>
            <a:r>
              <a:rPr lang="en-US" altLang="ko-KR" dirty="0"/>
              <a:t>(LV)</a:t>
            </a:r>
            <a:r>
              <a:rPr lang="ko-KR" altLang="en-US" dirty="0"/>
              <a:t>에서 시작하여 골반까지 이어짐</a:t>
            </a:r>
            <a:endParaRPr lang="en-US" altLang="ko-KR" dirty="0"/>
          </a:p>
        </p:txBody>
      </p:sp>
      <p:grpSp>
        <p:nvGrpSpPr>
          <p:cNvPr id="12" name="그룹 11">
            <a:extLst>
              <a:ext uri="{FF2B5EF4-FFF2-40B4-BE49-F238E27FC236}">
                <a16:creationId xmlns:a16="http://schemas.microsoft.com/office/drawing/2014/main" id="{244A0E32-450A-46F4-5A3B-D005E54F2470}"/>
              </a:ext>
            </a:extLst>
          </p:cNvPr>
          <p:cNvGrpSpPr/>
          <p:nvPr/>
        </p:nvGrpSpPr>
        <p:grpSpPr>
          <a:xfrm>
            <a:off x="4598308" y="3336472"/>
            <a:ext cx="3298121" cy="3236684"/>
            <a:chOff x="5098371" y="3222172"/>
            <a:chExt cx="3298121" cy="3236684"/>
          </a:xfrm>
        </p:grpSpPr>
        <p:pic>
          <p:nvPicPr>
            <p:cNvPr id="1028" name="Picture 4" descr="undefined">
              <a:extLst>
                <a:ext uri="{FF2B5EF4-FFF2-40B4-BE49-F238E27FC236}">
                  <a16:creationId xmlns:a16="http://schemas.microsoft.com/office/drawing/2014/main" id="{D53693DC-2901-D182-4023-A7212681226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98371" y="3222172"/>
              <a:ext cx="3298121" cy="32366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사각형: 둥근 모서리 10">
              <a:extLst>
                <a:ext uri="{FF2B5EF4-FFF2-40B4-BE49-F238E27FC236}">
                  <a16:creationId xmlns:a16="http://schemas.microsoft.com/office/drawing/2014/main" id="{1445EF5F-B48A-C373-734C-2301F320A57A}"/>
                </a:ext>
              </a:extLst>
            </p:cNvPr>
            <p:cNvSpPr/>
            <p:nvPr/>
          </p:nvSpPr>
          <p:spPr>
            <a:xfrm>
              <a:off x="6096000" y="3333750"/>
              <a:ext cx="1285875" cy="1781175"/>
            </a:xfrm>
            <a:prstGeom prst="roundRect">
              <a:avLst>
                <a:gd name="adj" fmla="val 8519"/>
              </a:avLst>
            </a:prstGeom>
            <a:noFill/>
            <a:ln w="38100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pic>
        <p:nvPicPr>
          <p:cNvPr id="1032" name="Picture 8" descr="Aorta in body">
            <a:extLst>
              <a:ext uri="{FF2B5EF4-FFF2-40B4-BE49-F238E27FC236}">
                <a16:creationId xmlns:a16="http://schemas.microsoft.com/office/drawing/2014/main" id="{DEEAA2D0-D580-0DD4-509A-53AAFCD78F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4872" y="1323617"/>
            <a:ext cx="3750086" cy="5107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47703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35099736-A0A4-BCD7-C786-F85B0813599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Aorta</a:t>
            </a:r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CFE0C542-54DB-C485-0145-F852826616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ko-KR" altLang="en-US" sz="1800" dirty="0"/>
              <a:t>전체적인 외형</a:t>
            </a:r>
            <a:endParaRPr lang="en-US" altLang="ko-KR" sz="1800" dirty="0"/>
          </a:p>
          <a:p>
            <a:pPr lvl="1"/>
            <a:r>
              <a:rPr lang="ko-KR" altLang="en-US" sz="1600" dirty="0"/>
              <a:t>심장 위로 올라가면서 바로 복부족으로 내려가는 아치 모양으로 이루어짐</a:t>
            </a:r>
            <a:endParaRPr lang="en-US" altLang="ko-KR" sz="1600" dirty="0"/>
          </a:p>
          <a:p>
            <a:endParaRPr lang="en-US" altLang="ko-KR" sz="1800" dirty="0"/>
          </a:p>
          <a:p>
            <a:r>
              <a:rPr lang="ko-KR" altLang="en-US" sz="1800" dirty="0"/>
              <a:t>크게 </a:t>
            </a:r>
            <a:r>
              <a:rPr lang="en-US" altLang="ko-KR" sz="1800" dirty="0"/>
              <a:t>5</a:t>
            </a:r>
            <a:r>
              <a:rPr lang="ko-KR" altLang="en-US" sz="1800" dirty="0"/>
              <a:t>가지 </a:t>
            </a:r>
            <a:r>
              <a:rPr lang="ko-KR" altLang="en-US" sz="1800" dirty="0" err="1"/>
              <a:t>섹션으로</a:t>
            </a:r>
            <a:r>
              <a:rPr lang="ko-KR" altLang="en-US" sz="1800" dirty="0"/>
              <a:t> 나눌 수 있음</a:t>
            </a:r>
            <a:endParaRPr lang="en-US" altLang="ko-KR" sz="1800" dirty="0"/>
          </a:p>
          <a:p>
            <a:pPr lvl="1"/>
            <a:r>
              <a:rPr lang="en-US" altLang="ko-KR" sz="1600" dirty="0"/>
              <a:t>Ascending Aorta (</a:t>
            </a:r>
            <a:r>
              <a:rPr lang="ko-KR" altLang="en-US" sz="1600" dirty="0"/>
              <a:t>상행 대동맥</a:t>
            </a:r>
            <a:r>
              <a:rPr lang="en-US" altLang="ko-KR" sz="1600" dirty="0"/>
              <a:t>)</a:t>
            </a:r>
            <a:r>
              <a:rPr lang="ko-KR" altLang="en-US" sz="1600" dirty="0"/>
              <a:t> </a:t>
            </a:r>
            <a:r>
              <a:rPr lang="en-US" altLang="ko-KR" sz="1600" dirty="0"/>
              <a:t>:</a:t>
            </a:r>
            <a:r>
              <a:rPr lang="ko-KR" altLang="en-US" sz="1600" dirty="0"/>
              <a:t> 좌심실에서 심장 위로 올라가는 부분</a:t>
            </a:r>
            <a:endParaRPr lang="en-US" altLang="ko-KR" sz="1600" dirty="0"/>
          </a:p>
          <a:p>
            <a:pPr lvl="1"/>
            <a:r>
              <a:rPr lang="en-US" altLang="ko-KR" sz="1600" dirty="0"/>
              <a:t>Aorta Arch (</a:t>
            </a:r>
            <a:r>
              <a:rPr lang="ko-KR" altLang="en-US" sz="1600" dirty="0"/>
              <a:t>대동맥궁</a:t>
            </a:r>
            <a:r>
              <a:rPr lang="en-US" altLang="ko-KR" sz="1600" dirty="0"/>
              <a:t>)</a:t>
            </a:r>
            <a:r>
              <a:rPr lang="ko-KR" altLang="en-US" sz="1600" dirty="0"/>
              <a:t> </a:t>
            </a:r>
            <a:r>
              <a:rPr lang="en-US" altLang="ko-KR" sz="1600" dirty="0"/>
              <a:t>:</a:t>
            </a:r>
            <a:r>
              <a:rPr lang="ko-KR" altLang="en-US" sz="1600" dirty="0"/>
              <a:t> 아치모양으로 꺾이는 부분</a:t>
            </a:r>
            <a:endParaRPr lang="en-US" altLang="ko-KR" sz="1600" dirty="0"/>
          </a:p>
          <a:p>
            <a:pPr lvl="1"/>
            <a:r>
              <a:rPr lang="en-US" altLang="ko-KR" sz="1600" dirty="0"/>
              <a:t>Descending Aorta (</a:t>
            </a:r>
            <a:r>
              <a:rPr lang="ko-KR" altLang="en-US" sz="1600" dirty="0"/>
              <a:t>하행 대동맥</a:t>
            </a:r>
            <a:r>
              <a:rPr lang="en-US" altLang="ko-KR" sz="1600" dirty="0"/>
              <a:t>)</a:t>
            </a:r>
            <a:r>
              <a:rPr lang="ko-KR" altLang="en-US" sz="1600" dirty="0"/>
              <a:t> </a:t>
            </a:r>
            <a:r>
              <a:rPr lang="en-US" altLang="ko-KR" sz="1600" dirty="0"/>
              <a:t>:</a:t>
            </a:r>
            <a:r>
              <a:rPr lang="ko-KR" altLang="en-US" sz="1600" dirty="0"/>
              <a:t> 흉부에 위치한 심장 아래로 내려가는 부분</a:t>
            </a:r>
            <a:endParaRPr lang="en-US" altLang="ko-KR" sz="1600" dirty="0"/>
          </a:p>
          <a:p>
            <a:pPr lvl="1"/>
            <a:r>
              <a:rPr lang="en-US" altLang="ko-KR" sz="1600" dirty="0"/>
              <a:t>Abdomen Aorta (</a:t>
            </a:r>
            <a:r>
              <a:rPr lang="ko-KR" altLang="en-US" sz="1600" dirty="0"/>
              <a:t>복부 대동맥</a:t>
            </a:r>
            <a:r>
              <a:rPr lang="en-US" altLang="ko-KR" sz="1600" dirty="0"/>
              <a:t>)</a:t>
            </a:r>
            <a:r>
              <a:rPr lang="ko-KR" altLang="en-US" sz="1600" dirty="0"/>
              <a:t> </a:t>
            </a:r>
            <a:r>
              <a:rPr lang="en-US" altLang="ko-KR" sz="1600" dirty="0"/>
              <a:t>:</a:t>
            </a:r>
            <a:r>
              <a:rPr lang="ko-KR" altLang="en-US" sz="1600" dirty="0"/>
              <a:t> 복부에 위치한 장골로 내려가는 부분</a:t>
            </a:r>
            <a:endParaRPr lang="en-US" altLang="ko-KR" sz="1600" dirty="0"/>
          </a:p>
          <a:p>
            <a:pPr lvl="1"/>
            <a:r>
              <a:rPr lang="en-US" altLang="ko-KR" sz="1600" dirty="0"/>
              <a:t>Iliac Artery (</a:t>
            </a:r>
            <a:r>
              <a:rPr lang="ko-KR" altLang="en-US" sz="1600" dirty="0"/>
              <a:t>장골 동맥</a:t>
            </a:r>
            <a:r>
              <a:rPr lang="en-US" altLang="ko-KR" sz="1600" dirty="0"/>
              <a:t>)</a:t>
            </a:r>
            <a:r>
              <a:rPr lang="ko-KR" altLang="en-US" sz="1600" dirty="0"/>
              <a:t> </a:t>
            </a:r>
            <a:r>
              <a:rPr lang="en-US" altLang="ko-KR" sz="1600" dirty="0"/>
              <a:t>:</a:t>
            </a:r>
            <a:r>
              <a:rPr lang="ko-KR" altLang="en-US" sz="1600" dirty="0"/>
              <a:t> 하복부 아래</a:t>
            </a:r>
            <a:r>
              <a:rPr lang="en-US" altLang="ko-KR" sz="1600" dirty="0"/>
              <a:t>,</a:t>
            </a:r>
            <a:r>
              <a:rPr lang="ko-KR" altLang="en-US" sz="1600" dirty="0"/>
              <a:t> 좌</a:t>
            </a:r>
            <a:r>
              <a:rPr lang="en-US" altLang="ko-KR" sz="1600" dirty="0"/>
              <a:t>/</a:t>
            </a:r>
            <a:r>
              <a:rPr lang="ko-KR" altLang="en-US" sz="1600" dirty="0"/>
              <a:t>우로 갈라지며 동맥이 끝나는 부분</a:t>
            </a:r>
            <a:endParaRPr lang="en-US" altLang="ko-KR" sz="1600" dirty="0"/>
          </a:p>
        </p:txBody>
      </p:sp>
      <p:pic>
        <p:nvPicPr>
          <p:cNvPr id="17" name="그림 16">
            <a:extLst>
              <a:ext uri="{FF2B5EF4-FFF2-40B4-BE49-F238E27FC236}">
                <a16:creationId xmlns:a16="http://schemas.microsoft.com/office/drawing/2014/main" id="{370140F4-3590-F5C0-07A2-BF6B4B0E1A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2420" y="1052728"/>
            <a:ext cx="3771306" cy="5252277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잉크 3">
                <a:extLst>
                  <a:ext uri="{FF2B5EF4-FFF2-40B4-BE49-F238E27FC236}">
                    <a16:creationId xmlns:a16="http://schemas.microsoft.com/office/drawing/2014/main" id="{E4559C4C-D623-5F64-7829-BCA81345C3F2}"/>
                  </a:ext>
                </a:extLst>
              </p14:cNvPr>
              <p14:cNvContentPartPr/>
              <p14:nvPr/>
            </p14:nvContentPartPr>
            <p14:xfrm>
              <a:off x="8560800" y="2454300"/>
              <a:ext cx="399240" cy="9360"/>
            </p14:xfrm>
          </p:contentPart>
        </mc:Choice>
        <mc:Fallback xmlns="">
          <p:pic>
            <p:nvPicPr>
              <p:cNvPr id="4" name="잉크 3">
                <a:extLst>
                  <a:ext uri="{FF2B5EF4-FFF2-40B4-BE49-F238E27FC236}">
                    <a16:creationId xmlns:a16="http://schemas.microsoft.com/office/drawing/2014/main" id="{E4559C4C-D623-5F64-7829-BCA81345C3F2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506800" y="2346660"/>
                <a:ext cx="506880" cy="225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5" name="잉크 4">
                <a:extLst>
                  <a:ext uri="{FF2B5EF4-FFF2-40B4-BE49-F238E27FC236}">
                    <a16:creationId xmlns:a16="http://schemas.microsoft.com/office/drawing/2014/main" id="{D29C3E4A-8932-BA5D-79D5-E7F2AA49D2BA}"/>
                  </a:ext>
                </a:extLst>
              </p14:cNvPr>
              <p14:cNvContentPartPr/>
              <p14:nvPr/>
            </p14:nvContentPartPr>
            <p14:xfrm>
              <a:off x="8613000" y="2633220"/>
              <a:ext cx="309240" cy="18000"/>
            </p14:xfrm>
          </p:contentPart>
        </mc:Choice>
        <mc:Fallback xmlns="">
          <p:pic>
            <p:nvPicPr>
              <p:cNvPr id="5" name="잉크 4">
                <a:extLst>
                  <a:ext uri="{FF2B5EF4-FFF2-40B4-BE49-F238E27FC236}">
                    <a16:creationId xmlns:a16="http://schemas.microsoft.com/office/drawing/2014/main" id="{D29C3E4A-8932-BA5D-79D5-E7F2AA49D2BA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559360" y="2525220"/>
                <a:ext cx="416880" cy="233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7" name="잉크 6">
                <a:extLst>
                  <a:ext uri="{FF2B5EF4-FFF2-40B4-BE49-F238E27FC236}">
                    <a16:creationId xmlns:a16="http://schemas.microsoft.com/office/drawing/2014/main" id="{FBD4DF44-9FE7-6288-78F7-824F3A03B611}"/>
                  </a:ext>
                </a:extLst>
              </p14:cNvPr>
              <p14:cNvContentPartPr/>
              <p14:nvPr/>
            </p14:nvContentPartPr>
            <p14:xfrm>
              <a:off x="9779040" y="2491740"/>
              <a:ext cx="201240" cy="3960"/>
            </p14:xfrm>
          </p:contentPart>
        </mc:Choice>
        <mc:Fallback xmlns="">
          <p:pic>
            <p:nvPicPr>
              <p:cNvPr id="7" name="잉크 6">
                <a:extLst>
                  <a:ext uri="{FF2B5EF4-FFF2-40B4-BE49-F238E27FC236}">
                    <a16:creationId xmlns:a16="http://schemas.microsoft.com/office/drawing/2014/main" id="{FBD4DF44-9FE7-6288-78F7-824F3A03B611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9725400" y="2383740"/>
                <a:ext cx="308880" cy="219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0" name="잉크 9">
                <a:extLst>
                  <a:ext uri="{FF2B5EF4-FFF2-40B4-BE49-F238E27FC236}">
                    <a16:creationId xmlns:a16="http://schemas.microsoft.com/office/drawing/2014/main" id="{640C34B0-B6A7-65AB-7B2E-19895133BCC2}"/>
                  </a:ext>
                </a:extLst>
              </p14:cNvPr>
              <p14:cNvContentPartPr/>
              <p14:nvPr/>
            </p14:nvContentPartPr>
            <p14:xfrm>
              <a:off x="10704240" y="2561580"/>
              <a:ext cx="391680" cy="2520"/>
            </p14:xfrm>
          </p:contentPart>
        </mc:Choice>
        <mc:Fallback xmlns="">
          <p:pic>
            <p:nvPicPr>
              <p:cNvPr id="10" name="잉크 9">
                <a:extLst>
                  <a:ext uri="{FF2B5EF4-FFF2-40B4-BE49-F238E27FC236}">
                    <a16:creationId xmlns:a16="http://schemas.microsoft.com/office/drawing/2014/main" id="{640C34B0-B6A7-65AB-7B2E-19895133BCC2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0650600" y="2453580"/>
                <a:ext cx="499320" cy="218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1" name="잉크 10">
                <a:extLst>
                  <a:ext uri="{FF2B5EF4-FFF2-40B4-BE49-F238E27FC236}">
                    <a16:creationId xmlns:a16="http://schemas.microsoft.com/office/drawing/2014/main" id="{59AAFCFF-2BEB-5D28-4546-7A76B7CA26B5}"/>
                  </a:ext>
                </a:extLst>
              </p14:cNvPr>
              <p14:cNvContentPartPr/>
              <p14:nvPr/>
            </p14:nvContentPartPr>
            <p14:xfrm>
              <a:off x="10767240" y="2766420"/>
              <a:ext cx="277920" cy="6840"/>
            </p14:xfrm>
          </p:contentPart>
        </mc:Choice>
        <mc:Fallback xmlns="">
          <p:pic>
            <p:nvPicPr>
              <p:cNvPr id="11" name="잉크 10">
                <a:extLst>
                  <a:ext uri="{FF2B5EF4-FFF2-40B4-BE49-F238E27FC236}">
                    <a16:creationId xmlns:a16="http://schemas.microsoft.com/office/drawing/2014/main" id="{59AAFCFF-2BEB-5D28-4546-7A76B7CA26B5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0713600" y="2658420"/>
                <a:ext cx="385560" cy="222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3" name="잉크 12">
                <a:extLst>
                  <a:ext uri="{FF2B5EF4-FFF2-40B4-BE49-F238E27FC236}">
                    <a16:creationId xmlns:a16="http://schemas.microsoft.com/office/drawing/2014/main" id="{49C394B1-913E-C11D-2E83-14B0A09A28B3}"/>
                  </a:ext>
                </a:extLst>
              </p14:cNvPr>
              <p14:cNvContentPartPr/>
              <p14:nvPr/>
            </p14:nvContentPartPr>
            <p14:xfrm>
              <a:off x="11045880" y="4357980"/>
              <a:ext cx="405720" cy="20520"/>
            </p14:xfrm>
          </p:contentPart>
        </mc:Choice>
        <mc:Fallback xmlns="">
          <p:pic>
            <p:nvPicPr>
              <p:cNvPr id="13" name="잉크 12">
                <a:extLst>
                  <a:ext uri="{FF2B5EF4-FFF2-40B4-BE49-F238E27FC236}">
                    <a16:creationId xmlns:a16="http://schemas.microsoft.com/office/drawing/2014/main" id="{49C394B1-913E-C11D-2E83-14B0A09A28B3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0991880" y="4249980"/>
                <a:ext cx="513360" cy="236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4" name="잉크 13">
                <a:extLst>
                  <a:ext uri="{FF2B5EF4-FFF2-40B4-BE49-F238E27FC236}">
                    <a16:creationId xmlns:a16="http://schemas.microsoft.com/office/drawing/2014/main" id="{C94474A2-2BB3-D9B5-BCB0-91808830EB01}"/>
                  </a:ext>
                </a:extLst>
              </p14:cNvPr>
              <p14:cNvContentPartPr/>
              <p14:nvPr/>
            </p14:nvContentPartPr>
            <p14:xfrm>
              <a:off x="10539720" y="5183100"/>
              <a:ext cx="119520" cy="7560"/>
            </p14:xfrm>
          </p:contentPart>
        </mc:Choice>
        <mc:Fallback xmlns="">
          <p:pic>
            <p:nvPicPr>
              <p:cNvPr id="14" name="잉크 13">
                <a:extLst>
                  <a:ext uri="{FF2B5EF4-FFF2-40B4-BE49-F238E27FC236}">
                    <a16:creationId xmlns:a16="http://schemas.microsoft.com/office/drawing/2014/main" id="{C94474A2-2BB3-D9B5-BCB0-91808830EB01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10485720" y="5075460"/>
                <a:ext cx="227160" cy="223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5" name="잉크 14">
                <a:extLst>
                  <a:ext uri="{FF2B5EF4-FFF2-40B4-BE49-F238E27FC236}">
                    <a16:creationId xmlns:a16="http://schemas.microsoft.com/office/drawing/2014/main" id="{8C894F3E-6994-7BF6-9D52-1923DD2D707A}"/>
                  </a:ext>
                </a:extLst>
              </p14:cNvPr>
              <p14:cNvContentPartPr/>
              <p14:nvPr/>
            </p14:nvContentPartPr>
            <p14:xfrm>
              <a:off x="10304640" y="5311980"/>
              <a:ext cx="213480" cy="14760"/>
            </p14:xfrm>
          </p:contentPart>
        </mc:Choice>
        <mc:Fallback xmlns="">
          <p:pic>
            <p:nvPicPr>
              <p:cNvPr id="15" name="잉크 14">
                <a:extLst>
                  <a:ext uri="{FF2B5EF4-FFF2-40B4-BE49-F238E27FC236}">
                    <a16:creationId xmlns:a16="http://schemas.microsoft.com/office/drawing/2014/main" id="{8C894F3E-6994-7BF6-9D52-1923DD2D707A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10251000" y="5204340"/>
                <a:ext cx="321120" cy="230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6117440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orta in body">
            <a:extLst>
              <a:ext uri="{FF2B5EF4-FFF2-40B4-BE49-F238E27FC236}">
                <a16:creationId xmlns:a16="http://schemas.microsoft.com/office/drawing/2014/main" id="{97168741-3FFC-D80E-9B0E-EE0F057F24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0561" y="1467059"/>
            <a:ext cx="3645959" cy="4965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35099736-A0A4-BCD7-C786-F85B0813599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Aortic Root</a:t>
            </a:r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CFE0C542-54DB-C485-0145-F852826616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9622" y="1026160"/>
            <a:ext cx="8362685" cy="5278845"/>
          </a:xfrm>
        </p:spPr>
        <p:txBody>
          <a:bodyPr>
            <a:normAutofit/>
          </a:bodyPr>
          <a:lstStyle/>
          <a:p>
            <a:r>
              <a:rPr lang="en-US" altLang="ko-KR" dirty="0"/>
              <a:t>Aortic Root</a:t>
            </a:r>
            <a:r>
              <a:rPr lang="ko-KR" altLang="en-US" dirty="0"/>
              <a:t> </a:t>
            </a:r>
            <a:r>
              <a:rPr lang="en-US" altLang="ko-KR" dirty="0"/>
              <a:t>(</a:t>
            </a:r>
            <a:r>
              <a:rPr lang="ko-KR" altLang="en-US" dirty="0"/>
              <a:t>대동맥 근</a:t>
            </a:r>
            <a:r>
              <a:rPr lang="en-US" altLang="ko-KR" dirty="0"/>
              <a:t>)</a:t>
            </a:r>
          </a:p>
          <a:p>
            <a:pPr lvl="1"/>
            <a:r>
              <a:rPr lang="ko-KR" altLang="en-US" dirty="0"/>
              <a:t>대동맥의 뿌리 부분으로</a:t>
            </a:r>
            <a:r>
              <a:rPr lang="en-US" altLang="ko-KR" dirty="0"/>
              <a:t>, </a:t>
            </a:r>
            <a:r>
              <a:rPr lang="ko-KR" altLang="en-US" dirty="0"/>
              <a:t>좌심실에 붙어있는 부분</a:t>
            </a:r>
            <a:endParaRPr lang="en-US" altLang="ko-KR" dirty="0"/>
          </a:p>
          <a:p>
            <a:pPr lvl="1"/>
            <a:r>
              <a:rPr lang="ko-KR" altLang="en-US" dirty="0"/>
              <a:t>심장에서 나가는 혈액을 일정한 방향으로 흐르도록 관문 역할 수행</a:t>
            </a:r>
            <a:endParaRPr lang="en-US" altLang="ko-KR" dirty="0"/>
          </a:p>
          <a:p>
            <a:pPr lvl="2"/>
            <a:r>
              <a:rPr lang="en-US" altLang="ko-KR" dirty="0"/>
              <a:t>Left Ventricle(LV, </a:t>
            </a:r>
            <a:r>
              <a:rPr lang="ko-KR" altLang="en-US" dirty="0"/>
              <a:t>좌심실</a:t>
            </a:r>
            <a:r>
              <a:rPr lang="en-US" altLang="ko-KR" dirty="0"/>
              <a:t>)</a:t>
            </a:r>
            <a:r>
              <a:rPr lang="ko-KR" altLang="en-US" dirty="0"/>
              <a:t>에서 나오는 산소가 풍부한 혈액을 온 몸으로 보내주는 관문</a:t>
            </a:r>
            <a:endParaRPr lang="en-US" altLang="ko-KR" dirty="0"/>
          </a:p>
          <a:p>
            <a:pPr lvl="2"/>
            <a:r>
              <a:rPr lang="ko-KR" altLang="en-US" dirty="0"/>
              <a:t>이를 위해</a:t>
            </a:r>
            <a:r>
              <a:rPr lang="en-US" altLang="ko-KR" dirty="0"/>
              <a:t>,</a:t>
            </a:r>
            <a:r>
              <a:rPr lang="ko-KR" altLang="en-US" dirty="0"/>
              <a:t> </a:t>
            </a:r>
            <a:r>
              <a:rPr lang="en-US" altLang="ko-KR" dirty="0"/>
              <a:t>Left Ventricular Outflow Obstruction(LOVT)</a:t>
            </a:r>
            <a:r>
              <a:rPr lang="ko-KR" altLang="en-US" dirty="0"/>
              <a:t>와 연결</a:t>
            </a:r>
            <a:endParaRPr lang="en-US" altLang="ko-KR" dirty="0"/>
          </a:p>
          <a:p>
            <a:pPr lvl="1"/>
            <a:r>
              <a:rPr lang="en-US" altLang="ko-KR" dirty="0"/>
              <a:t>Ascending Aorta</a:t>
            </a:r>
            <a:r>
              <a:rPr lang="ko-KR" altLang="en-US" dirty="0"/>
              <a:t>과 이어져 있음</a:t>
            </a:r>
            <a:endParaRPr lang="en-US" altLang="ko-KR" dirty="0"/>
          </a:p>
          <a:p>
            <a:pPr lvl="1"/>
            <a:endParaRPr lang="en-US" altLang="ko-KR" dirty="0"/>
          </a:p>
        </p:txBody>
      </p:sp>
      <p:sp>
        <p:nvSpPr>
          <p:cNvPr id="11" name="사각형: 둥근 모서리 10">
            <a:extLst>
              <a:ext uri="{FF2B5EF4-FFF2-40B4-BE49-F238E27FC236}">
                <a16:creationId xmlns:a16="http://schemas.microsoft.com/office/drawing/2014/main" id="{A19250A3-6576-7F40-D5D2-8E6F5B9D459C}"/>
              </a:ext>
            </a:extLst>
          </p:cNvPr>
          <p:cNvSpPr/>
          <p:nvPr/>
        </p:nvSpPr>
        <p:spPr>
          <a:xfrm>
            <a:off x="9899157" y="2364454"/>
            <a:ext cx="619158" cy="256825"/>
          </a:xfrm>
          <a:prstGeom prst="roundRect">
            <a:avLst>
              <a:gd name="adj" fmla="val 8519"/>
            </a:avLst>
          </a:prstGeom>
          <a:noFill/>
          <a:ln w="38100">
            <a:solidFill>
              <a:srgbClr val="66FF33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2" name="Picture 6" descr="Aortic Valve Disease | Frankel Cardiovascular Center | Michigan Medicine">
            <a:extLst>
              <a:ext uri="{FF2B5EF4-FFF2-40B4-BE49-F238E27FC236}">
                <a16:creationId xmlns:a16="http://schemas.microsoft.com/office/drawing/2014/main" id="{510E7F9B-103E-B986-C3B4-0CA318DBD9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9454" y="3575355"/>
            <a:ext cx="4381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사각형: 둥근 모서리 10">
            <a:extLst>
              <a:ext uri="{FF2B5EF4-FFF2-40B4-BE49-F238E27FC236}">
                <a16:creationId xmlns:a16="http://schemas.microsoft.com/office/drawing/2014/main" id="{0B8F5E3C-A746-2075-F252-3BB857FB3A7D}"/>
              </a:ext>
            </a:extLst>
          </p:cNvPr>
          <p:cNvSpPr/>
          <p:nvPr/>
        </p:nvSpPr>
        <p:spPr>
          <a:xfrm>
            <a:off x="5680560" y="4627008"/>
            <a:ext cx="659950" cy="588087"/>
          </a:xfrm>
          <a:prstGeom prst="roundRect">
            <a:avLst>
              <a:gd name="adj" fmla="val 8519"/>
            </a:avLst>
          </a:prstGeom>
          <a:noFill/>
          <a:ln w="38100">
            <a:solidFill>
              <a:srgbClr val="66FF33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631317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35099736-A0A4-BCD7-C786-F85B0813599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Aortic Root</a:t>
            </a:r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CFE0C542-54DB-C485-0145-F852826616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9623" y="1026160"/>
            <a:ext cx="11428591" cy="5278845"/>
          </a:xfrm>
        </p:spPr>
        <p:txBody>
          <a:bodyPr>
            <a:normAutofit/>
          </a:bodyPr>
          <a:lstStyle/>
          <a:p>
            <a:r>
              <a:rPr lang="en-US" altLang="ko-KR" dirty="0"/>
              <a:t>Aortic Root</a:t>
            </a:r>
            <a:r>
              <a:rPr lang="ko-KR" altLang="en-US" dirty="0"/>
              <a:t> </a:t>
            </a:r>
            <a:r>
              <a:rPr lang="en-US" altLang="ko-KR" dirty="0"/>
              <a:t>Anatomy</a:t>
            </a:r>
          </a:p>
          <a:p>
            <a:pPr marL="800100" lvl="1" indent="-342900">
              <a:buFont typeface="+mj-lt"/>
              <a:buAutoNum type="arabicParenR"/>
            </a:pPr>
            <a:r>
              <a:rPr lang="en-US" altLang="ko-KR" dirty="0" err="1"/>
              <a:t>Sinotubular</a:t>
            </a:r>
            <a:r>
              <a:rPr lang="en-US" altLang="ko-KR" dirty="0"/>
              <a:t> Junction (STJ, </a:t>
            </a:r>
            <a:r>
              <a:rPr lang="ko-KR" altLang="en-US" dirty="0"/>
              <a:t>동관 </a:t>
            </a:r>
            <a:r>
              <a:rPr lang="ko-KR" altLang="en-US" dirty="0" err="1"/>
              <a:t>연결부</a:t>
            </a:r>
            <a:r>
              <a:rPr lang="en-US" altLang="ko-KR" dirty="0"/>
              <a:t>)</a:t>
            </a:r>
          </a:p>
          <a:p>
            <a:pPr lvl="2"/>
            <a:r>
              <a:rPr lang="en-US" altLang="ko-KR" dirty="0"/>
              <a:t>Ascending Aorta</a:t>
            </a:r>
            <a:r>
              <a:rPr lang="ko-KR" altLang="en-US" dirty="0"/>
              <a:t>와 </a:t>
            </a:r>
            <a:r>
              <a:rPr lang="en-US" altLang="ko-KR" dirty="0"/>
              <a:t>Aorta Root</a:t>
            </a:r>
            <a:r>
              <a:rPr lang="ko-KR" altLang="en-US" dirty="0"/>
              <a:t>의 연결 부</a:t>
            </a:r>
            <a:endParaRPr lang="en-US" altLang="ko-KR" dirty="0"/>
          </a:p>
          <a:p>
            <a:pPr lvl="2"/>
            <a:endParaRPr lang="en-US" altLang="ko-KR" dirty="0"/>
          </a:p>
          <a:p>
            <a:pPr lvl="1"/>
            <a:endParaRPr lang="en-US" altLang="ko-KR" dirty="0"/>
          </a:p>
        </p:txBody>
      </p:sp>
      <p:grpSp>
        <p:nvGrpSpPr>
          <p:cNvPr id="10" name="그룹 9">
            <a:extLst>
              <a:ext uri="{FF2B5EF4-FFF2-40B4-BE49-F238E27FC236}">
                <a16:creationId xmlns:a16="http://schemas.microsoft.com/office/drawing/2014/main" id="{D69A8D2A-F188-E848-BC5D-6040DDB4EAB1}"/>
              </a:ext>
            </a:extLst>
          </p:cNvPr>
          <p:cNvGrpSpPr/>
          <p:nvPr/>
        </p:nvGrpSpPr>
        <p:grpSpPr>
          <a:xfrm>
            <a:off x="7757701" y="2378690"/>
            <a:ext cx="4100513" cy="4090987"/>
            <a:chOff x="7735201" y="1896369"/>
            <a:chExt cx="4100513" cy="4090987"/>
          </a:xfrm>
        </p:grpSpPr>
        <p:pic>
          <p:nvPicPr>
            <p:cNvPr id="5" name="Picture 4" descr="Illustration demonstrating the anatomy of the aortic root">
              <a:extLst>
                <a:ext uri="{FF2B5EF4-FFF2-40B4-BE49-F238E27FC236}">
                  <a16:creationId xmlns:a16="http://schemas.microsoft.com/office/drawing/2014/main" id="{E3D10B48-59FE-2D40-400A-F45CBA65C25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647" r="20000"/>
            <a:stretch/>
          </p:blipFill>
          <p:spPr bwMode="auto">
            <a:xfrm>
              <a:off x="7808540" y="1896369"/>
              <a:ext cx="3953837" cy="40909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사각형: 둥근 모서리 4">
              <a:extLst>
                <a:ext uri="{FF2B5EF4-FFF2-40B4-BE49-F238E27FC236}">
                  <a16:creationId xmlns:a16="http://schemas.microsoft.com/office/drawing/2014/main" id="{6E701371-93A1-86E5-F109-7995D7905812}"/>
                </a:ext>
              </a:extLst>
            </p:cNvPr>
            <p:cNvSpPr/>
            <p:nvPr/>
          </p:nvSpPr>
          <p:spPr>
            <a:xfrm>
              <a:off x="7735201" y="4194276"/>
              <a:ext cx="4100513" cy="1695451"/>
            </a:xfrm>
            <a:prstGeom prst="roundRect">
              <a:avLst>
                <a:gd name="adj" fmla="val 3912"/>
              </a:avLst>
            </a:prstGeom>
            <a:noFill/>
            <a:ln w="38100">
              <a:solidFill>
                <a:srgbClr val="66FF33"/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</p:grpSp>
      <p:pic>
        <p:nvPicPr>
          <p:cNvPr id="4" name="Picture 2">
            <a:extLst>
              <a:ext uri="{FF2B5EF4-FFF2-40B4-BE49-F238E27FC236}">
                <a16:creationId xmlns:a16="http://schemas.microsoft.com/office/drawing/2014/main" id="{B89FD791-4624-48D8-3145-1DC9779A12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534" y="3087950"/>
            <a:ext cx="5745438" cy="2672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9" name="잉크 8">
                <a:extLst>
                  <a:ext uri="{FF2B5EF4-FFF2-40B4-BE49-F238E27FC236}">
                    <a16:creationId xmlns:a16="http://schemas.microsoft.com/office/drawing/2014/main" id="{23764434-932A-E894-F9A9-097CCD49F51B}"/>
                  </a:ext>
                </a:extLst>
              </p14:cNvPr>
              <p14:cNvContentPartPr/>
              <p14:nvPr/>
            </p14:nvContentPartPr>
            <p14:xfrm>
              <a:off x="10602573" y="4894100"/>
              <a:ext cx="853674" cy="49690"/>
            </p14:xfrm>
          </p:contentPart>
        </mc:Choice>
        <mc:Fallback xmlns="">
          <p:pic>
            <p:nvPicPr>
              <p:cNvPr id="9" name="잉크 8">
                <a:extLst>
                  <a:ext uri="{FF2B5EF4-FFF2-40B4-BE49-F238E27FC236}">
                    <a16:creationId xmlns:a16="http://schemas.microsoft.com/office/drawing/2014/main" id="{23764434-932A-E894-F9A9-097CCD49F51B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548497" y="4785290"/>
                <a:ext cx="961465" cy="266948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2972203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35099736-A0A4-BCD7-C786-F85B0813599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Aortic Root</a:t>
            </a:r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CFE0C542-54DB-C485-0145-F852826616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9623" y="1026160"/>
            <a:ext cx="8292345" cy="5278845"/>
          </a:xfrm>
        </p:spPr>
        <p:txBody>
          <a:bodyPr>
            <a:normAutofit/>
          </a:bodyPr>
          <a:lstStyle/>
          <a:p>
            <a:r>
              <a:rPr lang="en-US" altLang="ko-KR" dirty="0"/>
              <a:t>Aortic Root</a:t>
            </a:r>
            <a:r>
              <a:rPr lang="ko-KR" altLang="en-US" dirty="0"/>
              <a:t> </a:t>
            </a:r>
            <a:r>
              <a:rPr lang="en-US" altLang="ko-KR" dirty="0"/>
              <a:t>Anatomy</a:t>
            </a:r>
          </a:p>
          <a:p>
            <a:pPr marL="800100" lvl="1" indent="-342900">
              <a:buFont typeface="+mj-lt"/>
              <a:buAutoNum type="arabicParenR" startAt="2"/>
            </a:pPr>
            <a:r>
              <a:rPr lang="en-US" altLang="ko-KR" dirty="0"/>
              <a:t>Aorta Valve (</a:t>
            </a:r>
            <a:r>
              <a:rPr lang="ko-KR" altLang="en-US" dirty="0"/>
              <a:t>대동맥 판막</a:t>
            </a:r>
            <a:r>
              <a:rPr lang="en-US" altLang="ko-KR" dirty="0"/>
              <a:t>)</a:t>
            </a:r>
          </a:p>
          <a:p>
            <a:pPr lvl="2"/>
            <a:r>
              <a:rPr lang="ko-KR" altLang="en-US" dirty="0"/>
              <a:t>역할 </a:t>
            </a:r>
            <a:r>
              <a:rPr lang="en-US" altLang="ko-KR" dirty="0"/>
              <a:t>:</a:t>
            </a:r>
            <a:r>
              <a:rPr lang="ko-KR" altLang="en-US" dirty="0"/>
              <a:t> 심실 수축기 동안</a:t>
            </a:r>
            <a:r>
              <a:rPr lang="en-US" altLang="ko-KR" dirty="0"/>
              <a:t>,</a:t>
            </a:r>
            <a:r>
              <a:rPr lang="ko-KR" altLang="en-US" dirty="0"/>
              <a:t> </a:t>
            </a:r>
            <a:r>
              <a:rPr lang="en-US" altLang="ko-KR" dirty="0"/>
              <a:t>LV -&gt; AA</a:t>
            </a:r>
            <a:r>
              <a:rPr lang="ko-KR" altLang="en-US" dirty="0"/>
              <a:t>로 혈액이 통과</a:t>
            </a:r>
            <a:r>
              <a:rPr lang="en-US" altLang="ko-KR" dirty="0"/>
              <a:t>,</a:t>
            </a:r>
            <a:r>
              <a:rPr lang="ko-KR" altLang="en-US" dirty="0"/>
              <a:t> 이완기 동안</a:t>
            </a:r>
            <a:r>
              <a:rPr lang="en-US" altLang="ko-KR" dirty="0"/>
              <a:t>,</a:t>
            </a:r>
            <a:r>
              <a:rPr lang="ko-KR" altLang="en-US" dirty="0"/>
              <a:t> 혈액 역류 방지</a:t>
            </a:r>
            <a:endParaRPr lang="en-US" altLang="ko-KR" dirty="0"/>
          </a:p>
          <a:p>
            <a:pPr lvl="2"/>
            <a:r>
              <a:rPr lang="en-US" altLang="ko-KR" dirty="0"/>
              <a:t>3</a:t>
            </a:r>
            <a:r>
              <a:rPr lang="ko-KR" altLang="en-US" dirty="0"/>
              <a:t>개의 </a:t>
            </a:r>
            <a:r>
              <a:rPr lang="en-US" altLang="ko-KR" dirty="0"/>
              <a:t>leaflets(=cups)</a:t>
            </a:r>
            <a:r>
              <a:rPr lang="ko-KR" altLang="en-US" dirty="0"/>
              <a:t>로 구성</a:t>
            </a:r>
            <a:endParaRPr lang="en-US" altLang="ko-KR" dirty="0"/>
          </a:p>
          <a:p>
            <a:pPr marL="1714500" lvl="3" indent="-342900">
              <a:buFont typeface="+mj-lt"/>
              <a:buAutoNum type="arabicPeriod"/>
            </a:pPr>
            <a:r>
              <a:rPr lang="en-US" altLang="ko-KR" b="1" dirty="0"/>
              <a:t>Left Coronary Cups (LCC)</a:t>
            </a:r>
          </a:p>
          <a:p>
            <a:pPr lvl="4"/>
            <a:r>
              <a:rPr lang="en-US" altLang="ko-KR" dirty="0"/>
              <a:t>Ostium of LCA(LOC)</a:t>
            </a:r>
            <a:r>
              <a:rPr lang="ko-KR" altLang="en-US" dirty="0"/>
              <a:t> 구멍을 통해</a:t>
            </a:r>
            <a:r>
              <a:rPr lang="en-US" altLang="ko-KR" dirty="0"/>
              <a:t>,</a:t>
            </a:r>
            <a:r>
              <a:rPr lang="ko-KR" altLang="en-US" dirty="0"/>
              <a:t> </a:t>
            </a:r>
            <a:r>
              <a:rPr lang="en-US" altLang="ko-KR" dirty="0"/>
              <a:t>Left Coronary Artery(</a:t>
            </a:r>
            <a:r>
              <a:rPr lang="ko-KR" altLang="en-US" dirty="0" err="1"/>
              <a:t>좌관상동맥</a:t>
            </a:r>
            <a:r>
              <a:rPr lang="en-US" altLang="ko-KR" dirty="0"/>
              <a:t>)</a:t>
            </a:r>
            <a:r>
              <a:rPr lang="ko-KR" altLang="en-US" dirty="0"/>
              <a:t>과 이어짐</a:t>
            </a:r>
            <a:endParaRPr lang="en-US" altLang="ko-KR" dirty="0"/>
          </a:p>
          <a:p>
            <a:pPr marL="1714500" lvl="3" indent="-342900">
              <a:buFont typeface="+mj-lt"/>
              <a:buAutoNum type="arabicPeriod"/>
            </a:pPr>
            <a:r>
              <a:rPr lang="en-US" altLang="ko-KR" b="1" dirty="0"/>
              <a:t>Right Coronary Cups (RCC)</a:t>
            </a:r>
          </a:p>
          <a:p>
            <a:pPr lvl="4"/>
            <a:r>
              <a:rPr lang="en-US" altLang="ko-KR" dirty="0"/>
              <a:t>Ostium of RCA(ROC)</a:t>
            </a:r>
            <a:r>
              <a:rPr lang="ko-KR" altLang="en-US" dirty="0"/>
              <a:t> 구멍을 통해</a:t>
            </a:r>
            <a:r>
              <a:rPr lang="en-US" altLang="ko-KR" dirty="0"/>
              <a:t>,</a:t>
            </a:r>
            <a:r>
              <a:rPr lang="ko-KR" altLang="en-US" dirty="0"/>
              <a:t> </a:t>
            </a:r>
            <a:r>
              <a:rPr lang="en-US" altLang="ko-KR" dirty="0"/>
              <a:t>Right Coronary Artery(</a:t>
            </a:r>
            <a:r>
              <a:rPr lang="ko-KR" altLang="en-US" dirty="0" err="1"/>
              <a:t>우관상동맥</a:t>
            </a:r>
            <a:r>
              <a:rPr lang="en-US" altLang="ko-KR" dirty="0"/>
              <a:t>)</a:t>
            </a:r>
            <a:r>
              <a:rPr lang="ko-KR" altLang="en-US" dirty="0"/>
              <a:t>과 이어짐</a:t>
            </a:r>
            <a:endParaRPr lang="en-US" altLang="ko-KR" dirty="0"/>
          </a:p>
          <a:p>
            <a:pPr marL="1714500" lvl="3" indent="-342900">
              <a:buFont typeface="+mj-lt"/>
              <a:buAutoNum type="arabicPeriod"/>
            </a:pPr>
            <a:r>
              <a:rPr lang="en-US" altLang="ko-KR" b="1" dirty="0"/>
              <a:t>Posterior Non-coronary Cups (NLC)</a:t>
            </a:r>
          </a:p>
          <a:p>
            <a:pPr lvl="2"/>
            <a:endParaRPr lang="en-US" altLang="ko-KR" dirty="0"/>
          </a:p>
          <a:p>
            <a:pPr lvl="2"/>
            <a:endParaRPr lang="en-US" altLang="ko-KR" dirty="0"/>
          </a:p>
          <a:p>
            <a:pPr lvl="1"/>
            <a:endParaRPr lang="en-US" altLang="ko-KR" dirty="0"/>
          </a:p>
        </p:txBody>
      </p:sp>
      <p:grpSp>
        <p:nvGrpSpPr>
          <p:cNvPr id="20" name="그룹 19">
            <a:extLst>
              <a:ext uri="{FF2B5EF4-FFF2-40B4-BE49-F238E27FC236}">
                <a16:creationId xmlns:a16="http://schemas.microsoft.com/office/drawing/2014/main" id="{67E2A249-77FC-E31A-A395-6A596889E53E}"/>
              </a:ext>
            </a:extLst>
          </p:cNvPr>
          <p:cNvGrpSpPr/>
          <p:nvPr/>
        </p:nvGrpSpPr>
        <p:grpSpPr>
          <a:xfrm>
            <a:off x="8721969" y="1949380"/>
            <a:ext cx="3136245" cy="3557117"/>
            <a:chOff x="8626132" y="2682909"/>
            <a:chExt cx="3136245" cy="3557117"/>
          </a:xfrm>
        </p:grpSpPr>
        <p:pic>
          <p:nvPicPr>
            <p:cNvPr id="13" name="그림 12">
              <a:extLst>
                <a:ext uri="{FF2B5EF4-FFF2-40B4-BE49-F238E27FC236}">
                  <a16:creationId xmlns:a16="http://schemas.microsoft.com/office/drawing/2014/main" id="{C7DEE03C-6EB2-BD44-BBEF-B6AAED0913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1188" t="825" b="1779"/>
            <a:stretch/>
          </p:blipFill>
          <p:spPr>
            <a:xfrm>
              <a:off x="8626132" y="2682909"/>
              <a:ext cx="3136245" cy="3557117"/>
            </a:xfrm>
            <a:prstGeom prst="rect">
              <a:avLst/>
            </a:prstGeom>
          </p:spPr>
        </p:pic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14" name="잉크 13">
                  <a:extLst>
                    <a:ext uri="{FF2B5EF4-FFF2-40B4-BE49-F238E27FC236}">
                      <a16:creationId xmlns:a16="http://schemas.microsoft.com/office/drawing/2014/main" id="{30DCC501-88C5-AC77-B03B-567106B475A2}"/>
                    </a:ext>
                  </a:extLst>
                </p14:cNvPr>
                <p14:cNvContentPartPr/>
                <p14:nvPr/>
              </p14:nvContentPartPr>
              <p14:xfrm>
                <a:off x="9322627" y="4013608"/>
                <a:ext cx="401040" cy="21240"/>
              </p14:xfrm>
            </p:contentPart>
          </mc:Choice>
          <mc:Fallback xmlns="">
            <p:pic>
              <p:nvPicPr>
                <p:cNvPr id="14" name="잉크 13">
                  <a:extLst>
                    <a:ext uri="{FF2B5EF4-FFF2-40B4-BE49-F238E27FC236}">
                      <a16:creationId xmlns:a16="http://schemas.microsoft.com/office/drawing/2014/main" id="{30DCC501-88C5-AC77-B03B-567106B475A2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9268627" y="3905608"/>
                  <a:ext cx="508680" cy="236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15" name="잉크 14">
                  <a:extLst>
                    <a:ext uri="{FF2B5EF4-FFF2-40B4-BE49-F238E27FC236}">
                      <a16:creationId xmlns:a16="http://schemas.microsoft.com/office/drawing/2014/main" id="{FDBCEC72-5E57-3B4D-F047-FACAF0A1A067}"/>
                    </a:ext>
                  </a:extLst>
                </p14:cNvPr>
                <p14:cNvContentPartPr/>
                <p14:nvPr/>
              </p14:nvContentPartPr>
              <p14:xfrm>
                <a:off x="10428187" y="3846568"/>
                <a:ext cx="307080" cy="8640"/>
              </p14:xfrm>
            </p:contentPart>
          </mc:Choice>
          <mc:Fallback xmlns="">
            <p:pic>
              <p:nvPicPr>
                <p:cNvPr id="15" name="잉크 14">
                  <a:extLst>
                    <a:ext uri="{FF2B5EF4-FFF2-40B4-BE49-F238E27FC236}">
                      <a16:creationId xmlns:a16="http://schemas.microsoft.com/office/drawing/2014/main" id="{FDBCEC72-5E57-3B4D-F047-FACAF0A1A067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10374187" y="3738928"/>
                  <a:ext cx="414720" cy="224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16" name="잉크 15">
                  <a:extLst>
                    <a:ext uri="{FF2B5EF4-FFF2-40B4-BE49-F238E27FC236}">
                      <a16:creationId xmlns:a16="http://schemas.microsoft.com/office/drawing/2014/main" id="{E5D41467-78D2-0C6B-C6E5-C985A1A4E647}"/>
                    </a:ext>
                  </a:extLst>
                </p14:cNvPr>
                <p14:cNvContentPartPr/>
                <p14:nvPr/>
              </p14:nvContentPartPr>
              <p14:xfrm>
                <a:off x="9991507" y="4772128"/>
                <a:ext cx="230760" cy="360"/>
              </p14:xfrm>
            </p:contentPart>
          </mc:Choice>
          <mc:Fallback xmlns="">
            <p:pic>
              <p:nvPicPr>
                <p:cNvPr id="16" name="잉크 15">
                  <a:extLst>
                    <a:ext uri="{FF2B5EF4-FFF2-40B4-BE49-F238E27FC236}">
                      <a16:creationId xmlns:a16="http://schemas.microsoft.com/office/drawing/2014/main" id="{E5D41467-78D2-0C6B-C6E5-C985A1A4E647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9937507" y="4664128"/>
                  <a:ext cx="338400" cy="21600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361952427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 테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테마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24858</TotalTime>
  <Words>1010</Words>
  <Application>Microsoft Office PowerPoint</Application>
  <PresentationFormat>와이드스크린</PresentationFormat>
  <Paragraphs>179</Paragraphs>
  <Slides>19</Slides>
  <Notes>19</Notes>
  <HiddenSlides>0</HiddenSlides>
  <MMClips>0</MMClips>
  <ScaleCrop>false</ScaleCrop>
  <HeadingPairs>
    <vt:vector size="6" baseType="variant">
      <vt:variant>
        <vt:lpstr>사용한 글꼴</vt:lpstr>
      </vt:variant>
      <vt:variant>
        <vt:i4>11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19</vt:i4>
      </vt:variant>
    </vt:vector>
  </HeadingPairs>
  <TitlesOfParts>
    <vt:vector size="31" baseType="lpstr">
      <vt:lpstr>KoPubWorldDotum Medium</vt:lpstr>
      <vt:lpstr>KoPubWorldDotum Medium</vt:lpstr>
      <vt:lpstr>KoPubWorld돋움체 Bold</vt:lpstr>
      <vt:lpstr>KoPubWorld돋움체 Medium</vt:lpstr>
      <vt:lpstr>KoPub돋움체 Bold</vt:lpstr>
      <vt:lpstr>Malgun Gothic Semilight</vt:lpstr>
      <vt:lpstr>맑은 고딕</vt:lpstr>
      <vt:lpstr>Arial</vt:lpstr>
      <vt:lpstr>Calibri</vt:lpstr>
      <vt:lpstr>Calibri Light</vt:lpstr>
      <vt:lpstr>Wingdings 2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CT Ratio 측정 자동화 솔루션</dc:title>
  <dc:creator>Blee</dc:creator>
  <cp:lastModifiedBy>노승하</cp:lastModifiedBy>
  <cp:revision>1928</cp:revision>
  <cp:lastPrinted>2024-07-15T04:11:28Z</cp:lastPrinted>
  <dcterms:created xsi:type="dcterms:W3CDTF">2020-01-31T06:40:47Z</dcterms:created>
  <dcterms:modified xsi:type="dcterms:W3CDTF">2024-07-15T04:24:54Z</dcterms:modified>
</cp:coreProperties>
</file>