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handoutMasterIdLst>
    <p:handoutMasterId r:id="rId31"/>
  </p:handoutMasterIdLst>
  <p:sldIdLst>
    <p:sldId id="342" r:id="rId2"/>
    <p:sldId id="346" r:id="rId3"/>
    <p:sldId id="347" r:id="rId4"/>
    <p:sldId id="349" r:id="rId5"/>
    <p:sldId id="350" r:id="rId6"/>
    <p:sldId id="351" r:id="rId7"/>
    <p:sldId id="353" r:id="rId8"/>
    <p:sldId id="366" r:id="rId9"/>
    <p:sldId id="367" r:id="rId10"/>
    <p:sldId id="357" r:id="rId11"/>
    <p:sldId id="368" r:id="rId12"/>
    <p:sldId id="358" r:id="rId13"/>
    <p:sldId id="359" r:id="rId14"/>
    <p:sldId id="360" r:id="rId15"/>
    <p:sldId id="361" r:id="rId16"/>
    <p:sldId id="362" r:id="rId17"/>
    <p:sldId id="378" r:id="rId18"/>
    <p:sldId id="369" r:id="rId19"/>
    <p:sldId id="371" r:id="rId20"/>
    <p:sldId id="372" r:id="rId21"/>
    <p:sldId id="373" r:id="rId22"/>
    <p:sldId id="374" r:id="rId23"/>
    <p:sldId id="375" r:id="rId24"/>
    <p:sldId id="380" r:id="rId25"/>
    <p:sldId id="376" r:id="rId26"/>
    <p:sldId id="364" r:id="rId27"/>
    <p:sldId id="379" r:id="rId28"/>
    <p:sldId id="36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80844" autoAdjust="0"/>
  </p:normalViewPr>
  <p:slideViewPr>
    <p:cSldViewPr snapToGrid="0" showGuides="1">
      <p:cViewPr varScale="1">
        <p:scale>
          <a:sx n="78" d="100"/>
          <a:sy n="78" d="100"/>
        </p:scale>
        <p:origin x="108" y="78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2024-07-15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한쪽의 </a:t>
            </a:r>
            <a:r>
              <a:rPr lang="en-US" altLang="ko-KR" dirty="0"/>
              <a:t>sequence</a:t>
            </a:r>
            <a:r>
              <a:rPr lang="ko-KR" altLang="en-US" dirty="0"/>
              <a:t>에서 다른 한쪽의 </a:t>
            </a:r>
            <a:r>
              <a:rPr lang="en-US" altLang="ko-KR" dirty="0"/>
              <a:t>sequence</a:t>
            </a:r>
            <a:r>
              <a:rPr lang="ko-KR" altLang="en-US" dirty="0"/>
              <a:t>를 만들어낸다는 의미에서 </a:t>
            </a:r>
            <a:r>
              <a:rPr lang="en-US" altLang="ko-KR" dirty="0"/>
              <a:t>seq2seq</a:t>
            </a:r>
            <a:r>
              <a:rPr lang="ko-KR" altLang="en-US" dirty="0"/>
              <a:t>이라고 부를 수 있음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87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LSTM</a:t>
            </a:r>
            <a:r>
              <a:rPr lang="ko-KR" altLang="en-US" dirty="0"/>
              <a:t>과 같은 경우 앞의 연산이 끝나야 뒤의 연산이 진행될 수 있는 </a:t>
            </a:r>
            <a:r>
              <a:rPr lang="en-US" altLang="ko-KR" dirty="0"/>
              <a:t>sequential</a:t>
            </a:r>
            <a:r>
              <a:rPr lang="ko-KR" altLang="en-US" dirty="0"/>
              <a:t>한 방식을 채택하고 있다</a:t>
            </a:r>
            <a:r>
              <a:rPr lang="en-US" altLang="ko-KR" dirty="0"/>
              <a:t>. </a:t>
            </a:r>
            <a:r>
              <a:rPr lang="ko-KR" altLang="en-US" dirty="0"/>
              <a:t>이러한 경우에 발생하는 문제점은 연산 속도가 매우 느릴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</a:t>
            </a:r>
            <a:r>
              <a:rPr lang="en-US" altLang="ko-KR" dirty="0"/>
              <a:t>transformer</a:t>
            </a:r>
            <a:r>
              <a:rPr lang="ko-KR" altLang="en-US" dirty="0"/>
              <a:t>와 같은 경우 입력된 문장을 병렬로 처리하여 더욱 연산을 빠르게 수행할 수 있다</a:t>
            </a:r>
            <a:r>
              <a:rPr lang="en-US" altLang="ko-KR" dirty="0"/>
              <a:t>. </a:t>
            </a:r>
            <a:r>
              <a:rPr lang="ko-KR" altLang="en-US" dirty="0"/>
              <a:t>하지만 위치의 정보가 어느정도 들어가는 </a:t>
            </a:r>
            <a:r>
              <a:rPr lang="en-US" altLang="ko-KR" dirty="0" err="1"/>
              <a:t>lstm</a:t>
            </a:r>
            <a:r>
              <a:rPr lang="ko-KR" altLang="en-US" dirty="0"/>
              <a:t>과 달리 단어의 위치를 </a:t>
            </a:r>
            <a:r>
              <a:rPr lang="ko-KR" altLang="en-US" dirty="0" err="1"/>
              <a:t>알수</a:t>
            </a:r>
            <a:r>
              <a:rPr lang="ko-KR" altLang="en-US" dirty="0"/>
              <a:t> 없다는 문제가 발생합니다</a:t>
            </a:r>
            <a:r>
              <a:rPr lang="en-US" altLang="ko-KR" dirty="0"/>
              <a:t>. </a:t>
            </a:r>
            <a:r>
              <a:rPr lang="ko-KR" altLang="en-US" dirty="0"/>
              <a:t>이를 해결하기 위해 본 논문에서는 </a:t>
            </a:r>
            <a:r>
              <a:rPr lang="en-US" altLang="ko-KR" dirty="0"/>
              <a:t>Positional Encoding</a:t>
            </a:r>
            <a:r>
              <a:rPr lang="ko-KR" altLang="en-US" dirty="0"/>
              <a:t>을 제안합니다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74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Matrix multiplication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60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주어</a:t>
            </a:r>
            <a:r>
              <a:rPr lang="en-US" altLang="ko-KR" dirty="0"/>
              <a:t>-</a:t>
            </a:r>
            <a:r>
              <a:rPr lang="ko-KR" altLang="en-US" dirty="0"/>
              <a:t>동사 </a:t>
            </a:r>
            <a:r>
              <a:rPr lang="en-US" altLang="ko-KR" dirty="0"/>
              <a:t>, </a:t>
            </a:r>
            <a:r>
              <a:rPr lang="ko-KR" altLang="en-US" dirty="0"/>
              <a:t>인접한 형용사와의 상호작용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12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Attention is all you need (NLPS 2017)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2024.07.14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 err="1">
                <a:solidFill>
                  <a:srgbClr val="232F3F"/>
                </a:solidFill>
                <a:latin typeface="KoPubWorld돋움체 Bold" panose="020B0503020000020004" pitchFamily="2" charset="-127"/>
                <a:ea typeface="KoPubWorld돋움체 Bold" panose="020B0503020000020004" pitchFamily="2" charset="-127"/>
                <a:cs typeface="KoPubWorld돋움체 Bold" panose="020B0503020000020004" pitchFamily="2" charset="-127"/>
              </a:rPr>
              <a:t>Myeong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20B0503020000020004" pitchFamily="2" charset="-127"/>
                <a:ea typeface="KoPubWorld돋움체 Bold" panose="020B0503020000020004" pitchFamily="2" charset="-127"/>
                <a:cs typeface="KoPubWorld돋움체 Bold" panose="020B0503020000020004" pitchFamily="2" charset="-127"/>
              </a:rPr>
              <a:t>-S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oo Park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9912982" cy="5278845"/>
          </a:xfrm>
        </p:spPr>
        <p:txBody>
          <a:bodyPr/>
          <a:lstStyle/>
          <a:p>
            <a:r>
              <a:rPr lang="en-US" altLang="ko-KR" dirty="0"/>
              <a:t>Positional Encoding</a:t>
            </a:r>
          </a:p>
          <a:p>
            <a:pPr lvl="1"/>
            <a:r>
              <a:rPr lang="en-US" altLang="ko-KR" dirty="0"/>
              <a:t>Dimensional vector</a:t>
            </a:r>
            <a:r>
              <a:rPr lang="ko-KR" altLang="en-US" dirty="0"/>
              <a:t>로 문장 내 특정 위치 정보를 표현</a:t>
            </a:r>
            <a:endParaRPr lang="en-US" altLang="ko-KR" dirty="0"/>
          </a:p>
          <a:p>
            <a:pPr lvl="1"/>
            <a:r>
              <a:rPr lang="ko-KR" altLang="en-US" dirty="0"/>
              <a:t>각 토큰의 위치마다 유일한 값을 지님</a:t>
            </a:r>
            <a:endParaRPr lang="en-US" altLang="ko-KR" dirty="0"/>
          </a:p>
          <a:p>
            <a:pPr lvl="1"/>
            <a:r>
              <a:rPr lang="ko-KR" altLang="en-US" dirty="0"/>
              <a:t>토큰 간의 거리가 일정한 의미를 지님</a:t>
            </a:r>
            <a:endParaRPr lang="en-US" altLang="ko-KR" dirty="0"/>
          </a:p>
          <a:p>
            <a:pPr lvl="1"/>
            <a:r>
              <a:rPr lang="en-US" altLang="ko-KR" dirty="0"/>
              <a:t>Time</a:t>
            </a:r>
            <a:r>
              <a:rPr lang="ko-KR" altLang="en-US" dirty="0"/>
              <a:t> </a:t>
            </a:r>
            <a:r>
              <a:rPr lang="en-US" altLang="ko-KR" dirty="0"/>
              <a:t>step</a:t>
            </a:r>
            <a:r>
              <a:rPr lang="ko-KR" altLang="en-US" dirty="0"/>
              <a:t>간의 거리가 길이에 따라 </a:t>
            </a:r>
            <a:r>
              <a:rPr lang="ko-KR" altLang="en-US" dirty="0" err="1"/>
              <a:t>달라져야함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088E3D-0F1F-C368-877E-A456B095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14308"/>
            <a:ext cx="4404972" cy="3104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22A5F-B108-D593-6A6B-4A2BCACC1EDC}"/>
              </a:ext>
            </a:extLst>
          </p:cNvPr>
          <p:cNvSpPr txBox="1"/>
          <p:nvPr/>
        </p:nvSpPr>
        <p:spPr>
          <a:xfrm>
            <a:off x="6885814" y="5612045"/>
            <a:ext cx="4449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https://jalammar.github.io/illustrated-transformer/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0462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</a:p>
          <a:p>
            <a:pPr lvl="1"/>
            <a:r>
              <a:rPr lang="en-US" altLang="ko-KR" dirty="0"/>
              <a:t>Input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Encoder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Decoder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Last output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0B3001-F4A3-C0B4-810E-D92314BC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834516"/>
            <a:ext cx="3703313" cy="5278845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4CB886D-D239-94D5-34D7-16E30576EBD4}"/>
              </a:ext>
            </a:extLst>
          </p:cNvPr>
          <p:cNvSpPr/>
          <p:nvPr/>
        </p:nvSpPr>
        <p:spPr>
          <a:xfrm>
            <a:off x="6334813" y="2497647"/>
            <a:ext cx="1552280" cy="1986910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BACAC36-F56F-0634-D8EB-B58C27BD00DB}"/>
              </a:ext>
            </a:extLst>
          </p:cNvPr>
          <p:cNvSpPr/>
          <p:nvPr/>
        </p:nvSpPr>
        <p:spPr>
          <a:xfrm>
            <a:off x="6259398" y="4484558"/>
            <a:ext cx="1627695" cy="1008668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0A3968E-BC1F-A73B-8FB5-163AEDE39216}"/>
              </a:ext>
            </a:extLst>
          </p:cNvPr>
          <p:cNvSpPr/>
          <p:nvPr/>
        </p:nvSpPr>
        <p:spPr>
          <a:xfrm>
            <a:off x="7962508" y="1979173"/>
            <a:ext cx="1552280" cy="3412503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E0A2EA4-D460-39B4-A6AA-ECBABBDFC30A}"/>
              </a:ext>
            </a:extLst>
          </p:cNvPr>
          <p:cNvSpPr/>
          <p:nvPr/>
        </p:nvSpPr>
        <p:spPr>
          <a:xfrm>
            <a:off x="7962508" y="1404137"/>
            <a:ext cx="1552280" cy="561139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ACC1436-7389-016C-3AC9-5133CE766503}"/>
              </a:ext>
            </a:extLst>
          </p:cNvPr>
          <p:cNvSpPr/>
          <p:nvPr/>
        </p:nvSpPr>
        <p:spPr>
          <a:xfrm>
            <a:off x="5316718" y="3429000"/>
            <a:ext cx="703867" cy="3982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05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Multi-head Attention</a:t>
            </a:r>
          </a:p>
          <a:p>
            <a:pPr lvl="1"/>
            <a:r>
              <a:rPr lang="en-US" altLang="ko-KR" dirty="0"/>
              <a:t>Query</a:t>
            </a:r>
          </a:p>
          <a:p>
            <a:pPr lvl="2"/>
            <a:r>
              <a:rPr lang="ko-KR" altLang="en-US" dirty="0"/>
              <a:t>유사도의 주체</a:t>
            </a:r>
            <a:endParaRPr lang="en-US" altLang="ko-KR" dirty="0"/>
          </a:p>
          <a:p>
            <a:pPr lvl="1"/>
            <a:r>
              <a:rPr lang="en-US" altLang="ko-KR" dirty="0"/>
              <a:t>Key</a:t>
            </a:r>
          </a:p>
          <a:p>
            <a:pPr lvl="2"/>
            <a:r>
              <a:rPr lang="en-US" altLang="ko-KR" dirty="0"/>
              <a:t>Query</a:t>
            </a:r>
            <a:r>
              <a:rPr lang="ko-KR" altLang="en-US" dirty="0"/>
              <a:t>를 기준으로 찾는 대상</a:t>
            </a:r>
            <a:endParaRPr lang="en-US" altLang="ko-KR" dirty="0"/>
          </a:p>
          <a:p>
            <a:pPr lvl="1"/>
            <a:r>
              <a:rPr lang="en-US" altLang="ko-KR" dirty="0"/>
              <a:t>Value</a:t>
            </a:r>
          </a:p>
          <a:p>
            <a:pPr lvl="2"/>
            <a:r>
              <a:rPr lang="en-US" altLang="ko-KR" dirty="0"/>
              <a:t>Key</a:t>
            </a:r>
            <a:r>
              <a:rPr lang="ko-KR" altLang="en-US" dirty="0"/>
              <a:t>가 가지고 있는 실제 값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183BA7E-F8EE-0C67-79B7-E997B796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776" y="1714412"/>
            <a:ext cx="2419474" cy="342917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AE7A264-52BB-1B79-8D04-82AD296FF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654" y="1714412"/>
            <a:ext cx="2552831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Self-Attention</a:t>
            </a:r>
          </a:p>
          <a:p>
            <a:pPr lvl="1"/>
            <a:r>
              <a:rPr lang="en-US" altLang="ko-KR" dirty="0"/>
              <a:t>Attention</a:t>
            </a:r>
            <a:r>
              <a:rPr lang="ko-KR" altLang="en-US" dirty="0"/>
              <a:t>을 위해 각각의 </a:t>
            </a:r>
            <a:r>
              <a:rPr lang="en-US" altLang="ko-KR" dirty="0"/>
              <a:t>head</a:t>
            </a:r>
            <a:r>
              <a:rPr lang="ko-KR" altLang="en-US" dirty="0"/>
              <a:t>마다 </a:t>
            </a:r>
            <a:r>
              <a:rPr lang="en-US" altLang="ko-KR" dirty="0"/>
              <a:t>Query, Key, Value</a:t>
            </a:r>
            <a:r>
              <a:rPr lang="ko-KR" altLang="en-US" dirty="0"/>
              <a:t>의 값이 필요함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문장에서의 단어들의 연관성을 알기 위해서 </a:t>
            </a:r>
            <a:r>
              <a:rPr lang="en-US" altLang="ko-KR" dirty="0"/>
              <a:t>self-attention</a:t>
            </a:r>
            <a:r>
              <a:rPr lang="ko-KR" altLang="en-US" dirty="0"/>
              <a:t>을 취함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Query, Key, Value</a:t>
            </a:r>
            <a:r>
              <a:rPr lang="ko-KR" altLang="en-US" dirty="0"/>
              <a:t>의 시작 값이 동일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전체 </a:t>
            </a:r>
            <a:r>
              <a:rPr lang="en-US" altLang="ko-KR" dirty="0"/>
              <a:t>Key</a:t>
            </a:r>
            <a:r>
              <a:rPr lang="ko-KR" altLang="en-US" dirty="0"/>
              <a:t> 중 </a:t>
            </a:r>
            <a:r>
              <a:rPr lang="en-US" altLang="ko-KR" dirty="0"/>
              <a:t>Query</a:t>
            </a:r>
            <a:r>
              <a:rPr lang="ko-KR" altLang="en-US" dirty="0"/>
              <a:t>에 대해 각 </a:t>
            </a:r>
            <a:r>
              <a:rPr lang="en-US" altLang="ko-KR" dirty="0"/>
              <a:t>Key</a:t>
            </a:r>
            <a:r>
              <a:rPr lang="ko-KR" altLang="en-US" dirty="0"/>
              <a:t>들이 지니는 유사도를 계산</a:t>
            </a:r>
            <a:endParaRPr lang="en-US" altLang="ko-KR" dirty="0"/>
          </a:p>
          <a:p>
            <a:pPr lvl="2"/>
            <a:r>
              <a:rPr lang="ko-KR" altLang="en-US" dirty="0"/>
              <a:t>계산의 결과는 결국 </a:t>
            </a:r>
            <a:r>
              <a:rPr lang="en-US" altLang="ko-KR" dirty="0"/>
              <a:t>Query</a:t>
            </a:r>
            <a:r>
              <a:rPr lang="ko-KR" altLang="en-US" dirty="0"/>
              <a:t>와 가장 관련이 깊은 </a:t>
            </a:r>
            <a:r>
              <a:rPr lang="en-US" altLang="ko-KR" dirty="0"/>
              <a:t>Key</a:t>
            </a:r>
            <a:r>
              <a:rPr lang="ko-KR" altLang="en-US" dirty="0"/>
              <a:t>의 </a:t>
            </a:r>
            <a:r>
              <a:rPr lang="en-US" altLang="ko-KR" dirty="0"/>
              <a:t>Value </a:t>
            </a:r>
            <a:r>
              <a:rPr lang="ko-KR" altLang="en-US" dirty="0"/>
              <a:t>위주로 모든 값을 가져오는 것에 해당</a:t>
            </a:r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182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60" y="1022288"/>
            <a:ext cx="11332755" cy="5278845"/>
          </a:xfrm>
        </p:spPr>
        <p:txBody>
          <a:bodyPr/>
          <a:lstStyle/>
          <a:p>
            <a:r>
              <a:rPr lang="en-US" altLang="ko-KR" dirty="0"/>
              <a:t>Scaled Dot-Product Attention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8C3C7-55CF-FD9A-8F5F-01B812E982DA}"/>
              </a:ext>
            </a:extLst>
          </p:cNvPr>
          <p:cNvSpPr txBox="1"/>
          <p:nvPr/>
        </p:nvSpPr>
        <p:spPr>
          <a:xfrm>
            <a:off x="632159" y="3873590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02FEFF2-EA0B-68B2-9ACF-BCCEC1AA8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09396"/>
              </p:ext>
            </p:extLst>
          </p:nvPr>
        </p:nvGraphicFramePr>
        <p:xfrm>
          <a:off x="1428722" y="3876606"/>
          <a:ext cx="1700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ADB62B-6716-0D25-921B-8E3DD6A1C4B7}"/>
              </a:ext>
            </a:extLst>
          </p:cNvPr>
          <p:cNvSpPr txBox="1"/>
          <p:nvPr/>
        </p:nvSpPr>
        <p:spPr>
          <a:xfrm>
            <a:off x="632159" y="3290871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509FDD3-232B-D040-72BE-6323DD465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80247"/>
              </p:ext>
            </p:extLst>
          </p:nvPr>
        </p:nvGraphicFramePr>
        <p:xfrm>
          <a:off x="1428722" y="3292379"/>
          <a:ext cx="1700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6727B4-E43D-93BE-2648-81251FF0B02B}"/>
              </a:ext>
            </a:extLst>
          </p:cNvPr>
          <p:cNvSpPr txBox="1"/>
          <p:nvPr/>
        </p:nvSpPr>
        <p:spPr>
          <a:xfrm>
            <a:off x="632159" y="4456309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49A59C74-056D-D6D9-31B9-67F5148F2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90810"/>
              </p:ext>
            </p:extLst>
          </p:nvPr>
        </p:nvGraphicFramePr>
        <p:xfrm>
          <a:off x="1428722" y="4459325"/>
          <a:ext cx="1700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0E38800-63C7-ED57-C828-746AE9FFE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8415"/>
              </p:ext>
            </p:extLst>
          </p:nvPr>
        </p:nvGraphicFramePr>
        <p:xfrm>
          <a:off x="4884396" y="1188299"/>
          <a:ext cx="473692" cy="146304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2A9E6C8C-6E37-C485-E76B-2D2CD836F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6372"/>
              </p:ext>
            </p:extLst>
          </p:nvPr>
        </p:nvGraphicFramePr>
        <p:xfrm>
          <a:off x="5341946" y="1188299"/>
          <a:ext cx="473692" cy="146304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2D5F5A6F-768C-554C-98C8-228ACFF31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35419"/>
              </p:ext>
            </p:extLst>
          </p:nvPr>
        </p:nvGraphicFramePr>
        <p:xfrm>
          <a:off x="5799496" y="1188299"/>
          <a:ext cx="473692" cy="146304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96A694-F5D5-0CDC-D8AC-92DF43827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7244"/>
              </p:ext>
            </p:extLst>
          </p:nvPr>
        </p:nvGraphicFramePr>
        <p:xfrm>
          <a:off x="6257046" y="1188299"/>
          <a:ext cx="473692" cy="146304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DDDB4CA7-3153-2C6A-5B67-7C68F469640D}"/>
              </a:ext>
            </a:extLst>
          </p:cNvPr>
          <p:cNvSpPr/>
          <p:nvPr/>
        </p:nvSpPr>
        <p:spPr>
          <a:xfrm>
            <a:off x="3530884" y="3947990"/>
            <a:ext cx="650449" cy="2235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1757DFBC-D60A-B6F5-0359-5A9F4636E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98795"/>
              </p:ext>
            </p:extLst>
          </p:nvPr>
        </p:nvGraphicFramePr>
        <p:xfrm>
          <a:off x="4884396" y="3290871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23474F3-AB12-33A7-6259-30969C855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90895"/>
              </p:ext>
            </p:extLst>
          </p:nvPr>
        </p:nvGraphicFramePr>
        <p:xfrm>
          <a:off x="5341946" y="3290871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D569EEE-5092-6C09-7019-F6CC77907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66075"/>
              </p:ext>
            </p:extLst>
          </p:nvPr>
        </p:nvGraphicFramePr>
        <p:xfrm>
          <a:off x="5799496" y="3290871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3DAD0BC1-DA44-396B-7B11-FE7BCC7CD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98105"/>
              </p:ext>
            </p:extLst>
          </p:nvPr>
        </p:nvGraphicFramePr>
        <p:xfrm>
          <a:off x="6257046" y="3290871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32E3E55C-EE2C-09C2-A508-C059CB2A5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40434"/>
              </p:ext>
            </p:extLst>
          </p:nvPr>
        </p:nvGraphicFramePr>
        <p:xfrm>
          <a:off x="4884396" y="5376951"/>
          <a:ext cx="473692" cy="146304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3648D19-7A1A-4DDD-9C3F-69F48CB86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37754"/>
              </p:ext>
            </p:extLst>
          </p:nvPr>
        </p:nvGraphicFramePr>
        <p:xfrm>
          <a:off x="5341946" y="5376951"/>
          <a:ext cx="473692" cy="146304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0FE7C916-81F6-C3F8-CB3E-ABEC9DD7C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22298"/>
              </p:ext>
            </p:extLst>
          </p:nvPr>
        </p:nvGraphicFramePr>
        <p:xfrm>
          <a:off x="5799496" y="5376951"/>
          <a:ext cx="473692" cy="146304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77D9AE14-4BEC-FA02-0928-743CA0D9C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25923"/>
              </p:ext>
            </p:extLst>
          </p:nvPr>
        </p:nvGraphicFramePr>
        <p:xfrm>
          <a:off x="6257046" y="5376951"/>
          <a:ext cx="473692" cy="146304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FE24F77-3C91-1642-EF31-D6D412A1AFB2}"/>
              </a:ext>
            </a:extLst>
          </p:cNvPr>
          <p:cNvSpPr txBox="1"/>
          <p:nvPr/>
        </p:nvSpPr>
        <p:spPr>
          <a:xfrm>
            <a:off x="5227646" y="2927819"/>
            <a:ext cx="11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W(Key)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7F62BC-4139-421F-86EC-5CF79EFBA434}"/>
              </a:ext>
            </a:extLst>
          </p:cNvPr>
          <p:cNvSpPr txBox="1"/>
          <p:nvPr/>
        </p:nvSpPr>
        <p:spPr>
          <a:xfrm>
            <a:off x="5243788" y="818967"/>
            <a:ext cx="11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W(Query)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164489-A9A5-A336-767E-22C1B58E729A}"/>
              </a:ext>
            </a:extLst>
          </p:cNvPr>
          <p:cNvSpPr txBox="1"/>
          <p:nvPr/>
        </p:nvSpPr>
        <p:spPr>
          <a:xfrm>
            <a:off x="5243788" y="5007619"/>
            <a:ext cx="11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W(Value)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F96475-9746-19DE-E016-921469C2781B}"/>
              </a:ext>
            </a:extLst>
          </p:cNvPr>
          <p:cNvSpPr txBox="1"/>
          <p:nvPr/>
        </p:nvSpPr>
        <p:spPr>
          <a:xfrm>
            <a:off x="8816196" y="1769510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5A0CD7DC-E862-BDA5-1D75-920A2C06D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34181"/>
              </p:ext>
            </p:extLst>
          </p:nvPr>
        </p:nvGraphicFramePr>
        <p:xfrm>
          <a:off x="9612759" y="1772526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282C35F-B1F7-002C-CD8A-9287AD83E3F6}"/>
              </a:ext>
            </a:extLst>
          </p:cNvPr>
          <p:cNvSpPr txBox="1"/>
          <p:nvPr/>
        </p:nvSpPr>
        <p:spPr>
          <a:xfrm>
            <a:off x="8816196" y="1186791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87D3D4CF-3CB4-1FD1-098F-636DE1D56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41082"/>
              </p:ext>
            </p:extLst>
          </p:nvPr>
        </p:nvGraphicFramePr>
        <p:xfrm>
          <a:off x="9612759" y="1188299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D18497D-D2F1-D4FB-F829-0B060115367F}"/>
              </a:ext>
            </a:extLst>
          </p:cNvPr>
          <p:cNvSpPr txBox="1"/>
          <p:nvPr/>
        </p:nvSpPr>
        <p:spPr>
          <a:xfrm>
            <a:off x="8816196" y="2352229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01816016-3EDA-E6D5-63D8-02BDB10BA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591"/>
              </p:ext>
            </p:extLst>
          </p:nvPr>
        </p:nvGraphicFramePr>
        <p:xfrm>
          <a:off x="9612759" y="2355245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4E837E0-A981-9CA6-F0D4-BE54CF8CDC88}"/>
              </a:ext>
            </a:extLst>
          </p:cNvPr>
          <p:cNvSpPr txBox="1"/>
          <p:nvPr/>
        </p:nvSpPr>
        <p:spPr>
          <a:xfrm>
            <a:off x="8816196" y="3824791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1287C688-45EB-909A-2874-6D00D7EC5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89532"/>
              </p:ext>
            </p:extLst>
          </p:nvPr>
        </p:nvGraphicFramePr>
        <p:xfrm>
          <a:off x="9612759" y="3827807"/>
          <a:ext cx="1700976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DB74EB2-C279-5583-02F4-C8F5B87D53B4}"/>
              </a:ext>
            </a:extLst>
          </p:cNvPr>
          <p:cNvSpPr txBox="1"/>
          <p:nvPr/>
        </p:nvSpPr>
        <p:spPr>
          <a:xfrm>
            <a:off x="8816196" y="3242072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340FE159-4488-58A1-F1D6-8EC899B5C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07719"/>
              </p:ext>
            </p:extLst>
          </p:nvPr>
        </p:nvGraphicFramePr>
        <p:xfrm>
          <a:off x="9612759" y="3243580"/>
          <a:ext cx="1700976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1335629-D5AB-E669-A324-627B739B6227}"/>
              </a:ext>
            </a:extLst>
          </p:cNvPr>
          <p:cNvSpPr txBox="1"/>
          <p:nvPr/>
        </p:nvSpPr>
        <p:spPr>
          <a:xfrm>
            <a:off x="8816196" y="4407510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267A5936-5600-069F-A59F-F6185114C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35592"/>
              </p:ext>
            </p:extLst>
          </p:nvPr>
        </p:nvGraphicFramePr>
        <p:xfrm>
          <a:off x="9612759" y="4410526"/>
          <a:ext cx="1700976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76EFD38-AD00-4F38-53F7-49D9AF7833B6}"/>
              </a:ext>
            </a:extLst>
          </p:cNvPr>
          <p:cNvSpPr txBox="1"/>
          <p:nvPr/>
        </p:nvSpPr>
        <p:spPr>
          <a:xfrm>
            <a:off x="8816196" y="5880072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CE6AA2F4-E3A0-CF19-2C15-FE6014929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84391"/>
              </p:ext>
            </p:extLst>
          </p:nvPr>
        </p:nvGraphicFramePr>
        <p:xfrm>
          <a:off x="9612759" y="5883088"/>
          <a:ext cx="170097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12AF33E-5A68-7CBF-9566-6E2C2ACB9205}"/>
              </a:ext>
            </a:extLst>
          </p:cNvPr>
          <p:cNvSpPr txBox="1"/>
          <p:nvPr/>
        </p:nvSpPr>
        <p:spPr>
          <a:xfrm>
            <a:off x="8816196" y="5297353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41" name="표 40">
            <a:extLst>
              <a:ext uri="{FF2B5EF4-FFF2-40B4-BE49-F238E27FC236}">
                <a16:creationId xmlns:a16="http://schemas.microsoft.com/office/drawing/2014/main" id="{EC681406-596F-0D05-5A1B-34D25BC8A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49453"/>
              </p:ext>
            </p:extLst>
          </p:nvPr>
        </p:nvGraphicFramePr>
        <p:xfrm>
          <a:off x="9612759" y="5298861"/>
          <a:ext cx="170097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614C41C4-D130-ACD0-EE0E-8B8CADE58DB6}"/>
              </a:ext>
            </a:extLst>
          </p:cNvPr>
          <p:cNvSpPr txBox="1"/>
          <p:nvPr/>
        </p:nvSpPr>
        <p:spPr>
          <a:xfrm>
            <a:off x="8816196" y="6462791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8E399756-C048-9066-480B-8C93A98BF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91009"/>
              </p:ext>
            </p:extLst>
          </p:nvPr>
        </p:nvGraphicFramePr>
        <p:xfrm>
          <a:off x="9612759" y="6465807"/>
          <a:ext cx="170097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1CF93646-6931-B683-AFA6-5F527D24591E}"/>
              </a:ext>
            </a:extLst>
          </p:cNvPr>
          <p:cNvSpPr/>
          <p:nvPr/>
        </p:nvSpPr>
        <p:spPr>
          <a:xfrm>
            <a:off x="7548683" y="1808045"/>
            <a:ext cx="650449" cy="2235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화살표: 오른쪽 44">
            <a:extLst>
              <a:ext uri="{FF2B5EF4-FFF2-40B4-BE49-F238E27FC236}">
                <a16:creationId xmlns:a16="http://schemas.microsoft.com/office/drawing/2014/main" id="{AE9E51E1-251A-3612-689C-06DC34A8C57A}"/>
              </a:ext>
            </a:extLst>
          </p:cNvPr>
          <p:cNvSpPr/>
          <p:nvPr/>
        </p:nvSpPr>
        <p:spPr>
          <a:xfrm>
            <a:off x="7548682" y="3869053"/>
            <a:ext cx="650449" cy="2235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화살표: 오른쪽 45">
            <a:extLst>
              <a:ext uri="{FF2B5EF4-FFF2-40B4-BE49-F238E27FC236}">
                <a16:creationId xmlns:a16="http://schemas.microsoft.com/office/drawing/2014/main" id="{1DF6F4B6-9FD3-8AA7-817F-FAFF96D84558}"/>
              </a:ext>
            </a:extLst>
          </p:cNvPr>
          <p:cNvSpPr/>
          <p:nvPr/>
        </p:nvSpPr>
        <p:spPr>
          <a:xfrm>
            <a:off x="7548682" y="5996697"/>
            <a:ext cx="650449" cy="2235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97F294-154C-0B42-3A74-5E36B28CB3C2}"/>
              </a:ext>
            </a:extLst>
          </p:cNvPr>
          <p:cNvSpPr txBox="1"/>
          <p:nvPr/>
        </p:nvSpPr>
        <p:spPr>
          <a:xfrm>
            <a:off x="9891397" y="768058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Query</a:t>
            </a:r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E70D4-85E2-5BF5-980E-8D765F9611C7}"/>
              </a:ext>
            </a:extLst>
          </p:cNvPr>
          <p:cNvSpPr txBox="1"/>
          <p:nvPr/>
        </p:nvSpPr>
        <p:spPr>
          <a:xfrm>
            <a:off x="9891397" y="2845527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Key</a:t>
            </a:r>
            <a:endParaRPr lang="ko-KR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7CE780-773D-4989-A91D-F5B1B71E0134}"/>
              </a:ext>
            </a:extLst>
          </p:cNvPr>
          <p:cNvSpPr txBox="1"/>
          <p:nvPr/>
        </p:nvSpPr>
        <p:spPr>
          <a:xfrm>
            <a:off x="9891397" y="4878452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Value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73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Attention Score</a:t>
            </a:r>
          </a:p>
          <a:p>
            <a:pPr lvl="1"/>
            <a:r>
              <a:rPr lang="ko-KR" altLang="en-US" dirty="0"/>
              <a:t>하나의 토큰이 다음 토큰과 가지는 유사도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9F0D1-D6C4-AA12-E8C0-1F56CD8C1762}"/>
              </a:ext>
            </a:extLst>
          </p:cNvPr>
          <p:cNvSpPr txBox="1"/>
          <p:nvPr/>
        </p:nvSpPr>
        <p:spPr>
          <a:xfrm>
            <a:off x="1052170" y="4000495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32FDBEB-D168-3287-6AE6-D8AB599E6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35066"/>
              </p:ext>
            </p:extLst>
          </p:nvPr>
        </p:nvGraphicFramePr>
        <p:xfrm>
          <a:off x="1848733" y="4003511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CFFE11-E103-C095-2CC2-6F0B365E2E40}"/>
              </a:ext>
            </a:extLst>
          </p:cNvPr>
          <p:cNvSpPr txBox="1"/>
          <p:nvPr/>
        </p:nvSpPr>
        <p:spPr>
          <a:xfrm>
            <a:off x="1052170" y="3585678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D86E0BF-C8E5-75A0-A452-5700CDC3E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73627"/>
              </p:ext>
            </p:extLst>
          </p:nvPr>
        </p:nvGraphicFramePr>
        <p:xfrm>
          <a:off x="1848733" y="3587186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0.5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49BB64-219C-D4FC-6922-BCA7243782FA}"/>
              </a:ext>
            </a:extLst>
          </p:cNvPr>
          <p:cNvSpPr txBox="1"/>
          <p:nvPr/>
        </p:nvSpPr>
        <p:spPr>
          <a:xfrm>
            <a:off x="1052170" y="4425762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0BAA0E2-AB09-BC51-842B-1BE9E8CE5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599989"/>
              </p:ext>
            </p:extLst>
          </p:nvPr>
        </p:nvGraphicFramePr>
        <p:xfrm>
          <a:off x="1848733" y="4428778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D560D9-EF02-9816-6599-8301A47F080D}"/>
              </a:ext>
            </a:extLst>
          </p:cNvPr>
          <p:cNvSpPr txBox="1"/>
          <p:nvPr/>
        </p:nvSpPr>
        <p:spPr>
          <a:xfrm>
            <a:off x="2127371" y="3160411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Query(Q)</a:t>
            </a:r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4BF263D-8409-C10F-7AB5-B3AE818FB4E8}"/>
              </a:ext>
            </a:extLst>
          </p:cNvPr>
          <p:cNvSpPr/>
          <p:nvPr/>
        </p:nvSpPr>
        <p:spPr>
          <a:xfrm>
            <a:off x="3908197" y="3736715"/>
            <a:ext cx="678730" cy="662766"/>
          </a:xfrm>
          <a:prstGeom prst="ellipse">
            <a:avLst/>
          </a:prstGeom>
          <a:noFill/>
          <a:ln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8852715-8A64-935B-6A7C-A158B55C0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421" y="1237231"/>
            <a:ext cx="4696563" cy="857497"/>
          </a:xfrm>
          <a:prstGeom prst="rect">
            <a:avLst/>
          </a:prstGeom>
        </p:spPr>
      </p:pic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E1A3BD2F-083B-E05F-859C-3FE93DF54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2458"/>
              </p:ext>
            </p:extLst>
          </p:nvPr>
        </p:nvGraphicFramePr>
        <p:xfrm>
          <a:off x="4944054" y="3336578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A79F9F93-EBC4-00B5-8D34-3474A34D7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20240"/>
              </p:ext>
            </p:extLst>
          </p:nvPr>
        </p:nvGraphicFramePr>
        <p:xfrm>
          <a:off x="5401604" y="3336578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026C795-50F4-EFD1-885D-FD6CE665E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07001"/>
              </p:ext>
            </p:extLst>
          </p:nvPr>
        </p:nvGraphicFramePr>
        <p:xfrm>
          <a:off x="5859154" y="3336578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EC5712-0B9E-265A-72B0-7D31228A2CD4}"/>
              </a:ext>
            </a:extLst>
          </p:cNvPr>
          <p:cNvSpPr txBox="1"/>
          <p:nvPr/>
        </p:nvSpPr>
        <p:spPr>
          <a:xfrm>
            <a:off x="5066600" y="2911311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Key(K</a:t>
            </a:r>
            <a:r>
              <a:rPr lang="en-US" altLang="ko-KR" baseline="30000" dirty="0"/>
              <a:t>T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56F8B341-D7E9-CCFF-9CAE-3E82A3531B63}"/>
              </a:ext>
            </a:extLst>
          </p:cNvPr>
          <p:cNvSpPr/>
          <p:nvPr/>
        </p:nvSpPr>
        <p:spPr>
          <a:xfrm>
            <a:off x="6900421" y="3919297"/>
            <a:ext cx="785486" cy="275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073252-F554-FC5E-984D-FB11396F685A}"/>
              </a:ext>
            </a:extLst>
          </p:cNvPr>
          <p:cNvSpPr txBox="1"/>
          <p:nvPr/>
        </p:nvSpPr>
        <p:spPr>
          <a:xfrm>
            <a:off x="8130125" y="3898381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6882A0C7-FD82-C9B1-D9F6-C3AC6D9A9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30636"/>
              </p:ext>
            </p:extLst>
          </p:nvPr>
        </p:nvGraphicFramePr>
        <p:xfrm>
          <a:off x="8926688" y="3901397"/>
          <a:ext cx="1275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12F8874-9FD5-ECA0-C36E-B4021DDCC3DA}"/>
              </a:ext>
            </a:extLst>
          </p:cNvPr>
          <p:cNvSpPr txBox="1"/>
          <p:nvPr/>
        </p:nvSpPr>
        <p:spPr>
          <a:xfrm>
            <a:off x="8130125" y="3505505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971E5E61-AF0F-F037-F3A7-99FA046A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12803"/>
              </p:ext>
            </p:extLst>
          </p:nvPr>
        </p:nvGraphicFramePr>
        <p:xfrm>
          <a:off x="8926688" y="3507013"/>
          <a:ext cx="1275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0.1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0B596A2-8D5B-E390-82C5-11317CB31DD6}"/>
              </a:ext>
            </a:extLst>
          </p:cNvPr>
          <p:cNvSpPr txBox="1"/>
          <p:nvPr/>
        </p:nvSpPr>
        <p:spPr>
          <a:xfrm>
            <a:off x="8128213" y="4301529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FEF632DE-A3F3-D02C-1DCF-6AC8BC6A6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22277"/>
              </p:ext>
            </p:extLst>
          </p:nvPr>
        </p:nvGraphicFramePr>
        <p:xfrm>
          <a:off x="8924776" y="4304545"/>
          <a:ext cx="1275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7D55A8D-5416-D02A-E8C1-A9D65D7BBA54}"/>
              </a:ext>
            </a:extLst>
          </p:cNvPr>
          <p:cNvSpPr txBox="1"/>
          <p:nvPr/>
        </p:nvSpPr>
        <p:spPr>
          <a:xfrm>
            <a:off x="8847338" y="3112548"/>
            <a:ext cx="1551907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I    love 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2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Attention Score</a:t>
                </a:r>
                <a:r>
                  <a:rPr lang="ko-KR" altLang="en-US" dirty="0"/>
                  <a:t>에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i="1" baseline="-15000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를</m:t>
                    </m:r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나눈 값을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함수에 적용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d</a:t>
                </a:r>
                <a:r>
                  <a:rPr lang="en-US" altLang="ko-KR" baseline="-15000" dirty="0"/>
                  <a:t>k</a:t>
                </a:r>
                <a:r>
                  <a:rPr lang="ko-KR" altLang="en-US" dirty="0"/>
                  <a:t>값이 큰 경우 </a:t>
                </a:r>
                <a:r>
                  <a:rPr lang="ko-KR" altLang="en-US" dirty="0" err="1"/>
                  <a:t>내적값이</a:t>
                </a:r>
                <a:r>
                  <a:rPr lang="ko-KR" altLang="en-US" dirty="0"/>
                  <a:t> 커짐에 따라 특정 </a:t>
                </a:r>
                <a:r>
                  <a:rPr lang="en-US" altLang="ko-KR" dirty="0" err="1"/>
                  <a:t>softmax</a:t>
                </a:r>
                <a:r>
                  <a:rPr lang="ko-KR" altLang="en-US" dirty="0"/>
                  <a:t>값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가중치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이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에 </a:t>
                </a:r>
                <a:r>
                  <a:rPr lang="ko-KR" altLang="en-US" dirty="0" err="1"/>
                  <a:t>근사되면서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기울기가 소실됨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학습이 잘 되도록 하기 위해 </a:t>
                </a:r>
                <a:r>
                  <a:rPr lang="en-US" altLang="ko-KR" dirty="0"/>
                  <a:t>d</a:t>
                </a:r>
                <a:r>
                  <a:rPr lang="en-US" altLang="ko-KR" baseline="-15000" dirty="0"/>
                  <a:t>k </a:t>
                </a:r>
                <a:r>
                  <a:rPr lang="ko-KR" altLang="en-US" dirty="0"/>
                  <a:t>로 </a:t>
                </a:r>
                <a:r>
                  <a:rPr lang="en-US" altLang="ko-KR" dirty="0"/>
                  <a:t>scaling</a:t>
                </a:r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3348B2-159C-0FF7-F1BE-0A83A327E89F}"/>
              </a:ext>
            </a:extLst>
          </p:cNvPr>
          <p:cNvSpPr txBox="1"/>
          <p:nvPr/>
        </p:nvSpPr>
        <p:spPr>
          <a:xfrm>
            <a:off x="1201424" y="4511051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56CC319-DC8E-90BD-E426-3657BFB47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3251"/>
              </p:ext>
            </p:extLst>
          </p:nvPr>
        </p:nvGraphicFramePr>
        <p:xfrm>
          <a:off x="1997986" y="4514067"/>
          <a:ext cx="16160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88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38688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38688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0861CE-DFD9-A0BC-4D7C-4287B980A822}"/>
              </a:ext>
            </a:extLst>
          </p:cNvPr>
          <p:cNvSpPr txBox="1"/>
          <p:nvPr/>
        </p:nvSpPr>
        <p:spPr>
          <a:xfrm>
            <a:off x="1201424" y="4118175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08F639E-2399-8C8B-E43F-EE4E145D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94379"/>
              </p:ext>
            </p:extLst>
          </p:nvPr>
        </p:nvGraphicFramePr>
        <p:xfrm>
          <a:off x="1996075" y="4155349"/>
          <a:ext cx="16179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26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39326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39326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0.1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C7207F-8746-1243-2EF5-6684385490EC}"/>
              </a:ext>
            </a:extLst>
          </p:cNvPr>
          <p:cNvSpPr txBox="1"/>
          <p:nvPr/>
        </p:nvSpPr>
        <p:spPr>
          <a:xfrm>
            <a:off x="1199512" y="4914199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ABB5A1E-5712-F0EC-2B17-7B992184F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82154"/>
              </p:ext>
            </p:extLst>
          </p:nvPr>
        </p:nvGraphicFramePr>
        <p:xfrm>
          <a:off x="1996074" y="4917215"/>
          <a:ext cx="16179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26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39326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39326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A85F80-3870-2F12-D7E3-2E075AF6567A}"/>
              </a:ext>
            </a:extLst>
          </p:cNvPr>
          <p:cNvSpPr txBox="1"/>
          <p:nvPr/>
        </p:nvSpPr>
        <p:spPr>
          <a:xfrm>
            <a:off x="1918637" y="3740904"/>
            <a:ext cx="16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I       love   you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9E9DC-5ECE-69FF-5C04-B24D4E6D1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94" y="2459535"/>
            <a:ext cx="4696563" cy="8574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2C6DDD-B6C0-BC97-E7C2-699421A2A6FB}"/>
              </a:ext>
            </a:extLst>
          </p:cNvPr>
          <p:cNvSpPr txBox="1"/>
          <p:nvPr/>
        </p:nvSpPr>
        <p:spPr>
          <a:xfrm>
            <a:off x="4686034" y="4542389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170FFF6-9452-5BFA-7FC1-CEDA8FC63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98563"/>
              </p:ext>
            </p:extLst>
          </p:nvPr>
        </p:nvGraphicFramePr>
        <p:xfrm>
          <a:off x="5482596" y="4545405"/>
          <a:ext cx="16235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73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3850114-1A37-11D4-D8D4-9D4246ECF800}"/>
              </a:ext>
            </a:extLst>
          </p:cNvPr>
          <p:cNvSpPr txBox="1"/>
          <p:nvPr/>
        </p:nvSpPr>
        <p:spPr>
          <a:xfrm>
            <a:off x="4686034" y="4149513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74AC66C4-D67B-88AF-123D-0DCEF2F64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65662"/>
              </p:ext>
            </p:extLst>
          </p:nvPr>
        </p:nvGraphicFramePr>
        <p:xfrm>
          <a:off x="5482597" y="4151021"/>
          <a:ext cx="16235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23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675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4843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0.35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0.05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E39CD74-692C-8F3B-E45F-E813D06BE2FC}"/>
              </a:ext>
            </a:extLst>
          </p:cNvPr>
          <p:cNvSpPr txBox="1"/>
          <p:nvPr/>
        </p:nvSpPr>
        <p:spPr>
          <a:xfrm>
            <a:off x="4684122" y="4945537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9E0F79BD-B3AD-59C2-7723-6A8FC4677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86275"/>
              </p:ext>
            </p:extLst>
          </p:nvPr>
        </p:nvGraphicFramePr>
        <p:xfrm>
          <a:off x="5480685" y="4948553"/>
          <a:ext cx="16235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73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C24F72B-17AD-4D45-6253-496DAE176694}"/>
              </a:ext>
            </a:extLst>
          </p:cNvPr>
          <p:cNvSpPr txBox="1"/>
          <p:nvPr/>
        </p:nvSpPr>
        <p:spPr>
          <a:xfrm>
            <a:off x="5444737" y="3740904"/>
            <a:ext cx="16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I      love   you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2980F0-B3D0-54AB-6A50-3B6FC63618FD}"/>
              </a:ext>
            </a:extLst>
          </p:cNvPr>
          <p:cNvSpPr txBox="1"/>
          <p:nvPr/>
        </p:nvSpPr>
        <p:spPr>
          <a:xfrm>
            <a:off x="8212131" y="4509543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2C4E283D-1F7A-DF86-D0F1-26571017B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30907"/>
              </p:ext>
            </p:extLst>
          </p:nvPr>
        </p:nvGraphicFramePr>
        <p:xfrm>
          <a:off x="9008693" y="4512559"/>
          <a:ext cx="162351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173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937F517-07F5-2105-9903-866EC5B5F15E}"/>
              </a:ext>
            </a:extLst>
          </p:cNvPr>
          <p:cNvSpPr txBox="1"/>
          <p:nvPr/>
        </p:nvSpPr>
        <p:spPr>
          <a:xfrm>
            <a:off x="8212131" y="4116667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B79D4BD6-A312-7060-B1AE-552F209C1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4480"/>
              </p:ext>
            </p:extLst>
          </p:nvPr>
        </p:nvGraphicFramePr>
        <p:xfrm>
          <a:off x="9008694" y="4118175"/>
          <a:ext cx="1633252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655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675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4843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0.87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0.08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0.05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4E78572-F89B-6410-3A7C-60F1B44604F1}"/>
              </a:ext>
            </a:extLst>
          </p:cNvPr>
          <p:cNvSpPr txBox="1"/>
          <p:nvPr/>
        </p:nvSpPr>
        <p:spPr>
          <a:xfrm>
            <a:off x="8210219" y="4912691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72A36115-BF10-9200-2B3E-6DB6B9F6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3296"/>
              </p:ext>
            </p:extLst>
          </p:nvPr>
        </p:nvGraphicFramePr>
        <p:xfrm>
          <a:off x="9006782" y="4915707"/>
          <a:ext cx="162351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173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904199E-5697-2D52-843C-A2FFB00CAFDE}"/>
              </a:ext>
            </a:extLst>
          </p:cNvPr>
          <p:cNvSpPr txBox="1"/>
          <p:nvPr/>
        </p:nvSpPr>
        <p:spPr>
          <a:xfrm>
            <a:off x="8970834" y="3708058"/>
            <a:ext cx="16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I      love   you</a:t>
            </a:r>
            <a:endParaRPr lang="ko-KR" altLang="en-US" dirty="0"/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83C6621E-D498-ECB6-5354-2187938A3211}"/>
              </a:ext>
            </a:extLst>
          </p:cNvPr>
          <p:cNvSpPr/>
          <p:nvPr/>
        </p:nvSpPr>
        <p:spPr>
          <a:xfrm>
            <a:off x="3949831" y="4656841"/>
            <a:ext cx="734291" cy="2250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5BB46B67-B222-30F9-172F-EC74B8C4A3A2}"/>
              </a:ext>
            </a:extLst>
          </p:cNvPr>
          <p:cNvSpPr/>
          <p:nvPr/>
        </p:nvSpPr>
        <p:spPr>
          <a:xfrm>
            <a:off x="7385176" y="4584191"/>
            <a:ext cx="734291" cy="2250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Attention Weights</a:t>
            </a:r>
            <a:r>
              <a:rPr lang="ko-KR" altLang="en-US" dirty="0"/>
              <a:t>에 </a:t>
            </a:r>
            <a:r>
              <a:rPr lang="en-US" altLang="ko-KR" dirty="0"/>
              <a:t>Value</a:t>
            </a:r>
            <a:r>
              <a:rPr lang="ko-KR" altLang="en-US" dirty="0"/>
              <a:t>를 내적</a:t>
            </a:r>
            <a:endParaRPr lang="en-US" altLang="ko-KR" dirty="0"/>
          </a:p>
          <a:p>
            <a:pPr lvl="1"/>
            <a:r>
              <a:rPr lang="en-US" altLang="ko-KR" dirty="0"/>
              <a:t>Input</a:t>
            </a:r>
            <a:r>
              <a:rPr lang="ko-KR" altLang="en-US" dirty="0"/>
              <a:t>과 동일한 크기의 </a:t>
            </a:r>
            <a:r>
              <a:rPr lang="en-US" altLang="ko-KR" dirty="0"/>
              <a:t>tensor</a:t>
            </a:r>
            <a:r>
              <a:rPr lang="ko-KR" altLang="en-US" dirty="0"/>
              <a:t>가 나옴</a:t>
            </a:r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9E9DC-5ECE-69FF-5C04-B24D4E6D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4" y="2459535"/>
            <a:ext cx="4696563" cy="8574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2980F0-B3D0-54AB-6A50-3B6FC63618FD}"/>
              </a:ext>
            </a:extLst>
          </p:cNvPr>
          <p:cNvSpPr txBox="1"/>
          <p:nvPr/>
        </p:nvSpPr>
        <p:spPr>
          <a:xfrm>
            <a:off x="963625" y="4620805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2C4E283D-1F7A-DF86-D0F1-26571017B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7172"/>
              </p:ext>
            </p:extLst>
          </p:nvPr>
        </p:nvGraphicFramePr>
        <p:xfrm>
          <a:off x="1760187" y="4623821"/>
          <a:ext cx="162351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173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937F517-07F5-2105-9903-866EC5B5F15E}"/>
              </a:ext>
            </a:extLst>
          </p:cNvPr>
          <p:cNvSpPr txBox="1"/>
          <p:nvPr/>
        </p:nvSpPr>
        <p:spPr>
          <a:xfrm>
            <a:off x="963625" y="4227929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B79D4BD6-A312-7060-B1AE-552F209C1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34981"/>
              </p:ext>
            </p:extLst>
          </p:nvPr>
        </p:nvGraphicFramePr>
        <p:xfrm>
          <a:off x="1760188" y="4229437"/>
          <a:ext cx="1633252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655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675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4843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0.87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0.08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0.05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4E78572-F89B-6410-3A7C-60F1B44604F1}"/>
              </a:ext>
            </a:extLst>
          </p:cNvPr>
          <p:cNvSpPr txBox="1"/>
          <p:nvPr/>
        </p:nvSpPr>
        <p:spPr>
          <a:xfrm>
            <a:off x="961713" y="5023953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72A36115-BF10-9200-2B3E-6DB6B9F6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83091"/>
              </p:ext>
            </p:extLst>
          </p:nvPr>
        </p:nvGraphicFramePr>
        <p:xfrm>
          <a:off x="1758276" y="5026969"/>
          <a:ext cx="162351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173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541173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904199E-5697-2D52-843C-A2FFB00CAFDE}"/>
              </a:ext>
            </a:extLst>
          </p:cNvPr>
          <p:cNvSpPr txBox="1"/>
          <p:nvPr/>
        </p:nvSpPr>
        <p:spPr>
          <a:xfrm>
            <a:off x="1722328" y="3819320"/>
            <a:ext cx="16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I      love   you</a:t>
            </a:r>
            <a:endParaRPr lang="ko-KR" altLang="en-US" dirty="0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5BB46B67-B222-30F9-172F-EC74B8C4A3A2}"/>
              </a:ext>
            </a:extLst>
          </p:cNvPr>
          <p:cNvSpPr/>
          <p:nvPr/>
        </p:nvSpPr>
        <p:spPr>
          <a:xfrm>
            <a:off x="7385176" y="4584191"/>
            <a:ext cx="734291" cy="2250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FC663F3D-64FD-AC70-6AA2-4528A4A52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26602"/>
              </p:ext>
            </p:extLst>
          </p:nvPr>
        </p:nvGraphicFramePr>
        <p:xfrm>
          <a:off x="5219720" y="4701697"/>
          <a:ext cx="170097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985D0D6C-2E7D-AFA1-0263-5AEBE8761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34334"/>
              </p:ext>
            </p:extLst>
          </p:nvPr>
        </p:nvGraphicFramePr>
        <p:xfrm>
          <a:off x="5219720" y="4285372"/>
          <a:ext cx="170097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C0E08288-7905-4132-7FCA-4B86E9DCF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17788"/>
              </p:ext>
            </p:extLst>
          </p:nvPr>
        </p:nvGraphicFramePr>
        <p:xfrm>
          <a:off x="5219720" y="5126964"/>
          <a:ext cx="170097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2C9A9C63-EA7E-8C39-F623-D9F69D46F6D6}"/>
              </a:ext>
            </a:extLst>
          </p:cNvPr>
          <p:cNvSpPr txBox="1"/>
          <p:nvPr/>
        </p:nvSpPr>
        <p:spPr>
          <a:xfrm>
            <a:off x="5498358" y="3858597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Value(V)</a:t>
            </a:r>
            <a:endParaRPr lang="ko-KR" altLang="en-US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4581729E-4E20-8A50-3E62-51798195F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87531"/>
              </p:ext>
            </p:extLst>
          </p:nvPr>
        </p:nvGraphicFramePr>
        <p:xfrm>
          <a:off x="8722675" y="4701697"/>
          <a:ext cx="1700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41C16864-C9B2-6A9F-31C2-0B2E68C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54070"/>
              </p:ext>
            </p:extLst>
          </p:nvPr>
        </p:nvGraphicFramePr>
        <p:xfrm>
          <a:off x="8722675" y="4285372"/>
          <a:ext cx="1700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62C0ECE0-E6BD-E151-559C-0E7C397FB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88489"/>
              </p:ext>
            </p:extLst>
          </p:nvPr>
        </p:nvGraphicFramePr>
        <p:xfrm>
          <a:off x="8722675" y="5126964"/>
          <a:ext cx="1700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8335673-C24F-5BBB-B189-52AA8B5E57AF}"/>
              </a:ext>
            </a:extLst>
          </p:cNvPr>
          <p:cNvSpPr txBox="1"/>
          <p:nvPr/>
        </p:nvSpPr>
        <p:spPr>
          <a:xfrm>
            <a:off x="8722676" y="3858597"/>
            <a:ext cx="1700975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Attention(Q,K,V)</a:t>
            </a:r>
            <a:endParaRPr lang="ko-KR" altLang="en-US" dirty="0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80CAC46F-3FE7-633E-44CA-E634D196975F}"/>
              </a:ext>
            </a:extLst>
          </p:cNvPr>
          <p:cNvSpPr/>
          <p:nvPr/>
        </p:nvSpPr>
        <p:spPr>
          <a:xfrm>
            <a:off x="3969385" y="4464198"/>
            <a:ext cx="678730" cy="662766"/>
          </a:xfrm>
          <a:prstGeom prst="ellipse">
            <a:avLst/>
          </a:prstGeom>
          <a:noFill/>
          <a:ln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3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Mask (opt.)</a:t>
            </a:r>
          </a:p>
          <a:p>
            <a:pPr lvl="1"/>
            <a:r>
              <a:rPr lang="ko-KR" altLang="en-US" dirty="0"/>
              <a:t>문장을 </a:t>
            </a:r>
            <a:r>
              <a:rPr lang="ko-KR" altLang="en-US" dirty="0" err="1"/>
              <a:t>임베딩</a:t>
            </a:r>
            <a:r>
              <a:rPr lang="ko-KR" altLang="en-US" dirty="0"/>
              <a:t> 벡터로 표현할 때 나머지 차원에 대해 </a:t>
            </a:r>
            <a:r>
              <a:rPr lang="en-US" altLang="ko-KR" dirty="0"/>
              <a:t>padding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1"/>
            <a:r>
              <a:rPr lang="en-US" altLang="ko-KR" dirty="0"/>
              <a:t>0</a:t>
            </a:r>
            <a:r>
              <a:rPr lang="ko-KR" altLang="en-US" dirty="0"/>
              <a:t>값을 </a:t>
            </a:r>
            <a:r>
              <a:rPr lang="en-US" altLang="ko-KR" dirty="0"/>
              <a:t>-1e9</a:t>
            </a:r>
            <a:r>
              <a:rPr lang="ko-KR" altLang="en-US" dirty="0"/>
              <a:t>과 같이 큰 음수로 곱해서 </a:t>
            </a:r>
            <a:r>
              <a:rPr lang="en-US" altLang="ko-KR" dirty="0" err="1"/>
              <a:t>softmax</a:t>
            </a:r>
            <a:r>
              <a:rPr lang="ko-KR" altLang="en-US" dirty="0"/>
              <a:t>시 </a:t>
            </a:r>
            <a:r>
              <a:rPr lang="en-US" altLang="ko-KR" dirty="0"/>
              <a:t>0</a:t>
            </a:r>
            <a:r>
              <a:rPr lang="ko-KR" altLang="en-US" dirty="0"/>
              <a:t>값이 나오도록 함</a:t>
            </a:r>
            <a:endParaRPr lang="en-US" altLang="ko-KR" dirty="0"/>
          </a:p>
          <a:p>
            <a:pPr lvl="1"/>
            <a:r>
              <a:rPr lang="en-US" altLang="ko-KR" dirty="0"/>
              <a:t>Padding</a:t>
            </a:r>
            <a:r>
              <a:rPr lang="ko-KR" altLang="en-US" dirty="0"/>
              <a:t>과 같은 경우 </a:t>
            </a:r>
            <a:r>
              <a:rPr lang="en-US" altLang="ko-KR" dirty="0"/>
              <a:t>loss</a:t>
            </a:r>
            <a:r>
              <a:rPr lang="ko-KR" altLang="en-US" dirty="0"/>
              <a:t>계산에 참여 </a:t>
            </a:r>
            <a:r>
              <a:rPr lang="en-US" altLang="ko-KR" dirty="0"/>
              <a:t>X</a:t>
            </a:r>
          </a:p>
          <a:p>
            <a:pPr lvl="1"/>
            <a:r>
              <a:rPr lang="ko-KR" altLang="en-US" dirty="0"/>
              <a:t>특정 단어를 무시하고자 하는 경우에도 사용</a:t>
            </a:r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512518D1-9D01-6E4B-1418-06EF084BC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8939"/>
              </p:ext>
            </p:extLst>
          </p:nvPr>
        </p:nvGraphicFramePr>
        <p:xfrm>
          <a:off x="4980518" y="4211284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33174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082F7C7-4CE9-DFD0-1433-15314BBB7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56664"/>
              </p:ext>
            </p:extLst>
          </p:nvPr>
        </p:nvGraphicFramePr>
        <p:xfrm>
          <a:off x="5438068" y="4211284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10377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B994B7AA-EB7F-3789-1913-9EEB4BE71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94096"/>
              </p:ext>
            </p:extLst>
          </p:nvPr>
        </p:nvGraphicFramePr>
        <p:xfrm>
          <a:off x="5895618" y="4211284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6003044-7A26-E7C0-40FE-7B13BAE6A2A9}"/>
              </a:ext>
            </a:extLst>
          </p:cNvPr>
          <p:cNvSpPr txBox="1"/>
          <p:nvPr/>
        </p:nvSpPr>
        <p:spPr>
          <a:xfrm>
            <a:off x="5339910" y="3786017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Key(K</a:t>
            </a:r>
            <a:r>
              <a:rPr lang="en-US" altLang="ko-KR" baseline="30000" dirty="0"/>
              <a:t>T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6893E0F8-DF58-1DD1-B730-8F2F34979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55366"/>
              </p:ext>
            </p:extLst>
          </p:nvPr>
        </p:nvGraphicFramePr>
        <p:xfrm>
          <a:off x="6369310" y="4211284"/>
          <a:ext cx="473692" cy="146304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473692">
                  <a:extLst>
                    <a:ext uri="{9D8B030D-6E8A-4147-A177-3AD203B41FA5}">
                      <a16:colId xmlns:a16="http://schemas.microsoft.com/office/drawing/2014/main" val="413339633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7106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1072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98662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6751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22F09A9-EAD7-7E84-7722-A74BAE783BFF}"/>
              </a:ext>
            </a:extLst>
          </p:cNvPr>
          <p:cNvSpPr txBox="1"/>
          <p:nvPr/>
        </p:nvSpPr>
        <p:spPr>
          <a:xfrm>
            <a:off x="1013506" y="4631970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DEE908CA-9433-FF82-8B86-E650814F0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82563"/>
              </p:ext>
            </p:extLst>
          </p:nvPr>
        </p:nvGraphicFramePr>
        <p:xfrm>
          <a:off x="1810069" y="4634986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8D713C3-D1CD-46B4-A103-601218B5FE22}"/>
              </a:ext>
            </a:extLst>
          </p:cNvPr>
          <p:cNvSpPr txBox="1"/>
          <p:nvPr/>
        </p:nvSpPr>
        <p:spPr>
          <a:xfrm>
            <a:off x="1013506" y="4217153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22967325-9022-594F-29B1-126677DC8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59499"/>
              </p:ext>
            </p:extLst>
          </p:nvPr>
        </p:nvGraphicFramePr>
        <p:xfrm>
          <a:off x="1810069" y="4218661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7873766-78D1-09D6-5D8C-A86AB93EA71B}"/>
              </a:ext>
            </a:extLst>
          </p:cNvPr>
          <p:cNvSpPr txBox="1"/>
          <p:nvPr/>
        </p:nvSpPr>
        <p:spPr>
          <a:xfrm>
            <a:off x="1013506" y="5057237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A5DE0807-DA62-57C9-5ACC-01D380A39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75665"/>
              </p:ext>
            </p:extLst>
          </p:nvPr>
        </p:nvGraphicFramePr>
        <p:xfrm>
          <a:off x="1810069" y="5060253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40AE834-5E5D-7239-75DF-0EC6089D97F3}"/>
              </a:ext>
            </a:extLst>
          </p:cNvPr>
          <p:cNvSpPr txBox="1"/>
          <p:nvPr/>
        </p:nvSpPr>
        <p:spPr>
          <a:xfrm>
            <a:off x="2088707" y="3791886"/>
            <a:ext cx="1143700" cy="369332"/>
          </a:xfrm>
          <a:prstGeom prst="rect">
            <a:avLst/>
          </a:prstGeom>
          <a:noFill/>
          <a:ln cap="sq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Query(Q)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7A38F6-1A68-6E8C-1119-3FA7A78CD4FA}"/>
              </a:ext>
            </a:extLst>
          </p:cNvPr>
          <p:cNvSpPr txBox="1"/>
          <p:nvPr/>
        </p:nvSpPr>
        <p:spPr>
          <a:xfrm>
            <a:off x="1013506" y="5469400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&lt;pad&gt;</a:t>
            </a:r>
            <a:endParaRPr lang="ko-KR" altLang="en-US" dirty="0"/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BF9AF5B8-7EEE-7D75-8629-47BFCD70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01062"/>
              </p:ext>
            </p:extLst>
          </p:nvPr>
        </p:nvGraphicFramePr>
        <p:xfrm>
          <a:off x="1810069" y="5472416"/>
          <a:ext cx="170097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24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3881697771"/>
                    </a:ext>
                  </a:extLst>
                </a:gridCol>
                <a:gridCol w="42524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34" name="타원 33">
            <a:extLst>
              <a:ext uri="{FF2B5EF4-FFF2-40B4-BE49-F238E27FC236}">
                <a16:creationId xmlns:a16="http://schemas.microsoft.com/office/drawing/2014/main" id="{CBEC5121-09FA-D304-79D5-E56AE47D85F7}"/>
              </a:ext>
            </a:extLst>
          </p:cNvPr>
          <p:cNvSpPr/>
          <p:nvPr/>
        </p:nvSpPr>
        <p:spPr>
          <a:xfrm>
            <a:off x="3906416" y="4580645"/>
            <a:ext cx="678730" cy="662766"/>
          </a:xfrm>
          <a:prstGeom prst="ellipse">
            <a:avLst/>
          </a:prstGeom>
          <a:noFill/>
          <a:ln>
            <a:solidFill>
              <a:schemeClr val="accent1">
                <a:shade val="1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FCE3A753-7336-375F-3322-3AE1DB63D574}"/>
              </a:ext>
            </a:extLst>
          </p:cNvPr>
          <p:cNvSpPr/>
          <p:nvPr/>
        </p:nvSpPr>
        <p:spPr>
          <a:xfrm>
            <a:off x="7470017" y="4702310"/>
            <a:ext cx="734291" cy="2250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9551F0-FCF9-D34B-9788-FA9DADEBA2F8}"/>
              </a:ext>
            </a:extLst>
          </p:cNvPr>
          <p:cNvSpPr txBox="1"/>
          <p:nvPr/>
        </p:nvSpPr>
        <p:spPr>
          <a:xfrm>
            <a:off x="8357743" y="4328454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love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317C46-E59A-92A9-DD58-CB68376C08C6}"/>
              </a:ext>
            </a:extLst>
          </p:cNvPr>
          <p:cNvSpPr txBox="1"/>
          <p:nvPr/>
        </p:nvSpPr>
        <p:spPr>
          <a:xfrm>
            <a:off x="8357743" y="3935578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C6E2E4-152E-B32B-11D2-A457EF682295}"/>
              </a:ext>
            </a:extLst>
          </p:cNvPr>
          <p:cNvSpPr txBox="1"/>
          <p:nvPr/>
        </p:nvSpPr>
        <p:spPr>
          <a:xfrm>
            <a:off x="8355831" y="4731602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you</a:t>
            </a:r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CB1C0C-0186-A777-E6E9-0BF4990A6D7E}"/>
              </a:ext>
            </a:extLst>
          </p:cNvPr>
          <p:cNvSpPr txBox="1"/>
          <p:nvPr/>
        </p:nvSpPr>
        <p:spPr>
          <a:xfrm>
            <a:off x="9074954" y="3530547"/>
            <a:ext cx="23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I    love  you &lt;pad&gt;</a:t>
            </a:r>
            <a:endParaRPr lang="ko-KR" altLang="en-US" dirty="0"/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ED6B21AD-00C2-E14B-D339-F5F9B092E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57372"/>
              </p:ext>
            </p:extLst>
          </p:nvPr>
        </p:nvGraphicFramePr>
        <p:xfrm>
          <a:off x="9223980" y="3955814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6257824A-2E11-286A-6826-168606C36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36532"/>
              </p:ext>
            </p:extLst>
          </p:nvPr>
        </p:nvGraphicFramePr>
        <p:xfrm>
          <a:off x="9213042" y="4374052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id="{E1DCD049-A2CA-F2D6-D41C-E35FBE827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37860"/>
              </p:ext>
            </p:extLst>
          </p:nvPr>
        </p:nvGraphicFramePr>
        <p:xfrm>
          <a:off x="9213042" y="4792290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4A5DA6DE-3D0D-A22F-B796-13D044029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15839"/>
              </p:ext>
            </p:extLst>
          </p:nvPr>
        </p:nvGraphicFramePr>
        <p:xfrm>
          <a:off x="9213042" y="5210528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D08B5112-3596-F92D-E567-991555D90AF2}"/>
              </a:ext>
            </a:extLst>
          </p:cNvPr>
          <p:cNvSpPr txBox="1"/>
          <p:nvPr/>
        </p:nvSpPr>
        <p:spPr>
          <a:xfrm>
            <a:off x="8355831" y="5209020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&lt;pad&gt;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284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Multi-head attention</a:t>
            </a:r>
          </a:p>
          <a:p>
            <a:pPr lvl="1"/>
            <a:r>
              <a:rPr lang="ko-KR" altLang="en-US" dirty="0"/>
              <a:t>일반적인 </a:t>
            </a:r>
            <a:r>
              <a:rPr lang="en-US" altLang="ko-KR" dirty="0"/>
              <a:t>Attention</a:t>
            </a:r>
            <a:r>
              <a:rPr lang="ko-KR" altLang="en-US" dirty="0"/>
              <a:t>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[4x4]*[4x8]=[4x8]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를 도출</a:t>
            </a:r>
            <a:endParaRPr lang="en-US" altLang="ko-KR" b="0" i="0" dirty="0">
              <a:solidFill>
                <a:srgbClr val="000000"/>
              </a:solidFill>
              <a:effectLst/>
              <a:latin typeface="KoPub돋움체 Bold" panose="02020603020101020101" pitchFamily="18" charset="-127"/>
              <a:ea typeface="KoPubWorld돋움체 Bold" panose="00000800000000000000"/>
            </a:endParaRPr>
          </a:p>
          <a:p>
            <a:pPr lvl="1"/>
            <a:r>
              <a:rPr lang="en-US" altLang="ko-KR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Multi-head Attention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의 경우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Q,K,V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를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4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등분하여 각 연산 수행 후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KoPub돋움체 Bold" panose="02020603020101020101" pitchFamily="18" charset="-127"/>
                <a:ea typeface="KoPubWorld돋움체 Bold" panose="00000800000000000000"/>
              </a:rPr>
              <a:t>concat</a:t>
            </a:r>
            <a:endParaRPr lang="en-US" altLang="ko-KR" b="0" i="0" dirty="0">
              <a:solidFill>
                <a:srgbClr val="000000"/>
              </a:solidFill>
              <a:effectLst/>
              <a:latin typeface="KoPub돋움체 Bold" panose="02020603020101020101" pitchFamily="18" charset="-127"/>
              <a:ea typeface="KoPubWorld돋움체 Bold" panose="0000080000000000000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B63165-0B28-39A4-7010-99723558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1" y="3215750"/>
            <a:ext cx="4759973" cy="1173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66814C-56F0-3221-5812-97825C820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9" y="2674127"/>
            <a:ext cx="5802750" cy="2297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6B5FD1-7124-38E8-06A2-15AC06FF5CD2}"/>
              </a:ext>
            </a:extLst>
          </p:cNvPr>
          <p:cNvSpPr txBox="1"/>
          <p:nvPr/>
        </p:nvSpPr>
        <p:spPr>
          <a:xfrm>
            <a:off x="6096000" y="5137234"/>
            <a:ext cx="3355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https://codingopera.tistory.com/44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9281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Background</a:t>
            </a:r>
          </a:p>
          <a:p>
            <a:endParaRPr lang="en-US" altLang="ko-KR" dirty="0"/>
          </a:p>
          <a:p>
            <a:r>
              <a:rPr lang="en-US" altLang="ko-KR" dirty="0"/>
              <a:t>Model Architecture</a:t>
            </a:r>
          </a:p>
          <a:p>
            <a:endParaRPr lang="en-US" altLang="ko-KR" dirty="0"/>
          </a:p>
          <a:p>
            <a:r>
              <a:rPr lang="en-US" altLang="ko-KR" dirty="0"/>
              <a:t>Results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Attention head</a:t>
            </a:r>
            <a:r>
              <a:rPr lang="ko-KR" altLang="en-US" dirty="0"/>
              <a:t>별로 다양한 </a:t>
            </a:r>
            <a:r>
              <a:rPr lang="en-US" altLang="ko-KR" dirty="0"/>
              <a:t>task</a:t>
            </a:r>
            <a:r>
              <a:rPr lang="ko-KR" altLang="en-US" dirty="0"/>
              <a:t>를 수행할</a:t>
            </a:r>
            <a:r>
              <a:rPr lang="en-US" altLang="ko-KR" dirty="0"/>
              <a:t> </a:t>
            </a:r>
            <a:r>
              <a:rPr lang="ko-KR" altLang="en-US" dirty="0"/>
              <a:t>수 있도록 학습</a:t>
            </a:r>
            <a:endParaRPr lang="en-US" altLang="ko-KR" dirty="0"/>
          </a:p>
          <a:p>
            <a:pPr lvl="1"/>
            <a:r>
              <a:rPr lang="ko-KR" altLang="en-US" dirty="0"/>
              <a:t>여러 개의 </a:t>
            </a:r>
            <a:r>
              <a:rPr lang="en-US" altLang="ko-KR" dirty="0"/>
              <a:t>head</a:t>
            </a:r>
            <a:r>
              <a:rPr lang="ko-KR" altLang="en-US" dirty="0"/>
              <a:t>가 있는 경우 모델은 여러 측면에 초점을 맞춤</a:t>
            </a:r>
            <a:endParaRPr lang="en-US" altLang="ko-KR" dirty="0"/>
          </a:p>
          <a:p>
            <a:pPr lvl="1"/>
            <a:r>
              <a:rPr lang="ko-KR" altLang="en-US" dirty="0"/>
              <a:t>입력 벡터가 클 경우 </a:t>
            </a:r>
            <a:r>
              <a:rPr lang="en-US" altLang="ko-KR" dirty="0" err="1"/>
              <a:t>softmax</a:t>
            </a:r>
            <a:r>
              <a:rPr lang="ko-KR" altLang="en-US" dirty="0"/>
              <a:t>과정에서 큰 값들이 반영이 잘 안됨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4F2162-63CD-4CA3-A329-5F7B65BF1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73481" y="2232518"/>
            <a:ext cx="4659868" cy="46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6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FFN (Feed-Forward Networks)</a:t>
            </a:r>
          </a:p>
          <a:p>
            <a:pPr lvl="1"/>
            <a:r>
              <a:rPr lang="en-US" altLang="ko-KR" dirty="0"/>
              <a:t>X</a:t>
            </a:r>
            <a:r>
              <a:rPr lang="ko-KR" altLang="en-US" dirty="0"/>
              <a:t>는 </a:t>
            </a:r>
            <a:r>
              <a:rPr lang="en-US" altLang="ko-KR" dirty="0"/>
              <a:t>Multi-head attention</a:t>
            </a:r>
            <a:r>
              <a:rPr lang="ko-KR" altLang="en-US" dirty="0"/>
              <a:t>결과로 나온 행렬을 의미</a:t>
            </a:r>
            <a:endParaRPr lang="en-US" altLang="ko-KR" dirty="0"/>
          </a:p>
          <a:p>
            <a:pPr lvl="1"/>
            <a:r>
              <a:rPr lang="ko-KR" altLang="en-US" dirty="0"/>
              <a:t>서로 다른 </a:t>
            </a:r>
            <a:r>
              <a:rPr lang="en-US" altLang="ko-KR" dirty="0"/>
              <a:t>head</a:t>
            </a:r>
            <a:r>
              <a:rPr lang="ko-KR" altLang="en-US" dirty="0"/>
              <a:t>에서 나온 독립적인 </a:t>
            </a:r>
            <a:r>
              <a:rPr lang="en-US" altLang="ko-KR" dirty="0"/>
              <a:t>Multi-head attention </a:t>
            </a:r>
            <a:r>
              <a:rPr lang="ko-KR" altLang="en-US" dirty="0"/>
              <a:t>결과를 </a:t>
            </a:r>
            <a:r>
              <a:rPr lang="en-US" altLang="ko-KR" dirty="0"/>
              <a:t>process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34C7C7-C21D-9A4A-03F7-D0E4B5CD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7" y="4019336"/>
            <a:ext cx="3791145" cy="6858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0504C3D-4881-A60B-DB34-6C3749FC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42" y="3139345"/>
            <a:ext cx="2330570" cy="2101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649E68-5830-E95B-B7CD-576549AF248A}"/>
              </a:ext>
            </a:extLst>
          </p:cNvPr>
          <p:cNvSpPr txBox="1"/>
          <p:nvPr/>
        </p:nvSpPr>
        <p:spPr>
          <a:xfrm>
            <a:off x="5722067" y="5241303"/>
            <a:ext cx="2941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https://wikidocs.net/31379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1473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Add &amp; Norm Layer </a:t>
            </a:r>
          </a:p>
          <a:p>
            <a:pPr lvl="1"/>
            <a:r>
              <a:rPr lang="en-US" altLang="ko-KR" dirty="0"/>
              <a:t>Residual Connection</a:t>
            </a:r>
          </a:p>
          <a:p>
            <a:pPr lvl="2"/>
            <a:r>
              <a:rPr lang="ko-KR" altLang="en-US" dirty="0"/>
              <a:t>입력 값이 주어졌을 때 </a:t>
            </a:r>
            <a:r>
              <a:rPr lang="en-US" altLang="ko-KR" dirty="0"/>
              <a:t>self-Attention</a:t>
            </a:r>
            <a:r>
              <a:rPr lang="ko-KR" altLang="en-US" dirty="0"/>
              <a:t>의 결과를 더함</a:t>
            </a:r>
            <a:endParaRPr lang="en-US" altLang="ko-KR" dirty="0"/>
          </a:p>
          <a:p>
            <a:pPr lvl="2"/>
            <a:r>
              <a:rPr lang="ko-KR" altLang="en-US" dirty="0"/>
              <a:t>초기 모델의 수렴 속도를 높임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Layer Normalization</a:t>
            </a:r>
            <a:r>
              <a:rPr lang="ko-KR" altLang="en-US" dirty="0"/>
              <a:t> </a:t>
            </a:r>
            <a:endParaRPr lang="en-US" altLang="ko-KR" dirty="0"/>
          </a:p>
          <a:p>
            <a:pPr lvl="2"/>
            <a:r>
              <a:rPr lang="ko-KR" altLang="en-US" dirty="0"/>
              <a:t>입력 값의 평균과 분산을 이용해 각 층의 출력을 정규화</a:t>
            </a:r>
            <a:endParaRPr lang="en-US" altLang="ko-KR" dirty="0"/>
          </a:p>
          <a:p>
            <a:pPr lvl="2"/>
            <a:r>
              <a:rPr lang="ko-KR" altLang="en-US" dirty="0"/>
              <a:t>레이어 값이 크게 변화하는 것을 방지해 속도를 높이는 역할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297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Mask</a:t>
            </a:r>
          </a:p>
          <a:p>
            <a:pPr lvl="1"/>
            <a:r>
              <a:rPr lang="ko-KR" altLang="en-US" dirty="0" err="1"/>
              <a:t>디코더가</a:t>
            </a:r>
            <a:r>
              <a:rPr lang="ko-KR" altLang="en-US" dirty="0"/>
              <a:t> 순차적으로 학습 및 예측을 하는 과정이 필요한데 모든 단어의 </a:t>
            </a:r>
            <a:r>
              <a:rPr lang="en-US" altLang="ko-KR" dirty="0"/>
              <a:t>attention</a:t>
            </a:r>
            <a:r>
              <a:rPr lang="ko-KR" altLang="en-US" dirty="0"/>
              <a:t> 정보를 사용하면 미래의 정보를 알 수 있음</a:t>
            </a:r>
            <a:endParaRPr lang="en-US" altLang="ko-KR" dirty="0"/>
          </a:p>
          <a:p>
            <a:pPr lvl="1"/>
            <a:r>
              <a:rPr lang="ko-KR" altLang="en-US" dirty="0"/>
              <a:t>이를 방지하고자 </a:t>
            </a:r>
            <a:r>
              <a:rPr lang="en-US" altLang="ko-KR" dirty="0"/>
              <a:t>masked multi-head attention</a:t>
            </a:r>
            <a:r>
              <a:rPr lang="ko-KR" altLang="en-US" dirty="0"/>
              <a:t>을 적용</a:t>
            </a:r>
            <a:r>
              <a:rPr lang="en-US" altLang="ko-KR" dirty="0"/>
              <a:t> </a:t>
            </a:r>
          </a:p>
          <a:p>
            <a:pPr lvl="2"/>
            <a:r>
              <a:rPr lang="en-US" altLang="ko-KR" dirty="0" err="1"/>
              <a:t>i</a:t>
            </a:r>
            <a:r>
              <a:rPr lang="ko-KR" altLang="en-US" dirty="0"/>
              <a:t>번째 이후의 토큰들은 참조하지 못하도록 </a:t>
            </a:r>
            <a:r>
              <a:rPr lang="en-US" altLang="ko-KR" dirty="0"/>
              <a:t>masking</a:t>
            </a:r>
            <a:r>
              <a:rPr lang="ko-KR" altLang="en-US" dirty="0"/>
              <a:t>하여 </a:t>
            </a:r>
            <a:r>
              <a:rPr lang="en-US" altLang="ko-KR" dirty="0"/>
              <a:t>attention </a:t>
            </a:r>
            <a:r>
              <a:rPr lang="ko-KR" altLang="en-US" dirty="0"/>
              <a:t>계산에서 제외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2B55C-D8C4-7D21-99FA-EB5E302D26AD}"/>
              </a:ext>
            </a:extLst>
          </p:cNvPr>
          <p:cNvSpPr txBox="1"/>
          <p:nvPr/>
        </p:nvSpPr>
        <p:spPr>
          <a:xfrm>
            <a:off x="2315161" y="4064504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am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F4F3-5C74-D2A2-9E42-1B759C5A959F}"/>
              </a:ext>
            </a:extLst>
          </p:cNvPr>
          <p:cNvSpPr txBox="1"/>
          <p:nvPr/>
        </p:nvSpPr>
        <p:spPr>
          <a:xfrm>
            <a:off x="2315161" y="3671628"/>
            <a:ext cx="796564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29158-45CF-8CFD-D735-0DFB8A229165}"/>
              </a:ext>
            </a:extLst>
          </p:cNvPr>
          <p:cNvSpPr txBox="1"/>
          <p:nvPr/>
        </p:nvSpPr>
        <p:spPr>
          <a:xfrm>
            <a:off x="2313249" y="4467652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04A9D-A111-8791-D938-165E4005D6EB}"/>
              </a:ext>
            </a:extLst>
          </p:cNvPr>
          <p:cNvSpPr txBox="1"/>
          <p:nvPr/>
        </p:nvSpPr>
        <p:spPr>
          <a:xfrm>
            <a:off x="3032372" y="3266597"/>
            <a:ext cx="23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I     am     a    boy</a:t>
            </a:r>
            <a:endParaRPr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EDE63E3D-C64D-BEFD-13A5-BE7593DBE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76324"/>
              </p:ext>
            </p:extLst>
          </p:nvPr>
        </p:nvGraphicFramePr>
        <p:xfrm>
          <a:off x="3181398" y="3691864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BDAAE01-EE80-3618-0D07-E10C1619B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31732"/>
              </p:ext>
            </p:extLst>
          </p:nvPr>
        </p:nvGraphicFramePr>
        <p:xfrm>
          <a:off x="3170460" y="4110102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D5B0BB2-EB7E-D2F6-4BFB-239204645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6225"/>
              </p:ext>
            </p:extLst>
          </p:nvPr>
        </p:nvGraphicFramePr>
        <p:xfrm>
          <a:off x="3170460" y="4528340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325A8F2-0A23-2AE6-FA6D-5266B9DC3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88306"/>
              </p:ext>
            </p:extLst>
          </p:nvPr>
        </p:nvGraphicFramePr>
        <p:xfrm>
          <a:off x="3170460" y="4946578"/>
          <a:ext cx="182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14">
                  <a:extLst>
                    <a:ext uri="{9D8B030D-6E8A-4147-A177-3AD203B41FA5}">
                      <a16:colId xmlns:a16="http://schemas.microsoft.com/office/drawing/2014/main" val="953206852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2240925581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3546502795"/>
                    </a:ext>
                  </a:extLst>
                </a:gridCol>
                <a:gridCol w="456014">
                  <a:extLst>
                    <a:ext uri="{9D8B030D-6E8A-4147-A177-3AD203B41FA5}">
                      <a16:colId xmlns:a16="http://schemas.microsoft.com/office/drawing/2014/main" val="588690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114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0BCDED-DB0B-98E5-9FAF-F151A04D222C}"/>
              </a:ext>
            </a:extLst>
          </p:cNvPr>
          <p:cNvSpPr txBox="1"/>
          <p:nvPr/>
        </p:nvSpPr>
        <p:spPr>
          <a:xfrm>
            <a:off x="2313249" y="4945070"/>
            <a:ext cx="796564" cy="3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boy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582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Encoder – Decoder Attention</a:t>
            </a:r>
          </a:p>
          <a:p>
            <a:pPr lvl="1"/>
            <a:r>
              <a:rPr lang="en-US" altLang="ko-KR" dirty="0"/>
              <a:t>Encoder Attention</a:t>
            </a:r>
            <a:r>
              <a:rPr lang="ko-KR" altLang="en-US" dirty="0"/>
              <a:t>과 구조는 동일</a:t>
            </a:r>
            <a:endParaRPr lang="en-US" altLang="ko-KR" dirty="0"/>
          </a:p>
          <a:p>
            <a:pPr lvl="1"/>
            <a:r>
              <a:rPr lang="en-US" altLang="ko-KR" dirty="0"/>
              <a:t>Query</a:t>
            </a:r>
            <a:r>
              <a:rPr lang="ko-KR" altLang="en-US" dirty="0"/>
              <a:t>는 </a:t>
            </a:r>
            <a:r>
              <a:rPr lang="ko-KR" altLang="en-US" dirty="0" err="1"/>
              <a:t>디코더</a:t>
            </a:r>
            <a:r>
              <a:rPr lang="en-US" altLang="ko-KR" dirty="0"/>
              <a:t>, Key</a:t>
            </a:r>
            <a:r>
              <a:rPr lang="ko-KR" altLang="en-US" dirty="0"/>
              <a:t>와 </a:t>
            </a:r>
            <a:r>
              <a:rPr lang="en-US" altLang="ko-KR" dirty="0"/>
              <a:t>Value</a:t>
            </a:r>
            <a:r>
              <a:rPr lang="ko-KR" altLang="en-US" dirty="0"/>
              <a:t>의 인코더의 값을 사용</a:t>
            </a:r>
            <a:endParaRPr lang="en-US" altLang="ko-KR" dirty="0"/>
          </a:p>
          <a:p>
            <a:pPr lvl="1"/>
            <a:r>
              <a:rPr lang="en-US" altLang="ko-KR" dirty="0"/>
              <a:t>Self</a:t>
            </a:r>
            <a:r>
              <a:rPr lang="ko-KR" altLang="en-US" dirty="0"/>
              <a:t>가 아닌 </a:t>
            </a:r>
            <a:r>
              <a:rPr lang="en-US" altLang="ko-KR" dirty="0"/>
              <a:t>Multi-head Attention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2"/>
            <a:r>
              <a:rPr lang="ko-KR" altLang="en-US" dirty="0"/>
              <a:t>이미 </a:t>
            </a:r>
            <a:r>
              <a:rPr lang="en-US" altLang="ko-KR" dirty="0"/>
              <a:t>self-attention</a:t>
            </a:r>
            <a:r>
              <a:rPr lang="ko-KR" altLang="en-US" dirty="0"/>
              <a:t>이 이루어졌기 때문에 불필요한 계산 방지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4ADE7B9-4414-8909-C23D-3FA574E8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98" y="2999070"/>
            <a:ext cx="7241004" cy="3436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71F7F1-8F44-721B-7F8A-CDA671B72BD5}"/>
              </a:ext>
            </a:extLst>
          </p:cNvPr>
          <p:cNvSpPr txBox="1"/>
          <p:nvPr/>
        </p:nvSpPr>
        <p:spPr>
          <a:xfrm>
            <a:off x="4498943" y="6435810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/>
              <a:t>https://www.youtube.com/watch?v=x_8cp4Vdnak</a:t>
            </a:r>
          </a:p>
        </p:txBody>
      </p:sp>
    </p:spTree>
    <p:extLst>
      <p:ext uri="{BB962C8B-B14F-4D97-AF65-F5344CB8AC3E}">
        <p14:creationId xmlns:p14="http://schemas.microsoft.com/office/powerpoint/2010/main" val="201098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Last Layer</a:t>
            </a:r>
          </a:p>
          <a:p>
            <a:pPr lvl="1"/>
            <a:r>
              <a:rPr lang="ko-KR" altLang="en-US" dirty="0"/>
              <a:t>인코더와 </a:t>
            </a:r>
            <a:r>
              <a:rPr lang="ko-KR" altLang="en-US" dirty="0" err="1"/>
              <a:t>디코더를</a:t>
            </a:r>
            <a:r>
              <a:rPr lang="ko-KR" altLang="en-US" dirty="0"/>
              <a:t> 거친 결과물을 예측에 사용</a:t>
            </a:r>
            <a:endParaRPr lang="en-US" altLang="ko-KR" dirty="0"/>
          </a:p>
          <a:p>
            <a:pPr lvl="1"/>
            <a:r>
              <a:rPr lang="ko-KR" altLang="en-US" dirty="0"/>
              <a:t>최종 결과물을 </a:t>
            </a:r>
            <a:r>
              <a:rPr lang="en-US" altLang="ko-KR" dirty="0"/>
              <a:t>FC layer</a:t>
            </a:r>
            <a:r>
              <a:rPr lang="ko-KR" altLang="en-US" dirty="0"/>
              <a:t>에 넣고 </a:t>
            </a:r>
            <a:r>
              <a:rPr lang="en-US" altLang="ko-KR" dirty="0" err="1"/>
              <a:t>softmax</a:t>
            </a:r>
            <a:r>
              <a:rPr lang="en-US" altLang="ko-KR" dirty="0"/>
              <a:t> </a:t>
            </a:r>
            <a:r>
              <a:rPr lang="ko-KR" altLang="en-US" dirty="0"/>
              <a:t>적용</a:t>
            </a:r>
            <a:endParaRPr lang="en-US" altLang="ko-KR" dirty="0"/>
          </a:p>
          <a:p>
            <a:pPr lvl="1"/>
            <a:r>
              <a:rPr lang="ko-KR" altLang="en-US" dirty="0"/>
              <a:t>실제 레이블과의 </a:t>
            </a:r>
            <a:r>
              <a:rPr lang="en-US" altLang="ko-KR" dirty="0"/>
              <a:t>cross entropy</a:t>
            </a:r>
            <a:r>
              <a:rPr lang="ko-KR" altLang="en-US" dirty="0"/>
              <a:t>를 계산하여 </a:t>
            </a:r>
            <a:r>
              <a:rPr lang="en-US" altLang="ko-KR" dirty="0"/>
              <a:t>loss </a:t>
            </a:r>
            <a:r>
              <a:rPr lang="ko-KR" altLang="en-US" dirty="0"/>
              <a:t>산출 및 학습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16FA33-404E-337E-9640-539AF300BC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703" y="1026160"/>
            <a:ext cx="3703313" cy="5278845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5191F8B-587E-EBAE-C613-91D41B3BD8A1}"/>
              </a:ext>
            </a:extLst>
          </p:cNvPr>
          <p:cNvSpPr/>
          <p:nvPr/>
        </p:nvSpPr>
        <p:spPr>
          <a:xfrm>
            <a:off x="7918516" y="2689291"/>
            <a:ext cx="1552280" cy="1986910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FE183B8-1218-CCFE-DBB4-A8907B2C824D}"/>
              </a:ext>
            </a:extLst>
          </p:cNvPr>
          <p:cNvSpPr/>
          <p:nvPr/>
        </p:nvSpPr>
        <p:spPr>
          <a:xfrm>
            <a:off x="7843101" y="4676202"/>
            <a:ext cx="1627695" cy="1008668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7E2E262-9D89-932A-E4E6-A91C1C08BCED}"/>
              </a:ext>
            </a:extLst>
          </p:cNvPr>
          <p:cNvSpPr/>
          <p:nvPr/>
        </p:nvSpPr>
        <p:spPr>
          <a:xfrm>
            <a:off x="9546211" y="2170817"/>
            <a:ext cx="1552280" cy="3412503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02A261D-6F16-0246-A165-8EB6741C6F15}"/>
              </a:ext>
            </a:extLst>
          </p:cNvPr>
          <p:cNvSpPr/>
          <p:nvPr/>
        </p:nvSpPr>
        <p:spPr>
          <a:xfrm>
            <a:off x="9546211" y="1595781"/>
            <a:ext cx="1552280" cy="561139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9295BBC-D397-D191-41B0-5421709080AE}"/>
              </a:ext>
            </a:extLst>
          </p:cNvPr>
          <p:cNvSpPr/>
          <p:nvPr/>
        </p:nvSpPr>
        <p:spPr>
          <a:xfrm flipH="1">
            <a:off x="11261888" y="1677209"/>
            <a:ext cx="757287" cy="3982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373FB3C-492C-5526-DE1E-39D19A6C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77" y="3852705"/>
            <a:ext cx="7207620" cy="2178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A29DF6-2EB4-234F-58F0-86B8C6C6AF8A}"/>
              </a:ext>
            </a:extLst>
          </p:cNvPr>
          <p:cNvSpPr txBox="1"/>
          <p:nvPr/>
        </p:nvSpPr>
        <p:spPr>
          <a:xfrm>
            <a:off x="2394408" y="6043395"/>
            <a:ext cx="3987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https://www.youtube.com/watch?v=x_8cp4Vdnak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53949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독일어</a:t>
            </a:r>
            <a:r>
              <a:rPr lang="en-US" altLang="ko-KR" dirty="0"/>
              <a:t>, </a:t>
            </a: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프랑스어 번역 </a:t>
            </a:r>
            <a:r>
              <a:rPr lang="en-US" altLang="ko-KR" dirty="0"/>
              <a:t>task</a:t>
            </a:r>
            <a:r>
              <a:rPr lang="ko-KR" altLang="en-US" dirty="0"/>
              <a:t>에서 기존 </a:t>
            </a:r>
            <a:r>
              <a:rPr lang="en-US" altLang="ko-KR" dirty="0"/>
              <a:t>SOTA </a:t>
            </a:r>
            <a:r>
              <a:rPr lang="ko-KR" altLang="en-US" dirty="0"/>
              <a:t>대비 좋은 성능</a:t>
            </a:r>
            <a:r>
              <a:rPr lang="en-US" altLang="ko-KR" dirty="0"/>
              <a:t>, </a:t>
            </a:r>
            <a:r>
              <a:rPr lang="ko-KR" altLang="en-US" dirty="0"/>
              <a:t>낮은 학습 비용을 달성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24A8F2-8A8A-0BD7-D1D7-92752CC6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699" y="2151139"/>
            <a:ext cx="8922209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다양한 </a:t>
            </a:r>
            <a:r>
              <a:rPr lang="en-US" altLang="ko-KR" dirty="0"/>
              <a:t>Hyperparameter</a:t>
            </a:r>
            <a:r>
              <a:rPr lang="ko-KR" altLang="en-US" dirty="0"/>
              <a:t> 존재</a:t>
            </a:r>
            <a:endParaRPr lang="en-US" altLang="ko-KR" dirty="0"/>
          </a:p>
          <a:p>
            <a:pPr lvl="1"/>
            <a:r>
              <a:rPr lang="en-US" altLang="ko-KR" dirty="0"/>
              <a:t>Head</a:t>
            </a:r>
            <a:r>
              <a:rPr lang="ko-KR" altLang="en-US" dirty="0"/>
              <a:t>가 많은 경우 성능 향상</a:t>
            </a:r>
            <a:r>
              <a:rPr lang="en-US" altLang="ko-KR" dirty="0"/>
              <a:t>, </a:t>
            </a:r>
            <a:r>
              <a:rPr lang="ko-KR" altLang="en-US" dirty="0"/>
              <a:t>지나치게 많을 경우 오히려 성능 하락</a:t>
            </a:r>
            <a:endParaRPr lang="en-US" altLang="ko-KR" dirty="0"/>
          </a:p>
          <a:p>
            <a:pPr lvl="1"/>
            <a:r>
              <a:rPr lang="en-US" altLang="ko-KR" dirty="0"/>
              <a:t>Key</a:t>
            </a:r>
            <a:r>
              <a:rPr lang="ko-KR" altLang="en-US" dirty="0"/>
              <a:t>의 크기를 줄이면 성능이 하락</a:t>
            </a:r>
            <a:endParaRPr lang="en-US" altLang="ko-KR" dirty="0"/>
          </a:p>
          <a:p>
            <a:pPr lvl="1"/>
            <a:r>
              <a:rPr lang="ko-KR" altLang="en-US" dirty="0"/>
              <a:t>모델 크기가 클수록 성능 향상</a:t>
            </a:r>
            <a:endParaRPr lang="en-US" altLang="ko-KR" dirty="0"/>
          </a:p>
          <a:p>
            <a:pPr lvl="1"/>
            <a:r>
              <a:rPr lang="en-US" altLang="ko-KR" dirty="0"/>
              <a:t>Drop-out</a:t>
            </a:r>
            <a:r>
              <a:rPr lang="ko-KR" altLang="en-US" dirty="0"/>
              <a:t>과 </a:t>
            </a:r>
            <a:r>
              <a:rPr lang="en-US" altLang="ko-KR" dirty="0"/>
              <a:t>Label Smoothing</a:t>
            </a:r>
            <a:r>
              <a:rPr lang="ko-KR" altLang="en-US" dirty="0"/>
              <a:t>이 성능개선에 효과적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AB33FBF-5E12-1F82-B58B-CFB7ABBE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961" y="3112372"/>
            <a:ext cx="5877690" cy="37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96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기존 논문과 다르게 전적으로 </a:t>
            </a:r>
            <a:r>
              <a:rPr lang="en-US" altLang="ko-KR" dirty="0"/>
              <a:t>Attention mechanism</a:t>
            </a:r>
            <a:r>
              <a:rPr lang="ko-KR" altLang="en-US" dirty="0"/>
              <a:t>만 사용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Recurrent layer</a:t>
            </a:r>
            <a:r>
              <a:rPr lang="ko-KR" altLang="en-US" dirty="0"/>
              <a:t>을 제거하여 병렬 처리를 통해 학습 속도 및 성능을 개선함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WMT 2014 </a:t>
            </a: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독일어</a:t>
            </a:r>
            <a:r>
              <a:rPr lang="en-US" altLang="ko-KR" dirty="0"/>
              <a:t>, </a:t>
            </a:r>
            <a:r>
              <a:rPr lang="ko-KR" altLang="en-US" dirty="0"/>
              <a:t>영어 프랑스어 번역 작업에서 기존 </a:t>
            </a:r>
            <a:r>
              <a:rPr lang="en-US" altLang="ko-KR" dirty="0"/>
              <a:t>task </a:t>
            </a:r>
            <a:r>
              <a:rPr lang="ko-KR" altLang="en-US" dirty="0"/>
              <a:t>대비 높은 성능을 보임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향후 연구를 통해 기계 번역 뿐만 아니라 다른 </a:t>
            </a:r>
            <a:r>
              <a:rPr lang="en-US" altLang="ko-KR" dirty="0"/>
              <a:t>task</a:t>
            </a:r>
            <a:r>
              <a:rPr lang="ko-KR" altLang="en-US" dirty="0"/>
              <a:t>에서도 적용할 계획을 가짐</a:t>
            </a:r>
          </a:p>
        </p:txBody>
      </p:sp>
    </p:spTree>
    <p:extLst>
      <p:ext uri="{BB962C8B-B14F-4D97-AF65-F5344CB8AC3E}">
        <p14:creationId xmlns:p14="http://schemas.microsoft.com/office/powerpoint/2010/main" val="262994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기존 </a:t>
            </a:r>
            <a:r>
              <a:rPr lang="en-US" altLang="ko-KR" dirty="0"/>
              <a:t>sequence transduction model</a:t>
            </a:r>
            <a:r>
              <a:rPr lang="ko-KR" altLang="en-US" dirty="0"/>
              <a:t>들은 인코더와 </a:t>
            </a:r>
            <a:r>
              <a:rPr lang="ko-KR" altLang="en-US" dirty="0" err="1"/>
              <a:t>디코더를</a:t>
            </a:r>
            <a:r>
              <a:rPr lang="ko-KR" altLang="en-US" dirty="0"/>
              <a:t> 포함한 복잡한 </a:t>
            </a:r>
            <a:r>
              <a:rPr lang="en-US" altLang="ko-KR" dirty="0"/>
              <a:t>RNN </a:t>
            </a:r>
            <a:r>
              <a:rPr lang="ko-KR" altLang="en-US" dirty="0"/>
              <a:t>및 </a:t>
            </a:r>
            <a:r>
              <a:rPr lang="en-US" altLang="ko-KR" dirty="0"/>
              <a:t>CNN </a:t>
            </a:r>
            <a:r>
              <a:rPr lang="ko-KR" altLang="en-US" dirty="0"/>
              <a:t>기반 모델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기존의 </a:t>
            </a:r>
            <a:r>
              <a:rPr lang="en-US" altLang="ko-KR" dirty="0"/>
              <a:t>RNN, LSTM </a:t>
            </a:r>
            <a:r>
              <a:rPr lang="ko-KR" altLang="en-US" dirty="0"/>
              <a:t>및 </a:t>
            </a:r>
            <a:r>
              <a:rPr lang="en-US" altLang="ko-KR" dirty="0"/>
              <a:t>GRU </a:t>
            </a:r>
            <a:r>
              <a:rPr lang="ko-KR" altLang="en-US" dirty="0"/>
              <a:t>기반 모델은 입력 시퀀스를 순차적으로 처리</a:t>
            </a:r>
            <a:endParaRPr lang="en-US" altLang="ko-KR" dirty="0"/>
          </a:p>
          <a:p>
            <a:pPr lvl="1"/>
            <a:r>
              <a:rPr lang="ko-KR" altLang="en-US" dirty="0"/>
              <a:t>병렬 처리가 어렵고</a:t>
            </a:r>
            <a:r>
              <a:rPr lang="en-US" altLang="ko-KR" dirty="0"/>
              <a:t>, </a:t>
            </a:r>
            <a:r>
              <a:rPr lang="ko-KR" altLang="en-US" dirty="0"/>
              <a:t>긴 시퀀스를 학습하는 과정에서 문제가 생김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본 논문에서는 </a:t>
            </a:r>
            <a:r>
              <a:rPr lang="en-US" altLang="ko-KR" dirty="0"/>
              <a:t>Attention</a:t>
            </a:r>
            <a:r>
              <a:rPr lang="ko-KR" altLang="en-US" dirty="0"/>
              <a:t>을 중심으로 한 </a:t>
            </a:r>
            <a:r>
              <a:rPr lang="en-US" altLang="ko-KR" dirty="0"/>
              <a:t>Transformer</a:t>
            </a:r>
            <a:r>
              <a:rPr lang="ko-KR" altLang="en-US" dirty="0"/>
              <a:t>라는 모델을 제안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9847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Seq2Seq</a:t>
            </a:r>
          </a:p>
          <a:p>
            <a:pPr lvl="1"/>
            <a:r>
              <a:rPr lang="ko-KR" altLang="en-US" dirty="0"/>
              <a:t>각각의 단어로 구성된 </a:t>
            </a:r>
            <a:r>
              <a:rPr lang="en-US" altLang="ko-KR" dirty="0"/>
              <a:t>sequence </a:t>
            </a:r>
            <a:r>
              <a:rPr lang="ko-KR" altLang="en-US" dirty="0"/>
              <a:t>문장이 입력했을 때 </a:t>
            </a:r>
            <a:r>
              <a:rPr lang="en-US" altLang="ko-KR" dirty="0"/>
              <a:t>context vector</a:t>
            </a:r>
            <a:r>
              <a:rPr lang="ko-KR" altLang="en-US" dirty="0"/>
              <a:t>로 변환 후 </a:t>
            </a:r>
            <a:r>
              <a:rPr lang="en-US" altLang="ko-KR" dirty="0"/>
              <a:t>sequence </a:t>
            </a:r>
            <a:r>
              <a:rPr lang="ko-KR" altLang="en-US" dirty="0"/>
              <a:t>문장을 출력</a:t>
            </a:r>
            <a:endParaRPr lang="en-US" altLang="ko-KR" dirty="0"/>
          </a:p>
          <a:p>
            <a:pPr lvl="1"/>
            <a:r>
              <a:rPr lang="ko-KR" altLang="en-US" dirty="0"/>
              <a:t>이전의 </a:t>
            </a:r>
            <a:r>
              <a:rPr lang="en-US" altLang="ko-KR" dirty="0"/>
              <a:t>hidden state </a:t>
            </a:r>
            <a:r>
              <a:rPr lang="en-US" altLang="ko-K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ko-KR" baseline="-15000" dirty="0" err="1"/>
              <a:t>t</a:t>
            </a:r>
            <a:r>
              <a:rPr lang="ko-KR" altLang="en-US" dirty="0"/>
              <a:t>값이 다음 데이터의 </a:t>
            </a:r>
            <a:r>
              <a:rPr lang="en-US" altLang="ko-KR" dirty="0"/>
              <a:t>hidden state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ko-KR" baseline="-15000" dirty="0"/>
              <a:t>t+1</a:t>
            </a:r>
            <a:r>
              <a:rPr lang="ko-KR" altLang="en-US" dirty="0"/>
              <a:t>의 정보를 반영</a:t>
            </a:r>
            <a:endParaRPr lang="en-US" altLang="ko-KR" dirty="0"/>
          </a:p>
          <a:p>
            <a:pPr lvl="1"/>
            <a:r>
              <a:rPr lang="en-US" altLang="ko-KR" dirty="0"/>
              <a:t>Context vector</a:t>
            </a:r>
            <a:r>
              <a:rPr lang="ko-KR" altLang="en-US" dirty="0"/>
              <a:t>가 모든 입력 </a:t>
            </a:r>
            <a:r>
              <a:rPr lang="en-US" altLang="ko-KR" dirty="0"/>
              <a:t>sequence</a:t>
            </a:r>
            <a:r>
              <a:rPr lang="ko-KR" altLang="en-US" dirty="0"/>
              <a:t>의 정보를 포함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8A5D99D-1A22-129B-EAE4-04BD785E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038" y="2546943"/>
            <a:ext cx="6406962" cy="4071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2A141-023C-341D-9AD6-CBD6ED8C5D6C}"/>
              </a:ext>
            </a:extLst>
          </p:cNvPr>
          <p:cNvSpPr txBox="1"/>
          <p:nvPr/>
        </p:nvSpPr>
        <p:spPr>
          <a:xfrm>
            <a:off x="4006393" y="6618658"/>
            <a:ext cx="3987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/>
              <a:t>https://kicarussays.tistory.com/42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5025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Seq2Seq </a:t>
            </a:r>
            <a:r>
              <a:rPr lang="ko-KR" altLang="en-US" dirty="0"/>
              <a:t>모델의 한계점</a:t>
            </a:r>
            <a:endParaRPr lang="en-US" altLang="ko-KR" dirty="0"/>
          </a:p>
          <a:p>
            <a:pPr lvl="1"/>
            <a:r>
              <a:rPr lang="ko-KR" altLang="en-US" dirty="0"/>
              <a:t>제한된 크기의 </a:t>
            </a:r>
            <a:r>
              <a:rPr lang="en-US" altLang="ko-KR" dirty="0"/>
              <a:t>context vector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ko-KR" altLang="en-US" dirty="0"/>
              <a:t>에 입력 문장의 정보를 압축</a:t>
            </a:r>
            <a:endParaRPr lang="en-US" altLang="ko-KR" dirty="0"/>
          </a:p>
          <a:p>
            <a:pPr lvl="2"/>
            <a:r>
              <a:rPr lang="en-US" altLang="ko-KR" dirty="0"/>
              <a:t>Context vector</a:t>
            </a:r>
            <a:r>
              <a:rPr lang="ko-KR" altLang="en-US" dirty="0"/>
              <a:t>만으로 </a:t>
            </a:r>
            <a:r>
              <a:rPr lang="en-US" altLang="ko-KR" dirty="0"/>
              <a:t>decoder</a:t>
            </a:r>
            <a:r>
              <a:rPr lang="ko-KR" altLang="en-US" dirty="0"/>
              <a:t>로 전달하는 정보의 양이 제한 되거나 소실  </a:t>
            </a:r>
            <a:r>
              <a:rPr lang="en-US" altLang="ko-KR" dirty="0"/>
              <a:t>-&gt; </a:t>
            </a:r>
            <a:r>
              <a:rPr lang="ko-KR" altLang="en-US" dirty="0"/>
              <a:t>병목 현상 발생</a:t>
            </a:r>
            <a:endParaRPr lang="en-US" altLang="ko-KR" dirty="0"/>
          </a:p>
          <a:p>
            <a:pPr lvl="1"/>
            <a:r>
              <a:rPr lang="en-US" altLang="ko-KR" dirty="0"/>
              <a:t>Sequence</a:t>
            </a:r>
            <a:r>
              <a:rPr lang="ko-KR" altLang="en-US" dirty="0"/>
              <a:t>가 길어지는 경우 </a:t>
            </a:r>
            <a:r>
              <a:rPr lang="en-US" altLang="ko-KR" dirty="0"/>
              <a:t>RNN</a:t>
            </a:r>
            <a:r>
              <a:rPr lang="ko-KR" altLang="en-US" dirty="0"/>
              <a:t>의 고질적인 문제인 기울기 소실 문제 발생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15FD3C-2399-DFB7-9F24-6C3F6FD4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92" y="2660065"/>
            <a:ext cx="6406962" cy="40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Attention Mechanism</a:t>
            </a:r>
          </a:p>
          <a:p>
            <a:pPr lvl="1"/>
            <a:r>
              <a:rPr lang="ko-KR" altLang="en-US" dirty="0"/>
              <a:t>하나의 </a:t>
            </a:r>
            <a:r>
              <a:rPr lang="en-US" altLang="ko-KR" dirty="0"/>
              <a:t>context vector</a:t>
            </a:r>
            <a:r>
              <a:rPr lang="ko-KR" altLang="en-US" dirty="0"/>
              <a:t>가 모든 문장의 정보를 가지고 있어야 하므로 성능 저하</a:t>
            </a:r>
            <a:endParaRPr lang="en-US" altLang="ko-KR" dirty="0"/>
          </a:p>
          <a:p>
            <a:pPr lvl="2"/>
            <a:r>
              <a:rPr lang="ko-KR" altLang="en-US" dirty="0"/>
              <a:t>입력 문장에서의 </a:t>
            </a:r>
            <a:r>
              <a:rPr lang="en-US" altLang="ko-KR" dirty="0"/>
              <a:t>hidden state </a:t>
            </a:r>
            <a:r>
              <a:rPr lang="ko-KR" altLang="en-US" dirty="0"/>
              <a:t>값 전부를 반영하자</a:t>
            </a:r>
            <a:r>
              <a:rPr lang="en-US" altLang="ko-KR" dirty="0"/>
              <a:t>!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기존의 </a:t>
            </a:r>
            <a:r>
              <a:rPr lang="en-US" altLang="ko-KR" dirty="0"/>
              <a:t>seq2seq</a:t>
            </a:r>
            <a:r>
              <a:rPr lang="ko-KR" altLang="en-US" dirty="0"/>
              <a:t>의 문제점을 개선하고자 </a:t>
            </a:r>
            <a:r>
              <a:rPr lang="en-US" altLang="ko-KR" dirty="0"/>
              <a:t>Attention Value</a:t>
            </a:r>
            <a:r>
              <a:rPr lang="ko-KR" altLang="en-US" dirty="0"/>
              <a:t>를 이용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Attention</a:t>
            </a:r>
            <a:r>
              <a:rPr lang="ko-KR" altLang="en-US" dirty="0"/>
              <a:t> </a:t>
            </a:r>
            <a:r>
              <a:rPr lang="en-US" altLang="ko-KR" dirty="0"/>
              <a:t>Value</a:t>
            </a:r>
            <a:r>
              <a:rPr lang="ko-KR" altLang="en-US" dirty="0"/>
              <a:t>를 이용해서 </a:t>
            </a:r>
            <a:r>
              <a:rPr lang="en-US" altLang="ko-KR" dirty="0"/>
              <a:t>encoder</a:t>
            </a:r>
            <a:r>
              <a:rPr lang="ko-KR" altLang="en-US" dirty="0"/>
              <a:t>의 모든 </a:t>
            </a:r>
            <a:r>
              <a:rPr lang="en-US" altLang="ko-KR" dirty="0"/>
              <a:t>hidden state</a:t>
            </a:r>
            <a:r>
              <a:rPr lang="ko-KR" altLang="en-US" dirty="0"/>
              <a:t>의 값을 </a:t>
            </a:r>
            <a:r>
              <a:rPr lang="ko-KR" altLang="en-US" dirty="0" err="1"/>
              <a:t>행렬으로</a:t>
            </a:r>
            <a:r>
              <a:rPr lang="ko-KR" altLang="en-US" dirty="0"/>
              <a:t> 보존하여 </a:t>
            </a:r>
            <a:r>
              <a:rPr lang="en-US" altLang="ko-KR" dirty="0"/>
              <a:t>decoder</a:t>
            </a:r>
            <a:r>
              <a:rPr lang="ko-KR" altLang="en-US" dirty="0"/>
              <a:t>에 이용</a:t>
            </a:r>
          </a:p>
        </p:txBody>
      </p:sp>
    </p:spTree>
    <p:extLst>
      <p:ext uri="{BB962C8B-B14F-4D97-AF65-F5344CB8AC3E}">
        <p14:creationId xmlns:p14="http://schemas.microsoft.com/office/powerpoint/2010/main" val="311283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</a:p>
          <a:p>
            <a:pPr lvl="1"/>
            <a:r>
              <a:rPr lang="en-US" altLang="ko-KR" dirty="0"/>
              <a:t>RNN,</a:t>
            </a:r>
            <a:r>
              <a:rPr lang="ko-KR" altLang="en-US" dirty="0"/>
              <a:t> </a:t>
            </a:r>
            <a:r>
              <a:rPr lang="en-US" altLang="ko-KR" dirty="0"/>
              <a:t>CNN</a:t>
            </a:r>
            <a:r>
              <a:rPr lang="ko-KR" altLang="en-US" dirty="0"/>
              <a:t>을 사용하지 않음</a:t>
            </a:r>
            <a:endParaRPr lang="en-US" altLang="ko-KR" dirty="0"/>
          </a:p>
          <a:p>
            <a:pPr lvl="2"/>
            <a:r>
              <a:rPr lang="en-US" altLang="ko-KR" dirty="0"/>
              <a:t>Positional Encoding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인코더와 </a:t>
            </a:r>
            <a:r>
              <a:rPr lang="ko-KR" altLang="en-US" dirty="0" err="1"/>
              <a:t>디코더로</a:t>
            </a:r>
            <a:r>
              <a:rPr lang="ko-KR" altLang="en-US" dirty="0"/>
              <a:t> 구성</a:t>
            </a:r>
            <a:endParaRPr lang="en-US" altLang="ko-KR" dirty="0"/>
          </a:p>
          <a:p>
            <a:pPr lvl="2"/>
            <a:r>
              <a:rPr lang="en-US" altLang="ko-KR" dirty="0"/>
              <a:t>Attention </a:t>
            </a:r>
            <a:r>
              <a:rPr lang="ko-KR" altLang="en-US" dirty="0"/>
              <a:t>과정을 여러 레이어에 거쳐 반복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0B3001-F4A3-C0B4-810E-D92314BC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89577"/>
            <a:ext cx="3703313" cy="52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7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</a:p>
          <a:p>
            <a:pPr lvl="1"/>
            <a:r>
              <a:rPr lang="en-US" altLang="ko-KR" dirty="0"/>
              <a:t>Input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Encoder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Decoder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Last output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0B3001-F4A3-C0B4-810E-D92314BC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834516"/>
            <a:ext cx="3703313" cy="5278845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4CB886D-D239-94D5-34D7-16E30576EBD4}"/>
              </a:ext>
            </a:extLst>
          </p:cNvPr>
          <p:cNvSpPr/>
          <p:nvPr/>
        </p:nvSpPr>
        <p:spPr>
          <a:xfrm>
            <a:off x="6334813" y="2497647"/>
            <a:ext cx="1552280" cy="1986910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BACAC36-F56F-0634-D8EB-B58C27BD00DB}"/>
              </a:ext>
            </a:extLst>
          </p:cNvPr>
          <p:cNvSpPr/>
          <p:nvPr/>
        </p:nvSpPr>
        <p:spPr>
          <a:xfrm>
            <a:off x="6259398" y="4484558"/>
            <a:ext cx="1627695" cy="1008668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0A3968E-BC1F-A73B-8FB5-163AEDE39216}"/>
              </a:ext>
            </a:extLst>
          </p:cNvPr>
          <p:cNvSpPr/>
          <p:nvPr/>
        </p:nvSpPr>
        <p:spPr>
          <a:xfrm>
            <a:off x="7962508" y="1979173"/>
            <a:ext cx="1552280" cy="3412503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E0A2EA4-D460-39B4-A6AA-ECBABBDFC30A}"/>
              </a:ext>
            </a:extLst>
          </p:cNvPr>
          <p:cNvSpPr/>
          <p:nvPr/>
        </p:nvSpPr>
        <p:spPr>
          <a:xfrm>
            <a:off x="7962508" y="1404137"/>
            <a:ext cx="1552280" cy="561139"/>
          </a:xfrm>
          <a:prstGeom prst="roundRect">
            <a:avLst/>
          </a:prstGeom>
          <a:solidFill>
            <a:schemeClr val="accent4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38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 Architecture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Seq2Seq VS Transformer</a:t>
            </a:r>
          </a:p>
          <a:p>
            <a:pPr lvl="1"/>
            <a:r>
              <a:rPr lang="en-US" altLang="ko-KR" dirty="0"/>
              <a:t>LSTM</a:t>
            </a:r>
            <a:r>
              <a:rPr lang="ko-KR" altLang="en-US" dirty="0"/>
              <a:t>과 같은 경우 앞의 연산이 끝나야 뒤의 연산이 진행될 수 있는 </a:t>
            </a:r>
            <a:r>
              <a:rPr lang="en-US" altLang="ko-KR" dirty="0"/>
              <a:t>sequential</a:t>
            </a:r>
            <a:r>
              <a:rPr lang="ko-KR" altLang="en-US" dirty="0"/>
              <a:t>한 방식을 채택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transformer</a:t>
            </a:r>
            <a:r>
              <a:rPr lang="ko-KR" altLang="en-US" dirty="0"/>
              <a:t>와 같은 경우 입력된 문장을 병렬로 처리하여 더욱 연산을 빠르게 수행</a:t>
            </a:r>
            <a:endParaRPr lang="en-US" altLang="ko-KR" dirty="0"/>
          </a:p>
          <a:p>
            <a:pPr lvl="2"/>
            <a:r>
              <a:rPr lang="ko-KR" altLang="en-US" dirty="0"/>
              <a:t>위치의 정보가 어느정도 들어가는 </a:t>
            </a:r>
            <a:r>
              <a:rPr lang="en-US" altLang="ko-KR" dirty="0" err="1"/>
              <a:t>lstm</a:t>
            </a:r>
            <a:r>
              <a:rPr lang="ko-KR" altLang="en-US" dirty="0"/>
              <a:t>과 달리 단어의 위치를 </a:t>
            </a:r>
            <a:r>
              <a:rPr lang="ko-KR" altLang="en-US" dirty="0" err="1"/>
              <a:t>알수</a:t>
            </a:r>
            <a:r>
              <a:rPr lang="ko-KR" altLang="en-US" dirty="0"/>
              <a:t> 없다는 문제가 발생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F6F287-33AB-30BF-5C34-D44B62500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62" y="2953714"/>
            <a:ext cx="3486329" cy="260998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EDF33CC-439B-A34A-F72A-9AC9F3290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320" y="3239478"/>
            <a:ext cx="3930852" cy="2038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F1E7F4-3DD2-EC03-1CAB-BF53F91979B5}"/>
              </a:ext>
            </a:extLst>
          </p:cNvPr>
          <p:cNvSpPr txBox="1"/>
          <p:nvPr/>
        </p:nvSpPr>
        <p:spPr>
          <a:xfrm>
            <a:off x="7098966" y="5277933"/>
            <a:ext cx="3261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https://www.youtube.com/watch?v=x_8cp4Vdnak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211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7387</TotalTime>
  <Words>1214</Words>
  <Application>Microsoft Office PowerPoint</Application>
  <PresentationFormat>와이드스크린</PresentationFormat>
  <Paragraphs>292</Paragraphs>
  <Slides>28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9" baseType="lpstr">
      <vt:lpstr>KoPubWorld돋움체 Bold</vt:lpstr>
      <vt:lpstr>KoPubWorld돋움체 Medium</vt:lpstr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박명수</cp:lastModifiedBy>
  <cp:revision>724</cp:revision>
  <dcterms:created xsi:type="dcterms:W3CDTF">2022-02-02T04:32:22Z</dcterms:created>
  <dcterms:modified xsi:type="dcterms:W3CDTF">2024-07-15T04:32:34Z</dcterms:modified>
</cp:coreProperties>
</file>