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7"/>
  </p:notesMasterIdLst>
  <p:handoutMasterIdLst>
    <p:handoutMasterId r:id="rId38"/>
  </p:handoutMasterIdLst>
  <p:sldIdLst>
    <p:sldId id="342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4" r:id="rId10"/>
    <p:sldId id="353" r:id="rId11"/>
    <p:sldId id="355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9" r:id="rId31"/>
    <p:sldId id="378" r:id="rId32"/>
    <p:sldId id="377" r:id="rId33"/>
    <p:sldId id="380" r:id="rId34"/>
    <p:sldId id="381" r:id="rId35"/>
    <p:sldId id="38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17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pos="483" userDrawn="1">
          <p15:clr>
            <a:srgbClr val="A4A3A4"/>
          </p15:clr>
        </p15:guide>
        <p15:guide id="9" pos="3500" userDrawn="1">
          <p15:clr>
            <a:srgbClr val="A4A3A4"/>
          </p15:clr>
        </p15:guide>
        <p15:guide id="10" pos="4180" userDrawn="1">
          <p15:clr>
            <a:srgbClr val="A4A3A4"/>
          </p15:clr>
        </p15:guide>
        <p15:guide id="11" pos="7197" userDrawn="1">
          <p15:clr>
            <a:srgbClr val="A4A3A4"/>
          </p15:clr>
        </p15:guide>
        <p15:guide id="12" orient="horz" pos="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3E3E"/>
    <a:srgbClr val="CD0F41"/>
    <a:srgbClr val="D5B186"/>
    <a:srgbClr val="DCDACC"/>
    <a:srgbClr val="00286F"/>
    <a:srgbClr val="D9DADC"/>
    <a:srgbClr val="115445"/>
    <a:srgbClr val="006B99"/>
    <a:srgbClr val="232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 autoAdjust="0"/>
    <p:restoredTop sz="96709" autoAdjust="0"/>
  </p:normalViewPr>
  <p:slideViewPr>
    <p:cSldViewPr snapToGrid="0" showGuides="1">
      <p:cViewPr varScale="1">
        <p:scale>
          <a:sx n="109" d="100"/>
          <a:sy n="109" d="100"/>
        </p:scale>
        <p:origin x="132" y="1092"/>
      </p:cViewPr>
      <p:guideLst>
        <p:guide pos="3817"/>
        <p:guide orient="horz" pos="777"/>
        <p:guide pos="483"/>
        <p:guide pos="3500"/>
        <p:guide pos="4180"/>
        <p:guide pos="7197"/>
        <p:guide orient="horz" pos="6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2371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DD21606-E1F2-4B97-92D1-DAFD45C02F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4DE7504-E995-4FB2-8A43-D5D7468BF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2224D-1184-45AE-8BA6-1991448FAB4A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1C423F3-CAF7-4940-839A-645C7FDAD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01FC86-7DA0-458D-A79F-F298A2B274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E0067-DAD4-47D5-9E01-EB118C352F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088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B575A-33D8-471D-8367-A965AB842AA0}" type="datetimeFigureOut">
              <a:rPr lang="ko-KR" altLang="en-US" smtClean="0"/>
              <a:t>2024-07-21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702A0-409D-4B63-B3B2-61BA02D30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9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세미나용 발표자료</a:t>
            </a: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Division of AI &amp; Computer Engineering – </a:t>
            </a:r>
            <a:r>
              <a:rPr lang="ko-KR" altLang="en-US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학부</a:t>
            </a: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Department of Computer Science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2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대학원</a:t>
            </a: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09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05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38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08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16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4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2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1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1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866C2B-7F0C-1F5C-A6D1-E755534610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39818" r="21200" b="46182"/>
          <a:stretch/>
        </p:blipFill>
        <p:spPr bwMode="auto">
          <a:xfrm>
            <a:off x="155950" y="6312264"/>
            <a:ext cx="1727284" cy="50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4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rxiv.org/pdf/2207.0343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rxiv.org/pdf/2207.0343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openaccess.thecvf.com/content/WACV2024/papers/Kim_Controllable_Text-to-Image_Synthesis_for_Multi-Modality_MR_Images_WACV_2024_paper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ccess.thecvf.com/content/WACV2024/papers/Kim_Controllable_Text-to-Image_Synthesis_for_Multi-Modality_MR_Images_WACV_2024_paper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openaccess.thecvf.com/content/WACV2024/papers/Kim_Controllable_Text-to-Image_Synthesis_for_Multi-Modality_MR_Images_WACV_2024_paper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openaccess.thecvf.com/content/WACV2024/papers/Kim_Controllable_Text-to-Image_Synthesis_for_Multi-Modality_MR_Images_WACV_2024_paper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openaccess.thecvf.com/content/WACV2024/papers/Kim_Controllable_Text-to-Image_Synthesis_for_Multi-Modality_MR_Images_WACV_2024_paper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0019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pdf/2110.0524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pdf/2106.067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ature.com/articles/s41598-021-97226-2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xiv.org/pdf/2211.1234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1234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rxiv.org/pdf/2211.1234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ebpung.github.io/registration/2022/01/30/Registration-1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ebpung.github.io/registration/2022/01/30/Registration-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pebpung.github.io/registration/2022/01/30/Registration-1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pdf/2112.0514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rxiv.org/pdf/2112.05149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pdf/2405.12996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pdf/2405.1299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1.10868" TargetMode="External"/><Relationship Id="rId2" Type="http://schemas.openxmlformats.org/officeDocument/2006/relationships/hyperlink" Target="https://arxiv.org/pdf/2403.060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pdf/2207.12268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openaccess.thecvf.com/content/CVPR2022W/NTIRE/papers/Wyatt_AnoDDPM_Anomaly_Detection_With_Denoising_Diffusion_Probabilistic_Models_Using_Simplex_CVPRW_2022_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rxiv.org/pdf/2209.1210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1210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rxiv.org/pdf/2209.121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xiv.org/pdf/2207.0343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Diffusion Models in Medical Imaging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2024.07.22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Dong-Hyun Han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MRI to CT (Brain).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다만 논문에서 </a:t>
            </a:r>
            <a:r>
              <a:rPr lang="en-US" altLang="ko-KR" dirty="0"/>
              <a:t>B </a:t>
            </a:r>
            <a:r>
              <a:rPr lang="ko-KR" altLang="en-US" dirty="0"/>
              <a:t>즉 입력되는 이미지에 대한 설명 없이 바로 결과물만 공개함</a:t>
            </a:r>
            <a:r>
              <a:rPr lang="en-US" altLang="ko-KR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1468315" y="749161"/>
            <a:ext cx="10723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 Novel Unified Conditional Score-based Generative Framework for Multi-modal Medical Image Completion (</a:t>
            </a:r>
            <a:r>
              <a:rPr lang="en-US" altLang="ko-KR" sz="1000" dirty="0">
                <a:hlinkClick r:id="rId2"/>
              </a:rPr>
              <a:t>https://arxiv.org/pdf/2207.03430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AF8F49B-A32B-5672-E3F4-0E67F663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02" y="2253971"/>
            <a:ext cx="5017598" cy="44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4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MRI to CT (Brain).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다만 논문에서 </a:t>
            </a:r>
            <a:r>
              <a:rPr lang="en-US" altLang="ko-KR" dirty="0"/>
              <a:t>B </a:t>
            </a:r>
            <a:r>
              <a:rPr lang="ko-KR" altLang="en-US" dirty="0"/>
              <a:t>즉 입력되는 이미지에 대한 설명 없이 바로 결과물만 공개함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1468315" y="749161"/>
            <a:ext cx="10723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 Novel Unified Conditional Score-based Generative Framework for Multi-modal Medical Image Completion (</a:t>
            </a:r>
            <a:r>
              <a:rPr lang="en-US" altLang="ko-KR" sz="1000" dirty="0">
                <a:hlinkClick r:id="rId2"/>
              </a:rPr>
              <a:t>https://arxiv.org/pdf/2207.03430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1A918FE-E603-F0C0-BD82-F3E8AC39B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06" y="2873784"/>
            <a:ext cx="6495788" cy="3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Image Generation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Synthesis Multimodal MR Image with conditional text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굉장히 최근 연구이자 </a:t>
            </a:r>
            <a:r>
              <a:rPr lang="en-US" altLang="ko-KR" dirty="0"/>
              <a:t>(WACV 2024) </a:t>
            </a:r>
            <a:r>
              <a:rPr lang="ko-KR" altLang="en-US" dirty="0"/>
              <a:t>한국</a:t>
            </a:r>
            <a:r>
              <a:rPr lang="en-US" altLang="ko-KR" dirty="0"/>
              <a:t>(UNIST)</a:t>
            </a:r>
            <a:r>
              <a:rPr lang="ko-KR" altLang="en-US" dirty="0"/>
              <a:t>에서</a:t>
            </a:r>
            <a:r>
              <a:rPr lang="en-US" altLang="ko-KR" dirty="0"/>
              <a:t> </a:t>
            </a:r>
            <a:r>
              <a:rPr lang="ko-KR" altLang="en-US" dirty="0"/>
              <a:t>나온 논문임</a:t>
            </a:r>
            <a:r>
              <a:rPr lang="en-US" altLang="ko-KR" dirty="0"/>
              <a:t>. 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Text</a:t>
            </a:r>
            <a:r>
              <a:rPr lang="ko-KR" altLang="en-US" dirty="0"/>
              <a:t>와 </a:t>
            </a:r>
            <a:r>
              <a:rPr lang="en-US" altLang="ko-KR" dirty="0"/>
              <a:t>Structure Mask</a:t>
            </a:r>
            <a:r>
              <a:rPr lang="ko-KR" altLang="en-US" dirty="0"/>
              <a:t>를 통해 다양한 </a:t>
            </a:r>
            <a:r>
              <a:rPr lang="en-US" altLang="ko-KR" dirty="0"/>
              <a:t>Modality</a:t>
            </a:r>
            <a:r>
              <a:rPr lang="ko-KR" altLang="en-US" dirty="0"/>
              <a:t>의 </a:t>
            </a:r>
            <a:r>
              <a:rPr lang="en-US" altLang="ko-KR" dirty="0"/>
              <a:t>MRI</a:t>
            </a:r>
            <a:r>
              <a:rPr lang="ko-KR" altLang="en-US" dirty="0"/>
              <a:t>를 생성하는 모델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Controllable Text-to-Image Synthesis for Multi-Modality MR Images (</a:t>
            </a:r>
            <a:r>
              <a:rPr lang="en-US" altLang="ko-KR" sz="1000" dirty="0">
                <a:hlinkClick r:id="rId2"/>
              </a:rPr>
              <a:t>https://openaccess.thecvf.com/content/WACV2024/papers/Kim_Controllable_Text-to-Image_Synthesis_for_Multi-Modality_MR_Images_WACV_2024_paper.pdf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89EC0BE-5A85-B598-FC36-496F588C5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393" y="3017598"/>
            <a:ext cx="9588464" cy="33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91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Image Generation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Controllable Text-to-Image Synthesis for Multi-Modality MR Images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이전 연구와 다른 점은 </a:t>
            </a:r>
            <a:r>
              <a:rPr lang="en-US" altLang="ko-KR" dirty="0"/>
              <a:t>Structure Mask</a:t>
            </a:r>
            <a:r>
              <a:rPr lang="ko-KR" altLang="en-US" dirty="0"/>
              <a:t>를 사용하는 것과 </a:t>
            </a:r>
            <a:r>
              <a:rPr lang="en-US" altLang="ko-KR" dirty="0"/>
              <a:t>Structure Mask</a:t>
            </a:r>
            <a:r>
              <a:rPr lang="ko-KR" altLang="en-US" dirty="0"/>
              <a:t>를 통해 여러 </a:t>
            </a:r>
            <a:r>
              <a:rPr lang="en-US" altLang="ko-KR" dirty="0"/>
              <a:t>Modality</a:t>
            </a:r>
            <a:r>
              <a:rPr lang="ko-KR" altLang="en-US" dirty="0"/>
              <a:t>를 </a:t>
            </a:r>
            <a:r>
              <a:rPr lang="en-US" altLang="ko-KR" dirty="0"/>
              <a:t>Synthesis </a:t>
            </a:r>
            <a:r>
              <a:rPr lang="ko-KR" altLang="en-US" dirty="0"/>
              <a:t>하는 것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장점</a:t>
            </a:r>
            <a:endParaRPr lang="en-US" altLang="ko-KR" dirty="0"/>
          </a:p>
          <a:p>
            <a:pPr lvl="2"/>
            <a:r>
              <a:rPr lang="ko-KR" altLang="en-US" dirty="0"/>
              <a:t>이전연구는 입력되는 </a:t>
            </a:r>
            <a:r>
              <a:rPr lang="en-US" altLang="ko-KR" dirty="0"/>
              <a:t>MRI</a:t>
            </a:r>
            <a:r>
              <a:rPr lang="ko-KR" altLang="en-US" dirty="0"/>
              <a:t>의 종류에 따라 성능 차이가 있을 수 있는데 이 연구는 일정하면서도 동시에 여러 영상을 한번에 만들 수 있음</a:t>
            </a:r>
            <a:r>
              <a:rPr lang="en-US" altLang="ko-KR" dirty="0"/>
              <a:t>. </a:t>
            </a:r>
          </a:p>
          <a:p>
            <a:pPr lvl="2"/>
            <a:r>
              <a:rPr lang="ko-KR" altLang="en-US" dirty="0"/>
              <a:t>또한 병변과 같이 영상에 원하는 것을 </a:t>
            </a:r>
            <a:r>
              <a:rPr lang="en-US" altLang="ko-KR" dirty="0"/>
              <a:t>Text</a:t>
            </a:r>
            <a:r>
              <a:rPr lang="ko-KR" altLang="en-US" dirty="0"/>
              <a:t>를 통해 입력하여 영상을 생성할 수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단점</a:t>
            </a:r>
            <a:endParaRPr lang="en-US" altLang="ko-KR" dirty="0"/>
          </a:p>
          <a:p>
            <a:pPr lvl="2"/>
            <a:r>
              <a:rPr lang="en-US" altLang="ko-KR" dirty="0"/>
              <a:t>Structure Mask</a:t>
            </a:r>
            <a:r>
              <a:rPr lang="ko-KR" altLang="en-US" dirty="0"/>
              <a:t>로 만들기 때문에 이전처럼 실제 영상의 변환 보다는 증강을 위한 데이터를 만드는 데에 목적이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Controllable Text-to-Image Synthesis for Multi-Modality MR Images (</a:t>
            </a:r>
            <a:r>
              <a:rPr lang="en-US" altLang="ko-KR" sz="1000" dirty="0">
                <a:hlinkClick r:id="rId2"/>
              </a:rPr>
              <a:t>https://openaccess.thecvf.com/content/WACV2024/papers/Kim_Controllable_Text-to-Image_Synthesis_for_Multi-Modality_MR_Images_WACV_2024_paper.pdf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6467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Image Generation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Controllable Text-to-Image Synthesis for Multi-Modality MR Images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모델 </a:t>
            </a:r>
            <a:r>
              <a:rPr lang="en-US" altLang="ko-KR" dirty="0"/>
              <a:t>Architecture</a:t>
            </a:r>
            <a:r>
              <a:rPr lang="ko-KR" altLang="en-US" dirty="0"/>
              <a:t>는 일반적인 </a:t>
            </a:r>
            <a:r>
              <a:rPr lang="en-US" altLang="ko-KR" dirty="0"/>
              <a:t>Latent Diffusion models</a:t>
            </a:r>
            <a:r>
              <a:rPr lang="ko-KR" altLang="en-US" dirty="0"/>
              <a:t>과 동일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이때 </a:t>
            </a:r>
            <a:r>
              <a:rPr lang="en-US" altLang="ko-KR" dirty="0"/>
              <a:t>Structure Mask</a:t>
            </a:r>
            <a:r>
              <a:rPr lang="ko-KR" altLang="en-US" dirty="0"/>
              <a:t>는 </a:t>
            </a:r>
            <a:r>
              <a:rPr lang="en-US" altLang="ko-KR" dirty="0"/>
              <a:t>Annotator</a:t>
            </a:r>
            <a:r>
              <a:rPr lang="ko-KR" altLang="en-US" dirty="0"/>
              <a:t>가 직접 만듦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학습 시 </a:t>
            </a:r>
            <a:r>
              <a:rPr lang="en-US" altLang="ko-KR" dirty="0"/>
              <a:t>Guidance</a:t>
            </a:r>
            <a:r>
              <a:rPr lang="ko-KR" altLang="en-US" dirty="0"/>
              <a:t>의 </a:t>
            </a:r>
            <a:r>
              <a:rPr lang="en-US" altLang="ko-KR" dirty="0"/>
              <a:t>Middle, Decoder Block</a:t>
            </a:r>
            <a:r>
              <a:rPr lang="ko-KR" altLang="en-US" dirty="0"/>
              <a:t>은 </a:t>
            </a:r>
            <a:r>
              <a:rPr lang="en-US" altLang="ko-KR" dirty="0"/>
              <a:t>pretrained LDM</a:t>
            </a:r>
            <a:r>
              <a:rPr lang="ko-KR" altLang="en-US" dirty="0"/>
              <a:t>을 불러오고 </a:t>
            </a:r>
            <a:r>
              <a:rPr lang="en-US" altLang="ko-KR" dirty="0"/>
              <a:t>Decoder</a:t>
            </a:r>
            <a:r>
              <a:rPr lang="ko-KR" altLang="en-US" dirty="0"/>
              <a:t> </a:t>
            </a:r>
            <a:r>
              <a:rPr lang="en-US" altLang="ko-KR" dirty="0"/>
              <a:t>layer feature</a:t>
            </a:r>
            <a:r>
              <a:rPr lang="ko-KR" altLang="en-US" dirty="0"/>
              <a:t>를 </a:t>
            </a:r>
            <a:r>
              <a:rPr lang="en-US" altLang="ko-KR" dirty="0"/>
              <a:t>Distillation</a:t>
            </a:r>
            <a:r>
              <a:rPr lang="ko-KR" altLang="en-US" dirty="0"/>
              <a:t> 비슷하게 </a:t>
            </a:r>
            <a:r>
              <a:rPr lang="en-US" altLang="ko-KR" dirty="0"/>
              <a:t>Diffusion models</a:t>
            </a:r>
            <a:r>
              <a:rPr lang="ko-KR" altLang="en-US" dirty="0"/>
              <a:t>을 </a:t>
            </a:r>
            <a:r>
              <a:rPr lang="ko-KR" altLang="en-US" dirty="0" err="1"/>
              <a:t>도와줌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(Feature Extractor)</a:t>
            </a:r>
          </a:p>
          <a:p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Controllable Text-to-Image Synthesis for Multi-Modality MR Images (</a:t>
            </a:r>
            <a:r>
              <a:rPr lang="en-US" altLang="ko-KR" sz="1000" dirty="0">
                <a:hlinkClick r:id="rId2"/>
              </a:rPr>
              <a:t>https://openaccess.thecvf.com/content/WACV2024/papers/Kim_Controllable_Text-to-Image_Synthesis_for_Multi-Modality_MR_Images_WACV_2024_paper.pdf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70685E-28CF-65B6-DC09-3F5BA440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15" y="3665582"/>
            <a:ext cx="6198420" cy="30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0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Image Generation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Controllable Text-to-Image Synthesis for Multi-Modality MR Images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결과 비교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Controllable Text-to-Image Synthesis for Multi-Modality MR Images (</a:t>
            </a:r>
            <a:r>
              <a:rPr lang="en-US" altLang="ko-KR" sz="1000" dirty="0">
                <a:hlinkClick r:id="rId2"/>
              </a:rPr>
              <a:t>https://openaccess.thecvf.com/content/WACV2024/papers/Kim_Controllable_Text-to-Image_Synthesis_for_Multi-Modality_MR_Images_WACV_2024_paper.pdf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48DB6B5-C6BB-BF43-93D6-7D949D80B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71" y="1802020"/>
            <a:ext cx="8261907" cy="48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43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Image Generation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Controllable Text-to-Image Synthesis for Multi-Modality MR Images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결과 비교</a:t>
            </a:r>
            <a:endParaRPr lang="en-US" altLang="ko-KR" dirty="0"/>
          </a:p>
          <a:p>
            <a:pPr lvl="1"/>
            <a:endParaRPr lang="en-US" altLang="ko-KR" dirty="0"/>
          </a:p>
          <a:p>
            <a:pPr lvl="2"/>
            <a:r>
              <a:rPr lang="en-US" altLang="ko-KR" dirty="0"/>
              <a:t> FID Comparison.</a:t>
            </a:r>
          </a:p>
          <a:p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Controllable Text-to-Image Synthesis for Multi-Modality MR Images (</a:t>
            </a:r>
            <a:r>
              <a:rPr lang="en-US" altLang="ko-KR" sz="1000" dirty="0">
                <a:hlinkClick r:id="rId2"/>
              </a:rPr>
              <a:t>https://openaccess.thecvf.com/content/WACV2024/papers/Kim_Controllable_Text-to-Image_Synthesis_for_Multi-Modality_MR_Images_WACV_2024_paper.pdf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92116FD-4B87-2E5F-9F10-510E8B13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48" y="2774870"/>
            <a:ext cx="5572903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r>
              <a:rPr lang="ko-KR" altLang="en-US" dirty="0"/>
              <a:t> </a:t>
            </a:r>
            <a:r>
              <a:rPr lang="en-US" altLang="ko-KR" dirty="0"/>
              <a:t>Task</a:t>
            </a:r>
            <a:r>
              <a:rPr lang="ko-KR" altLang="en-US" dirty="0"/>
              <a:t>는 다양한 </a:t>
            </a:r>
            <a:r>
              <a:rPr lang="en-US" altLang="ko-KR" dirty="0"/>
              <a:t>Modality</a:t>
            </a:r>
            <a:r>
              <a:rPr lang="ko-KR" altLang="en-US" dirty="0"/>
              <a:t>의 의료 영상 </a:t>
            </a:r>
            <a:r>
              <a:rPr lang="en-US" altLang="ko-KR" dirty="0"/>
              <a:t>Quality</a:t>
            </a:r>
            <a:r>
              <a:rPr lang="ko-KR" altLang="en-US" dirty="0"/>
              <a:t>를 높이기 위해 </a:t>
            </a:r>
            <a:r>
              <a:rPr lang="en-US" altLang="ko-KR" dirty="0"/>
              <a:t>Diffusion Models</a:t>
            </a:r>
            <a:r>
              <a:rPr lang="ko-KR" altLang="en-US" dirty="0"/>
              <a:t>을 사용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대표적으로 </a:t>
            </a:r>
            <a:r>
              <a:rPr lang="en-US" altLang="ko-KR" dirty="0"/>
              <a:t>Super Resolution </a:t>
            </a:r>
            <a:r>
              <a:rPr lang="ko-KR" altLang="en-US" dirty="0"/>
              <a:t>등이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r>
              <a:rPr lang="ko-KR" altLang="en-US" dirty="0"/>
              <a:t>최근에는 흔들린 의료영상을 복원하는 연구</a:t>
            </a:r>
            <a:r>
              <a:rPr lang="en-US" altLang="ko-KR" dirty="0"/>
              <a:t>(Accelerated MRI Reconstruction)</a:t>
            </a:r>
            <a:r>
              <a:rPr lang="ko-KR" altLang="en-US" dirty="0"/>
              <a:t>가 많이 이루어지고 있음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Keyword: Accelerated MRI, Motion Correction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395A6F-A71F-3E7A-3458-03ED4FB0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81" y="3863500"/>
            <a:ext cx="7441237" cy="276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Accelerated Motion Correction with Deep Generative Diffusion Models (</a:t>
            </a:r>
            <a:r>
              <a:rPr lang="en-US" altLang="ko-KR" sz="1000" dirty="0">
                <a:hlinkClick r:id="rId3"/>
              </a:rPr>
              <a:t>https://arxiv.org/pdf/2211.00199</a:t>
            </a:r>
            <a:r>
              <a:rPr lang="en-US" altLang="ko-KR" sz="1000" dirty="0"/>
              <a:t>)  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562576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Accelerated MRI Reconstruction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아래는 </a:t>
            </a:r>
            <a:r>
              <a:rPr lang="en-US" altLang="ko-KR" dirty="0"/>
              <a:t>KAIST</a:t>
            </a:r>
            <a:r>
              <a:rPr lang="ko-KR" altLang="en-US" dirty="0"/>
              <a:t>의 </a:t>
            </a:r>
            <a:r>
              <a:rPr lang="en-US" altLang="ko-KR" dirty="0"/>
              <a:t>Accelerated MRI Reconstruction </a:t>
            </a:r>
            <a:r>
              <a:rPr lang="ko-KR" altLang="en-US" dirty="0"/>
              <a:t>연구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흔들린 의료 영상</a:t>
            </a:r>
            <a:r>
              <a:rPr lang="en-US" altLang="ko-KR" dirty="0"/>
              <a:t>(MRI)</a:t>
            </a:r>
            <a:r>
              <a:rPr lang="ko-KR" altLang="en-US" dirty="0"/>
              <a:t>를 복원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단순히 복원하는 것은 아니고 </a:t>
            </a:r>
            <a:r>
              <a:rPr lang="en-US" altLang="ko-KR" dirty="0"/>
              <a:t>Consistency step</a:t>
            </a:r>
            <a:r>
              <a:rPr lang="ko-KR" altLang="en-US" dirty="0"/>
              <a:t>을 두어 복원 성능을 더 끌어올리는 방법론을 제안했음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Score-based diffusion models for accelerated MRI (</a:t>
            </a:r>
            <a:r>
              <a:rPr lang="en-US" altLang="ko-KR" sz="1000" dirty="0">
                <a:hlinkClick r:id="rId2"/>
              </a:rPr>
              <a:t>https://arxiv.org/pdf/2110.05243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3804FD-5485-1951-7E34-4353D374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082" y="3758602"/>
            <a:ext cx="8209085" cy="29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8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Accelerated MRI Reconstruction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아래 연구는 </a:t>
            </a:r>
            <a:r>
              <a:rPr lang="en-US" altLang="ko-KR" dirty="0"/>
              <a:t>Reconstruction </a:t>
            </a:r>
            <a:r>
              <a:rPr lang="ko-KR" altLang="en-US" dirty="0"/>
              <a:t>뿐만 아니라 </a:t>
            </a:r>
            <a:r>
              <a:rPr lang="en-US" altLang="ko-KR" dirty="0"/>
              <a:t>Super Resolution</a:t>
            </a:r>
            <a:r>
              <a:rPr lang="ko-KR" altLang="en-US" dirty="0"/>
              <a:t>도 같이 포함하여 수행하는 방법론을 제안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2"/>
            <a:r>
              <a:rPr lang="ko-KR" altLang="en-US" dirty="0"/>
              <a:t>추가적으로 </a:t>
            </a:r>
            <a:r>
              <a:rPr lang="en-US" altLang="ko-KR" dirty="0"/>
              <a:t>Task Transformer</a:t>
            </a:r>
            <a:r>
              <a:rPr lang="ko-KR" altLang="en-US" dirty="0"/>
              <a:t>라는 새로운 </a:t>
            </a:r>
            <a:r>
              <a:rPr lang="en-US" altLang="ko-KR" dirty="0"/>
              <a:t>Transformer Architecture</a:t>
            </a:r>
            <a:r>
              <a:rPr lang="ko-KR" altLang="en-US" dirty="0"/>
              <a:t>도 함께 제안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Task Transformer Network for Joint MRI Reconstruction and Super-Resolution (</a:t>
            </a:r>
            <a:r>
              <a:rPr lang="en-US" altLang="ko-KR" sz="1000" dirty="0">
                <a:hlinkClick r:id="rId2"/>
              </a:rPr>
              <a:t>https://arxiv.org/pdf/2106.06742</a:t>
            </a:r>
            <a:r>
              <a:rPr lang="en-US" altLang="ko-KR" sz="1000" dirty="0"/>
              <a:t>)    </a:t>
            </a:r>
            <a:endParaRPr lang="ko-KR" altLang="en-US" sz="1000" dirty="0"/>
          </a:p>
        </p:txBody>
      </p:sp>
      <p:pic>
        <p:nvPicPr>
          <p:cNvPr id="4" name="내용 개체 틀 4">
            <a:extLst>
              <a:ext uri="{FF2B5EF4-FFF2-40B4-BE49-F238E27FC236}">
                <a16:creationId xmlns:a16="http://schemas.microsoft.com/office/drawing/2014/main" id="{7C89E613-53C5-4F63-729F-1F8736D3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967" y="4128418"/>
            <a:ext cx="8526065" cy="259116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8B0084F-FDCB-86DE-07F5-00E4D14D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143" y="2599325"/>
            <a:ext cx="4816889" cy="16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45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Introduction</a:t>
            </a:r>
          </a:p>
          <a:p>
            <a:endParaRPr lang="en-US" altLang="ko-KR" dirty="0"/>
          </a:p>
          <a:p>
            <a:r>
              <a:rPr lang="en-US" altLang="ko-KR" dirty="0"/>
              <a:t>Image-to-Image Translation</a:t>
            </a:r>
          </a:p>
          <a:p>
            <a:endParaRPr lang="en-US" altLang="ko-KR" dirty="0"/>
          </a:p>
          <a:p>
            <a:r>
              <a:rPr lang="en-US" altLang="ko-KR" dirty="0"/>
              <a:t>Image Generation</a:t>
            </a:r>
          </a:p>
          <a:p>
            <a:endParaRPr lang="en-US" altLang="ko-KR" dirty="0"/>
          </a:p>
          <a:p>
            <a:r>
              <a:rPr lang="en-US" altLang="ko-KR" dirty="0"/>
              <a:t>Reconstruction</a:t>
            </a:r>
          </a:p>
          <a:p>
            <a:endParaRPr lang="en-US" altLang="ko-KR" dirty="0"/>
          </a:p>
          <a:p>
            <a:r>
              <a:rPr lang="en-US" altLang="ko-KR" dirty="0"/>
              <a:t>Registration</a:t>
            </a:r>
          </a:p>
          <a:p>
            <a:endParaRPr lang="en-US" altLang="ko-KR" dirty="0"/>
          </a:p>
          <a:p>
            <a:r>
              <a:rPr lang="en-US" altLang="ko-KR" dirty="0"/>
              <a:t>Denoising</a:t>
            </a:r>
          </a:p>
          <a:p>
            <a:endParaRPr lang="en-US" altLang="ko-KR" dirty="0"/>
          </a:p>
          <a:p>
            <a:r>
              <a:rPr lang="en-US" altLang="ko-KR" dirty="0"/>
              <a:t>Anomaly Detection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</a:t>
            </a:r>
            <a:r>
              <a:rPr lang="ko-KR" altLang="en-US" dirty="0"/>
              <a:t> </a:t>
            </a:r>
            <a:r>
              <a:rPr lang="en-US" altLang="ko-KR" dirty="0"/>
              <a:t>Angle</a:t>
            </a:r>
            <a:r>
              <a:rPr lang="ko-KR" altLang="en-US" dirty="0"/>
              <a:t> </a:t>
            </a:r>
            <a:r>
              <a:rPr lang="en-US" altLang="ko-KR" dirty="0"/>
              <a:t>Computed</a:t>
            </a:r>
            <a:r>
              <a:rPr lang="ko-KR" altLang="en-US" dirty="0"/>
              <a:t> </a:t>
            </a:r>
            <a:r>
              <a:rPr lang="en-US" altLang="ko-KR" dirty="0"/>
              <a:t>Tomography (LACT)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CT</a:t>
            </a:r>
            <a:r>
              <a:rPr lang="ko-KR" altLang="en-US" dirty="0"/>
              <a:t>는 </a:t>
            </a:r>
            <a:r>
              <a:rPr lang="en-US" altLang="ko-KR" dirty="0"/>
              <a:t>MRI</a:t>
            </a:r>
            <a:r>
              <a:rPr lang="ko-KR" altLang="en-US" dirty="0"/>
              <a:t>와 다르게 흔들린 모션을 보정하는 </a:t>
            </a:r>
            <a:r>
              <a:rPr lang="en-US" altLang="ko-KR" dirty="0"/>
              <a:t>Task</a:t>
            </a:r>
            <a:r>
              <a:rPr lang="ko-KR" altLang="en-US" dirty="0"/>
              <a:t>가 아니라 </a:t>
            </a:r>
            <a:r>
              <a:rPr lang="en-US" altLang="ko-KR" dirty="0"/>
              <a:t>Limited Angle</a:t>
            </a:r>
            <a:r>
              <a:rPr lang="ko-KR" altLang="en-US" dirty="0"/>
              <a:t>의 </a:t>
            </a:r>
            <a:r>
              <a:rPr lang="en-US" altLang="ko-KR" dirty="0"/>
              <a:t>CT</a:t>
            </a:r>
            <a:r>
              <a:rPr lang="ko-KR" altLang="en-US" dirty="0"/>
              <a:t>를 보정하는 연구가 이루어지고 있음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Limited-angle computed tomography with deep image and physics priors (</a:t>
            </a:r>
            <a:r>
              <a:rPr lang="en-US" altLang="ko-KR" sz="1000" dirty="0">
                <a:hlinkClick r:id="rId2"/>
              </a:rPr>
              <a:t>https://www.nature.com/articles/s41598-021-97226-2</a:t>
            </a:r>
            <a:r>
              <a:rPr lang="en-US" altLang="ko-KR" sz="1000" dirty="0"/>
              <a:t>)     </a:t>
            </a:r>
            <a:endParaRPr lang="ko-KR" altLang="en-US" sz="10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D689FDE-0D24-51D2-C7F6-24B601235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6" y="3970604"/>
            <a:ext cx="11535508" cy="22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9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</a:t>
            </a:r>
            <a:r>
              <a:rPr lang="ko-KR" altLang="en-US" dirty="0"/>
              <a:t> </a:t>
            </a:r>
            <a:r>
              <a:rPr lang="en-US" altLang="ko-KR" dirty="0"/>
              <a:t>Angle</a:t>
            </a:r>
            <a:r>
              <a:rPr lang="ko-KR" altLang="en-US" dirty="0"/>
              <a:t> </a:t>
            </a:r>
            <a:r>
              <a:rPr lang="en-US" altLang="ko-KR" dirty="0"/>
              <a:t>Computed</a:t>
            </a:r>
            <a:r>
              <a:rPr lang="ko-KR" altLang="en-US" dirty="0"/>
              <a:t> </a:t>
            </a:r>
            <a:r>
              <a:rPr lang="en-US" altLang="ko-KR" dirty="0"/>
              <a:t>Tomography (LACT)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DOLCE</a:t>
            </a:r>
            <a:r>
              <a:rPr lang="ko-KR" altLang="en-US" dirty="0"/>
              <a:t>는</a:t>
            </a:r>
            <a:r>
              <a:rPr lang="en-US" altLang="ko-KR" dirty="0"/>
              <a:t> Diffusion</a:t>
            </a:r>
            <a:r>
              <a:rPr lang="ko-KR" altLang="en-US" dirty="0"/>
              <a:t> </a:t>
            </a:r>
            <a:r>
              <a:rPr lang="en-US" altLang="ko-KR" dirty="0"/>
              <a:t>Models</a:t>
            </a:r>
            <a:r>
              <a:rPr lang="ko-KR" altLang="en-US" dirty="0"/>
              <a:t>을 기반으로 </a:t>
            </a:r>
            <a:r>
              <a:rPr lang="en-US" altLang="ko-KR" dirty="0"/>
              <a:t>LACT</a:t>
            </a:r>
            <a:r>
              <a:rPr lang="ko-KR" altLang="en-US" dirty="0"/>
              <a:t>를 복원하는 모델을 제안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DOLCE: A Model-Based Probabilistic Diffusion Framework for Limited-Angle CT Reconstruction (</a:t>
            </a:r>
            <a:r>
              <a:rPr lang="en-US" altLang="ko-KR" sz="1000" dirty="0">
                <a:hlinkClick r:id="rId2"/>
              </a:rPr>
              <a:t>https://arxiv.org/pdf/2211.12340</a:t>
            </a:r>
            <a:r>
              <a:rPr lang="en-US" altLang="ko-KR" sz="1000" dirty="0"/>
              <a:t>)     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B129706-A8C9-BCAA-639E-961BADA6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926" y="2306348"/>
            <a:ext cx="7349398" cy="442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8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DC994CD-D007-AEA9-28DE-197324AF40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Limited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Angle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Computed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Tomography (LACT)</a:t>
                </a:r>
              </a:p>
              <a:p>
                <a:endParaRPr lang="en-US" altLang="ko-KR" dirty="0"/>
              </a:p>
              <a:p>
                <a:pPr lvl="1"/>
                <a:r>
                  <a:rPr lang="en-US" altLang="ko-KR" dirty="0"/>
                  <a:t>DOLCE</a:t>
                </a:r>
                <a:r>
                  <a:rPr lang="ko-KR" altLang="en-US" dirty="0"/>
                  <a:t>는</a:t>
                </a:r>
                <a:r>
                  <a:rPr lang="en-US" altLang="ko-KR" dirty="0"/>
                  <a:t> Diffusion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Models</a:t>
                </a:r>
                <a:r>
                  <a:rPr lang="ko-KR" altLang="en-US" dirty="0"/>
                  <a:t>을 기반으로 </a:t>
                </a:r>
                <a:r>
                  <a:rPr lang="en-US" altLang="ko-KR" dirty="0"/>
                  <a:t>LACT</a:t>
                </a:r>
                <a:r>
                  <a:rPr lang="ko-KR" altLang="en-US" dirty="0"/>
                  <a:t>를 복원하는 모델을 제안</a:t>
                </a:r>
                <a:r>
                  <a:rPr lang="en-US" altLang="ko-KR" dirty="0"/>
                  <a:t>.</a:t>
                </a:r>
              </a:p>
              <a:p>
                <a:pPr lvl="1"/>
                <a:endParaRPr lang="en-US" altLang="ko-KR" dirty="0"/>
              </a:p>
              <a:p>
                <a:pPr lvl="2"/>
                <a:r>
                  <a:rPr lang="en-US" altLang="ko-KR" dirty="0"/>
                  <a:t>Noise input </a:t>
                </a:r>
                <a:r>
                  <a:rPr lang="ko-KR" altLang="en-US" dirty="0"/>
                  <a:t>하나에 </a:t>
                </a:r>
                <a:r>
                  <a:rPr lang="en-US" altLang="ko-KR" dirty="0"/>
                  <a:t>LACT</a:t>
                </a:r>
                <a:r>
                  <a:rPr lang="ko-KR" altLang="en-US" dirty="0"/>
                  <a:t>는 </a:t>
                </a:r>
                <a:r>
                  <a:rPr lang="en-US" altLang="ko-KR" dirty="0"/>
                  <a:t>conditional image</a:t>
                </a:r>
                <a:r>
                  <a:rPr lang="ko-KR" altLang="en-US" dirty="0"/>
                  <a:t>로 중간 삽입되는 방식</a:t>
                </a:r>
                <a:r>
                  <a:rPr lang="en-US" altLang="ko-KR" dirty="0"/>
                  <a:t>.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i="0" dirty="0" smtClean="0">
                        <a:latin typeface="Cambria Math" panose="02040503050406030204" pitchFamily="18" charset="0"/>
                      </a:rPr>
                      <m:t>Prox</m:t>
                    </m:r>
                    <m:r>
                      <a:rPr lang="en-US" altLang="ko-KR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ko-KR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/>
                  <a:t>는 </a:t>
                </a:r>
                <a:r>
                  <a:rPr lang="en-US" altLang="ko-KR" dirty="0"/>
                  <a:t>Proximal Operator(</a:t>
                </a:r>
                <a:r>
                  <a:rPr lang="ko-KR" altLang="en-US" dirty="0"/>
                  <a:t>근위 연산자</a:t>
                </a:r>
                <a:r>
                  <a:rPr lang="en-US" altLang="ko-KR" dirty="0"/>
                  <a:t>)</a:t>
                </a:r>
                <a:r>
                  <a:rPr lang="ko-KR" altLang="en-US" dirty="0"/>
                  <a:t>를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사용하는 방법인 듯</a:t>
                </a:r>
                <a:r>
                  <a:rPr lang="en-US" altLang="ko-KR" dirty="0"/>
                  <a:t>.</a:t>
                </a:r>
                <a:r>
                  <a:rPr lang="ko-KR" altLang="en-US" dirty="0"/>
                  <a:t> 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DC994CD-D007-AEA9-28DE-197324AF40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1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DOLCE: A Model-Based Probabilistic Diffusion Framework for Limited-Angle CT Reconstruction (</a:t>
            </a:r>
            <a:r>
              <a:rPr lang="en-US" altLang="ko-KR" sz="1000" dirty="0">
                <a:hlinkClick r:id="rId3"/>
              </a:rPr>
              <a:t>https://arxiv.org/pdf/2211.12340</a:t>
            </a:r>
            <a:r>
              <a:rPr lang="en-US" altLang="ko-KR" sz="1000" dirty="0"/>
              <a:t>)      </a:t>
            </a:r>
            <a:endParaRPr lang="ko-KR" altLang="en-US" sz="1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35CE73A-105C-3198-D17A-1A9EFEEA8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1" y="3323264"/>
            <a:ext cx="12127017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Reconstruction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</a:t>
            </a:r>
            <a:r>
              <a:rPr lang="ko-KR" altLang="en-US" dirty="0"/>
              <a:t> </a:t>
            </a:r>
            <a:r>
              <a:rPr lang="en-US" altLang="ko-KR" dirty="0"/>
              <a:t>Angle</a:t>
            </a:r>
            <a:r>
              <a:rPr lang="ko-KR" altLang="en-US" dirty="0"/>
              <a:t> </a:t>
            </a:r>
            <a:r>
              <a:rPr lang="en-US" altLang="ko-KR" dirty="0"/>
              <a:t>Computed</a:t>
            </a:r>
            <a:r>
              <a:rPr lang="ko-KR" altLang="en-US" dirty="0"/>
              <a:t> </a:t>
            </a:r>
            <a:r>
              <a:rPr lang="en-US" altLang="ko-KR" dirty="0"/>
              <a:t>Tomography (LACT)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DOLCE result.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B91BC-6111-C76A-FB96-73064CA815F3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DOLCE: A Model-Based Probabilistic Diffusion Framework for Limited-Angle CT Reconstruction (</a:t>
            </a:r>
            <a:r>
              <a:rPr lang="en-US" altLang="ko-KR" sz="1000" dirty="0">
                <a:hlinkClick r:id="rId2"/>
              </a:rPr>
              <a:t>https://arxiv.org/pdf/2211.12340</a:t>
            </a:r>
            <a:r>
              <a:rPr lang="en-US" altLang="ko-KR" sz="1000" dirty="0"/>
              <a:t>)      </a:t>
            </a:r>
            <a:endParaRPr lang="ko-KR" altLang="en-US" sz="1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DFCBB6-7E50-9582-64BA-1F646108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83" y="1438054"/>
            <a:ext cx="5865233" cy="53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Registration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Medical</a:t>
            </a:r>
            <a:r>
              <a:rPr lang="ko-KR" altLang="en-US" dirty="0"/>
              <a:t> </a:t>
            </a:r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Registration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</a:p>
          <a:p>
            <a:pPr lvl="2"/>
            <a:endParaRPr lang="en-US" altLang="ko-KR" dirty="0"/>
          </a:p>
          <a:p>
            <a:pPr lvl="2"/>
            <a:r>
              <a:rPr lang="ko-KR" altLang="en-US" dirty="0"/>
              <a:t>다양한 각도나 크기</a:t>
            </a:r>
            <a:r>
              <a:rPr lang="en-US" altLang="ko-KR" dirty="0"/>
              <a:t>, </a:t>
            </a:r>
            <a:r>
              <a:rPr lang="ko-KR" altLang="en-US" dirty="0"/>
              <a:t>위치 등에 있는 두 영상을 </a:t>
            </a:r>
            <a:r>
              <a:rPr lang="en-US" altLang="ko-KR" dirty="0"/>
              <a:t>Matching </a:t>
            </a:r>
            <a:r>
              <a:rPr lang="ko-KR" altLang="en-US" dirty="0"/>
              <a:t>시켜주는 영상 정합을 의미한다</a:t>
            </a:r>
            <a:r>
              <a:rPr lang="en-US" altLang="ko-KR" dirty="0"/>
              <a:t>.</a:t>
            </a:r>
          </a:p>
          <a:p>
            <a:pPr lvl="2"/>
            <a:r>
              <a:rPr lang="ko-KR" altLang="en-US" dirty="0"/>
              <a:t>두영상의</a:t>
            </a:r>
            <a:r>
              <a:rPr lang="en-US" altLang="ko-KR" dirty="0"/>
              <a:t> </a:t>
            </a:r>
            <a:r>
              <a:rPr lang="ko-KR" altLang="en-US" dirty="0"/>
              <a:t>매칭 점을 찾아주고 매칭 점을 바탕으로 </a:t>
            </a:r>
            <a:r>
              <a:rPr lang="en-US" altLang="ko-KR" dirty="0"/>
              <a:t>Transformation Matrix</a:t>
            </a:r>
            <a:r>
              <a:rPr lang="ko-KR" altLang="en-US" dirty="0"/>
              <a:t>를 예측</a:t>
            </a:r>
            <a:r>
              <a:rPr lang="en-US" altLang="ko-KR" dirty="0"/>
              <a:t>, </a:t>
            </a:r>
            <a:r>
              <a:rPr lang="ko-KR" altLang="en-US" dirty="0"/>
              <a:t>이를 영상을 변환할 때 사용한다</a:t>
            </a:r>
            <a:r>
              <a:rPr lang="en-US" altLang="ko-KR" dirty="0"/>
              <a:t>.</a:t>
            </a:r>
          </a:p>
          <a:p>
            <a:pPr lvl="2"/>
            <a:r>
              <a:rPr lang="ko-KR" altLang="en-US" dirty="0"/>
              <a:t>매칭 점을 찾아주는 </a:t>
            </a:r>
            <a:r>
              <a:rPr lang="en-US" altLang="ko-KR" dirty="0"/>
              <a:t>Iteration Closest Point(ICP)</a:t>
            </a:r>
            <a:r>
              <a:rPr lang="ko-KR" altLang="en-US" dirty="0"/>
              <a:t>는 자율주행의 </a:t>
            </a:r>
            <a:r>
              <a:rPr lang="en-US" altLang="ko-KR" dirty="0"/>
              <a:t>SLAM</a:t>
            </a:r>
            <a:r>
              <a:rPr lang="ko-KR" altLang="en-US" dirty="0"/>
              <a:t> 등의 핵심 기술이기도 하다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Registration</a:t>
            </a:r>
            <a:r>
              <a:rPr lang="ko-KR" altLang="en-US" dirty="0"/>
              <a:t> 기법은 </a:t>
            </a:r>
            <a:r>
              <a:rPr lang="en-US" altLang="ko-KR" dirty="0"/>
              <a:t>Medical </a:t>
            </a:r>
            <a:r>
              <a:rPr lang="ko-KR" altLang="en-US" dirty="0"/>
              <a:t>분야에서도 자주 사용된다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2050" name="Picture 2" descr="image1">
            <a:extLst>
              <a:ext uri="{FF2B5EF4-FFF2-40B4-BE49-F238E27FC236}">
                <a16:creationId xmlns:a16="http://schemas.microsoft.com/office/drawing/2014/main" id="{ABA97F61-F155-FF21-E409-53C3719B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22797"/>
            <a:ext cx="6096000" cy="248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>
                <a:hlinkClick r:id="rId3"/>
              </a:rPr>
              <a:t>https://pebpung.github.io/registration/2022/01/30/Registration-1.html</a:t>
            </a:r>
            <a:r>
              <a:rPr lang="en-US" altLang="ko-KR" sz="1000" dirty="0"/>
              <a:t>      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7748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Registration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Registration</a:t>
            </a:r>
            <a:r>
              <a:rPr lang="ko-KR" altLang="en-US" dirty="0"/>
              <a:t>이 필요한 이유</a:t>
            </a:r>
            <a:r>
              <a:rPr lang="en-US" altLang="ko-KR" dirty="0"/>
              <a:t>:</a:t>
            </a:r>
          </a:p>
          <a:p>
            <a:pPr lvl="1"/>
            <a:endParaRPr lang="en-US" altLang="ko-KR" dirty="0"/>
          </a:p>
          <a:p>
            <a:pPr lvl="2"/>
            <a:r>
              <a:rPr lang="en-US" altLang="ko-KR" dirty="0"/>
              <a:t>1, </a:t>
            </a:r>
            <a:r>
              <a:rPr lang="ko-KR" altLang="en-US" dirty="0"/>
              <a:t>동일 환자</a:t>
            </a:r>
            <a:r>
              <a:rPr lang="en-US" altLang="ko-KR" dirty="0"/>
              <a:t>, </a:t>
            </a:r>
            <a:r>
              <a:rPr lang="ko-KR" altLang="en-US" dirty="0"/>
              <a:t>동일 </a:t>
            </a:r>
            <a:r>
              <a:rPr lang="en-US" altLang="ko-KR" dirty="0"/>
              <a:t>Modal: </a:t>
            </a:r>
          </a:p>
          <a:p>
            <a:pPr lvl="3"/>
            <a:r>
              <a:rPr lang="ko-KR" altLang="en-US" dirty="0"/>
              <a:t>환자의 과거와 현재의 영상을 비교하기 위해서 사용</a:t>
            </a:r>
            <a:r>
              <a:rPr lang="en-US" altLang="ko-KR" dirty="0"/>
              <a:t>. ex) </a:t>
            </a:r>
            <a:r>
              <a:rPr lang="ko-KR" altLang="en-US" dirty="0"/>
              <a:t>시간에 따른 환자의 뇌 영상 변화</a:t>
            </a:r>
            <a:endParaRPr lang="en-US" altLang="ko-KR" dirty="0"/>
          </a:p>
          <a:p>
            <a:pPr lvl="2"/>
            <a:r>
              <a:rPr lang="en-US" altLang="ko-KR" dirty="0"/>
              <a:t>2. </a:t>
            </a:r>
            <a:r>
              <a:rPr lang="ko-KR" altLang="en-US" dirty="0"/>
              <a:t>동일 환자</a:t>
            </a:r>
            <a:r>
              <a:rPr lang="en-US" altLang="ko-KR" dirty="0"/>
              <a:t>, </a:t>
            </a:r>
            <a:r>
              <a:rPr lang="ko-KR" altLang="en-US" dirty="0"/>
              <a:t>다른 </a:t>
            </a:r>
            <a:r>
              <a:rPr lang="en-US" altLang="ko-KR" dirty="0"/>
              <a:t>Modal: </a:t>
            </a:r>
          </a:p>
          <a:p>
            <a:pPr lvl="3"/>
            <a:r>
              <a:rPr lang="ko-KR" altLang="en-US" dirty="0"/>
              <a:t>풍부한 정보를 얻기 위해서 사용 </a:t>
            </a:r>
            <a:r>
              <a:rPr lang="en-US" altLang="ko-KR" dirty="0"/>
              <a:t>ex)</a:t>
            </a:r>
            <a:r>
              <a:rPr lang="ko-KR" altLang="en-US" dirty="0"/>
              <a:t> 뇌병변을 위해 여러가지 </a:t>
            </a:r>
            <a:r>
              <a:rPr lang="en-US" altLang="ko-KR" dirty="0"/>
              <a:t>MRI</a:t>
            </a:r>
            <a:r>
              <a:rPr lang="ko-KR" altLang="en-US" dirty="0"/>
              <a:t>를 확인하는데 각 </a:t>
            </a:r>
            <a:r>
              <a:rPr lang="en-US" altLang="ko-KR" dirty="0"/>
              <a:t>Modal </a:t>
            </a:r>
            <a:r>
              <a:rPr lang="ko-KR" altLang="en-US" dirty="0"/>
              <a:t>별로 위치가 조금씩 다르기 때문에 이를 </a:t>
            </a:r>
            <a:r>
              <a:rPr lang="en-US" altLang="ko-KR" dirty="0"/>
              <a:t>Matching </a:t>
            </a:r>
            <a:r>
              <a:rPr lang="ko-KR" altLang="en-US" dirty="0"/>
              <a:t>해 줌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3.</a:t>
            </a:r>
            <a:r>
              <a:rPr lang="ko-KR" altLang="en-US" dirty="0"/>
              <a:t> 다른 환자</a:t>
            </a:r>
            <a:r>
              <a:rPr lang="en-US" altLang="ko-KR" dirty="0"/>
              <a:t>, </a:t>
            </a:r>
            <a:r>
              <a:rPr lang="ko-KR" altLang="en-US" dirty="0"/>
              <a:t>다른 </a:t>
            </a:r>
            <a:r>
              <a:rPr lang="en-US" altLang="ko-KR" dirty="0"/>
              <a:t>Modal: </a:t>
            </a:r>
          </a:p>
          <a:p>
            <a:pPr lvl="3"/>
            <a:r>
              <a:rPr lang="en-US" altLang="ko-KR" dirty="0"/>
              <a:t>Label</a:t>
            </a:r>
            <a:r>
              <a:rPr lang="ko-KR" altLang="en-US" dirty="0"/>
              <a:t> </a:t>
            </a:r>
            <a:r>
              <a:rPr lang="en-US" altLang="ko-KR" dirty="0"/>
              <a:t>Fusion</a:t>
            </a:r>
            <a:r>
              <a:rPr lang="ko-KR" altLang="en-US" dirty="0"/>
              <a:t>을 위해 사용 </a:t>
            </a:r>
            <a:r>
              <a:rPr lang="en-US" altLang="ko-KR" dirty="0"/>
              <a:t>-&gt; </a:t>
            </a:r>
            <a:r>
              <a:rPr lang="ko-KR" altLang="en-US" dirty="0"/>
              <a:t>기존에 존재하는 </a:t>
            </a:r>
            <a:r>
              <a:rPr lang="en-US" altLang="ko-KR" dirty="0"/>
              <a:t>Label</a:t>
            </a:r>
            <a:r>
              <a:rPr lang="ko-KR" altLang="en-US" dirty="0"/>
              <a:t> 정보를 활용해서 새로운 영상에 </a:t>
            </a:r>
            <a:r>
              <a:rPr lang="en-US" altLang="ko-KR" dirty="0"/>
              <a:t>Labeling </a:t>
            </a:r>
            <a:r>
              <a:rPr lang="ko-KR" altLang="en-US" dirty="0"/>
              <a:t>해주는 기법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(Medical</a:t>
            </a:r>
            <a:r>
              <a:rPr lang="ko-KR" altLang="en-US" dirty="0"/>
              <a:t>과 같은 정적인 영상에 효과적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>
                <a:hlinkClick r:id="rId2"/>
              </a:rPr>
              <a:t>https://pebpung.github.io/registration/2022/01/30/Registration-1.html</a:t>
            </a:r>
            <a:r>
              <a:rPr lang="en-US" altLang="ko-KR" sz="1000" dirty="0"/>
              <a:t>       </a:t>
            </a:r>
            <a:endParaRPr lang="ko-KR" altLang="en-US" sz="1000" dirty="0"/>
          </a:p>
        </p:txBody>
      </p:sp>
      <p:pic>
        <p:nvPicPr>
          <p:cNvPr id="5" name="Picture 2" descr="Axial view of T1, T1ce, T2 and Flair.">
            <a:extLst>
              <a:ext uri="{FF2B5EF4-FFF2-40B4-BE49-F238E27FC236}">
                <a16:creationId xmlns:a16="http://schemas.microsoft.com/office/drawing/2014/main" id="{0EFA27EE-A1C6-1F3E-15B7-08E8C960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" y="4587965"/>
            <a:ext cx="5750169" cy="20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egmentation for MEDIA">
            <a:extLst>
              <a:ext uri="{FF2B5EF4-FFF2-40B4-BE49-F238E27FC236}">
                <a16:creationId xmlns:a16="http://schemas.microsoft.com/office/drawing/2014/main" id="{36C76017-2696-5581-A845-BE9EBC8C7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r="19519"/>
          <a:stretch/>
        </p:blipFill>
        <p:spPr bwMode="auto">
          <a:xfrm>
            <a:off x="7420708" y="4587965"/>
            <a:ext cx="3690535" cy="20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37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Registration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그림과 같이 </a:t>
            </a:r>
            <a:r>
              <a:rPr lang="en-US" altLang="ko-KR" dirty="0"/>
              <a:t>Registration</a:t>
            </a:r>
            <a:r>
              <a:rPr lang="ko-KR" altLang="en-US" dirty="0"/>
              <a:t>은 다양한 종류가 있다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 </a:t>
            </a:r>
            <a:r>
              <a:rPr lang="en-US" altLang="ko-KR" dirty="0"/>
              <a:t>Linear</a:t>
            </a:r>
            <a:r>
              <a:rPr lang="ko-KR" altLang="en-US" dirty="0"/>
              <a:t>한 방법은 단순히 </a:t>
            </a:r>
            <a:r>
              <a:rPr lang="en-US" altLang="ko-KR" dirty="0"/>
              <a:t>Matrix</a:t>
            </a:r>
            <a:r>
              <a:rPr lang="ko-KR" altLang="en-US" dirty="0"/>
              <a:t>의 조합을 통해 만들 수 있지만 </a:t>
            </a:r>
            <a:r>
              <a:rPr lang="en-US" altLang="ko-KR" dirty="0"/>
              <a:t>Nonlinear </a:t>
            </a:r>
            <a:r>
              <a:rPr lang="ko-KR" altLang="en-US" dirty="0"/>
              <a:t>방법은 </a:t>
            </a:r>
            <a:r>
              <a:rPr lang="en-US" altLang="ko-KR" dirty="0"/>
              <a:t>Deformable</a:t>
            </a:r>
            <a:r>
              <a:rPr lang="ko-KR" altLang="en-US" dirty="0"/>
              <a:t>한 알고리즘을 활용해야 한다</a:t>
            </a:r>
            <a:r>
              <a:rPr lang="en-US" altLang="ko-KR" dirty="0"/>
              <a:t>. Ex) Deep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>
                <a:hlinkClick r:id="rId2"/>
              </a:rPr>
              <a:t>https://pebpung.github.io/registration/2022/01/30/Registration-1.html</a:t>
            </a:r>
            <a:r>
              <a:rPr lang="en-US" altLang="ko-KR" sz="1000" dirty="0"/>
              <a:t>       </a:t>
            </a:r>
            <a:endParaRPr lang="ko-KR" altLang="en-US" sz="1000" dirty="0"/>
          </a:p>
        </p:txBody>
      </p:sp>
      <p:pic>
        <p:nvPicPr>
          <p:cNvPr id="6148" name="Picture 4" descr="Geometric transformation">
            <a:extLst>
              <a:ext uri="{FF2B5EF4-FFF2-40B4-BE49-F238E27FC236}">
                <a16:creationId xmlns:a16="http://schemas.microsoft.com/office/drawing/2014/main" id="{5A3BAF78-CFD6-28C1-6576-5A5019BF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86" y="2990484"/>
            <a:ext cx="5467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4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Registration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사람의 표정에 대한 </a:t>
            </a:r>
            <a:r>
              <a:rPr lang="en-US" altLang="ko-KR" dirty="0"/>
              <a:t>Registration </a:t>
            </a:r>
            <a:r>
              <a:rPr lang="ko-KR" altLang="en-US" dirty="0"/>
              <a:t>연구인데</a:t>
            </a:r>
            <a:r>
              <a:rPr lang="en-US" altLang="ko-KR" dirty="0"/>
              <a:t> Medical Image</a:t>
            </a:r>
            <a:r>
              <a:rPr lang="ko-KR" altLang="en-US" dirty="0"/>
              <a:t>에 대한 연구도 되어있어 포함함</a:t>
            </a:r>
            <a:r>
              <a:rPr lang="en-US" altLang="ko-KR" dirty="0"/>
              <a:t>. (KAIST </a:t>
            </a:r>
            <a:r>
              <a:rPr lang="ko-KR" altLang="en-US" dirty="0"/>
              <a:t>논문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 err="1"/>
              <a:t>DiffuseMorph</a:t>
            </a:r>
            <a:r>
              <a:rPr lang="en-US" altLang="ko-KR" sz="1000" dirty="0"/>
              <a:t>: Unsupervised Deformable Image Registration Using Diffusion Model (</a:t>
            </a:r>
            <a:r>
              <a:rPr lang="en-US" altLang="ko-KR" sz="1000" dirty="0">
                <a:hlinkClick r:id="rId2"/>
              </a:rPr>
              <a:t>https://arxiv.org/pdf/2112.05149</a:t>
            </a:r>
            <a:r>
              <a:rPr lang="en-US" altLang="ko-KR" sz="1000" dirty="0"/>
              <a:t>)        </a:t>
            </a:r>
            <a:endParaRPr lang="ko-KR" altLang="en-US" sz="1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7585BE9-58FF-54A7-AA7D-481EF2A0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50" y="3745690"/>
            <a:ext cx="8954750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2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Medical Image Registration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Cardiac MRI Registration results.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 err="1"/>
              <a:t>DiffuseMorph</a:t>
            </a:r>
            <a:r>
              <a:rPr lang="en-US" altLang="ko-KR" sz="1000" dirty="0"/>
              <a:t>: Unsupervised Deformable Image Registration Using Diffusion Model (</a:t>
            </a:r>
            <a:r>
              <a:rPr lang="en-US" altLang="ko-KR" sz="1000" dirty="0">
                <a:hlinkClick r:id="rId2"/>
              </a:rPr>
              <a:t>https://arxiv.org/pdf/2112.05149</a:t>
            </a:r>
            <a:r>
              <a:rPr lang="en-US" altLang="ko-KR" sz="1000" dirty="0"/>
              <a:t>)        </a:t>
            </a:r>
            <a:endParaRPr lang="ko-KR" altLang="en-US" sz="1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F652510-F925-0A13-E09C-BD99FF41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03" y="2290803"/>
            <a:ext cx="5604643" cy="44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71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Denoising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Denoising</a:t>
            </a:r>
            <a:r>
              <a:rPr lang="ko-KR" altLang="en-US" dirty="0"/>
              <a:t>은 다양한 </a:t>
            </a:r>
            <a:r>
              <a:rPr lang="en-US" altLang="ko-KR" dirty="0"/>
              <a:t>Modality</a:t>
            </a:r>
            <a:r>
              <a:rPr lang="ko-KR" altLang="en-US" dirty="0"/>
              <a:t>에서 사용됨</a:t>
            </a:r>
            <a:r>
              <a:rPr lang="en-US" altLang="ko-KR" dirty="0"/>
              <a:t>. (PET, MRI, CT, X-Ray, Ultrasound, etc..)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Super</a:t>
            </a:r>
            <a:r>
              <a:rPr lang="ko-KR" altLang="en-US" dirty="0"/>
              <a:t> </a:t>
            </a:r>
            <a:r>
              <a:rPr lang="en-US" altLang="ko-KR" dirty="0"/>
              <a:t>Resolution </a:t>
            </a:r>
            <a:r>
              <a:rPr lang="ko-KR" altLang="en-US" dirty="0"/>
              <a:t>등과 마찬가지로 영상의 </a:t>
            </a:r>
            <a:r>
              <a:rPr lang="en-US" altLang="ko-KR" dirty="0"/>
              <a:t>Quality</a:t>
            </a:r>
            <a:r>
              <a:rPr lang="ko-KR" altLang="en-US" dirty="0"/>
              <a:t>를 높이기 위해 주로 사용함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0973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Diffusion Models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순차적으로 데이터의 </a:t>
            </a:r>
            <a:r>
              <a:rPr lang="en-US" altLang="ko-KR" dirty="0"/>
              <a:t>Noise</a:t>
            </a:r>
            <a:r>
              <a:rPr lang="ko-KR" altLang="en-US" dirty="0"/>
              <a:t>를 제거하는 확률기반의 학습 방법론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최근 컴퓨터 비전 분야부터 음성 분야에 이르기까지 다양한 </a:t>
            </a:r>
            <a:r>
              <a:rPr lang="en-US" altLang="ko-KR" dirty="0"/>
              <a:t>Modality</a:t>
            </a:r>
            <a:r>
              <a:rPr lang="ko-KR" altLang="en-US" dirty="0"/>
              <a:t>에서 주목받고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기존 방법론과의 차이점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Stochastic + Progressive</a:t>
            </a:r>
            <a:r>
              <a:rPr lang="ko-KR" altLang="en-US" dirty="0"/>
              <a:t> 한 방법론을 통해 </a:t>
            </a:r>
            <a:r>
              <a:rPr lang="en-US" altLang="ko-KR" dirty="0"/>
              <a:t>Mode Collapse, Inductive Bias</a:t>
            </a:r>
            <a:r>
              <a:rPr lang="ko-KR" altLang="en-US" dirty="0"/>
              <a:t>를 해소시킴</a:t>
            </a:r>
            <a:r>
              <a:rPr lang="en-US" altLang="ko-KR" dirty="0"/>
              <a:t>. (Diversity)</a:t>
            </a:r>
          </a:p>
          <a:p>
            <a:pPr lvl="1"/>
            <a:r>
              <a:rPr lang="en-US" altLang="ko-KR" dirty="0"/>
              <a:t>DDPM -&gt; Improved DDPM -&gt; ADM -&gt; LDM -&gt; </a:t>
            </a:r>
            <a:r>
              <a:rPr lang="en-US" altLang="ko-KR" dirty="0" err="1"/>
              <a:t>DiT</a:t>
            </a:r>
            <a:r>
              <a:rPr lang="en-US" altLang="ko-KR" dirty="0"/>
              <a:t> </a:t>
            </a:r>
            <a:r>
              <a:rPr lang="ko-KR" altLang="en-US" dirty="0"/>
              <a:t>등 점차 </a:t>
            </a:r>
            <a:r>
              <a:rPr lang="en-US" altLang="ko-KR" dirty="0"/>
              <a:t>Quality </a:t>
            </a:r>
            <a:r>
              <a:rPr lang="ko-KR" altLang="en-US" dirty="0"/>
              <a:t>면에서도 좋아지고 있음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DDIM, LDM, Consistency Models </a:t>
            </a:r>
            <a:r>
              <a:rPr lang="ko-KR" altLang="en-US" dirty="0"/>
              <a:t>등 </a:t>
            </a:r>
            <a:r>
              <a:rPr lang="en-US" altLang="ko-KR" dirty="0"/>
              <a:t>sampling step</a:t>
            </a:r>
            <a:r>
              <a:rPr lang="ko-KR" altLang="en-US" dirty="0"/>
              <a:t>을 줄이는 연구들을 통해 속도도 증가 중</a:t>
            </a:r>
            <a:r>
              <a:rPr lang="en-US" altLang="ko-KR" dirty="0"/>
              <a:t>. (accelerate)</a:t>
            </a:r>
          </a:p>
          <a:p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4CE7E2-0DC7-365A-7F34-4273439B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39" y="3999955"/>
            <a:ext cx="25812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88AD85-F44C-1D8A-4A72-CFEB751B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99" y="2538521"/>
            <a:ext cx="6405201" cy="11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DD92E7-B5F9-7A79-3806-C9CAAC6F62C1}"/>
              </a:ext>
            </a:extLst>
          </p:cNvPr>
          <p:cNvSpPr txBox="1"/>
          <p:nvPr/>
        </p:nvSpPr>
        <p:spPr>
          <a:xfrm>
            <a:off x="8860793" y="3665582"/>
            <a:ext cx="3413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generative learning trilemma</a:t>
            </a:r>
            <a:endParaRPr lang="ko-KR" altLang="en-US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9467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Denoising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Positron Emission Tomography(PET)</a:t>
            </a:r>
            <a:r>
              <a:rPr lang="ko-KR" altLang="en-US" dirty="0"/>
              <a:t>의 경우 방사능 피폭량이 </a:t>
            </a:r>
            <a:r>
              <a:rPr lang="en-US" altLang="ko-KR" dirty="0"/>
              <a:t>CT</a:t>
            </a:r>
            <a:r>
              <a:rPr lang="ko-KR" altLang="en-US" dirty="0"/>
              <a:t>나 </a:t>
            </a:r>
            <a:r>
              <a:rPr lang="en-US" altLang="ko-KR" dirty="0"/>
              <a:t>X-Ray</a:t>
            </a:r>
            <a:r>
              <a:rPr lang="ko-KR" altLang="en-US" dirty="0"/>
              <a:t>에 비해서도 매우 높기 때문에 최대한 </a:t>
            </a:r>
            <a:r>
              <a:rPr lang="ko-KR" altLang="en-US" dirty="0" err="1"/>
              <a:t>노출량을</a:t>
            </a:r>
            <a:r>
              <a:rPr lang="ko-KR" altLang="en-US" dirty="0"/>
              <a:t> 줄이는 것이 좋음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 err="1"/>
              <a:t>노출량을</a:t>
            </a:r>
            <a:r>
              <a:rPr lang="ko-KR" altLang="en-US" dirty="0"/>
              <a:t> 줄이면 </a:t>
            </a:r>
            <a:r>
              <a:rPr lang="en-US" altLang="ko-KR" dirty="0"/>
              <a:t>noise</a:t>
            </a:r>
            <a:r>
              <a:rPr lang="ko-KR" altLang="en-US" dirty="0"/>
              <a:t>가 많아지기 때문에 </a:t>
            </a:r>
            <a:r>
              <a:rPr lang="en-US" altLang="ko-KR" dirty="0"/>
              <a:t>denoising </a:t>
            </a:r>
            <a:r>
              <a:rPr lang="ko-KR" altLang="en-US" dirty="0"/>
              <a:t>기법들이 사용되고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Dose-aware Diffusion Model for 3D Low-dose PET: Multi-institutional Validation with Reader Study and Real Low-dose Data (</a:t>
            </a:r>
            <a:r>
              <a:rPr lang="en-US" altLang="ko-KR" sz="1000" dirty="0">
                <a:hlinkClick r:id="rId2"/>
              </a:rPr>
              <a:t>https://arxiv.org/pdf/2405.12996</a:t>
            </a:r>
            <a:r>
              <a:rPr lang="en-US" altLang="ko-KR" sz="1000" dirty="0"/>
              <a:t>)         </a:t>
            </a:r>
            <a:endParaRPr lang="ko-KR" altLang="en-US" sz="1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1311150-C4D0-1418-3068-D6BBB35B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46" y="3086099"/>
            <a:ext cx="5012107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9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Denoising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Positron Emission Tomography(PET)</a:t>
            </a:r>
            <a:r>
              <a:rPr lang="ko-KR" altLang="en-US" dirty="0"/>
              <a:t>의 경우 방사능 피폭량이 </a:t>
            </a:r>
            <a:r>
              <a:rPr lang="en-US" altLang="ko-KR" dirty="0"/>
              <a:t>CT</a:t>
            </a:r>
            <a:r>
              <a:rPr lang="ko-KR" altLang="en-US" dirty="0"/>
              <a:t>나 </a:t>
            </a:r>
            <a:r>
              <a:rPr lang="en-US" altLang="ko-KR" dirty="0"/>
              <a:t>X-Ray</a:t>
            </a:r>
            <a:r>
              <a:rPr lang="ko-KR" altLang="en-US" dirty="0"/>
              <a:t>에 비해서도 매우 높기 때문에 최대한 </a:t>
            </a:r>
            <a:r>
              <a:rPr lang="ko-KR" altLang="en-US" dirty="0" err="1"/>
              <a:t>노출량을</a:t>
            </a:r>
            <a:r>
              <a:rPr lang="ko-KR" altLang="en-US" dirty="0"/>
              <a:t> 줄이는 것이 좋음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 err="1"/>
              <a:t>노출량을</a:t>
            </a:r>
            <a:r>
              <a:rPr lang="ko-KR" altLang="en-US" dirty="0"/>
              <a:t> 줄이면 </a:t>
            </a:r>
            <a:r>
              <a:rPr lang="en-US" altLang="ko-KR" dirty="0"/>
              <a:t>noise</a:t>
            </a:r>
            <a:r>
              <a:rPr lang="ko-KR" altLang="en-US" dirty="0"/>
              <a:t>가 많아지기 때문에 </a:t>
            </a:r>
            <a:r>
              <a:rPr lang="en-US" altLang="ko-KR" dirty="0"/>
              <a:t>denoising </a:t>
            </a:r>
            <a:r>
              <a:rPr lang="ko-KR" altLang="en-US" dirty="0"/>
              <a:t>기법들이 사용되고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Dose-aware Diffusion Model for 3D Low-dose PET: Multi-institutional Validation with Reader Study and Real Low-dose Data (</a:t>
            </a:r>
            <a:r>
              <a:rPr lang="en-US" altLang="ko-KR" sz="1000" dirty="0">
                <a:hlinkClick r:id="rId2"/>
              </a:rPr>
              <a:t>https://arxiv.org/pdf/2405.12996</a:t>
            </a:r>
            <a:r>
              <a:rPr lang="en-US" altLang="ko-KR" sz="1000" dirty="0"/>
              <a:t>)         </a:t>
            </a:r>
            <a:endParaRPr lang="ko-KR" altLang="en-US" sz="1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ECF85A3-232F-1AA5-A9E4-0C3CB1BC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86" y="2875084"/>
            <a:ext cx="7713628" cy="37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Denoising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CT</a:t>
            </a:r>
            <a:r>
              <a:rPr lang="ko-KR" altLang="en-US" dirty="0"/>
              <a:t>와 </a:t>
            </a:r>
            <a:r>
              <a:rPr lang="en-US" altLang="ko-KR" dirty="0"/>
              <a:t>Ultrasound </a:t>
            </a:r>
            <a:r>
              <a:rPr lang="ko-KR" altLang="en-US" dirty="0"/>
              <a:t>역시 다양한 이유로 인해 생성되는 </a:t>
            </a:r>
            <a:r>
              <a:rPr lang="en-US" altLang="ko-KR" dirty="0"/>
              <a:t>Noise</a:t>
            </a:r>
            <a:r>
              <a:rPr lang="ko-KR" altLang="en-US" dirty="0"/>
              <a:t>를 제거하기 위한 연구가 진행되고 있음</a:t>
            </a:r>
            <a:r>
              <a:rPr lang="en-US" altLang="ko-KR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Implicit Image-to-Image Schrödinger Bridge for CT Super-Resolution and Denoising (</a:t>
            </a:r>
            <a:r>
              <a:rPr lang="en-US" altLang="ko-KR" sz="1000" dirty="0">
                <a:hlinkClick r:id="rId2"/>
              </a:rPr>
              <a:t>https://arxiv.org/pdf/2403.06069</a:t>
            </a:r>
            <a:r>
              <a:rPr lang="en-US" altLang="ko-KR" sz="1000" dirty="0"/>
              <a:t>) </a:t>
            </a:r>
          </a:p>
          <a:p>
            <a:pPr algn="r"/>
            <a:r>
              <a:rPr lang="en-US" altLang="ko-KR" sz="1000" dirty="0"/>
              <a:t>SDDPM: Speckle Denoising Diffusion Probabilistic Models (</a:t>
            </a:r>
            <a:r>
              <a:rPr lang="en-US" altLang="ko-KR" sz="1000" dirty="0">
                <a:hlinkClick r:id="rId3"/>
              </a:rPr>
              <a:t>https://arxiv.org/pdf/2311.10868</a:t>
            </a:r>
            <a:r>
              <a:rPr lang="en-US" altLang="ko-KR" sz="1000" dirty="0"/>
              <a:t>)         </a:t>
            </a:r>
            <a:endParaRPr lang="ko-KR" altLang="en-US" sz="1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A4796FB-4EF6-6015-2D98-01465CDA5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19" y="3806636"/>
            <a:ext cx="7414562" cy="252914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97BE8EB-4275-16FF-3C8E-D5487767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46334"/>
            <a:ext cx="4672219" cy="31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46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Anomaly Detection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Anomaly</a:t>
            </a:r>
            <a:r>
              <a:rPr lang="ko-KR" altLang="en-US" dirty="0"/>
              <a:t> </a:t>
            </a:r>
            <a:r>
              <a:rPr lang="en-US" altLang="ko-KR" dirty="0"/>
              <a:t>Detection</a:t>
            </a:r>
            <a:r>
              <a:rPr lang="ko-KR" altLang="en-US" dirty="0"/>
              <a:t>은 의료 이미지에서 이상이 있는 부분을 탐지하는 분야이다</a:t>
            </a:r>
            <a:r>
              <a:rPr lang="en-US" altLang="ko-KR" dirty="0"/>
              <a:t>. 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특히 뇌 병변 관련 </a:t>
            </a:r>
            <a:r>
              <a:rPr lang="en-US" altLang="ko-KR" dirty="0"/>
              <a:t>Anomaly Detection </a:t>
            </a:r>
            <a:r>
              <a:rPr lang="ko-KR" altLang="en-US" dirty="0"/>
              <a:t>연구의 비율이 높다</a:t>
            </a:r>
            <a:r>
              <a:rPr lang="en-US" altLang="ko-KR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What is Healthy? Generative Counterfactual Diffusion for Lesion Localization (</a:t>
            </a:r>
            <a:r>
              <a:rPr lang="en-US" altLang="ko-KR" sz="1000" dirty="0">
                <a:hlinkClick r:id="rId2"/>
              </a:rPr>
              <a:t>https://arxiv.org/pdf/2207.12268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C1FF712-9D1B-CC53-7A64-A8AAD718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096" y="3460735"/>
            <a:ext cx="5103807" cy="31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Registration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Anomaly Detection</a:t>
            </a:r>
          </a:p>
          <a:p>
            <a:endParaRPr lang="en-US" altLang="ko-KR" dirty="0"/>
          </a:p>
          <a:p>
            <a:pPr lvl="1"/>
            <a:r>
              <a:rPr lang="en-US" altLang="ko-KR" dirty="0" err="1"/>
              <a:t>AnoDDPM</a:t>
            </a:r>
            <a:r>
              <a:rPr lang="ko-KR" altLang="en-US" dirty="0"/>
              <a:t>은 </a:t>
            </a:r>
            <a:r>
              <a:rPr lang="en-US" altLang="ko-KR" dirty="0"/>
              <a:t>Simplex noise</a:t>
            </a:r>
            <a:r>
              <a:rPr lang="ko-KR" altLang="en-US" dirty="0"/>
              <a:t>와 </a:t>
            </a:r>
            <a:r>
              <a:rPr lang="en-US" altLang="ko-KR" dirty="0"/>
              <a:t>Gaussian noise </a:t>
            </a:r>
            <a:r>
              <a:rPr lang="ko-KR" altLang="en-US" dirty="0"/>
              <a:t>영상을 조합하는 방식으로 </a:t>
            </a:r>
            <a:r>
              <a:rPr lang="en-US" altLang="ko-KR" dirty="0"/>
              <a:t>Reconstruction </a:t>
            </a:r>
            <a:r>
              <a:rPr lang="ko-KR" altLang="en-US" dirty="0"/>
              <a:t>하여 </a:t>
            </a:r>
            <a:r>
              <a:rPr lang="en-US" altLang="ko-KR" dirty="0"/>
              <a:t>Anomaly Detection </a:t>
            </a:r>
            <a:r>
              <a:rPr lang="ko-KR" altLang="en-US" dirty="0"/>
              <a:t>하는 방법론을 제안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B3396-B198-61B1-77A9-82294BD69E65}"/>
              </a:ext>
            </a:extLst>
          </p:cNvPr>
          <p:cNvSpPr txBox="1"/>
          <p:nvPr/>
        </p:nvSpPr>
        <p:spPr>
          <a:xfrm>
            <a:off x="87923" y="749161"/>
            <a:ext cx="12104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 err="1"/>
              <a:t>AnoDDPM</a:t>
            </a:r>
            <a:r>
              <a:rPr lang="en-US" altLang="ko-KR" sz="1000" dirty="0"/>
              <a:t>: Anomaly Detection with Denoising Diffusion Probabilistic Models using Simplex Noise (</a:t>
            </a:r>
            <a:r>
              <a:rPr lang="en-US" altLang="ko-KR" sz="1000" dirty="0">
                <a:hlinkClick r:id="rId2"/>
              </a:rPr>
              <a:t>https://openaccess.thecvf.com/content/CVPR2022W/NTIRE/papers/Wyatt_AnoDDPM_Anomaly_Detection_With_Denoising_Diffusion_Probabilistic_Models_Using_Simplex_CVPRW_2022_paper.pdf</a:t>
            </a:r>
            <a:r>
              <a:rPr lang="en-US" altLang="ko-KR" sz="1000" dirty="0"/>
              <a:t>)  </a:t>
            </a:r>
            <a:endParaRPr lang="ko-KR" altLang="en-US" sz="1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B35D11-F345-29FC-F6FC-83E78252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40" y="2470638"/>
            <a:ext cx="4695218" cy="412359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6B8B723-A67B-BBBC-7C10-0A95AE571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643" y="2206869"/>
            <a:ext cx="2448168" cy="4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88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Etc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이외에도 다양한 </a:t>
            </a:r>
            <a:r>
              <a:rPr lang="en-US" altLang="ko-KR" dirty="0"/>
              <a:t>Medical Imaging </a:t>
            </a:r>
            <a:r>
              <a:rPr lang="ko-KR" altLang="en-US" dirty="0"/>
              <a:t>분야에서 </a:t>
            </a:r>
            <a:r>
              <a:rPr lang="en-US" altLang="ko-KR" dirty="0"/>
              <a:t>Diffusion</a:t>
            </a:r>
            <a:r>
              <a:rPr lang="ko-KR" altLang="en-US" dirty="0"/>
              <a:t> </a:t>
            </a:r>
            <a:r>
              <a:rPr lang="en-US" altLang="ko-KR" dirty="0"/>
              <a:t>Models</a:t>
            </a:r>
            <a:r>
              <a:rPr lang="ko-KR" altLang="en-US" dirty="0"/>
              <a:t>이 사용되고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Classification</a:t>
            </a:r>
          </a:p>
          <a:p>
            <a:pPr lvl="1"/>
            <a:r>
              <a:rPr lang="en-US" altLang="ko-KR" dirty="0"/>
              <a:t>Object Detection</a:t>
            </a:r>
          </a:p>
          <a:p>
            <a:pPr lvl="1"/>
            <a:r>
              <a:rPr lang="en-US" altLang="ko-KR" dirty="0"/>
              <a:t>Segmentation</a:t>
            </a:r>
          </a:p>
          <a:p>
            <a:pPr lvl="1"/>
            <a:r>
              <a:rPr lang="en-US" altLang="ko-KR" dirty="0"/>
              <a:t>Etc..</a:t>
            </a:r>
          </a:p>
          <a:p>
            <a:pPr lvl="1"/>
            <a:endParaRPr lang="en-US" altLang="ko-KR" dirty="0"/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다만 이외의 연구들은 보통 관련 연구가 적거나 성능에 큰 향상이 없었음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  <a:r>
              <a:rPr lang="ko-KR" altLang="en-US" dirty="0">
                <a:solidFill>
                  <a:prstClr val="black"/>
                </a:solidFill>
              </a:rPr>
              <a:t> </a:t>
            </a:r>
            <a:r>
              <a:rPr lang="en-US" altLang="ko-KR" dirty="0">
                <a:solidFill>
                  <a:prstClr val="black"/>
                </a:solidFill>
              </a:rPr>
              <a:t>(Classification </a:t>
            </a:r>
            <a:r>
              <a:rPr lang="ko-KR" altLang="en-US" dirty="0">
                <a:solidFill>
                  <a:prstClr val="black"/>
                </a:solidFill>
              </a:rPr>
              <a:t>등</a:t>
            </a:r>
            <a:r>
              <a:rPr lang="en-US" altLang="ko-KR" dirty="0">
                <a:solidFill>
                  <a:prstClr val="black"/>
                </a:solidFill>
              </a:rPr>
              <a:t>) 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endParaRPr lang="en-US" altLang="ko-KR" dirty="0">
              <a:solidFill>
                <a:prstClr val="black"/>
              </a:solidFill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 2" panose="05020102010507070707" pitchFamily="18" charset="2"/>
              <a:buChar char="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이중에서 최근 많이 연구되고 성능도 준수하게 나오는 연구들에 대해 </a:t>
            </a:r>
            <a:r>
              <a:rPr lang="ko-KR" altLang="en-US">
                <a:solidFill>
                  <a:prstClr val="black"/>
                </a:solidFill>
              </a:rPr>
              <a:t>세미나를 진행 했음</a:t>
            </a:r>
            <a:r>
              <a:rPr lang="en-US" altLang="ko-KR" dirty="0">
                <a:solidFill>
                  <a:prstClr val="black"/>
                </a:solidFill>
              </a:rPr>
              <a:t>.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7653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Diffusion Models</a:t>
            </a:r>
            <a:r>
              <a:rPr lang="ko-KR" altLang="en-US" dirty="0"/>
              <a:t>의 발전에 따라 의료 분야에서도 이에 대한 연구가 다양하게 이루어지고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이번 세미나에서는 다양한 </a:t>
            </a:r>
            <a:r>
              <a:rPr lang="en-US" altLang="ko-KR" dirty="0"/>
              <a:t>Domain</a:t>
            </a:r>
            <a:r>
              <a:rPr lang="ko-KR" altLang="en-US" dirty="0"/>
              <a:t>에서 이루어지는 연구들과 관련 논문에 대해 소개해 보려고 함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 descr="텍스트, 스크린샷, 도표, 평행이(가) 표시된 사진&#10;&#10;자동 생성된 설명">
            <a:extLst>
              <a:ext uri="{FF2B5EF4-FFF2-40B4-BE49-F238E27FC236}">
                <a16:creationId xmlns:a16="http://schemas.microsoft.com/office/drawing/2014/main" id="{0C7E4569-7432-7DEE-F465-B84D7291D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3" y="2167969"/>
            <a:ext cx="4251503" cy="4563811"/>
          </a:xfrm>
          <a:prstGeom prst="rect">
            <a:avLst/>
          </a:prstGeom>
        </p:spPr>
      </p:pic>
      <p:pic>
        <p:nvPicPr>
          <p:cNvPr id="12" name="그림 11" descr="텍스트, 스크린샷, 다채로움, 도표이(가) 표시된 사진&#10;&#10;자동 생성된 설명">
            <a:extLst>
              <a:ext uri="{FF2B5EF4-FFF2-40B4-BE49-F238E27FC236}">
                <a16:creationId xmlns:a16="http://schemas.microsoft.com/office/drawing/2014/main" id="{22FEEEEF-D783-B20A-6E1F-51FFC7F56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45" y="2715030"/>
            <a:ext cx="5204532" cy="34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Diffusion Models</a:t>
            </a:r>
            <a:r>
              <a:rPr lang="ko-KR" altLang="en-US" dirty="0"/>
              <a:t>의 발전에 따라 의료 분야에서도 이에 대한 연구가 다양하게 이루어지고 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이번 세미나에서는 다양한 </a:t>
            </a:r>
            <a:r>
              <a:rPr lang="en-US" altLang="ko-KR" dirty="0"/>
              <a:t>Domain</a:t>
            </a:r>
            <a:r>
              <a:rPr lang="ko-KR" altLang="en-US" dirty="0"/>
              <a:t>에서 이루어지는 연구들과 관련 논문에 대해 소개해 보려고 함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Domain: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Image-to-Image Translation (+ Image Generation)</a:t>
            </a:r>
          </a:p>
          <a:p>
            <a:pPr lvl="1"/>
            <a:r>
              <a:rPr lang="en-US" altLang="ko-KR" dirty="0"/>
              <a:t>Reconstruction</a:t>
            </a:r>
          </a:p>
          <a:p>
            <a:pPr lvl="1"/>
            <a:r>
              <a:rPr lang="en-US" altLang="ko-KR" dirty="0"/>
              <a:t>Registration</a:t>
            </a:r>
          </a:p>
          <a:p>
            <a:pPr lvl="1"/>
            <a:r>
              <a:rPr lang="en-US" altLang="ko-KR" dirty="0"/>
              <a:t>Denoising</a:t>
            </a:r>
          </a:p>
          <a:p>
            <a:pPr lvl="1"/>
            <a:r>
              <a:rPr lang="en-US" altLang="ko-KR" dirty="0"/>
              <a:t>Anomaly Detection</a:t>
            </a:r>
          </a:p>
          <a:p>
            <a:pPr lvl="1"/>
            <a:r>
              <a:rPr lang="en-US" altLang="ko-KR" dirty="0"/>
              <a:t>Etc..</a:t>
            </a:r>
          </a:p>
          <a:p>
            <a:pPr lvl="2"/>
            <a:r>
              <a:rPr lang="en-US" altLang="ko-KR" dirty="0"/>
              <a:t>Classification, Segmentation</a:t>
            </a:r>
            <a:r>
              <a:rPr lang="ko-KR" altLang="en-US" dirty="0"/>
              <a:t>은 제외</a:t>
            </a:r>
            <a:r>
              <a:rPr lang="en-US" altLang="ko-KR" dirty="0"/>
              <a:t>.</a:t>
            </a:r>
          </a:p>
          <a:p>
            <a:pPr lvl="2"/>
            <a:r>
              <a:rPr lang="ko-KR" altLang="en-US" dirty="0"/>
              <a:t>방법론 보다는 </a:t>
            </a:r>
            <a:r>
              <a:rPr lang="en-US" altLang="ko-KR" dirty="0"/>
              <a:t>Domain</a:t>
            </a:r>
            <a:r>
              <a:rPr lang="ko-KR" altLang="en-US" dirty="0"/>
              <a:t>에 대한 소개 위주로 진행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349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MRI</a:t>
            </a:r>
            <a:r>
              <a:rPr lang="ko-KR" altLang="en-US" dirty="0"/>
              <a:t> </a:t>
            </a:r>
            <a:r>
              <a:rPr lang="en-US" altLang="ko-KR" dirty="0"/>
              <a:t>to CT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Medical Imaging </a:t>
            </a:r>
            <a:r>
              <a:rPr lang="ko-KR" altLang="en-US" dirty="0"/>
              <a:t>분야에서는 </a:t>
            </a:r>
            <a:r>
              <a:rPr lang="en-US" altLang="ko-KR" dirty="0"/>
              <a:t>missing modality</a:t>
            </a:r>
            <a:r>
              <a:rPr lang="ko-KR" altLang="en-US" dirty="0"/>
              <a:t>를 다른 </a:t>
            </a:r>
            <a:r>
              <a:rPr lang="en-US" altLang="ko-KR" dirty="0"/>
              <a:t>modality</a:t>
            </a:r>
            <a:r>
              <a:rPr lang="ko-KR" altLang="en-US" dirty="0"/>
              <a:t>로 증강</a:t>
            </a:r>
            <a:r>
              <a:rPr lang="en-US" altLang="ko-KR" dirty="0"/>
              <a:t>(</a:t>
            </a:r>
            <a:r>
              <a:rPr lang="ko-KR" altLang="en-US" dirty="0"/>
              <a:t>변환</a:t>
            </a:r>
            <a:r>
              <a:rPr lang="en-US" altLang="ko-KR" dirty="0"/>
              <a:t>)</a:t>
            </a:r>
            <a:r>
              <a:rPr lang="ko-KR" altLang="en-US" dirty="0"/>
              <a:t>하기 위한 방법으로 </a:t>
            </a:r>
            <a:r>
              <a:rPr lang="en-US" altLang="ko-KR" dirty="0"/>
              <a:t>Diffusion Models</a:t>
            </a:r>
            <a:r>
              <a:rPr lang="ko-KR" altLang="en-US" dirty="0"/>
              <a:t>이 쓰임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예시로 </a:t>
            </a:r>
            <a:r>
              <a:rPr lang="en-US" altLang="ko-KR" dirty="0"/>
              <a:t>CT </a:t>
            </a:r>
            <a:r>
              <a:rPr lang="ko-KR" altLang="en-US" dirty="0"/>
              <a:t>영상은 </a:t>
            </a:r>
            <a:r>
              <a:rPr lang="ko-KR" altLang="en-US" dirty="0" err="1"/>
              <a:t>연조직</a:t>
            </a:r>
            <a:r>
              <a:rPr lang="en-US" altLang="ko-KR" dirty="0"/>
              <a:t>(Soft Tissue)</a:t>
            </a:r>
            <a:r>
              <a:rPr lang="ko-KR" altLang="en-US" dirty="0"/>
              <a:t>에</a:t>
            </a:r>
            <a:r>
              <a:rPr lang="en-US" altLang="ko-KR" dirty="0"/>
              <a:t> </a:t>
            </a:r>
            <a:r>
              <a:rPr lang="ko-KR" altLang="en-US" dirty="0"/>
              <a:t>대한 정보를 알기 어렵기 때문에 </a:t>
            </a:r>
            <a:r>
              <a:rPr lang="en-US" altLang="ko-KR" dirty="0"/>
              <a:t>CT </a:t>
            </a:r>
            <a:r>
              <a:rPr lang="ko-KR" altLang="en-US" dirty="0"/>
              <a:t>영상 촬영 후 </a:t>
            </a:r>
            <a:r>
              <a:rPr lang="en-US" altLang="ko-KR" dirty="0"/>
              <a:t>MRI </a:t>
            </a:r>
            <a:r>
              <a:rPr lang="ko-KR" altLang="en-US" dirty="0"/>
              <a:t>영상으로 정밀 검사를 해야함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4563208" y="749161"/>
            <a:ext cx="7628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 err="1"/>
              <a:t>Conversion</a:t>
            </a:r>
            <a:r>
              <a:rPr lang="ko-KR" altLang="en-US" sz="1000" dirty="0"/>
              <a:t> </a:t>
            </a:r>
            <a:r>
              <a:rPr lang="ko-KR" altLang="en-US" sz="1000" dirty="0" err="1"/>
              <a:t>Between</a:t>
            </a:r>
            <a:r>
              <a:rPr lang="ko-KR" altLang="en-US" sz="1000" dirty="0"/>
              <a:t> CT and MRI </a:t>
            </a:r>
            <a:r>
              <a:rPr lang="ko-KR" altLang="en-US" sz="1000" dirty="0" err="1"/>
              <a:t>Images</a:t>
            </a:r>
            <a:r>
              <a:rPr lang="ko-KR" altLang="en-US" sz="1000" dirty="0"/>
              <a:t> </a:t>
            </a:r>
            <a:r>
              <a:rPr lang="ko-KR" altLang="en-US" sz="1000" dirty="0" err="1"/>
              <a:t>Using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Diffusion</a:t>
            </a:r>
            <a:r>
              <a:rPr lang="ko-KR" altLang="en-US" sz="1000" dirty="0"/>
              <a:t> and </a:t>
            </a:r>
            <a:r>
              <a:rPr lang="ko-KR" altLang="en-US" sz="1000" dirty="0" err="1"/>
              <a:t>Score-Matching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Models</a:t>
            </a:r>
            <a:r>
              <a:rPr lang="ko-KR" altLang="en-US" sz="1000" dirty="0"/>
              <a:t> </a:t>
            </a:r>
            <a:r>
              <a:rPr lang="en-US" altLang="ko-KR" sz="1000" dirty="0"/>
              <a:t>(</a:t>
            </a:r>
            <a:r>
              <a:rPr lang="en-US" altLang="ko-KR" sz="1000" dirty="0">
                <a:hlinkClick r:id="rId2"/>
              </a:rPr>
              <a:t>https://arxiv.org/pdf/2209.12104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9" name="그림 8" descr="스크린샷, 흑백, 타일, 모자이크이(가) 표시된 사진&#10;&#10;자동 생성된 설명">
            <a:extLst>
              <a:ext uri="{FF2B5EF4-FFF2-40B4-BE49-F238E27FC236}">
                <a16:creationId xmlns:a16="http://schemas.microsoft.com/office/drawing/2014/main" id="{59D021D8-2FE1-0AE1-2EBE-0FE9ECBFC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62" y="2880749"/>
            <a:ext cx="4547676" cy="38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MRI</a:t>
            </a:r>
            <a:r>
              <a:rPr lang="ko-KR" altLang="en-US" dirty="0"/>
              <a:t> </a:t>
            </a:r>
            <a:r>
              <a:rPr lang="en-US" altLang="ko-KR" dirty="0"/>
              <a:t>to CT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아래는 </a:t>
            </a:r>
            <a:r>
              <a:rPr lang="en-US" altLang="ko-KR" dirty="0"/>
              <a:t>MRI(T2w) </a:t>
            </a:r>
            <a:r>
              <a:rPr lang="ko-KR" altLang="en-US" dirty="0"/>
              <a:t>영상을 </a:t>
            </a:r>
            <a:r>
              <a:rPr lang="en-US" altLang="ko-KR" dirty="0"/>
              <a:t>CT</a:t>
            </a:r>
            <a:r>
              <a:rPr lang="ko-KR" altLang="en-US" dirty="0"/>
              <a:t>로 변환하는 결과에 대한 비교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pic>
        <p:nvPicPr>
          <p:cNvPr id="5" name="그림 4" descr="스크린샷, 텍스트, 폰트이(가) 표시된 사진&#10;&#10;자동 생성된 설명">
            <a:extLst>
              <a:ext uri="{FF2B5EF4-FFF2-40B4-BE49-F238E27FC236}">
                <a16:creationId xmlns:a16="http://schemas.microsoft.com/office/drawing/2014/main" id="{AE702EC0-87C5-4674-08D5-8B0A14DB0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8" y="3617969"/>
            <a:ext cx="10260623" cy="2687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4563208" y="749161"/>
            <a:ext cx="7628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 err="1"/>
              <a:t>Conversion</a:t>
            </a:r>
            <a:r>
              <a:rPr lang="ko-KR" altLang="en-US" sz="1000" dirty="0"/>
              <a:t> </a:t>
            </a:r>
            <a:r>
              <a:rPr lang="ko-KR" altLang="en-US" sz="1000" dirty="0" err="1"/>
              <a:t>Between</a:t>
            </a:r>
            <a:r>
              <a:rPr lang="ko-KR" altLang="en-US" sz="1000" dirty="0"/>
              <a:t> CT and MRI </a:t>
            </a:r>
            <a:r>
              <a:rPr lang="ko-KR" altLang="en-US" sz="1000" dirty="0" err="1"/>
              <a:t>Images</a:t>
            </a:r>
            <a:r>
              <a:rPr lang="ko-KR" altLang="en-US" sz="1000" dirty="0"/>
              <a:t> </a:t>
            </a:r>
            <a:r>
              <a:rPr lang="ko-KR" altLang="en-US" sz="1000" dirty="0" err="1"/>
              <a:t>Using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Diffusion</a:t>
            </a:r>
            <a:r>
              <a:rPr lang="ko-KR" altLang="en-US" sz="1000" dirty="0"/>
              <a:t> and </a:t>
            </a:r>
            <a:r>
              <a:rPr lang="ko-KR" altLang="en-US" sz="1000" dirty="0" err="1"/>
              <a:t>Score-Matching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Models</a:t>
            </a:r>
            <a:r>
              <a:rPr lang="ko-KR" altLang="en-US" sz="1000" dirty="0"/>
              <a:t> </a:t>
            </a:r>
            <a:r>
              <a:rPr lang="en-US" altLang="ko-KR" sz="1000" dirty="0"/>
              <a:t>(</a:t>
            </a:r>
            <a:r>
              <a:rPr lang="en-US" altLang="ko-KR" sz="1000" dirty="0">
                <a:hlinkClick r:id="rId3"/>
              </a:rPr>
              <a:t>https://arxiv.org/pdf/2209.12104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23001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MRI</a:t>
            </a:r>
            <a:r>
              <a:rPr lang="ko-KR" altLang="en-US" dirty="0"/>
              <a:t> </a:t>
            </a:r>
            <a:r>
              <a:rPr lang="en-US" altLang="ko-KR" dirty="0"/>
              <a:t>to CT</a:t>
            </a:r>
          </a:p>
          <a:p>
            <a:endParaRPr lang="en-US" altLang="ko-KR" dirty="0"/>
          </a:p>
          <a:p>
            <a:pPr lvl="1"/>
            <a:r>
              <a:rPr lang="ko-KR" altLang="en-US" dirty="0"/>
              <a:t>아래는 </a:t>
            </a:r>
            <a:r>
              <a:rPr lang="en-US" altLang="ko-KR" dirty="0"/>
              <a:t>MRI(T2w) </a:t>
            </a:r>
            <a:r>
              <a:rPr lang="ko-KR" altLang="en-US" dirty="0"/>
              <a:t>영상을 </a:t>
            </a:r>
            <a:r>
              <a:rPr lang="en-US" altLang="ko-KR" dirty="0"/>
              <a:t>CT</a:t>
            </a:r>
            <a:r>
              <a:rPr lang="ko-KR" altLang="en-US" dirty="0"/>
              <a:t>로 변환하는 결과에 대한 비교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4563208" y="749161"/>
            <a:ext cx="7628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 err="1"/>
              <a:t>Conversion</a:t>
            </a:r>
            <a:r>
              <a:rPr lang="ko-KR" altLang="en-US" sz="1000" dirty="0"/>
              <a:t> </a:t>
            </a:r>
            <a:r>
              <a:rPr lang="ko-KR" altLang="en-US" sz="1000" dirty="0" err="1"/>
              <a:t>Between</a:t>
            </a:r>
            <a:r>
              <a:rPr lang="ko-KR" altLang="en-US" sz="1000" dirty="0"/>
              <a:t> CT and MRI </a:t>
            </a:r>
            <a:r>
              <a:rPr lang="ko-KR" altLang="en-US" sz="1000" dirty="0" err="1"/>
              <a:t>Images</a:t>
            </a:r>
            <a:r>
              <a:rPr lang="ko-KR" altLang="en-US" sz="1000" dirty="0"/>
              <a:t> </a:t>
            </a:r>
            <a:r>
              <a:rPr lang="ko-KR" altLang="en-US" sz="1000" dirty="0" err="1"/>
              <a:t>Using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Diffusion</a:t>
            </a:r>
            <a:r>
              <a:rPr lang="ko-KR" altLang="en-US" sz="1000" dirty="0"/>
              <a:t> and </a:t>
            </a:r>
            <a:r>
              <a:rPr lang="ko-KR" altLang="en-US" sz="1000" dirty="0" err="1"/>
              <a:t>Score-Matching</a:t>
            </a:r>
            <a:r>
              <a:rPr lang="ko-KR" altLang="en-US" sz="1000" dirty="0"/>
              <a:t> </a:t>
            </a:r>
            <a:r>
              <a:rPr lang="ko-KR" altLang="en-US" sz="1000" dirty="0" err="1"/>
              <a:t>Models</a:t>
            </a:r>
            <a:r>
              <a:rPr lang="ko-KR" altLang="en-US" sz="1000" dirty="0"/>
              <a:t> </a:t>
            </a:r>
            <a:r>
              <a:rPr lang="en-US" altLang="ko-KR" sz="1000" dirty="0"/>
              <a:t>(</a:t>
            </a:r>
            <a:r>
              <a:rPr lang="en-US" altLang="ko-KR" sz="1000" dirty="0">
                <a:hlinkClick r:id="rId2"/>
              </a:rPr>
              <a:t>https://arxiv.org/pdf/2209.12104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9" name="그림 8" descr="병, 실내이(가) 표시된 사진&#10;&#10;자동 생성된 설명">
            <a:extLst>
              <a:ext uri="{FF2B5EF4-FFF2-40B4-BE49-F238E27FC236}">
                <a16:creationId xmlns:a16="http://schemas.microsoft.com/office/drawing/2014/main" id="{AB688311-73FF-4BD2-54C9-F62E7ED4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0" y="3663537"/>
            <a:ext cx="10260000" cy="2637746"/>
          </a:xfrm>
          <a:prstGeom prst="rect">
            <a:avLst/>
          </a:prstGeom>
        </p:spPr>
      </p:pic>
      <p:pic>
        <p:nvPicPr>
          <p:cNvPr id="10" name="그림 9" descr="스크린샷, 텍스트, 폰트이(가) 표시된 사진&#10;&#10;자동 생성된 설명">
            <a:extLst>
              <a:ext uri="{FF2B5EF4-FFF2-40B4-BE49-F238E27FC236}">
                <a16:creationId xmlns:a16="http://schemas.microsoft.com/office/drawing/2014/main" id="{AD338BF1-A8BD-5BAA-8185-16602D123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07"/>
          <a:stretch/>
        </p:blipFill>
        <p:spPr>
          <a:xfrm>
            <a:off x="966000" y="3604834"/>
            <a:ext cx="10260000" cy="1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48E777D-C0F6-0CB3-9639-5E358696F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I2I Translation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C994CD-D007-AEA9-28DE-197324AF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1" y="1026160"/>
            <a:ext cx="11332755" cy="5278845"/>
          </a:xfrm>
        </p:spPr>
        <p:txBody>
          <a:bodyPr/>
          <a:lstStyle/>
          <a:p>
            <a:r>
              <a:rPr lang="en-US" altLang="ko-KR" dirty="0"/>
              <a:t>MRI to CT (Brain).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A Modality</a:t>
            </a:r>
            <a:r>
              <a:rPr lang="ko-KR" altLang="en-US" dirty="0"/>
              <a:t>의 영상은 </a:t>
            </a:r>
            <a:r>
              <a:rPr lang="en-US" altLang="ko-KR" dirty="0"/>
              <a:t>Noise</a:t>
            </a:r>
            <a:r>
              <a:rPr lang="ko-KR" altLang="en-US" dirty="0"/>
              <a:t>를 넣고 </a:t>
            </a:r>
            <a:r>
              <a:rPr lang="en-US" altLang="ko-KR" dirty="0"/>
              <a:t>B Modality</a:t>
            </a:r>
            <a:r>
              <a:rPr lang="ko-KR" altLang="en-US" dirty="0"/>
              <a:t>의 영상은 일반 이미지를 입력하여 </a:t>
            </a:r>
            <a:r>
              <a:rPr lang="en-US" altLang="ko-KR" dirty="0"/>
              <a:t>A modality </a:t>
            </a:r>
            <a:r>
              <a:rPr lang="ko-KR" altLang="en-US" dirty="0"/>
              <a:t>영상을 복원하여 학습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결과적으로 모델은 </a:t>
            </a:r>
            <a:r>
              <a:rPr lang="en-US" altLang="ko-KR" dirty="0"/>
              <a:t>B </a:t>
            </a:r>
            <a:r>
              <a:rPr lang="ko-KR" altLang="en-US" dirty="0"/>
              <a:t>영상을</a:t>
            </a:r>
            <a:r>
              <a:rPr lang="en-US" altLang="ko-KR" dirty="0"/>
              <a:t> A </a:t>
            </a:r>
            <a:r>
              <a:rPr lang="ko-KR" altLang="en-US" dirty="0"/>
              <a:t>영상 </a:t>
            </a:r>
            <a:r>
              <a:rPr lang="en-US" altLang="ko-KR" dirty="0"/>
              <a:t>Modality</a:t>
            </a:r>
            <a:r>
              <a:rPr lang="ko-KR" altLang="en-US" dirty="0"/>
              <a:t>로 변환 할 수 있도록 학습됨</a:t>
            </a:r>
            <a:r>
              <a:rPr lang="en-US" altLang="ko-KR" dirty="0"/>
              <a:t>. (Multi modal?)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1699F-F284-9B4A-9E3D-EC3A24CB17C3}"/>
              </a:ext>
            </a:extLst>
          </p:cNvPr>
          <p:cNvSpPr txBox="1"/>
          <p:nvPr/>
        </p:nvSpPr>
        <p:spPr>
          <a:xfrm>
            <a:off x="1468315" y="749161"/>
            <a:ext cx="10723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 Novel Unified Conditional Score-based Generative Framework for Multi-modal Medical Image Completion (</a:t>
            </a:r>
            <a:r>
              <a:rPr lang="en-US" altLang="ko-KR" sz="1000" dirty="0">
                <a:hlinkClick r:id="rId2"/>
              </a:rPr>
              <a:t>https://arxiv.org/pdf/2207.03430</a:t>
            </a:r>
            <a:r>
              <a:rPr lang="en-US" altLang="ko-KR" sz="1000" dirty="0"/>
              <a:t>) </a:t>
            </a:r>
            <a:endParaRPr lang="ko-KR" altLang="en-US" sz="1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0B49B5-FAD4-6453-9CB7-E605FECF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195" y="2854684"/>
            <a:ext cx="6455609" cy="40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60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8173</TotalTime>
  <Words>2035</Words>
  <Application>Microsoft Office PowerPoint</Application>
  <PresentationFormat>와이드스크린</PresentationFormat>
  <Paragraphs>275</Paragraphs>
  <Slides>35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5" baseType="lpstr">
      <vt:lpstr>KoPubWorld돋움체 Bold</vt:lpstr>
      <vt:lpstr>KoPubWorld돋움체 Medium</vt:lpstr>
      <vt:lpstr>Malgun Gothic Semilight</vt:lpstr>
      <vt:lpstr>맑은 고딕</vt:lpstr>
      <vt:lpstr>Arial</vt:lpstr>
      <vt:lpstr>Calibri</vt:lpstr>
      <vt:lpstr>Calibri Light</vt:lpstr>
      <vt:lpstr>Cambria Math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cs.hong</dc:creator>
  <cp:lastModifiedBy>한동현</cp:lastModifiedBy>
  <cp:revision>732</cp:revision>
  <dcterms:created xsi:type="dcterms:W3CDTF">2022-02-02T04:32:22Z</dcterms:created>
  <dcterms:modified xsi:type="dcterms:W3CDTF">2024-07-21T20:33:19Z</dcterms:modified>
</cp:coreProperties>
</file>