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0"/>
  </p:notesMasterIdLst>
  <p:handoutMasterIdLst>
    <p:handoutMasterId r:id="rId21"/>
  </p:handoutMasterIdLst>
  <p:sldIdLst>
    <p:sldId id="342" r:id="rId2"/>
    <p:sldId id="346" r:id="rId3"/>
    <p:sldId id="350" r:id="rId4"/>
    <p:sldId id="372" r:id="rId5"/>
    <p:sldId id="373" r:id="rId6"/>
    <p:sldId id="371" r:id="rId7"/>
    <p:sldId id="351" r:id="rId8"/>
    <p:sldId id="375" r:id="rId9"/>
    <p:sldId id="378" r:id="rId10"/>
    <p:sldId id="376" r:id="rId11"/>
    <p:sldId id="348" r:id="rId12"/>
    <p:sldId id="379" r:id="rId13"/>
    <p:sldId id="382" r:id="rId14"/>
    <p:sldId id="352" r:id="rId15"/>
    <p:sldId id="383" r:id="rId16"/>
    <p:sldId id="385" r:id="rId17"/>
    <p:sldId id="386" r:id="rId18"/>
    <p:sldId id="36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3817" userDrawn="1">
          <p15:clr>
            <a:srgbClr val="A4A3A4"/>
          </p15:clr>
        </p15:guide>
        <p15:guide id="6" orient="horz" pos="777" userDrawn="1">
          <p15:clr>
            <a:srgbClr val="A4A3A4"/>
          </p15:clr>
        </p15:guide>
        <p15:guide id="7" pos="483" userDrawn="1">
          <p15:clr>
            <a:srgbClr val="A4A3A4"/>
          </p15:clr>
        </p15:guide>
        <p15:guide id="9" pos="3500" userDrawn="1">
          <p15:clr>
            <a:srgbClr val="A4A3A4"/>
          </p15:clr>
        </p15:guide>
        <p15:guide id="10" pos="4180" userDrawn="1">
          <p15:clr>
            <a:srgbClr val="A4A3A4"/>
          </p15:clr>
        </p15:guide>
        <p15:guide id="11" pos="7197" userDrawn="1">
          <p15:clr>
            <a:srgbClr val="A4A3A4"/>
          </p15:clr>
        </p15:guide>
        <p15:guide id="12" orient="horz" pos="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ACC"/>
    <a:srgbClr val="D9DADC"/>
    <a:srgbClr val="4472C4"/>
    <a:srgbClr val="CD0F41"/>
    <a:srgbClr val="F4CCCC"/>
    <a:srgbClr val="FFFFFF"/>
    <a:srgbClr val="000000"/>
    <a:srgbClr val="3E3E3E"/>
    <a:srgbClr val="D5B186"/>
    <a:srgbClr val="002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0" autoAdjust="0"/>
    <p:restoredTop sz="76190" autoAdjust="0"/>
  </p:normalViewPr>
  <p:slideViewPr>
    <p:cSldViewPr snapToGrid="0" showGuides="1">
      <p:cViewPr varScale="1">
        <p:scale>
          <a:sx n="84" d="100"/>
          <a:sy n="84" d="100"/>
        </p:scale>
        <p:origin x="1278" y="90"/>
      </p:cViewPr>
      <p:guideLst>
        <p:guide pos="3817"/>
        <p:guide orient="horz" pos="777"/>
        <p:guide pos="483"/>
        <p:guide pos="3500"/>
        <p:guide pos="4180"/>
        <p:guide pos="7197"/>
        <p:guide orient="horz" pos="663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9" d="100"/>
          <a:sy n="59" d="100"/>
        </p:scale>
        <p:origin x="2371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DD21606-E1F2-4B97-92D1-DAFD45C02F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4DE7504-E995-4FB2-8A43-D5D7468BFC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2224D-1184-45AE-8BA6-1991448FAB4A}" type="datetimeFigureOut">
              <a:rPr lang="ko-KR" altLang="en-US" smtClean="0"/>
              <a:t>2024-07-22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C423F3-CAF7-4940-839A-645C7FDAD4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301FC86-7DA0-458D-A79F-F298A2B274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E0067-DAD4-47D5-9E01-EB118C352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88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B575A-33D8-471D-8367-A965AB842AA0}" type="datetimeFigureOut">
              <a:rPr lang="ko-KR" altLang="en-US" smtClean="0"/>
              <a:t>2024-07-22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702A0-409D-4B63-B3B2-61BA02D306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29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세미나용 발표자료</a:t>
            </a: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Division of AI &amp; Computer Engineering – </a:t>
            </a:r>
            <a:r>
              <a:rPr lang="ko-KR" altLang="en-US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학부</a:t>
            </a: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Department of Computer Science</a:t>
            </a: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– </a:t>
            </a: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대학원</a:t>
            </a:r>
            <a:b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</a:br>
            <a:endParaRPr lang="en-US" altLang="ko-KR" sz="12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754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배치정규화 </a:t>
            </a:r>
            <a:r>
              <a:rPr lang="en-US" altLang="ko-KR" dirty="0"/>
              <a:t>: </a:t>
            </a:r>
            <a:r>
              <a:rPr lang="ko-KR" altLang="en-US" dirty="0"/>
              <a:t>학습 과정에서 </a:t>
            </a:r>
            <a:r>
              <a:rPr lang="en-US" altLang="ko-KR" dirty="0"/>
              <a:t>batch</a:t>
            </a:r>
            <a:r>
              <a:rPr lang="ko-KR" altLang="en-US" dirty="0"/>
              <a:t>마다 평균과 분산을 활용하여 데이터의 분포를 </a:t>
            </a:r>
            <a:r>
              <a:rPr lang="ko-KR" altLang="en-US" dirty="0" err="1"/>
              <a:t>정규화하는</a:t>
            </a:r>
            <a:r>
              <a:rPr lang="ko-KR" altLang="en-US" dirty="0"/>
              <a:t> 과정 </a:t>
            </a:r>
            <a:r>
              <a:rPr lang="en-US" altLang="ko-KR" dirty="0"/>
              <a:t>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SGD :</a:t>
            </a:r>
            <a:r>
              <a:rPr lang="ko-KR" altLang="en-US" dirty="0"/>
              <a:t> 점진적으로 </a:t>
            </a:r>
            <a:r>
              <a:rPr lang="en-US" altLang="ko-KR" dirty="0"/>
              <a:t>loss</a:t>
            </a:r>
            <a:r>
              <a:rPr lang="ko-KR" altLang="en-US" dirty="0"/>
              <a:t>가 가장 적은 지점을 </a:t>
            </a:r>
            <a:r>
              <a:rPr lang="ko-KR" altLang="en-US" dirty="0" err="1"/>
              <a:t>찾는것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Weight decay: </a:t>
            </a:r>
            <a:r>
              <a:rPr lang="ko-KR" altLang="en-US" dirty="0" err="1"/>
              <a:t>오버피팅을</a:t>
            </a:r>
            <a:r>
              <a:rPr lang="ko-KR" altLang="en-US" dirty="0"/>
              <a:t> 예방하기 위해 가중치를 감소 </a:t>
            </a:r>
            <a:r>
              <a:rPr lang="ko-KR" altLang="en-US" dirty="0" err="1"/>
              <a:t>시키는것</a:t>
            </a:r>
            <a:r>
              <a:rPr lang="ko-KR" altLang="en-US" dirty="0"/>
              <a:t> 수치는 </a:t>
            </a:r>
            <a:r>
              <a:rPr lang="ko-KR" altLang="en-US" dirty="0" err="1"/>
              <a:t>람다값</a:t>
            </a:r>
            <a:r>
              <a:rPr lang="ko-KR" altLang="en-US" dirty="0"/>
              <a:t> </a:t>
            </a:r>
            <a:r>
              <a:rPr lang="en-US" altLang="ko-KR" dirty="0"/>
              <a:t>(1/2*</a:t>
            </a:r>
            <a:r>
              <a:rPr lang="ko-KR" altLang="en-US" dirty="0"/>
              <a:t>람다</a:t>
            </a:r>
            <a:r>
              <a:rPr lang="en-US" altLang="ko-KR" dirty="0"/>
              <a:t>*W^2)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Momentum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-US" altLang="ko-KR" dirty="0"/>
              <a:t>SGD</a:t>
            </a:r>
            <a:r>
              <a:rPr lang="ko-KR" altLang="en-US" dirty="0"/>
              <a:t>에서 관성을 더해주는 것으로 이전 값을 고려하여 일정 비율만큼 다음 값을 결정</a:t>
            </a:r>
            <a:r>
              <a:rPr lang="en-US" altLang="ko-KR" dirty="0"/>
              <a:t>.</a:t>
            </a:r>
            <a:r>
              <a:rPr lang="ko-KR" altLang="en-US" dirty="0"/>
              <a:t> 계수는 얼마나 천천히 하강 시킬 </a:t>
            </a:r>
            <a:r>
              <a:rPr lang="ko-KR" altLang="en-US" dirty="0" err="1"/>
              <a:t>것이냐를</a:t>
            </a:r>
            <a:r>
              <a:rPr lang="ko-KR" altLang="en-US" dirty="0"/>
              <a:t> 나타내는 수치</a:t>
            </a:r>
            <a:br>
              <a:rPr lang="en-US" altLang="ko-KR" dirty="0"/>
            </a:br>
            <a:br>
              <a:rPr lang="en-US" altLang="ko-KR" dirty="0"/>
            </a:b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1572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607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2066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altLang="ko-KR" dirty="0" err="1"/>
              <a:t>Ws</a:t>
            </a:r>
            <a:r>
              <a:rPr lang="en-US" altLang="ko-KR" dirty="0"/>
              <a:t> </a:t>
            </a:r>
            <a:r>
              <a:rPr lang="ko-KR" altLang="en-US" dirty="0"/>
              <a:t>로 차원을 늘려주면서 </a:t>
            </a:r>
            <a:r>
              <a:rPr lang="en-US" altLang="ko-KR" dirty="0"/>
              <a:t>weight</a:t>
            </a:r>
            <a:r>
              <a:rPr lang="ko-KR" altLang="en-US" dirty="0"/>
              <a:t> 파라미터가 추가되는데 </a:t>
            </a:r>
            <a:r>
              <a:rPr lang="en-US" altLang="ko-KR" dirty="0" err="1"/>
              <a:t>Cout</a:t>
            </a:r>
            <a:r>
              <a:rPr lang="en-US" altLang="ko-KR" dirty="0"/>
              <a:t> x Cin </a:t>
            </a:r>
            <a:r>
              <a:rPr lang="ko-KR" altLang="en-US" dirty="0"/>
              <a:t>값으로 되어있음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78289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1x1 </a:t>
            </a:r>
            <a:r>
              <a:rPr lang="ko-KR" altLang="en-US" dirty="0" err="1"/>
              <a:t>컨볼루션이</a:t>
            </a:r>
            <a:r>
              <a:rPr lang="ko-KR" altLang="en-US" dirty="0"/>
              <a:t> 계산의 효율성을 증가시킴</a:t>
            </a:r>
            <a:r>
              <a:rPr kumimoji="1" lang="en-US" altLang="ko-KR" dirty="0"/>
              <a:t> (</a:t>
            </a:r>
            <a:r>
              <a:rPr kumimoji="1" lang="ko-KR" altLang="en-US" dirty="0" err="1"/>
              <a:t>시간복잡도</a:t>
            </a:r>
            <a:r>
              <a:rPr kumimoji="1" lang="en-US" altLang="ko-KR" dirty="0"/>
              <a:t>)</a:t>
            </a:r>
            <a:br>
              <a:rPr kumimoji="1" lang="en-US" altLang="ko-KR" dirty="0"/>
            </a:br>
            <a:br>
              <a:rPr kumimoji="1" lang="en-US" altLang="ko-KR" dirty="0"/>
            </a:br>
            <a:r>
              <a:rPr kumimoji="1" lang="ko-KR" altLang="en-US" dirty="0"/>
              <a:t>채널을 </a:t>
            </a:r>
            <a:r>
              <a:rPr kumimoji="1" lang="en-US" altLang="ko-KR" dirty="0"/>
              <a:t>1/4</a:t>
            </a:r>
            <a:r>
              <a:rPr kumimoji="1" lang="ko-KR" altLang="en-US" dirty="0"/>
              <a:t>로 줄임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008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1x1 </a:t>
            </a:r>
            <a:r>
              <a:rPr lang="ko-KR" altLang="en-US" dirty="0" err="1"/>
              <a:t>컨볼루션이</a:t>
            </a:r>
            <a:r>
              <a:rPr lang="ko-KR" altLang="en-US" dirty="0"/>
              <a:t> 계산의 효율성을 증가시킴</a:t>
            </a:r>
            <a:r>
              <a:rPr kumimoji="1" lang="en-US" altLang="ko-KR" dirty="0"/>
              <a:t> (</a:t>
            </a:r>
            <a:r>
              <a:rPr kumimoji="1" lang="ko-KR" altLang="en-US" dirty="0" err="1"/>
              <a:t>시간복잡도</a:t>
            </a:r>
            <a:r>
              <a:rPr kumimoji="1" lang="en-US" altLang="ko-KR" dirty="0"/>
              <a:t>)</a:t>
            </a:r>
            <a:br>
              <a:rPr kumimoji="1" lang="en-US" altLang="ko-KR" dirty="0"/>
            </a:b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981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983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(backbone network)</a:t>
            </a:r>
          </a:p>
          <a:p>
            <a:r>
              <a:rPr lang="ko-KR" altLang="en-US" dirty="0"/>
              <a:t>피처 추출을 담당하는 기본 신경망</a:t>
            </a:r>
            <a:r>
              <a:rPr lang="en-US" altLang="ko-KR" dirty="0"/>
              <a:t>(backbone)</a:t>
            </a:r>
            <a:r>
              <a:rPr lang="ko-KR" altLang="en-US" dirty="0"/>
              <a:t>과 추출된 피처를 이용해 객체를 탐지하는 머리 부분</a:t>
            </a:r>
            <a:r>
              <a:rPr lang="en-US" altLang="ko-KR" dirty="0"/>
              <a:t>(head).</a:t>
            </a:r>
          </a:p>
          <a:p>
            <a:r>
              <a:rPr lang="ko-KR" altLang="en-US" dirty="0"/>
              <a:t>그중 </a:t>
            </a:r>
            <a:r>
              <a:rPr lang="en-US" altLang="ko-KR" dirty="0"/>
              <a:t>backbone</a:t>
            </a:r>
            <a:r>
              <a:rPr lang="ko-KR" altLang="en-US" dirty="0"/>
              <a:t>을 수정</a:t>
            </a:r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622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5784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4432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1349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950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022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dirty="0"/>
              <a:t>H(X)</a:t>
            </a:r>
            <a:r>
              <a:rPr lang="ko-KR" altLang="en-US" dirty="0"/>
              <a:t>는 데이터마다 달라짐 </a:t>
            </a:r>
            <a:r>
              <a:rPr lang="en-US" altLang="ko-KR" dirty="0"/>
              <a:t>(x</a:t>
            </a:r>
            <a:r>
              <a:rPr lang="ko-KR" altLang="en-US" dirty="0"/>
              <a:t>에 따라 변하기 </a:t>
            </a:r>
            <a:r>
              <a:rPr lang="ko-KR" altLang="en-US" dirty="0" err="1"/>
              <a:t>떄문에</a:t>
            </a:r>
            <a:r>
              <a:rPr lang="en-US" altLang="ko-KR" dirty="0"/>
              <a:t>)</a:t>
            </a:r>
            <a:r>
              <a:rPr lang="ko-KR" altLang="en-US" dirty="0"/>
              <a:t> 계속 변화됨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3803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o-KR" altLang="en-US" dirty="0"/>
              <a:t>인풋과 아웃풋 데이터로 구성되어 있는 </a:t>
            </a:r>
            <a:r>
              <a:rPr lang="ko-KR" altLang="en-US" dirty="0" err="1"/>
              <a:t>잔차함수</a:t>
            </a:r>
            <a:r>
              <a:rPr lang="ko-KR" altLang="en-US" dirty="0"/>
              <a:t> 또한 근사할 수 있다고 가정할 수 있음</a:t>
            </a:r>
            <a:endParaRPr lang="en-US" altLang="ko-KR" dirty="0"/>
          </a:p>
          <a:p>
            <a:pPr marL="228600" marR="0" lvl="0" indent="-22860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o-KR" altLang="en-US" dirty="0"/>
              <a:t>위에서 언급한 내용들을 적용시켜보면 아래와 같이 두개의 경우로 나온다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0352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Plain Network</a:t>
            </a:r>
            <a:r>
              <a:rPr lang="ko-KR" altLang="en-US" dirty="0"/>
              <a:t>는 기본적인 딥러닝 모델의 형태로</a:t>
            </a:r>
            <a:r>
              <a:rPr lang="en-US" altLang="ko-KR" dirty="0"/>
              <a:t>, </a:t>
            </a:r>
            <a:r>
              <a:rPr lang="ko-KR" altLang="en-US" dirty="0"/>
              <a:t>각 계층이 순차적으로 연결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입력 데이터는 여러 층을 거쳐 처리되면서 점진적으로 더 높은 수준의 특징을 추출</a:t>
            </a:r>
            <a:br>
              <a:rPr lang="en-US" altLang="ko-KR" dirty="0"/>
            </a:br>
            <a:br>
              <a:rPr lang="en-US" altLang="ko-KR" dirty="0"/>
            </a:b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150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27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타이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137E06-CC97-4619-9A56-19D0A3FFCF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306"/>
            <a:ext cx="12192000" cy="688694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9322541-8C97-729F-9E19-B407D204EC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2" t="76094" r="22476" b="10136"/>
          <a:stretch/>
        </p:blipFill>
        <p:spPr bwMode="auto">
          <a:xfrm>
            <a:off x="9309124" y="5312752"/>
            <a:ext cx="2438400" cy="73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3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9CD81CA-D64A-45D9-BC85-7CC84BB4C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08"/>
            <a:ext cx="12192000" cy="676656"/>
          </a:xfrm>
          <a:prstGeom prst="rect">
            <a:avLst/>
          </a:prstGeom>
        </p:spPr>
      </p:pic>
      <p:sp>
        <p:nvSpPr>
          <p:cNvPr id="21" name="직사각형 20">
            <a:extLst>
              <a:ext uri="{FF2B5EF4-FFF2-40B4-BE49-F238E27FC236}">
                <a16:creationId xmlns:a16="http://schemas.microsoft.com/office/drawing/2014/main" id="{FCD35250-8866-49A9-B0FC-9F0AE4C32026}"/>
              </a:ext>
            </a:extLst>
          </p:cNvPr>
          <p:cNvSpPr/>
          <p:nvPr userDrawn="1"/>
        </p:nvSpPr>
        <p:spPr>
          <a:xfrm rot="5400000">
            <a:off x="171787" y="159192"/>
            <a:ext cx="504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35254-E8CC-4107-BAB3-2D503DF0BBA9}"/>
              </a:ext>
            </a:extLst>
          </p:cNvPr>
          <p:cNvSpPr txBox="1"/>
          <p:nvPr userDrawn="1"/>
        </p:nvSpPr>
        <p:spPr>
          <a:xfrm>
            <a:off x="11444347" y="6415084"/>
            <a:ext cx="62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10F0811-F307-44F9-A192-63EBA736051C}" type="slidenum">
              <a:rPr lang="ko-KR" altLang="en-US" sz="1100" smtClean="0">
                <a:solidFill>
                  <a:srgbClr val="000000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pPr algn="ctr"/>
              <a:t>‹#›</a:t>
            </a:fld>
            <a:endParaRPr lang="ko-KR" altLang="en-US" sz="1800" dirty="0">
              <a:solidFill>
                <a:srgbClr val="000000"/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05577CD6-5A45-4988-9298-FAC45821B30C}"/>
              </a:ext>
            </a:extLst>
          </p:cNvPr>
          <p:cNvCxnSpPr/>
          <p:nvPr userDrawn="1"/>
        </p:nvCxnSpPr>
        <p:spPr>
          <a:xfrm>
            <a:off x="11628847" y="6648119"/>
            <a:ext cx="252000" cy="0"/>
          </a:xfrm>
          <a:prstGeom prst="line">
            <a:avLst/>
          </a:prstGeom>
          <a:ln w="6350">
            <a:solidFill>
              <a:srgbClr val="024A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텍스트 개체 틀 3">
            <a:extLst>
              <a:ext uri="{FF2B5EF4-FFF2-40B4-BE49-F238E27FC236}">
                <a16:creationId xmlns:a16="http://schemas.microsoft.com/office/drawing/2014/main" id="{2E72D198-9532-4DC7-A14A-C275A93777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037" y="-25038"/>
            <a:ext cx="11339177" cy="6244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2400" spc="-15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</a:lstStyle>
          <a:p>
            <a:pPr lvl="0"/>
            <a:r>
              <a:rPr lang="ko-KR" altLang="en-US" dirty="0"/>
              <a:t>슬라이드제목을 입력하세요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3EBB06-5B39-4834-C186-40B88C78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2755" cy="5278845"/>
          </a:xfrm>
        </p:spPr>
        <p:txBody>
          <a:bodyPr>
            <a:normAutofit/>
          </a:bodyPr>
          <a:lstStyle>
            <a:lvl1pPr marL="266700" indent="-266700" latinLnBrk="0">
              <a:lnSpc>
                <a:spcPct val="100000"/>
              </a:lnSpc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latinLnBrk="0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latinLnBrk="0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866C2B-7F0C-1F5C-A6D1-E755534610B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1" t="39818" r="21200" b="46182"/>
          <a:stretch/>
        </p:blipFill>
        <p:spPr bwMode="auto">
          <a:xfrm>
            <a:off x="155950" y="6312264"/>
            <a:ext cx="1727284" cy="506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149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4B68E53-37F7-4DEC-A2E4-8962022C78D9}"/>
              </a:ext>
            </a:extLst>
          </p:cNvPr>
          <p:cNvSpPr txBox="1"/>
          <p:nvPr/>
        </p:nvSpPr>
        <p:spPr>
          <a:xfrm>
            <a:off x="631596" y="1545249"/>
            <a:ext cx="109288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/>
            <a:r>
              <a:rPr lang="en-US" altLang="ko-KR" sz="2800" b="1" i="0" dirty="0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Deep Residual Learning for Image Recognition</a:t>
            </a:r>
            <a:endParaRPr lang="en-US" altLang="ko-KR" sz="2800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lvl="2" algn="ctr"/>
            <a:r>
              <a:rPr lang="en-US" altLang="ko-KR" sz="2800" b="0" i="0" dirty="0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[</a:t>
            </a:r>
            <a:r>
              <a:rPr lang="en-US" altLang="ko-KR" sz="2800" b="0" i="0" dirty="0" err="1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ResNet</a:t>
            </a:r>
            <a:r>
              <a:rPr lang="en-US" altLang="ko-KR" sz="2800" b="0" i="0" dirty="0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] (2016,</a:t>
            </a:r>
            <a:r>
              <a:rPr lang="ko-KR" altLang="en-US" sz="2800" b="0" i="0" dirty="0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2800" b="0" i="0" dirty="0"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CVPR)</a:t>
            </a:r>
            <a:endParaRPr lang="en-US" altLang="ko-KR" sz="2800" dirty="0">
              <a:ea typeface="KoPubWorld돋움체 Medium" panose="00000600000000000000"/>
            </a:endParaRP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18F3127D-9AF5-4AA5-A260-A119480BE8FD}"/>
              </a:ext>
            </a:extLst>
          </p:cNvPr>
          <p:cNvCxnSpPr/>
          <p:nvPr/>
        </p:nvCxnSpPr>
        <p:spPr>
          <a:xfrm>
            <a:off x="5278800" y="1394745"/>
            <a:ext cx="1632031" cy="0"/>
          </a:xfrm>
          <a:prstGeom prst="line">
            <a:avLst/>
          </a:prstGeom>
          <a:ln w="38100">
            <a:solidFill>
              <a:srgbClr val="3E3E3E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56E64E2-B93A-D1CF-6BCF-5F24A50994A9}"/>
              </a:ext>
            </a:extLst>
          </p:cNvPr>
          <p:cNvSpPr txBox="1"/>
          <p:nvPr/>
        </p:nvSpPr>
        <p:spPr>
          <a:xfrm>
            <a:off x="6920871" y="3642946"/>
            <a:ext cx="4839989" cy="1558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2024.07.22</a:t>
            </a:r>
          </a:p>
          <a:p>
            <a:pPr algn="r">
              <a:lnSpc>
                <a:spcPct val="150000"/>
              </a:lnSpc>
            </a:pPr>
            <a:endParaRPr lang="en-US" altLang="ko-KR" sz="1100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Yong-</a:t>
            </a:r>
            <a:r>
              <a:rPr lang="en-US" altLang="ko-KR" dirty="0" err="1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jin</a:t>
            </a: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Choi</a:t>
            </a: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Division of AI &amp; Computer Engineering </a:t>
            </a:r>
          </a:p>
        </p:txBody>
      </p:sp>
    </p:spTree>
    <p:extLst>
      <p:ext uri="{BB962C8B-B14F-4D97-AF65-F5344CB8AC3E}">
        <p14:creationId xmlns:p14="http://schemas.microsoft.com/office/powerpoint/2010/main" val="3368230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Deep Residual Learning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Implementation</a:t>
            </a:r>
          </a:p>
          <a:p>
            <a:pPr lvl="1"/>
            <a:r>
              <a:rPr lang="ko-KR" altLang="en-US" dirty="0"/>
              <a:t>이미지 크기 조정</a:t>
            </a:r>
            <a:endParaRPr lang="en-US" altLang="ko-KR" dirty="0"/>
          </a:p>
          <a:p>
            <a:pPr lvl="2"/>
            <a:r>
              <a:rPr lang="ko-KR" altLang="en-US" dirty="0"/>
              <a:t>이미지의 짧은 쪽 길이를 </a:t>
            </a:r>
            <a:r>
              <a:rPr lang="en-US" altLang="ko-KR" dirty="0"/>
              <a:t>256-480 </a:t>
            </a:r>
            <a:r>
              <a:rPr lang="ko-KR" altLang="en-US" dirty="0"/>
              <a:t>사이의 임의 값으로 설정하여 크기 조정</a:t>
            </a:r>
            <a:endParaRPr lang="en-US" altLang="ko-KR" dirty="0"/>
          </a:p>
          <a:p>
            <a:pPr lvl="1"/>
            <a:r>
              <a:rPr lang="en-US" altLang="ko-KR" dirty="0"/>
              <a:t>Horizontal Flip</a:t>
            </a:r>
            <a:r>
              <a:rPr lang="ko-KR" altLang="en-US" dirty="0"/>
              <a:t>을 사용하여 </a:t>
            </a:r>
            <a:r>
              <a:rPr lang="en-US" altLang="ko-KR" dirty="0"/>
              <a:t>Data Augmentation </a:t>
            </a:r>
            <a:r>
              <a:rPr lang="ko-KR" altLang="en-US" dirty="0"/>
              <a:t>증가</a:t>
            </a:r>
            <a:endParaRPr lang="en-US" altLang="ko-KR" dirty="0"/>
          </a:p>
          <a:p>
            <a:pPr lvl="2"/>
            <a:r>
              <a:rPr lang="en-US" altLang="ko-KR" dirty="0"/>
              <a:t>224x224 </a:t>
            </a:r>
            <a:r>
              <a:rPr lang="ko-KR" altLang="en-US" dirty="0"/>
              <a:t>크기의 이미지를 원본 이미지 또는 수평으로 뒤집은 이미지를 샘플링</a:t>
            </a:r>
            <a:endParaRPr lang="en-US" altLang="ko-KR" dirty="0"/>
          </a:p>
          <a:p>
            <a:pPr lvl="1"/>
            <a:r>
              <a:rPr lang="ko-KR" altLang="en-US" dirty="0"/>
              <a:t>배치 정규화</a:t>
            </a:r>
            <a:endParaRPr lang="en-US" altLang="ko-KR" dirty="0"/>
          </a:p>
          <a:p>
            <a:pPr lvl="2"/>
            <a:r>
              <a:rPr lang="ko-KR" altLang="en-US" dirty="0"/>
              <a:t>각 </a:t>
            </a:r>
            <a:r>
              <a:rPr lang="ko-KR" altLang="en-US" dirty="0" err="1"/>
              <a:t>합성곱</a:t>
            </a:r>
            <a:r>
              <a:rPr lang="ko-KR" altLang="en-US" dirty="0"/>
              <a:t> 연산 후 활성화 함수 전에 적용</a:t>
            </a:r>
            <a:endParaRPr lang="en-US" altLang="ko-KR" dirty="0"/>
          </a:p>
          <a:p>
            <a:pPr lvl="1"/>
            <a:r>
              <a:rPr lang="en-US" altLang="ko-KR" dirty="0"/>
              <a:t>MSGD</a:t>
            </a:r>
          </a:p>
          <a:p>
            <a:pPr lvl="2"/>
            <a:r>
              <a:rPr lang="ko-KR" altLang="en-US" dirty="0"/>
              <a:t>미니배치 크기 </a:t>
            </a:r>
            <a:r>
              <a:rPr lang="en-US" altLang="ko-KR" dirty="0"/>
              <a:t>256</a:t>
            </a:r>
            <a:r>
              <a:rPr lang="ko-KR" altLang="en-US" dirty="0"/>
              <a:t>으로 사용</a:t>
            </a:r>
            <a:endParaRPr lang="en-US" altLang="ko-KR" dirty="0"/>
          </a:p>
          <a:p>
            <a:pPr lvl="1"/>
            <a:r>
              <a:rPr lang="en-US" altLang="ko-KR" dirty="0"/>
              <a:t>Learning Rate : 0.1</a:t>
            </a:r>
          </a:p>
          <a:p>
            <a:pPr lvl="2"/>
            <a:r>
              <a:rPr lang="ko-KR" altLang="en-US" dirty="0"/>
              <a:t>오류가 정체될 때마다 </a:t>
            </a:r>
            <a:r>
              <a:rPr lang="en-US" altLang="ko-KR" dirty="0"/>
              <a:t>10</a:t>
            </a:r>
            <a:r>
              <a:rPr lang="ko-KR" altLang="en-US" dirty="0"/>
              <a:t>배 씩 감소</a:t>
            </a:r>
            <a:r>
              <a:rPr lang="en-US" altLang="ko-KR" dirty="0"/>
              <a:t> </a:t>
            </a:r>
          </a:p>
          <a:p>
            <a:pPr lvl="1"/>
            <a:r>
              <a:rPr lang="en-US" altLang="ko-KR" dirty="0"/>
              <a:t>Weight decay : 0.0001 , momentum : 0.9 , No dropout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28591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ImageNet Classification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Residual network</a:t>
            </a:r>
          </a:p>
          <a:p>
            <a:pPr lvl="2"/>
            <a:r>
              <a:rPr lang="ko-KR" altLang="en-US" dirty="0"/>
              <a:t>입력과 출력 차원을 맞춰주기 위해 </a:t>
            </a:r>
            <a:r>
              <a:rPr lang="en-US" altLang="ko-KR" dirty="0"/>
              <a:t>0 padding</a:t>
            </a:r>
            <a:r>
              <a:rPr lang="ko-KR" altLang="en-US" dirty="0"/>
              <a:t>과 </a:t>
            </a:r>
            <a:r>
              <a:rPr lang="en-US" altLang="ko-KR" dirty="0"/>
              <a:t>Identity Shortcut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AF0BC1C-F924-4C9B-735A-8E3C591CF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037" y="1867023"/>
            <a:ext cx="9712820" cy="3123953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72D3CFED-8D44-CB2C-DBFA-1B8987B21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2555" y="2025396"/>
            <a:ext cx="3369822" cy="99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4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Identity vs Projection Shortcut</a:t>
            </a:r>
          </a:p>
          <a:p>
            <a:pPr lvl="1"/>
            <a:r>
              <a:rPr lang="en-US" altLang="ko-KR" dirty="0"/>
              <a:t>A : zero–padding , Identity shortcut</a:t>
            </a:r>
          </a:p>
          <a:p>
            <a:pPr lvl="1"/>
            <a:r>
              <a:rPr lang="en-US" altLang="ko-KR" dirty="0"/>
              <a:t>B : Projection shortcut , Identity shortcut</a:t>
            </a:r>
          </a:p>
          <a:p>
            <a:pPr lvl="1"/>
            <a:r>
              <a:rPr lang="en-US" altLang="ko-KR" dirty="0"/>
              <a:t>C : All Projection shortcut</a:t>
            </a:r>
          </a:p>
          <a:p>
            <a:pPr lvl="1"/>
            <a:endParaRPr lang="en-US" altLang="ko-KR" dirty="0"/>
          </a:p>
          <a:p>
            <a:pPr lvl="2"/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D429B8F-7191-8A30-62DD-BB8EE54445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9439" y="3429000"/>
            <a:ext cx="4393122" cy="281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788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Identity vs Projection Shortcut</a:t>
            </a:r>
          </a:p>
          <a:p>
            <a:pPr lvl="1"/>
            <a:r>
              <a:rPr lang="en-US" altLang="ko-KR" dirty="0"/>
              <a:t>A &lt; B : zero-padding </a:t>
            </a:r>
            <a:r>
              <a:rPr lang="ko-KR" altLang="en-US" dirty="0"/>
              <a:t>과정에 </a:t>
            </a:r>
            <a:r>
              <a:rPr lang="en-US" altLang="ko-KR" dirty="0"/>
              <a:t>Residual learning</a:t>
            </a:r>
            <a:r>
              <a:rPr lang="ko-KR" altLang="en-US" dirty="0"/>
              <a:t> </a:t>
            </a:r>
            <a:r>
              <a:rPr lang="en-US" altLang="ko-KR" dirty="0"/>
              <a:t>X</a:t>
            </a:r>
          </a:p>
          <a:p>
            <a:pPr lvl="1"/>
            <a:r>
              <a:rPr lang="en-US" altLang="ko-KR" dirty="0"/>
              <a:t>B &lt; C : Projection Shortcut </a:t>
            </a:r>
            <a:r>
              <a:rPr lang="ko-KR" altLang="en-US" dirty="0"/>
              <a:t>과정에서 </a:t>
            </a:r>
            <a:r>
              <a:rPr lang="en-US" altLang="ko-KR" dirty="0"/>
              <a:t>Extra parameter</a:t>
            </a:r>
            <a:r>
              <a:rPr lang="ko-KR" altLang="en-US" dirty="0"/>
              <a:t>가 생김</a:t>
            </a:r>
            <a:endParaRPr lang="en-US" altLang="ko-KR" dirty="0"/>
          </a:p>
          <a:p>
            <a:pPr lvl="1"/>
            <a:r>
              <a:rPr lang="en-US" altLang="ko-KR" dirty="0"/>
              <a:t>C</a:t>
            </a:r>
            <a:r>
              <a:rPr lang="ko-KR" altLang="en-US" dirty="0"/>
              <a:t>가 가장 좋은 성능을 보이지만</a:t>
            </a:r>
            <a:r>
              <a:rPr lang="en-US" altLang="ko-KR" dirty="0"/>
              <a:t>, </a:t>
            </a:r>
            <a:r>
              <a:rPr lang="ko-KR" altLang="en-US" dirty="0"/>
              <a:t>성능의 차이가 크지 않음</a:t>
            </a:r>
            <a:r>
              <a:rPr lang="en-US" altLang="ko-KR" dirty="0"/>
              <a:t>.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238A40D-9626-641D-2865-80C4E732E0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44" b="644"/>
          <a:stretch/>
        </p:blipFill>
        <p:spPr>
          <a:xfrm>
            <a:off x="3899439" y="3429000"/>
            <a:ext cx="4393122" cy="281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582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429623" y="1026160"/>
            <a:ext cx="11332755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Deeper Bottleneck Architectures for ImageNet</a:t>
            </a:r>
          </a:p>
          <a:p>
            <a:pPr lvl="1"/>
            <a:r>
              <a:rPr lang="en-US" altLang="ko-KR" dirty="0"/>
              <a:t>2</a:t>
            </a:r>
            <a:r>
              <a:rPr lang="ko-KR" altLang="en-US" dirty="0"/>
              <a:t>개의 </a:t>
            </a:r>
            <a:r>
              <a:rPr lang="en-US" altLang="ko-KR" dirty="0"/>
              <a:t>Layer</a:t>
            </a:r>
            <a:r>
              <a:rPr lang="ko-KR" altLang="en-US" dirty="0"/>
              <a:t>를 사용하는 </a:t>
            </a:r>
            <a:r>
              <a:rPr lang="en-US" altLang="ko-KR" dirty="0"/>
              <a:t>Residual function</a:t>
            </a:r>
            <a:r>
              <a:rPr lang="ko-KR" altLang="en-US" dirty="0"/>
              <a:t>에서 </a:t>
            </a:r>
            <a:r>
              <a:rPr lang="en-US" altLang="ko-KR" dirty="0"/>
              <a:t>3</a:t>
            </a:r>
            <a:r>
              <a:rPr lang="ko-KR" altLang="en-US" dirty="0"/>
              <a:t>개의 </a:t>
            </a:r>
            <a:r>
              <a:rPr lang="en-US" altLang="ko-KR" dirty="0"/>
              <a:t>Layer</a:t>
            </a:r>
            <a:r>
              <a:rPr lang="ko-KR" altLang="en-US" dirty="0"/>
              <a:t>를 사용함</a:t>
            </a:r>
            <a:endParaRPr lang="en-US" altLang="ko-KR" dirty="0"/>
          </a:p>
          <a:p>
            <a:pPr lvl="1"/>
            <a:r>
              <a:rPr lang="en-US" altLang="ko-KR" dirty="0"/>
              <a:t>1x1 : input channel</a:t>
            </a:r>
            <a:r>
              <a:rPr lang="ko-KR" altLang="en-US" dirty="0"/>
              <a:t>의</a:t>
            </a:r>
            <a:r>
              <a:rPr lang="en-US" altLang="ko-KR" dirty="0"/>
              <a:t> </a:t>
            </a:r>
            <a:r>
              <a:rPr lang="ko-KR" altLang="en-US" dirty="0"/>
              <a:t>크기를 줄이고</a:t>
            </a:r>
            <a:r>
              <a:rPr lang="en-US" altLang="ko-KR" dirty="0"/>
              <a:t>, output channel</a:t>
            </a:r>
            <a:r>
              <a:rPr lang="ko-KR" altLang="en-US" dirty="0"/>
              <a:t>의 크기를 증가</a:t>
            </a:r>
            <a:endParaRPr lang="en-US" altLang="ko-KR" dirty="0"/>
          </a:p>
          <a:p>
            <a:pPr lvl="1"/>
            <a:r>
              <a:rPr lang="en-US" altLang="ko-KR" dirty="0"/>
              <a:t>Train </a:t>
            </a:r>
            <a:r>
              <a:rPr lang="ko-KR" altLang="en-US" dirty="0"/>
              <a:t>시간 감소</a:t>
            </a:r>
            <a:endParaRPr lang="en-US" altLang="ko-KR" dirty="0"/>
          </a:p>
          <a:p>
            <a:pPr lvl="1"/>
            <a:r>
              <a:rPr lang="en-US" altLang="ko-KR" dirty="0"/>
              <a:t>Projection Shortcut</a:t>
            </a:r>
            <a:r>
              <a:rPr lang="ko-KR" altLang="en-US" dirty="0"/>
              <a:t>의 경우 시간 복잡도와 모델의 크기가 </a:t>
            </a:r>
            <a:r>
              <a:rPr lang="en-US" altLang="ko-KR" dirty="0"/>
              <a:t>2</a:t>
            </a:r>
            <a:r>
              <a:rPr lang="ko-KR" altLang="en-US" dirty="0"/>
              <a:t>배 </a:t>
            </a:r>
            <a:r>
              <a:rPr lang="en-US" altLang="ko-KR" dirty="0"/>
              <a:t>&gt; Identity Shortcut</a:t>
            </a:r>
            <a:r>
              <a:rPr lang="ko-KR" altLang="en-US" dirty="0"/>
              <a:t>이 중요</a:t>
            </a:r>
            <a:endParaRPr lang="en-US" altLang="ko-KR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743A4D5-F3A0-055D-EFCF-1AC49B9E6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311" y="3665582"/>
            <a:ext cx="6852628" cy="2530639"/>
          </a:xfrm>
          <a:prstGeom prst="rect">
            <a:avLst/>
          </a:prstGeom>
        </p:spPr>
      </p:pic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4D0AD646-A17B-2FB8-E396-FF17BDB889FB}"/>
              </a:ext>
            </a:extLst>
          </p:cNvPr>
          <p:cNvCxnSpPr>
            <a:cxnSpLocks/>
          </p:cNvCxnSpPr>
          <p:nvPr/>
        </p:nvCxnSpPr>
        <p:spPr>
          <a:xfrm>
            <a:off x="5673686" y="4836405"/>
            <a:ext cx="9144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4D3863B-8599-1F01-0623-F3B1DA3060D1}"/>
              </a:ext>
            </a:extLst>
          </p:cNvPr>
          <p:cNvSpPr txBox="1"/>
          <p:nvPr/>
        </p:nvSpPr>
        <p:spPr>
          <a:xfrm>
            <a:off x="2853369" y="6201506"/>
            <a:ext cx="1773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Building block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F9BE9B-8C31-B7A2-450B-173ECC62DE52}"/>
              </a:ext>
            </a:extLst>
          </p:cNvPr>
          <p:cNvSpPr txBox="1"/>
          <p:nvPr/>
        </p:nvSpPr>
        <p:spPr>
          <a:xfrm>
            <a:off x="6787909" y="6201506"/>
            <a:ext cx="1773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Bottleneck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9572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429623" y="1026160"/>
            <a:ext cx="11332755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Deeper Bottleneck Architectures</a:t>
            </a:r>
          </a:p>
          <a:p>
            <a:pPr lvl="1"/>
            <a:r>
              <a:rPr lang="en-US" altLang="ko-KR" dirty="0"/>
              <a:t>152 Layer</a:t>
            </a:r>
            <a:r>
              <a:rPr lang="ko-KR" altLang="en-US" dirty="0"/>
              <a:t>까지도 </a:t>
            </a:r>
            <a:r>
              <a:rPr lang="en-US" altLang="ko-KR" dirty="0"/>
              <a:t>34Layer</a:t>
            </a:r>
            <a:r>
              <a:rPr lang="ko-KR" altLang="en-US" dirty="0"/>
              <a:t>보다 정확함</a:t>
            </a:r>
            <a:endParaRPr lang="en-US" altLang="ko-KR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F7F91D65-C7E1-4EAE-CE49-5E6C10158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79632"/>
              </p:ext>
            </p:extLst>
          </p:nvPr>
        </p:nvGraphicFramePr>
        <p:xfrm>
          <a:off x="2124625" y="3228708"/>
          <a:ext cx="8127999" cy="2189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10211247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0999745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618908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b="0" dirty="0">
                          <a:solidFill>
                            <a:sysClr val="windowText" lastClr="000000"/>
                          </a:solidFill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Method</a:t>
                      </a:r>
                      <a:endParaRPr lang="ko-KR" altLang="en-US" sz="1600" b="0" dirty="0">
                        <a:solidFill>
                          <a:sysClr val="windowText" lastClr="000000"/>
                        </a:solidFill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ysClr val="windowText" lastClr="000000"/>
                          </a:solidFill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Top-1 err.</a:t>
                      </a:r>
                      <a:endParaRPr lang="ko-KR" altLang="en-US" sz="1600" b="0" dirty="0">
                        <a:solidFill>
                          <a:sysClr val="windowText" lastClr="000000"/>
                        </a:solidFill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>
                          <a:solidFill>
                            <a:sysClr val="windowText" lastClr="000000"/>
                          </a:solidFill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Top-5 err.</a:t>
                      </a:r>
                      <a:endParaRPr lang="ko-KR" altLang="en-US" sz="1600" b="0" dirty="0">
                        <a:solidFill>
                          <a:sysClr val="windowText" lastClr="000000"/>
                        </a:solidFill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0547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ResNet-34 B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21.84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5.71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305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ResNet-34 C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21.53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5.60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127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ResNet-50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20.74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5.25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3758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ResNet-101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19.87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4.60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319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600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ResNet-152</a:t>
                      </a:r>
                      <a:endParaRPr lang="ko-KR" altLang="en-US" sz="1600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19.38</a:t>
                      </a:r>
                      <a:endParaRPr lang="ko-KR" altLang="en-US" sz="1600" b="1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latin typeface="KoPubWorld돋움체 Bold" panose="00000800000000000000" pitchFamily="2" charset="-127"/>
                          <a:ea typeface="KoPubWorld돋움체 Bold" panose="00000800000000000000" pitchFamily="2" charset="-127"/>
                          <a:cs typeface="KoPubWorld돋움체 Bold" panose="00000800000000000000" pitchFamily="2" charset="-127"/>
                        </a:rPr>
                        <a:t>4.49</a:t>
                      </a:r>
                      <a:endParaRPr lang="ko-KR" altLang="en-US" sz="1600" b="1" dirty="0">
                        <a:latin typeface="KoPubWorld돋움체 Bold" panose="00000800000000000000" pitchFamily="2" charset="-127"/>
                        <a:ea typeface="KoPubWorld돋움체 Bold" panose="00000800000000000000" pitchFamily="2" charset="-127"/>
                        <a:cs typeface="KoPubWorld돋움체 Bold" panose="00000800000000000000" pitchFamily="2" charset="-127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1478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724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CIFAR-10 </a:t>
            </a:r>
          </a:p>
          <a:p>
            <a:pPr lvl="1"/>
            <a:r>
              <a:rPr lang="en-US" altLang="ko-KR" dirty="0"/>
              <a:t>Plain net</a:t>
            </a:r>
            <a:r>
              <a:rPr lang="ko-KR" altLang="en-US" dirty="0"/>
              <a:t>은 </a:t>
            </a:r>
            <a:r>
              <a:rPr lang="en-US" altLang="ko-KR" dirty="0"/>
              <a:t>layer</a:t>
            </a:r>
            <a:r>
              <a:rPr lang="ko-KR" altLang="en-US" dirty="0"/>
              <a:t>가 깊어질수록 </a:t>
            </a:r>
            <a:r>
              <a:rPr lang="en-US" altLang="ko-KR" dirty="0"/>
              <a:t>error </a:t>
            </a:r>
            <a:r>
              <a:rPr lang="ko-KR" altLang="en-US" dirty="0"/>
              <a:t>상승</a:t>
            </a:r>
            <a:endParaRPr lang="en-US" altLang="ko-KR" dirty="0"/>
          </a:p>
          <a:p>
            <a:pPr lvl="1"/>
            <a:r>
              <a:rPr lang="en-US" altLang="ko-KR" dirty="0" err="1"/>
              <a:t>ResNet</a:t>
            </a:r>
            <a:r>
              <a:rPr lang="ko-KR" altLang="en-US" dirty="0"/>
              <a:t>은</a:t>
            </a:r>
            <a:r>
              <a:rPr lang="en-US" altLang="ko-KR" dirty="0"/>
              <a:t> layer</a:t>
            </a:r>
            <a:r>
              <a:rPr lang="ko-KR" altLang="en-US" dirty="0"/>
              <a:t>가 깊어질수록 </a:t>
            </a:r>
            <a:r>
              <a:rPr lang="en-US" altLang="ko-KR" dirty="0"/>
              <a:t>error</a:t>
            </a:r>
            <a:r>
              <a:rPr lang="ko-KR" altLang="en-US" dirty="0"/>
              <a:t> 감소</a:t>
            </a:r>
            <a:endParaRPr lang="en-US" altLang="ko-KR" dirty="0"/>
          </a:p>
          <a:p>
            <a:pPr lvl="1"/>
            <a:r>
              <a:rPr lang="en-US" altLang="ko-KR" dirty="0"/>
              <a:t>Layer 1202</a:t>
            </a:r>
            <a:r>
              <a:rPr lang="ko-KR" altLang="en-US" dirty="0"/>
              <a:t>에서는 </a:t>
            </a:r>
            <a:r>
              <a:rPr lang="en-US" altLang="ko-KR" dirty="0"/>
              <a:t>error </a:t>
            </a:r>
            <a:r>
              <a:rPr lang="ko-KR" altLang="en-US" dirty="0"/>
              <a:t>증가 </a:t>
            </a:r>
            <a:r>
              <a:rPr lang="en-US" altLang="ko-KR" dirty="0"/>
              <a:t>by</a:t>
            </a:r>
            <a:r>
              <a:rPr lang="ko-KR" altLang="en-US" dirty="0"/>
              <a:t> </a:t>
            </a:r>
            <a:r>
              <a:rPr lang="en-US" altLang="ko-KR" dirty="0"/>
              <a:t>overfitting</a:t>
            </a:r>
          </a:p>
          <a:p>
            <a:pPr lvl="2"/>
            <a:r>
              <a:rPr lang="ko-KR" altLang="en-US" dirty="0"/>
              <a:t>작은 </a:t>
            </a:r>
            <a:r>
              <a:rPr lang="en-US" altLang="ko-KR" dirty="0"/>
              <a:t>dataset</a:t>
            </a:r>
            <a:r>
              <a:rPr lang="ko-KR" altLang="en-US" dirty="0"/>
              <a:t>에 비해 너무 깊음</a:t>
            </a:r>
            <a:endParaRPr lang="en-US" altLang="ko-KR" dirty="0"/>
          </a:p>
          <a:p>
            <a:pPr lvl="2"/>
            <a:r>
              <a:rPr lang="ko-KR" altLang="en-US" dirty="0"/>
              <a:t>강한 </a:t>
            </a:r>
            <a:r>
              <a:rPr lang="en-US" altLang="ko-KR" dirty="0"/>
              <a:t>Regularization</a:t>
            </a:r>
            <a:r>
              <a:rPr lang="ko-KR" altLang="en-US" dirty="0"/>
              <a:t>은 좋은 성능을 보였지만 해당 논문에서는 비교적 심플한 구조를 사용</a:t>
            </a:r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8095065-B1D9-01A3-9942-7FE7BABE1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19" y="3534941"/>
            <a:ext cx="10716762" cy="277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746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Object Detection on PASCAL and MS COCO</a:t>
            </a:r>
          </a:p>
          <a:p>
            <a:pPr lvl="1"/>
            <a:r>
              <a:rPr lang="ko-KR" altLang="en-US" dirty="0"/>
              <a:t>검출 </a:t>
            </a:r>
            <a:r>
              <a:rPr lang="en-US" altLang="ko-KR" dirty="0"/>
              <a:t>method</a:t>
            </a:r>
            <a:r>
              <a:rPr lang="ko-KR" altLang="en-US" dirty="0"/>
              <a:t>로는 </a:t>
            </a:r>
            <a:r>
              <a:rPr lang="en-US" altLang="ko-KR" dirty="0"/>
              <a:t>Faster R-CNN </a:t>
            </a:r>
            <a:r>
              <a:rPr lang="ko-KR" altLang="en-US" dirty="0"/>
              <a:t>모델 사용</a:t>
            </a:r>
            <a:endParaRPr lang="en-US" altLang="ko-KR" dirty="0"/>
          </a:p>
          <a:p>
            <a:pPr lvl="1"/>
            <a:r>
              <a:rPr lang="ko-KR" altLang="en-US" dirty="0"/>
              <a:t>기본 신경망을 </a:t>
            </a:r>
            <a:r>
              <a:rPr lang="en-US" altLang="ko-KR" dirty="0"/>
              <a:t>VGG-16 &gt; ResNet-101</a:t>
            </a:r>
            <a:r>
              <a:rPr lang="ko-KR" altLang="en-US" dirty="0"/>
              <a:t>로 교체</a:t>
            </a:r>
            <a:r>
              <a:rPr lang="en-US" altLang="ko-KR" dirty="0"/>
              <a:t>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512B972-46BA-9434-9D84-4F0AD81DC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787" y="2777706"/>
            <a:ext cx="6164425" cy="395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80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Conclusion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Key </a:t>
            </a:r>
            <a:r>
              <a:rPr lang="en-US" altLang="ko-KR" dirty="0">
                <a:solidFill>
                  <a:srgbClr val="000000"/>
                </a:solidFill>
              </a:rPr>
              <a:t>C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ontributions</a:t>
            </a:r>
            <a:endParaRPr lang="en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en-US" altLang="ko-KR" dirty="0" err="1">
                <a:solidFill>
                  <a:srgbClr val="000000"/>
                </a:solidFill>
              </a:rPr>
              <a:t>ResNet</a:t>
            </a:r>
            <a:r>
              <a:rPr lang="ko-KR" altLang="en-US" dirty="0">
                <a:solidFill>
                  <a:srgbClr val="000000"/>
                </a:solidFill>
              </a:rPr>
              <a:t>은 더 깊은 네트워크 학습을 가능하게 하였고</a:t>
            </a:r>
            <a:r>
              <a:rPr lang="en-US" altLang="ko-KR" dirty="0">
                <a:solidFill>
                  <a:srgbClr val="000000"/>
                </a:solidFill>
              </a:rPr>
              <a:t>, Gradient Vanishing </a:t>
            </a:r>
            <a:r>
              <a:rPr lang="ko-KR" altLang="en-US" dirty="0">
                <a:solidFill>
                  <a:srgbClr val="000000"/>
                </a:solidFill>
              </a:rPr>
              <a:t>을 극복함</a:t>
            </a:r>
            <a:endParaRPr lang="en-US" altLang="ko-KR" dirty="0">
              <a:solidFill>
                <a:srgbClr val="000000"/>
              </a:solidFill>
            </a:endParaRPr>
          </a:p>
          <a:p>
            <a:pPr lvl="1"/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ImageNet,</a:t>
            </a:r>
            <a:r>
              <a:rPr lang="en-US" altLang="ko-KR" dirty="0">
                <a:solidFill>
                  <a:srgbClr val="000000"/>
                </a:solidFill>
              </a:rPr>
              <a:t> CIFAR-10 </a:t>
            </a:r>
            <a:r>
              <a:rPr lang="ko-KR" altLang="en-US" dirty="0">
                <a:solidFill>
                  <a:srgbClr val="000000"/>
                </a:solidFill>
              </a:rPr>
              <a:t>등 다양한 데이터셋에서 높은 성능을 기록함</a:t>
            </a:r>
            <a:endParaRPr lang="en-US" altLang="ko-KR" dirty="0">
              <a:solidFill>
                <a:srgbClr val="000000"/>
              </a:solidFill>
            </a:endParaRPr>
          </a:p>
          <a:p>
            <a:pPr lvl="1"/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네트워크 깊이에 따른 성능 향상과 다양한 깊이에서 높은 성능을 보여줌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altLang="ko-KR" dirty="0">
              <a:solidFill>
                <a:srgbClr val="000000"/>
              </a:solidFill>
            </a:endParaRPr>
          </a:p>
          <a:p>
            <a:pPr algn="l"/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Future Work</a:t>
            </a:r>
          </a:p>
          <a:p>
            <a:pPr lvl="1"/>
            <a:r>
              <a:rPr lang="ko-KR" altLang="en-US" dirty="0">
                <a:solidFill>
                  <a:srgbClr val="000000"/>
                </a:solidFill>
                <a:latin typeface="-webkit-standard"/>
              </a:rPr>
              <a:t>더 깊은 네트워크의 학습 효율성 향상 및 </a:t>
            </a:r>
            <a:r>
              <a:rPr lang="ko-KR" altLang="en-US" dirty="0" err="1">
                <a:solidFill>
                  <a:srgbClr val="000000"/>
                </a:solidFill>
                <a:latin typeface="-webkit-standard"/>
              </a:rPr>
              <a:t>경량화된</a:t>
            </a:r>
            <a:r>
              <a:rPr lang="ko-KR" altLang="en-US" dirty="0">
                <a:solidFill>
                  <a:srgbClr val="000000"/>
                </a:solidFill>
                <a:latin typeface="-webkit-standard"/>
              </a:rPr>
              <a:t> 모델 설계</a:t>
            </a:r>
            <a:endParaRPr lang="en-US" altLang="ko-KR" dirty="0">
              <a:solidFill>
                <a:srgbClr val="000000"/>
              </a:solidFill>
              <a:latin typeface="-webkit-standard"/>
            </a:endParaRPr>
          </a:p>
          <a:p>
            <a:pPr lvl="1"/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구조적 최적화와 다양한 배치 방식 탐구</a:t>
            </a:r>
            <a:endParaRPr lang="en-US" altLang="ko-K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lvl="1"/>
            <a:r>
              <a:rPr lang="en-US" altLang="ko-KR" dirty="0" err="1">
                <a:solidFill>
                  <a:srgbClr val="000000"/>
                </a:solidFill>
              </a:rPr>
              <a:t>ResNet</a:t>
            </a:r>
            <a:r>
              <a:rPr lang="ko-KR" altLang="en-US" dirty="0">
                <a:solidFill>
                  <a:srgbClr val="000000"/>
                </a:solidFill>
                <a:latin typeface="-webkit-standard"/>
              </a:rPr>
              <a:t>을 자연어 처리</a:t>
            </a:r>
            <a:r>
              <a:rPr lang="en-US" altLang="ko-KR" dirty="0">
                <a:solidFill>
                  <a:srgbClr val="000000"/>
                </a:solidFill>
                <a:latin typeface="-webkit-standard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-webkit-standard"/>
              </a:rPr>
              <a:t>강화 학습 등 다양한 딥러닝 과제에 적용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135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  <a:p>
            <a:pPr marL="0" indent="0">
              <a:buNone/>
            </a:pPr>
            <a:endParaRPr lang="en" altLang="ko-KR" dirty="0"/>
          </a:p>
          <a:p>
            <a:pPr algn="l"/>
            <a:r>
              <a:rPr lang="en-US" altLang="ko-KR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-apple-system"/>
              </a:rPr>
              <a:t> </a:t>
            </a:r>
            <a:r>
              <a:rPr lang="en-US" altLang="ko-KR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Deep Residual Learning</a:t>
            </a:r>
          </a:p>
          <a:p>
            <a:pPr lvl="1"/>
            <a:r>
              <a:rPr lang="en-US" altLang="ko-KR" sz="1600" dirty="0"/>
              <a:t>Residual Learning</a:t>
            </a:r>
          </a:p>
          <a:p>
            <a:pPr lvl="1"/>
            <a:r>
              <a:rPr lang="en-US" altLang="ko-KR" sz="1600" dirty="0"/>
              <a:t>Identity Mapping by Shortcuts </a:t>
            </a:r>
          </a:p>
          <a:p>
            <a:pPr lvl="1"/>
            <a:r>
              <a:rPr lang="en-US" altLang="ko-KR" sz="1600" dirty="0"/>
              <a:t>Network Architectures</a:t>
            </a:r>
          </a:p>
          <a:p>
            <a:pPr lvl="1"/>
            <a:r>
              <a:rPr lang="en-US" altLang="ko-KR" sz="1600" dirty="0"/>
              <a:t>Implementation</a:t>
            </a:r>
            <a:endParaRPr lang="en" altLang="ko-KR" sz="1600" dirty="0"/>
          </a:p>
          <a:p>
            <a:endParaRPr lang="en-US" altLang="ko-KR" dirty="0"/>
          </a:p>
          <a:p>
            <a:r>
              <a:rPr lang="en-US" altLang="ko-KR" dirty="0"/>
              <a:t>Experiments</a:t>
            </a:r>
          </a:p>
          <a:p>
            <a:endParaRPr lang="en" altLang="ko-KR" dirty="0"/>
          </a:p>
          <a:p>
            <a:r>
              <a:rPr lang="en" altLang="ko-KR" dirty="0"/>
              <a:t>Conclusion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890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Classification</a:t>
            </a:r>
            <a:r>
              <a:rPr lang="ko-KR" altLang="en-US" dirty="0"/>
              <a:t>에서 정확도 개선 방안 </a:t>
            </a:r>
            <a:r>
              <a:rPr lang="en-US" altLang="ko-KR" dirty="0"/>
              <a:t>: </a:t>
            </a:r>
            <a:r>
              <a:rPr lang="ko-KR" altLang="en-US" dirty="0"/>
              <a:t>신경망 블록들을 더 깊이 있게 연결</a:t>
            </a:r>
            <a:endParaRPr lang="en-US" altLang="ko-KR" dirty="0"/>
          </a:p>
          <a:p>
            <a:pPr lvl="1"/>
            <a:r>
              <a:rPr lang="ko-KR" altLang="en-US" dirty="0"/>
              <a:t>추상화</a:t>
            </a:r>
            <a:endParaRPr lang="en-US" altLang="ko-KR" dirty="0"/>
          </a:p>
          <a:p>
            <a:pPr lvl="2"/>
            <a:r>
              <a:rPr lang="ko-KR" altLang="en-US" dirty="0"/>
              <a:t>데이터의 특징을 단계별로 추상화를 높여가면서 학습 </a:t>
            </a:r>
            <a:r>
              <a:rPr lang="en-US" altLang="ko-KR" dirty="0"/>
              <a:t>(</a:t>
            </a:r>
            <a:r>
              <a:rPr lang="ko-KR" altLang="en-US" dirty="0"/>
              <a:t>얕은 은닉층에서는 점</a:t>
            </a:r>
            <a:r>
              <a:rPr lang="en-US" altLang="ko-KR" dirty="0"/>
              <a:t>,</a:t>
            </a:r>
            <a:r>
              <a:rPr lang="ko-KR" altLang="en-US" dirty="0"/>
              <a:t>선</a:t>
            </a:r>
            <a:r>
              <a:rPr lang="en-US" altLang="ko-KR" dirty="0"/>
              <a:t>,</a:t>
            </a:r>
            <a:r>
              <a:rPr lang="ko-KR" altLang="en-US" dirty="0"/>
              <a:t>면 학습 높은 은닉층에서는 눈</a:t>
            </a:r>
            <a:r>
              <a:rPr lang="en-US" altLang="ko-KR" dirty="0"/>
              <a:t>,</a:t>
            </a:r>
            <a:r>
              <a:rPr lang="ko-KR" altLang="en-US" dirty="0"/>
              <a:t>코</a:t>
            </a:r>
            <a:r>
              <a:rPr lang="en-US" altLang="ko-KR" dirty="0"/>
              <a:t>,</a:t>
            </a:r>
            <a:r>
              <a:rPr lang="ko-KR" altLang="en-US" dirty="0"/>
              <a:t>입 등</a:t>
            </a:r>
            <a:r>
              <a:rPr lang="en-US" altLang="ko-KR" dirty="0"/>
              <a:t>)</a:t>
            </a:r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표현력 증가</a:t>
            </a:r>
            <a:endParaRPr lang="en-US" altLang="ko-KR" dirty="0"/>
          </a:p>
          <a:p>
            <a:pPr lvl="2"/>
            <a:r>
              <a:rPr lang="en-US" altLang="ko-KR" dirty="0"/>
              <a:t>Deep Model</a:t>
            </a:r>
            <a:r>
              <a:rPr lang="ko-KR" altLang="en-US" dirty="0"/>
              <a:t>은 더 많은 </a:t>
            </a:r>
            <a:r>
              <a:rPr lang="en-US" altLang="ko-KR" dirty="0"/>
              <a:t>Layer</a:t>
            </a:r>
            <a:r>
              <a:rPr lang="ko-KR" altLang="en-US" dirty="0"/>
              <a:t>를 통해 데이터를 처리하여 복잡한 데이터를 학습할 수 있게 함</a:t>
            </a:r>
            <a:endParaRPr lang="en-US" altLang="ko-KR" dirty="0"/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모델 복잡도</a:t>
            </a:r>
            <a:endParaRPr lang="en-US" altLang="ko-KR" dirty="0"/>
          </a:p>
          <a:p>
            <a:pPr lvl="2"/>
            <a:r>
              <a:rPr lang="en-US" altLang="ko-KR" dirty="0"/>
              <a:t>Deep Model</a:t>
            </a:r>
            <a:r>
              <a:rPr lang="ko-KR" altLang="en-US" dirty="0"/>
              <a:t>은 파라미터가 많기 때문에 </a:t>
            </a:r>
            <a:r>
              <a:rPr lang="en-US" altLang="ko-KR" dirty="0"/>
              <a:t>Model</a:t>
            </a:r>
            <a:r>
              <a:rPr lang="ko-KR" altLang="en-US" dirty="0"/>
              <a:t>의 복잡도가 증가하여 데이터의 복잡한 패턴을 더 잘 학습할 수 있지만</a:t>
            </a:r>
            <a:r>
              <a:rPr lang="en-US" altLang="ko-KR" dirty="0"/>
              <a:t>, </a:t>
            </a:r>
            <a:r>
              <a:rPr lang="ko-KR" altLang="en-US" dirty="0"/>
              <a:t>데이터에 </a:t>
            </a:r>
            <a:r>
              <a:rPr lang="ko-KR" altLang="en-US" dirty="0" err="1"/>
              <a:t>과적합</a:t>
            </a:r>
            <a:r>
              <a:rPr lang="ko-KR" altLang="en-US" dirty="0"/>
              <a:t> 될 위험성이 더 큼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4223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Classification</a:t>
            </a:r>
            <a:r>
              <a:rPr lang="ko-KR" altLang="en-US" dirty="0"/>
              <a:t>에서 정확도 개선 방안 </a:t>
            </a:r>
            <a:r>
              <a:rPr lang="en-US" altLang="ko-KR" dirty="0"/>
              <a:t>: </a:t>
            </a:r>
            <a:r>
              <a:rPr lang="ko-KR" altLang="en-US" dirty="0"/>
              <a:t>신경망 블록들을 더 깊이 있게 연결</a:t>
            </a:r>
            <a:endParaRPr lang="en-US" altLang="ko-KR" dirty="0"/>
          </a:p>
          <a:p>
            <a:pPr lvl="1"/>
            <a:r>
              <a:rPr lang="ko-KR" altLang="en-US" dirty="0"/>
              <a:t>문제점</a:t>
            </a:r>
            <a:endParaRPr lang="en-US" altLang="ko-KR" dirty="0"/>
          </a:p>
          <a:p>
            <a:pPr lvl="2"/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Problem of vanishing / exploding gradients</a:t>
            </a:r>
          </a:p>
          <a:p>
            <a:pPr lvl="3"/>
            <a:r>
              <a:rPr lang="ko-KR" altLang="en-US" dirty="0" err="1"/>
              <a:t>역전파</a:t>
            </a:r>
            <a:r>
              <a:rPr lang="ko-KR" altLang="en-US" dirty="0"/>
              <a:t> 과정에서 입력층으로 갈수록</a:t>
            </a:r>
            <a:r>
              <a:rPr lang="en-US" altLang="ko-KR" dirty="0"/>
              <a:t>, </a:t>
            </a:r>
            <a:r>
              <a:rPr lang="ko-KR" altLang="en-US" dirty="0"/>
              <a:t>기울기가 점차 작아지거나</a:t>
            </a:r>
            <a:r>
              <a:rPr lang="en-US" altLang="ko-KR" dirty="0"/>
              <a:t>, </a:t>
            </a:r>
            <a:r>
              <a:rPr lang="ko-KR" altLang="en-US" dirty="0"/>
              <a:t>커지는 현상</a:t>
            </a:r>
            <a:endParaRPr lang="en-US" altLang="ko-KR" dirty="0"/>
          </a:p>
          <a:p>
            <a:pPr lvl="3"/>
            <a:r>
              <a:rPr lang="ko-KR" altLang="en-US" dirty="0"/>
              <a:t>신경망 초기화 및 </a:t>
            </a:r>
            <a:r>
              <a:rPr lang="en-US" altLang="ko-KR" dirty="0"/>
              <a:t>Batch Normalization </a:t>
            </a:r>
            <a:r>
              <a:rPr lang="ko-KR" altLang="en-US" dirty="0"/>
              <a:t>등을 통해 상당 부분 해결 가능</a:t>
            </a:r>
            <a:endParaRPr lang="en-US" altLang="ko-KR" dirty="0"/>
          </a:p>
          <a:p>
            <a:pPr lvl="3"/>
            <a:endParaRPr lang="en-US" altLang="ko-KR" dirty="0"/>
          </a:p>
          <a:p>
            <a:pPr lvl="2"/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Overfitting</a:t>
            </a:r>
          </a:p>
          <a:p>
            <a:pPr lvl="3"/>
            <a:r>
              <a:rPr lang="ko-KR" altLang="en-US" dirty="0"/>
              <a:t>데이터 셋을 지나치게 학습하여 학습 데이터 셋에서의 성능은 높지만</a:t>
            </a:r>
            <a:r>
              <a:rPr lang="en-US" altLang="ko-KR" dirty="0"/>
              <a:t>, </a:t>
            </a:r>
            <a:r>
              <a:rPr lang="ko-KR" altLang="en-US" dirty="0"/>
              <a:t>검증 데이터 셋에서의 성능은 낮아지는 현상</a:t>
            </a:r>
            <a:endParaRPr lang="en-US" altLang="ko-KR" dirty="0"/>
          </a:p>
          <a:p>
            <a:pPr lvl="2"/>
            <a:endParaRPr lang="en-US" altLang="ko-KR" dirty="0"/>
          </a:p>
        </p:txBody>
      </p:sp>
      <p:pic>
        <p:nvPicPr>
          <p:cNvPr id="1026" name="Picture 2" descr="Overfitting - ML Wiki">
            <a:extLst>
              <a:ext uri="{FF2B5EF4-FFF2-40B4-BE49-F238E27FC236}">
                <a16:creationId xmlns:a16="http://schemas.microsoft.com/office/drawing/2014/main" id="{F81B9FDA-7F90-423B-70A1-A7C661969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492" y="4015740"/>
            <a:ext cx="3549015" cy="247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46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Classification</a:t>
            </a:r>
            <a:r>
              <a:rPr lang="ko-KR" altLang="en-US" dirty="0"/>
              <a:t>에서 정확도 개선 방안 </a:t>
            </a:r>
            <a:r>
              <a:rPr lang="en-US" altLang="ko-KR" dirty="0"/>
              <a:t>: </a:t>
            </a:r>
            <a:r>
              <a:rPr lang="ko-KR" altLang="en-US" dirty="0"/>
              <a:t>신경망 블록들을 더 깊이 있게 연결</a:t>
            </a:r>
            <a:endParaRPr lang="en-US" altLang="ko-KR" dirty="0"/>
          </a:p>
          <a:p>
            <a:pPr lvl="1"/>
            <a:r>
              <a:rPr lang="ko-KR" altLang="en-US" dirty="0"/>
              <a:t>문제점</a:t>
            </a:r>
            <a:endParaRPr lang="en-US" altLang="ko-KR" dirty="0"/>
          </a:p>
          <a:p>
            <a:pPr lvl="2"/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Degradation problem</a:t>
            </a:r>
          </a:p>
          <a:p>
            <a:pPr lvl="3"/>
            <a:r>
              <a:rPr lang="en-US" altLang="ko-KR" dirty="0"/>
              <a:t>Layer</a:t>
            </a:r>
            <a:r>
              <a:rPr lang="ko-KR" altLang="en-US" dirty="0"/>
              <a:t>를 깊게 쌓을 수록 오히려 </a:t>
            </a:r>
            <a:r>
              <a:rPr lang="en-US" altLang="ko-KR" dirty="0"/>
              <a:t>train / test error</a:t>
            </a:r>
            <a:r>
              <a:rPr lang="ko-KR" altLang="en-US" dirty="0"/>
              <a:t>가 커지는 문제</a:t>
            </a:r>
            <a:endParaRPr lang="en-US" altLang="ko-KR" dirty="0"/>
          </a:p>
          <a:p>
            <a:pPr lvl="3"/>
            <a:r>
              <a:rPr lang="en-US" altLang="ko-KR" dirty="0"/>
              <a:t>Layer</a:t>
            </a:r>
            <a:r>
              <a:rPr lang="ko-KR" altLang="en-US" dirty="0"/>
              <a:t>가 쌓일 수록 최적화하는 과정에서 모델이 복잡해지기 때문에 일어나는 부작용이라고 판단</a:t>
            </a:r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EE48242-F0D2-6AD4-179A-132148DF8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242" y="3092504"/>
            <a:ext cx="8708765" cy="312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1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52400E9A-DA5E-72A1-1BD7-D9A106C849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/>
                  <a:t>Deep residual learning (</a:t>
                </a:r>
                <a:r>
                  <a:rPr lang="ko-KR" altLang="en-US" dirty="0" err="1"/>
                  <a:t>잔차</a:t>
                </a:r>
                <a:r>
                  <a:rPr lang="ko-KR" altLang="en-US" dirty="0"/>
                  <a:t> 학습</a:t>
                </a:r>
                <a:r>
                  <a:rPr lang="en-US" altLang="ko-KR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𝑭</m:t>
                    </m:r>
                    <m:d>
                      <m:dPr>
                        <m:ctrlPr>
                          <a:rPr lang="en-US" altLang="ko-KR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) – 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US" altLang="ko-KR" b="1" dirty="0"/>
              </a:p>
              <a:p>
                <a:pPr lvl="2"/>
                <a:r>
                  <a:rPr lang="ko-KR" altLang="en-US" dirty="0"/>
                  <a:t>기존의 </a:t>
                </a:r>
                <a:r>
                  <a:rPr lang="en-US" altLang="ko-KR" dirty="0"/>
                  <a:t>mapping</a:t>
                </a:r>
                <a:r>
                  <a:rPr lang="ko-KR" altLang="en-US" dirty="0"/>
                  <a:t>이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라면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를 제시하여 </a:t>
                </a:r>
                <a14:m>
                  <m:oMath xmlns:m="http://schemas.openxmlformats.org/officeDocument/2006/math"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)= 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ko-KR" altLang="en-US" dirty="0"/>
                  <a:t>로 정의</a:t>
                </a:r>
                <a:endParaRPr lang="en-US" altLang="ko-KR" dirty="0"/>
              </a:p>
              <a:p>
                <a:pPr lvl="2"/>
                <a:r>
                  <a:rPr lang="en-US" altLang="ko-KR" dirty="0"/>
                  <a:t>Input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라는 변화하는 함수에 맞추는 것보다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o-KR" altLang="en-US" dirty="0"/>
                  <a:t> → </a:t>
                </a:r>
                <a:r>
                  <a:rPr lang="en-US" altLang="ko-KR" dirty="0"/>
                  <a:t>0</a:t>
                </a:r>
                <a:r>
                  <a:rPr lang="ko-KR" altLang="en-US" dirty="0"/>
                  <a:t> 생각하여 정해진 숫자로 수렴시키는 것이 더 쉽기 때문</a:t>
                </a:r>
                <a:endParaRPr lang="en-US" altLang="ko-KR" dirty="0"/>
              </a:p>
              <a:p>
                <a:pPr lvl="2"/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)= 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dirty="0"/>
                  <a:t>를 이항하면 </a:t>
                </a:r>
                <a14:m>
                  <m:oMath xmlns:m="http://schemas.openxmlformats.org/officeDocument/2006/math">
                    <m:r>
                      <a:rPr lang="en-US" altLang="ko-KR" b="1" i="1" smtClean="0">
                        <a:latin typeface="Cambria Math" panose="02040503050406030204" pitchFamily="18" charset="0"/>
                      </a:rPr>
                      <m:t>𝑯</m:t>
                    </m:r>
                    <m:d>
                      <m:dPr>
                        <m:ctrlPr>
                          <a:rPr lang="en-US" altLang="ko-KR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ko-KR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b="1" i="1" smtClean="0">
                        <a:latin typeface="Cambria Math" panose="02040503050406030204" pitchFamily="18" charset="0"/>
                      </a:rPr>
                      <m:t>𝑭</m:t>
                    </m:r>
                    <m:d>
                      <m:dPr>
                        <m:ctrlPr>
                          <a:rPr lang="en-US" altLang="ko-KR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ko-KR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altLang="ko-KR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ko-KR" b="1" i="1" smtClean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US" altLang="ko-KR" b="1" dirty="0"/>
              </a:p>
              <a:p>
                <a:pPr lvl="2"/>
                <a:r>
                  <a:rPr lang="ko-KR" altLang="en-US" dirty="0"/>
                  <a:t>출력 값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altLang="ko-KR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o-KR" altLang="en-US" dirty="0"/>
                  <a:t>는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에서 </a:t>
                </a:r>
                <a:r>
                  <a:rPr lang="en-US" altLang="ko-KR" dirty="0"/>
                  <a:t>Input </a:t>
                </a:r>
                <a:r>
                  <a:rPr lang="ko-KR" altLang="en-US" dirty="0"/>
                  <a:t>값 </a:t>
                </a:r>
                <a:r>
                  <a:rPr lang="en-US" altLang="ko-KR" dirty="0"/>
                  <a:t>x</a:t>
                </a:r>
                <a:r>
                  <a:rPr lang="ko-KR" altLang="en-US" dirty="0"/>
                  <a:t>를 더해준 </a:t>
                </a:r>
                <a:r>
                  <a:rPr lang="en-US" altLang="ko-KR" dirty="0"/>
                  <a:t>Short Connection </a:t>
                </a:r>
                <a:r>
                  <a:rPr lang="ko-KR" altLang="en-US" dirty="0"/>
                  <a:t>개념</a:t>
                </a:r>
                <a:endParaRPr lang="en-US" altLang="ko-KR" dirty="0"/>
              </a:p>
              <a:p>
                <a:pPr marL="914400" lvl="2" indent="0">
                  <a:buNone/>
                </a:pPr>
                <a:endParaRPr lang="en-US" altLang="ko-KR" b="1" dirty="0"/>
              </a:p>
              <a:p>
                <a:pPr lvl="2"/>
                <a:endParaRPr lang="en-US" altLang="ko-KR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52400E9A-DA5E-72A1-1BD7-D9A106C849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76" t="-577" r="-21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그룹 12">
            <a:extLst>
              <a:ext uri="{FF2B5EF4-FFF2-40B4-BE49-F238E27FC236}">
                <a16:creationId xmlns:a16="http://schemas.microsoft.com/office/drawing/2014/main" id="{80CD487D-C6C5-1B6E-0A18-703B3161CFD0}"/>
              </a:ext>
            </a:extLst>
          </p:cNvPr>
          <p:cNvGrpSpPr/>
          <p:nvPr/>
        </p:nvGrpSpPr>
        <p:grpSpPr>
          <a:xfrm>
            <a:off x="2344468" y="3874839"/>
            <a:ext cx="7503064" cy="2105892"/>
            <a:chOff x="1812386" y="3429000"/>
            <a:chExt cx="9250007" cy="2700252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2726AF7D-C7EF-CC8A-029F-6BC258059E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12386" y="3429000"/>
              <a:ext cx="2583862" cy="2700252"/>
            </a:xfrm>
            <a:prstGeom prst="rect">
              <a:avLst/>
            </a:prstGeom>
          </p:spPr>
        </p:pic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DF3D11BB-3E48-4018-EAFC-66C530DDC5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95984" y="3429000"/>
              <a:ext cx="4266409" cy="2459460"/>
            </a:xfrm>
            <a:prstGeom prst="rect">
              <a:avLst/>
            </a:prstGeom>
          </p:spPr>
        </p:pic>
        <p:cxnSp>
          <p:nvCxnSpPr>
            <p:cNvPr id="10" name="직선 화살표 연결선 9">
              <a:extLst>
                <a:ext uri="{FF2B5EF4-FFF2-40B4-BE49-F238E27FC236}">
                  <a16:creationId xmlns:a16="http://schemas.microsoft.com/office/drawing/2014/main" id="{CE2DC4F4-543F-3992-E6A2-D027C3240AC4}"/>
                </a:ext>
              </a:extLst>
            </p:cNvPr>
            <p:cNvCxnSpPr>
              <a:cxnSpLocks/>
            </p:cNvCxnSpPr>
            <p:nvPr/>
          </p:nvCxnSpPr>
          <p:spPr>
            <a:xfrm>
              <a:off x="4983480" y="4640580"/>
              <a:ext cx="11125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3320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Deep Residual Learning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52400E9A-DA5E-72A1-1BD7-D9A106C849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ko-KR" dirty="0"/>
                  <a:t>Residual Learning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) &gt; 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altLang="ko-KR" b="1" i="1" dirty="0" smtClean="0"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)−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altLang="ko-KR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ko-KR" b="1" dirty="0"/>
              </a:p>
              <a:p>
                <a:pPr lvl="2"/>
                <a:r>
                  <a:rPr lang="ko-KR" altLang="en-US" dirty="0"/>
                  <a:t>여러 개의 비선형 </a:t>
                </a:r>
                <a:r>
                  <a:rPr lang="en-US" altLang="ko-KR" dirty="0"/>
                  <a:t>layer</a:t>
                </a:r>
                <a:r>
                  <a:rPr lang="ko-KR" altLang="en-US" dirty="0"/>
                  <a:t>가 있을 때</a:t>
                </a:r>
                <a:r>
                  <a:rPr lang="en-US" altLang="ko-KR" dirty="0"/>
                  <a:t>,</a:t>
                </a:r>
                <a:r>
                  <a:rPr lang="ko-KR" altLang="en-US" dirty="0"/>
                  <a:t> </a:t>
                </a:r>
                <a:r>
                  <a:rPr lang="en-US" altLang="ko-KR" dirty="0"/>
                  <a:t>Input</a:t>
                </a:r>
                <a:r>
                  <a:rPr lang="ko-KR" altLang="en-US" dirty="0"/>
                  <a:t>의 데이터 </a:t>
                </a:r>
                <a:r>
                  <a:rPr lang="en-US" altLang="ko-KR" dirty="0"/>
                  <a:t>x</a:t>
                </a:r>
                <a:r>
                  <a:rPr lang="ko-KR" altLang="en-US" dirty="0"/>
                  <a:t>를 특정 함수</a:t>
                </a:r>
                <a:r>
                  <a:rPr lang="en-US" altLang="ko-KR" dirty="0"/>
                  <a:t>(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ko-KR" dirty="0"/>
                  <a:t>)</a:t>
                </a:r>
                <a:r>
                  <a:rPr lang="ko-KR" altLang="en-US" dirty="0"/>
                  <a:t>로 근사할 수 있다면</a:t>
                </a:r>
                <a:r>
                  <a:rPr lang="en-US" altLang="ko-KR" dirty="0"/>
                  <a:t>, </a:t>
                </a:r>
                <a:r>
                  <a:rPr lang="ko-KR" altLang="en-US" dirty="0"/>
                  <a:t>이는 </a:t>
                </a:r>
                <a:r>
                  <a:rPr lang="ko-KR" altLang="en-US" dirty="0" err="1"/>
                  <a:t>잔차함수</a:t>
                </a:r>
                <a:r>
                  <a:rPr lang="ko-KR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ko-KR" altLang="en-US" dirty="0"/>
                  <a:t>또한 근사할 수 있다고 가정할 수 있음</a:t>
                </a:r>
                <a:endParaRPr lang="en-US" altLang="ko-KR" dirty="0"/>
              </a:p>
              <a:p>
                <a:pPr lvl="2"/>
                <a:r>
                  <a:rPr lang="ko-KR" altLang="en-US" dirty="0"/>
                  <a:t>따라서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를 직접 학습하는 대신</a:t>
                </a:r>
                <a:r>
                  <a:rPr lang="en-US" altLang="ko-KR" dirty="0"/>
                  <a:t>, </a:t>
                </a:r>
                <a:r>
                  <a:rPr lang="ko-KR" altLang="en-US" dirty="0"/>
                  <a:t>레이어들은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dirty="0"/>
                  <a:t>를 학습하도록 해서 최종 출력은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)+</m:t>
                    </m:r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ko-KR" altLang="en-US" dirty="0"/>
                  <a:t>가 되도록 함</a:t>
                </a:r>
                <a:endParaRPr lang="en-US" altLang="ko-KR" dirty="0"/>
              </a:p>
              <a:p>
                <a:r>
                  <a:rPr lang="en-US" altLang="ko-KR" dirty="0"/>
                  <a:t>Identity</a:t>
                </a:r>
                <a:r>
                  <a:rPr lang="ko-KR" altLang="en-US" dirty="0"/>
                  <a:t> </a:t>
                </a:r>
                <a:r>
                  <a:rPr lang="en-US" altLang="ko-KR" dirty="0"/>
                  <a:t>Mapping by Shortcuts </a:t>
                </a:r>
              </a:p>
              <a:p>
                <a:pPr lvl="1"/>
                <a:r>
                  <a:rPr lang="en-US" altLang="ko-KR" dirty="0"/>
                  <a:t>Identity Shortcut</a:t>
                </a:r>
              </a:p>
              <a:p>
                <a:pPr lvl="2"/>
                <a:r>
                  <a:rPr lang="en-US" altLang="ko-KR" dirty="0"/>
                  <a:t>Input</a:t>
                </a:r>
                <a:r>
                  <a:rPr lang="ko-KR" altLang="en-US" dirty="0"/>
                  <a:t>과 </a:t>
                </a:r>
                <a:r>
                  <a:rPr lang="en-US" altLang="ko-KR" dirty="0"/>
                  <a:t>output </a:t>
                </a:r>
                <a:r>
                  <a:rPr lang="ko-KR" altLang="en-US" dirty="0"/>
                  <a:t>사이의 값이 같은 차원</a:t>
                </a:r>
                <a:endParaRPr lang="en-US" altLang="ko-KR" dirty="0"/>
              </a:p>
              <a:p>
                <a:pPr lvl="2"/>
                <a:r>
                  <a:rPr lang="ko-KR" altLang="en-US" dirty="0"/>
                  <a:t>추가적인 </a:t>
                </a:r>
                <a:r>
                  <a:rPr lang="en-US" altLang="ko-KR" dirty="0"/>
                  <a:t>Parameter </a:t>
                </a:r>
                <a:r>
                  <a:rPr lang="ko-KR" altLang="en-US" dirty="0"/>
                  <a:t>생성 </a:t>
                </a:r>
                <a:r>
                  <a:rPr lang="en-US" altLang="ko-KR" dirty="0"/>
                  <a:t>X, </a:t>
                </a:r>
                <a:r>
                  <a:rPr lang="ko-KR" altLang="en-US" dirty="0"/>
                  <a:t>계산 복잡도 증가 </a:t>
                </a:r>
                <a:r>
                  <a:rPr lang="en-US" altLang="ko-KR" dirty="0"/>
                  <a:t>X</a:t>
                </a:r>
              </a:p>
              <a:p>
                <a:pPr lvl="1"/>
                <a:r>
                  <a:rPr lang="en-US" altLang="ko-KR" dirty="0"/>
                  <a:t>Projection Shortcut</a:t>
                </a:r>
              </a:p>
              <a:p>
                <a:pPr lvl="2"/>
                <a:r>
                  <a:rPr lang="en-US" altLang="ko-KR" dirty="0"/>
                  <a:t>Input</a:t>
                </a:r>
                <a:r>
                  <a:rPr lang="ko-KR" altLang="en-US" dirty="0"/>
                  <a:t>과 </a:t>
                </a:r>
                <a:r>
                  <a:rPr lang="en-US" altLang="ko-KR" dirty="0"/>
                  <a:t>output </a:t>
                </a:r>
                <a:r>
                  <a:rPr lang="ko-KR" altLang="en-US" dirty="0"/>
                  <a:t>사이의 값이 다른 차원</a:t>
                </a:r>
                <a:endParaRPr lang="en-US" altLang="ko-KR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ko-KR" dirty="0"/>
                  <a:t> = </a:t>
                </a:r>
                <a:r>
                  <a:rPr lang="ko-KR" altLang="en-US" dirty="0"/>
                  <a:t>차원</a:t>
                </a:r>
                <a:r>
                  <a:rPr lang="en-US" altLang="ko-KR" dirty="0"/>
                  <a:t>(size)</a:t>
                </a:r>
                <a:r>
                  <a:rPr lang="ko-KR" altLang="en-US" dirty="0"/>
                  <a:t>을 맞춰주기 위한 행렬</a:t>
                </a:r>
                <a:endParaRPr lang="en-US" altLang="ko-KR" dirty="0"/>
              </a:p>
              <a:p>
                <a:pPr marL="457200" lvl="1" indent="0">
                  <a:buNone/>
                </a:pPr>
                <a:endParaRPr lang="en-US" altLang="ko-KR" dirty="0"/>
              </a:p>
              <a:p>
                <a:pPr marL="457200" lvl="1" indent="0">
                  <a:buNone/>
                </a:pPr>
                <a:endParaRPr lang="en" altLang="ko-KR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52400E9A-DA5E-72A1-1BD7-D9A106C849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76" t="-57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8C80F6F2-3330-3DD2-473B-0DD8A46B2256}"/>
              </a:ext>
            </a:extLst>
          </p:cNvPr>
          <p:cNvSpPr txBox="1"/>
          <p:nvPr/>
        </p:nvSpPr>
        <p:spPr>
          <a:xfrm>
            <a:off x="6775421" y="3642681"/>
            <a:ext cx="429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(1)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64384E-249A-0907-A368-CB0D1E831630}"/>
              </a:ext>
            </a:extLst>
          </p:cNvPr>
          <p:cNvSpPr txBox="1"/>
          <p:nvPr/>
        </p:nvSpPr>
        <p:spPr>
          <a:xfrm>
            <a:off x="6775421" y="5135620"/>
            <a:ext cx="429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(2)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7DC835-79D8-41E0-F282-A41069F2EF3C}"/>
                  </a:ext>
                </a:extLst>
              </p:cNvPr>
              <p:cNvSpPr txBox="1"/>
              <p:nvPr/>
            </p:nvSpPr>
            <p:spPr>
              <a:xfrm>
                <a:off x="7100711" y="3623444"/>
                <a:ext cx="3403460" cy="3148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=                </m:t>
                      </m:r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altLang="ko-K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0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ko-KR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7DC835-79D8-41E0-F282-A41069F2E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711" y="3623444"/>
                <a:ext cx="3403460" cy="314894"/>
              </a:xfrm>
              <a:prstGeom prst="rect">
                <a:avLst/>
              </a:prstGeom>
              <a:blipFill>
                <a:blip r:embed="rId4"/>
                <a:stretch>
                  <a:fillRect b="-2115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EA5619-266B-4F93-BA02-07432B79C7EB}"/>
                  </a:ext>
                </a:extLst>
              </p:cNvPr>
              <p:cNvSpPr txBox="1"/>
              <p:nvPr/>
            </p:nvSpPr>
            <p:spPr>
              <a:xfrm>
                <a:off x="7100711" y="5162839"/>
                <a:ext cx="3627757" cy="3148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ko-KR" sz="2000" i="1" smtClean="0">
                          <a:latin typeface="Cambria Math" panose="02040503050406030204" pitchFamily="18" charset="0"/>
                        </a:rPr>
                        <m:t>=    </m:t>
                      </m:r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altLang="ko-KR" sz="200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altLang="ko-KR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ko-KR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ko-KR" sz="2000" i="1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0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ko-KR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ko-KR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ko-K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1EA5619-266B-4F93-BA02-07432B79C7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711" y="5162839"/>
                <a:ext cx="3627757" cy="314894"/>
              </a:xfrm>
              <a:prstGeom prst="rect">
                <a:avLst/>
              </a:prstGeom>
              <a:blipFill>
                <a:blip r:embed="rId5"/>
                <a:stretch>
                  <a:fillRect b="-2115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56509A9-CA3E-0F12-1004-12CEE456FB32}"/>
              </a:ext>
            </a:extLst>
          </p:cNvPr>
          <p:cNvSpPr txBox="1"/>
          <p:nvPr/>
        </p:nvSpPr>
        <p:spPr>
          <a:xfrm>
            <a:off x="7667930" y="3623444"/>
            <a:ext cx="1012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잔차함수</a:t>
            </a:r>
            <a:r>
              <a:rPr lang="ko-KR" altLang="en-US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  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9F2A95-EA24-0919-0319-C7018B7DBE3B}"/>
              </a:ext>
            </a:extLst>
          </p:cNvPr>
          <p:cNvSpPr txBox="1"/>
          <p:nvPr/>
        </p:nvSpPr>
        <p:spPr>
          <a:xfrm>
            <a:off x="7667930" y="5162839"/>
            <a:ext cx="1012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잔차함수</a:t>
            </a:r>
            <a:r>
              <a:rPr lang="ko-KR" altLang="en-US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785732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Deep Residual Learning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Network Architectures</a:t>
            </a:r>
            <a:endParaRPr lang="en" altLang="ko-KR" dirty="0"/>
          </a:p>
          <a:p>
            <a:pPr lvl="1"/>
            <a:r>
              <a:rPr lang="en-US" altLang="ko-KR" dirty="0"/>
              <a:t>Plain network</a:t>
            </a:r>
          </a:p>
          <a:p>
            <a:pPr lvl="2"/>
            <a:r>
              <a:rPr lang="en-US" altLang="ko-KR" dirty="0"/>
              <a:t>3X3 filter</a:t>
            </a:r>
          </a:p>
          <a:p>
            <a:pPr lvl="2"/>
            <a:r>
              <a:rPr lang="en-US" altLang="ko-KR" dirty="0"/>
              <a:t>Feature map </a:t>
            </a:r>
            <a:r>
              <a:rPr lang="ko-KR" altLang="en-US" dirty="0"/>
              <a:t>크기를 동일하게 유지</a:t>
            </a:r>
            <a:r>
              <a:rPr lang="en-US" altLang="ko-KR" dirty="0"/>
              <a:t> (for. </a:t>
            </a:r>
            <a:r>
              <a:rPr lang="ko-KR" altLang="en-US" dirty="0"/>
              <a:t>시간 복잡도 유지</a:t>
            </a:r>
            <a:r>
              <a:rPr lang="en-US" altLang="ko-KR" dirty="0"/>
              <a:t>)</a:t>
            </a:r>
          </a:p>
          <a:p>
            <a:pPr lvl="3"/>
            <a:r>
              <a:rPr lang="en-US" altLang="ko-KR" dirty="0"/>
              <a:t>Feature map size</a:t>
            </a:r>
            <a:r>
              <a:rPr lang="ko-KR" altLang="en-US" dirty="0"/>
              <a:t>가 절반이라면 </a:t>
            </a:r>
            <a:r>
              <a:rPr lang="en-US" altLang="ko-KR" dirty="0"/>
              <a:t>filter </a:t>
            </a:r>
            <a:r>
              <a:rPr lang="ko-KR" altLang="en-US" dirty="0"/>
              <a:t>개수 </a:t>
            </a:r>
            <a:r>
              <a:rPr lang="en-US" altLang="ko-KR" dirty="0"/>
              <a:t>2</a:t>
            </a:r>
            <a:r>
              <a:rPr lang="ko-KR" altLang="en-US" dirty="0"/>
              <a:t>배</a:t>
            </a:r>
            <a:endParaRPr lang="en-US" altLang="ko-KR" dirty="0"/>
          </a:p>
          <a:p>
            <a:pPr lvl="2"/>
            <a:r>
              <a:rPr lang="ko-KR" altLang="en-US" dirty="0"/>
              <a:t>각</a:t>
            </a:r>
            <a:r>
              <a:rPr lang="en-US" altLang="ko-KR" dirty="0"/>
              <a:t> </a:t>
            </a:r>
            <a:r>
              <a:rPr lang="ko-KR" altLang="en-US" dirty="0"/>
              <a:t>계층을 순차적으로 연결</a:t>
            </a:r>
            <a:endParaRPr lang="en-US" altLang="ko-KR" dirty="0"/>
          </a:p>
          <a:p>
            <a:pPr lvl="2"/>
            <a:r>
              <a:rPr lang="ko-KR" altLang="en-US" dirty="0"/>
              <a:t>여러 층을 거쳐 높은 수준의 특징을 추출</a:t>
            </a:r>
            <a:endParaRPr lang="en-US" altLang="ko-KR" dirty="0"/>
          </a:p>
          <a:p>
            <a:pPr lvl="1"/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F47CB4D5-B36B-7CB0-54B3-9A37B4531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766462" y="2101000"/>
            <a:ext cx="1356928" cy="5543688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C15265D1-881D-9BF6-0410-FACC291F76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9199760" y="3165412"/>
            <a:ext cx="1465243" cy="341486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DACA809-E107-EDCD-7A29-BA00507FBC54}"/>
              </a:ext>
            </a:extLst>
          </p:cNvPr>
          <p:cNvSpPr txBox="1"/>
          <p:nvPr/>
        </p:nvSpPr>
        <p:spPr>
          <a:xfrm>
            <a:off x="6394614" y="4475803"/>
            <a:ext cx="1562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/>
              <a:t>…..</a:t>
            </a:r>
            <a:endParaRPr lang="ko-KR" altLang="en-US" sz="44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EF2E1AB-3985-59C8-A0B1-4A650479D9B2}"/>
              </a:ext>
            </a:extLst>
          </p:cNvPr>
          <p:cNvSpPr/>
          <p:nvPr/>
        </p:nvSpPr>
        <p:spPr>
          <a:xfrm>
            <a:off x="429623" y="4052711"/>
            <a:ext cx="11332754" cy="1693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27371F-88D5-5E2A-82DC-05E9E137C429}"/>
              </a:ext>
            </a:extLst>
          </p:cNvPr>
          <p:cNvSpPr txBox="1"/>
          <p:nvPr/>
        </p:nvSpPr>
        <p:spPr>
          <a:xfrm>
            <a:off x="429622" y="3748312"/>
            <a:ext cx="188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Plain network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1589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Deep Residual Learning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Network Architectures</a:t>
            </a:r>
            <a:endParaRPr lang="en" altLang="ko-KR" dirty="0"/>
          </a:p>
          <a:p>
            <a:pPr lvl="1"/>
            <a:r>
              <a:rPr lang="en-US" altLang="ko-KR" dirty="0"/>
              <a:t>Residual network</a:t>
            </a:r>
          </a:p>
          <a:p>
            <a:pPr lvl="2"/>
            <a:r>
              <a:rPr lang="en-US" altLang="ko-KR" dirty="0"/>
              <a:t>Plain network</a:t>
            </a:r>
            <a:r>
              <a:rPr lang="ko-KR" altLang="en-US" dirty="0"/>
              <a:t>에 </a:t>
            </a:r>
            <a:r>
              <a:rPr lang="en-US" altLang="ko-KR" dirty="0"/>
              <a:t>Residual learning </a:t>
            </a:r>
            <a:r>
              <a:rPr lang="ko-KR" altLang="en-US" dirty="0"/>
              <a:t>적용</a:t>
            </a:r>
            <a:endParaRPr lang="en-US" altLang="ko-KR" dirty="0"/>
          </a:p>
          <a:p>
            <a:pPr lvl="2"/>
            <a:r>
              <a:rPr lang="en-US" altLang="ko-KR" dirty="0"/>
              <a:t>2</a:t>
            </a:r>
            <a:r>
              <a:rPr lang="ko-KR" altLang="en-US" dirty="0"/>
              <a:t>개의 </a:t>
            </a:r>
            <a:r>
              <a:rPr lang="en-US" altLang="ko-KR" dirty="0"/>
              <a:t>conv</a:t>
            </a:r>
            <a:r>
              <a:rPr lang="ko-KR" altLang="en-US" dirty="0"/>
              <a:t>마다 </a:t>
            </a:r>
            <a:r>
              <a:rPr lang="en-US" altLang="ko-KR" dirty="0"/>
              <a:t>Shortcut Connection </a:t>
            </a:r>
            <a:r>
              <a:rPr lang="ko-KR" altLang="en-US" dirty="0"/>
              <a:t>연결</a:t>
            </a:r>
            <a:endParaRPr lang="en-US" altLang="ko-KR" dirty="0"/>
          </a:p>
          <a:p>
            <a:pPr lvl="2"/>
            <a:r>
              <a:rPr lang="ko-KR" altLang="en-US" dirty="0"/>
              <a:t>입출력 채널 수</a:t>
            </a:r>
            <a:r>
              <a:rPr lang="en-US" altLang="ko-KR" dirty="0"/>
              <a:t> </a:t>
            </a:r>
            <a:r>
              <a:rPr lang="ko-KR" altLang="en-US" dirty="0"/>
              <a:t>동일 </a:t>
            </a:r>
            <a:r>
              <a:rPr lang="en-US" altLang="ko-KR" dirty="0"/>
              <a:t>: Identity Shortcut , </a:t>
            </a:r>
          </a:p>
          <a:p>
            <a:pPr lvl="2"/>
            <a:r>
              <a:rPr lang="ko-KR" altLang="en-US" dirty="0"/>
              <a:t>입출력 채널 수 동일 </a:t>
            </a:r>
            <a:r>
              <a:rPr lang="en-US" altLang="ko-KR" dirty="0"/>
              <a:t>X : Projection Shortcut or 0 padding </a:t>
            </a:r>
            <a:r>
              <a:rPr lang="ko-KR" altLang="en-US" dirty="0"/>
              <a:t>추가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ACA809-E107-EDCD-7A29-BA00507FBC54}"/>
              </a:ext>
            </a:extLst>
          </p:cNvPr>
          <p:cNvSpPr txBox="1"/>
          <p:nvPr/>
        </p:nvSpPr>
        <p:spPr>
          <a:xfrm>
            <a:off x="6394614" y="4475803"/>
            <a:ext cx="1562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/>
              <a:t>…..</a:t>
            </a:r>
            <a:endParaRPr lang="ko-KR" altLang="en-US" sz="4400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EA2D84A-7294-542A-20B7-95EA0A351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2597662" y="2143182"/>
            <a:ext cx="1747245" cy="5434681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AC85C886-5278-1C81-791A-2181748778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8652294" y="3163060"/>
            <a:ext cx="1876197" cy="3265973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645CFA3F-A6CF-3EE3-2A87-858FF10C87F0}"/>
              </a:ext>
            </a:extLst>
          </p:cNvPr>
          <p:cNvSpPr/>
          <p:nvPr/>
        </p:nvSpPr>
        <p:spPr>
          <a:xfrm>
            <a:off x="429622" y="3857947"/>
            <a:ext cx="11428591" cy="1973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36DBF-DADC-CE61-AD05-B172FD194E6B}"/>
              </a:ext>
            </a:extLst>
          </p:cNvPr>
          <p:cNvSpPr txBox="1"/>
          <p:nvPr/>
        </p:nvSpPr>
        <p:spPr>
          <a:xfrm>
            <a:off x="429620" y="3519629"/>
            <a:ext cx="222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Residual network</a:t>
            </a:r>
            <a:endParaRPr lang="ko-KR" altLang="en-US" dirty="0"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336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8991</TotalTime>
  <Words>1169</Words>
  <Application>Microsoft Office PowerPoint</Application>
  <PresentationFormat>와이드스크린</PresentationFormat>
  <Paragraphs>211</Paragraphs>
  <Slides>18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30" baseType="lpstr">
      <vt:lpstr>-apple-system</vt:lpstr>
      <vt:lpstr>KoPubWorld돋움체 Bold</vt:lpstr>
      <vt:lpstr>KoPubWorld돋움체 Medium</vt:lpstr>
      <vt:lpstr>Malgun Gothic Semilight</vt:lpstr>
      <vt:lpstr>-webkit-standard</vt:lpstr>
      <vt:lpstr>맑은 고딕</vt:lpstr>
      <vt:lpstr>Arial</vt:lpstr>
      <vt:lpstr>Calibri</vt:lpstr>
      <vt:lpstr>Calibri Light</vt:lpstr>
      <vt:lpstr>Cambria Math</vt:lpstr>
      <vt:lpstr>Wingdings 2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cs.hong</dc:creator>
  <cp:lastModifiedBy>용진 최</cp:lastModifiedBy>
  <cp:revision>768</cp:revision>
  <cp:lastPrinted>2024-07-22T03:51:40Z</cp:lastPrinted>
  <dcterms:created xsi:type="dcterms:W3CDTF">2022-02-02T04:32:22Z</dcterms:created>
  <dcterms:modified xsi:type="dcterms:W3CDTF">2024-07-22T04:42:20Z</dcterms:modified>
</cp:coreProperties>
</file>