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342" r:id="rId2"/>
    <p:sldId id="346" r:id="rId3"/>
    <p:sldId id="347" r:id="rId4"/>
    <p:sldId id="407" r:id="rId5"/>
    <p:sldId id="426" r:id="rId6"/>
    <p:sldId id="408" r:id="rId7"/>
    <p:sldId id="409" r:id="rId8"/>
    <p:sldId id="427" r:id="rId9"/>
    <p:sldId id="410" r:id="rId10"/>
    <p:sldId id="428" r:id="rId11"/>
    <p:sldId id="429" r:id="rId12"/>
    <p:sldId id="411" r:id="rId13"/>
    <p:sldId id="430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2" r:id="rId24"/>
    <p:sldId id="423" r:id="rId25"/>
    <p:sldId id="424" r:id="rId26"/>
    <p:sldId id="425" r:id="rId27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CD0F41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79412" autoAdjust="0"/>
  </p:normalViewPr>
  <p:slideViewPr>
    <p:cSldViewPr snapToGrid="0" showGuides="1">
      <p:cViewPr varScale="1">
        <p:scale>
          <a:sx n="88" d="100"/>
          <a:sy n="88" d="100"/>
        </p:scale>
        <p:origin x="1116" y="9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61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98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3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84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18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268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721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14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09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54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587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919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864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099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882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89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78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86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88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6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07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모멘텀 </a:t>
            </a:r>
            <a:r>
              <a:rPr lang="en-US" altLang="ko-KR" dirty="0"/>
              <a:t>feature</a:t>
            </a:r>
            <a:r>
              <a:rPr lang="ko-KR" altLang="en-US" dirty="0"/>
              <a:t>간의 유사도 더 일관된 유사도를 분포를 사용하여 타겟으로 설정</a:t>
            </a:r>
            <a:endParaRPr lang="en-US" altLang="ko-KR" dirty="0"/>
          </a:p>
          <a:p>
            <a:r>
              <a:rPr lang="en-US" altLang="ko-KR" dirty="0"/>
              <a:t>Sim-targets</a:t>
            </a:r>
            <a:r>
              <a:rPr lang="ko-KR" altLang="en-US" dirty="0"/>
              <a:t>는 대각선이 </a:t>
            </a:r>
            <a:r>
              <a:rPr lang="en-US" altLang="ko-KR" dirty="0"/>
              <a:t>1</a:t>
            </a:r>
            <a:r>
              <a:rPr lang="ko-KR" altLang="en-US" dirty="0"/>
              <a:t>로 채워진 행렬</a:t>
            </a:r>
            <a:r>
              <a:rPr lang="en-US" altLang="ko-KR" dirty="0"/>
              <a:t>, </a:t>
            </a:r>
            <a:r>
              <a:rPr lang="ko-KR" altLang="en-US" dirty="0"/>
              <a:t>긍정적인 예제</a:t>
            </a:r>
            <a:endParaRPr lang="en-US" altLang="ko-KR" dirty="0"/>
          </a:p>
          <a:p>
            <a:r>
              <a:rPr lang="ko-KR" altLang="en-US" dirty="0"/>
              <a:t>실제 유사도와 타겟 유사도를 가중 평균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59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87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16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4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1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0000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Blip: Bootstrapping language-image pre-training for unified vision-language understanding and generation(ICML 2022)</a:t>
            </a:r>
            <a:endParaRPr lang="en-US" altLang="ko-KR" sz="2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514350" indent="-514350" algn="ctr">
              <a:buAutoNum type="arabicPeriod"/>
            </a:pPr>
            <a:endParaRPr lang="ko-KR" altLang="en-US" sz="2800" spc="-150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2024.08.12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Won-Jun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3100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Image-Text Matching - Code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81D086-61E9-12C7-6198-9B32FEA7F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11" y="1466667"/>
            <a:ext cx="5841546" cy="47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3100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Image-Text Matching - Code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A22963-012E-C18B-89F1-816C17E0E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56" y="1495426"/>
            <a:ext cx="7187487" cy="48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9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5230948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Language Model</a:t>
            </a:r>
          </a:p>
          <a:p>
            <a:r>
              <a:rPr lang="ko-KR" altLang="en-US" dirty="0"/>
              <a:t>이미지 기반 텍스트 </a:t>
            </a:r>
            <a:r>
              <a:rPr lang="ko-KR" altLang="en-US" dirty="0" err="1"/>
              <a:t>디코더를</a:t>
            </a:r>
            <a:r>
              <a:rPr lang="ko-KR" altLang="en-US" dirty="0"/>
              <a:t> 사용하여 이미지가 주어진 텍스트 설명을 생성하는 것을 목표로 함</a:t>
            </a:r>
            <a:endParaRPr lang="en-US" altLang="ko-KR" dirty="0"/>
          </a:p>
          <a:p>
            <a:pPr lvl="1"/>
            <a:r>
              <a:rPr lang="ko-KR" altLang="en-US" dirty="0"/>
              <a:t>자가 회귀 방식</a:t>
            </a:r>
            <a:r>
              <a:rPr lang="en-US" altLang="ko-KR" dirty="0"/>
              <a:t>(auto-regressive) </a:t>
            </a:r>
            <a:r>
              <a:rPr lang="ko-KR" altLang="en-US" dirty="0"/>
              <a:t>및 </a:t>
            </a:r>
            <a:r>
              <a:rPr lang="en-US" altLang="ko-KR" dirty="0"/>
              <a:t>cross-entropy loss</a:t>
            </a:r>
            <a:r>
              <a:rPr lang="ko-KR" altLang="en-US" dirty="0"/>
              <a:t>를 통해 학습</a:t>
            </a:r>
            <a:endParaRPr lang="en-US" altLang="ko-KR" dirty="0"/>
          </a:p>
          <a:p>
            <a:pPr lvl="1"/>
            <a:r>
              <a:rPr lang="en-US" altLang="ko-KR" dirty="0"/>
              <a:t>Cross-attention </a:t>
            </a:r>
            <a:r>
              <a:rPr lang="ko-KR" altLang="en-US" dirty="0"/>
              <a:t>모듈을 통해 </a:t>
            </a:r>
            <a:r>
              <a:rPr lang="en-US" altLang="ko-KR" dirty="0"/>
              <a:t>Image encoder</a:t>
            </a:r>
            <a:r>
              <a:rPr lang="ko-KR" altLang="en-US" dirty="0"/>
              <a:t>를 통과해 나온 이미지 정보를 입력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기존 </a:t>
            </a:r>
            <a:r>
              <a:rPr lang="en-US" altLang="ko-KR" dirty="0"/>
              <a:t>BERT</a:t>
            </a:r>
            <a:r>
              <a:rPr lang="ko-KR" altLang="en-US" dirty="0"/>
              <a:t>의 </a:t>
            </a:r>
            <a:r>
              <a:rPr lang="en-US" altLang="ko-KR" dirty="0"/>
              <a:t>bi-directional self attention</a:t>
            </a:r>
            <a:r>
              <a:rPr lang="ko-KR" altLang="en-US" dirty="0"/>
              <a:t>을 </a:t>
            </a:r>
            <a:r>
              <a:rPr lang="en-US" altLang="ko-KR" dirty="0"/>
              <a:t>Causal Self-attention</a:t>
            </a:r>
            <a:r>
              <a:rPr lang="ko-KR" altLang="en-US" dirty="0"/>
              <a:t>으로 교체</a:t>
            </a:r>
            <a:endParaRPr lang="en-US" altLang="ko-KR" dirty="0"/>
          </a:p>
          <a:p>
            <a:pPr lvl="1"/>
            <a:r>
              <a:rPr lang="ko-KR" altLang="en-US" dirty="0"/>
              <a:t>기존의 양방향 </a:t>
            </a:r>
            <a:r>
              <a:rPr lang="en-US" altLang="ko-KR" dirty="0"/>
              <a:t>self-attention</a:t>
            </a:r>
            <a:r>
              <a:rPr lang="ko-KR" altLang="en-US" dirty="0"/>
              <a:t>은 모든 토큰이 서로 상호작용할 수 있음</a:t>
            </a:r>
            <a:endParaRPr lang="en-US" altLang="ko-KR" dirty="0"/>
          </a:p>
          <a:p>
            <a:pPr lvl="2"/>
            <a:r>
              <a:rPr lang="ko-KR" altLang="en-US" dirty="0"/>
              <a:t>전체 문맥을 고려하여 깊은 의미를 파악할 때 유리</a:t>
            </a:r>
            <a:endParaRPr lang="en-US" altLang="ko-KR" dirty="0"/>
          </a:p>
          <a:p>
            <a:pPr lvl="1"/>
            <a:r>
              <a:rPr lang="en-US" altLang="ko-KR" dirty="0"/>
              <a:t>Causal self-attention</a:t>
            </a:r>
            <a:r>
              <a:rPr lang="ko-KR" altLang="en-US" dirty="0"/>
              <a:t>은 각 토큰이 이전 토큰들만 참조할 수 있고</a:t>
            </a:r>
            <a:r>
              <a:rPr lang="en-US" altLang="ko-KR" dirty="0"/>
              <a:t>, </a:t>
            </a:r>
            <a:r>
              <a:rPr lang="ko-KR" altLang="en-US" dirty="0"/>
              <a:t>단방향 정보 흐름이 허용됨</a:t>
            </a:r>
            <a:endParaRPr lang="en-US" altLang="ko-KR" dirty="0"/>
          </a:p>
          <a:p>
            <a:pPr lvl="2"/>
            <a:r>
              <a:rPr lang="ko-KR" altLang="en-US" dirty="0"/>
              <a:t>텍스트 생성 작업에 유리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CAA7BF-6BEB-CFE6-BB7E-7B40DC81F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952"/>
          <a:stretch/>
        </p:blipFill>
        <p:spPr bwMode="auto">
          <a:xfrm>
            <a:off x="6188625" y="1416089"/>
            <a:ext cx="2208243" cy="4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DD9C87-C3A4-6B0E-0DC8-97B79C0B2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4" r="-403"/>
          <a:stretch/>
        </p:blipFill>
        <p:spPr bwMode="auto">
          <a:xfrm>
            <a:off x="8396868" y="1416089"/>
            <a:ext cx="2575932" cy="4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4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3100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Language Model - Code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27A26FF-1944-80D6-28E6-6CC20C16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786" y="2077811"/>
            <a:ext cx="8940427" cy="29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196319" cy="5278845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많은 수의 이미지에 대해 캡션을 만드는 것은 적지 않은 비용과 시간이 소요됨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기존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연구에서는 </a:t>
                </a:r>
                <a:r>
                  <a:rPr lang="en-US" altLang="ko-KR" dirty="0"/>
                  <a:t>web</a:t>
                </a:r>
                <a:r>
                  <a:rPr lang="ko-KR" altLang="en-US" dirty="0"/>
                  <a:t>에서 수집된 </a:t>
                </a:r>
                <a:r>
                  <a:rPr lang="en-US" altLang="ko-KR" dirty="0"/>
                  <a:t>larger noisy data</a:t>
                </a:r>
                <a:r>
                  <a:rPr lang="ko-KR" altLang="en-US" dirty="0"/>
                  <a:t>를 이용해 학습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데이터셋의 크기에 의한 장점으로 인해 정제가 이루어지지 않음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이러한 접근 방식은 최적의 분포와 거리가 멀어질 가능성 존재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r>
                  <a:rPr lang="ko-KR" altLang="en-US" dirty="0"/>
                  <a:t>인간이 직접 제작한 </a:t>
                </a:r>
                <a:r>
                  <a:rPr lang="en-US" altLang="ko-KR" dirty="0"/>
                  <a:t>image(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dirty="0"/>
                  <a:t>),text(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로 </a:t>
                </a:r>
                <a:r>
                  <a:rPr lang="en-US" altLang="ko-KR" dirty="0"/>
                  <a:t>Captioner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Filter</a:t>
                </a:r>
                <a:r>
                  <a:rPr lang="ko-KR" altLang="en-US" dirty="0"/>
                  <a:t>를 학습 </a:t>
                </a:r>
                <a:r>
                  <a:rPr lang="en-US" altLang="ko-KR" dirty="0"/>
                  <a:t>- </a:t>
                </a:r>
                <a:r>
                  <a:rPr lang="en-US" altLang="ko-KR" u="sng" dirty="0" err="1"/>
                  <a:t>CapFilt</a:t>
                </a:r>
                <a:endParaRPr lang="en-US" altLang="ko-KR" u="sng" dirty="0"/>
              </a:p>
              <a:p>
                <a:pPr lvl="1"/>
                <a:r>
                  <a:rPr lang="en-US" altLang="ko-KR" dirty="0"/>
                  <a:t>Captioner</a:t>
                </a:r>
                <a:r>
                  <a:rPr lang="ko-KR" altLang="en-US" dirty="0"/>
                  <a:t>은 이미지로 텍스트를 생성하도록 하는 </a:t>
                </a:r>
                <a:r>
                  <a:rPr lang="en-US" altLang="ko-KR" dirty="0"/>
                  <a:t>Language Model</a:t>
                </a:r>
                <a:r>
                  <a:rPr lang="ko-KR" altLang="en-US" dirty="0"/>
                  <a:t>학습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Filter</a:t>
                </a:r>
                <a:r>
                  <a:rPr lang="ko-KR" altLang="en-US" dirty="0"/>
                  <a:t>는 이미지와 텍스트가 서로 일치하도록 </a:t>
                </a:r>
                <a:r>
                  <a:rPr lang="en-US" altLang="ko-KR" dirty="0"/>
                  <a:t>Image-Text Matching </a:t>
                </a:r>
                <a:r>
                  <a:rPr lang="ko-KR" altLang="en-US" dirty="0"/>
                  <a:t>학습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r>
                  <a:rPr lang="ko-KR" altLang="en-US" dirty="0"/>
                  <a:t>학습된 </a:t>
                </a:r>
                <a:r>
                  <a:rPr lang="en-US" altLang="ko-KR" dirty="0" err="1"/>
                  <a:t>CapFilt</a:t>
                </a:r>
                <a:r>
                  <a:rPr lang="ko-KR" altLang="en-US" dirty="0"/>
                  <a:t>를 사용하여 </a:t>
                </a:r>
                <a:r>
                  <a:rPr lang="en-US" altLang="ko-KR" dirty="0"/>
                  <a:t>Bootstrapping </a:t>
                </a:r>
                <a:r>
                  <a:rPr lang="ko-KR" altLang="en-US" dirty="0"/>
                  <a:t>데이터셋 생성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Captioner : web image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ko-KR" dirty="0"/>
                  <a:t>) </a:t>
                </a:r>
                <a:r>
                  <a:rPr lang="ko-KR" altLang="en-US" dirty="0"/>
                  <a:t>를 입력하여 </a:t>
                </a:r>
                <a:r>
                  <a:rPr lang="en-US" altLang="ko-KR" dirty="0"/>
                  <a:t>synthetic text(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생</m:t>
                    </m:r>
                  </m:oMath>
                </a14:m>
                <a:r>
                  <a:rPr lang="ko-KR" altLang="en-US" dirty="0"/>
                  <a:t>성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Filter : web image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web text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ko-KR" dirty="0"/>
                  <a:t>),</a:t>
                </a:r>
                <a:r>
                  <a:rPr lang="ko-KR" altLang="en-US" dirty="0"/>
                  <a:t> 그리고 </a:t>
                </a:r>
                <a:r>
                  <a:rPr lang="en-US" altLang="ko-KR" dirty="0"/>
                  <a:t>Captioner</a:t>
                </a:r>
                <a:r>
                  <a:rPr lang="ko-KR" altLang="en-US" dirty="0"/>
                  <a:t>에서 생성한 </a:t>
                </a:r>
                <a:r>
                  <a:rPr lang="en-US" altLang="ko-KR" dirty="0"/>
                  <a:t>synthetic text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를 입력하여 더 높은 점수를 얻는 방식으로 필터링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r>
                  <a:rPr lang="ko-KR" altLang="en-US" dirty="0"/>
                  <a:t>반복 학습하여 최종적으로 양질의 </a:t>
                </a:r>
                <a:r>
                  <a:rPr lang="en-US" altLang="ko-KR" dirty="0"/>
                  <a:t>Bootstrapping </a:t>
                </a:r>
                <a:r>
                  <a:rPr lang="ko-KR" altLang="en-US" dirty="0"/>
                  <a:t>데이터셋 제작</a:t>
                </a:r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400E9A-DA5E-72A1-1BD7-D9A106C84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196319" cy="5278845"/>
              </a:xfrm>
              <a:blipFill>
                <a:blip r:embed="rId3"/>
                <a:stretch>
                  <a:fillRect l="-163" t="-346" b="-10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61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CapFilt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7292F2-51C3-6FF1-1E59-B536B4D6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9" y="1967323"/>
            <a:ext cx="10149906" cy="33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9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Setup</a:t>
            </a:r>
          </a:p>
          <a:p>
            <a:pPr lvl="1"/>
            <a:r>
              <a:rPr lang="en-US" altLang="ko-KR" dirty="0"/>
              <a:t>Hardware Configuration</a:t>
            </a:r>
          </a:p>
          <a:p>
            <a:pPr lvl="2"/>
            <a:r>
              <a:rPr lang="en-US" altLang="ko-KR" dirty="0"/>
              <a:t>2 GPU nodes</a:t>
            </a:r>
          </a:p>
          <a:p>
            <a:pPr lvl="1"/>
            <a:r>
              <a:rPr lang="en-US" altLang="ko-KR" dirty="0"/>
              <a:t>Pretrained Models</a:t>
            </a:r>
          </a:p>
          <a:p>
            <a:pPr lvl="2"/>
            <a:r>
              <a:rPr lang="en-US" altLang="ko-KR" dirty="0"/>
              <a:t>ImageNet</a:t>
            </a:r>
            <a:r>
              <a:rPr lang="ko-KR" altLang="en-US" dirty="0"/>
              <a:t>으로 학습된 </a:t>
            </a:r>
            <a:r>
              <a:rPr lang="en-US" altLang="ko-KR" dirty="0" err="1"/>
              <a:t>ViT</a:t>
            </a:r>
            <a:r>
              <a:rPr lang="en-US" altLang="ko-KR" dirty="0"/>
              <a:t>-B, </a:t>
            </a:r>
            <a:r>
              <a:rPr lang="en-US" altLang="ko-KR" dirty="0" err="1"/>
              <a:t>ViT</a:t>
            </a:r>
            <a:r>
              <a:rPr lang="en-US" altLang="ko-KR" dirty="0"/>
              <a:t>-Large</a:t>
            </a:r>
          </a:p>
          <a:p>
            <a:pPr lvl="2"/>
            <a:r>
              <a:rPr lang="en-US" altLang="ko-KR" dirty="0"/>
              <a:t>BERT</a:t>
            </a:r>
          </a:p>
          <a:p>
            <a:pPr lvl="1"/>
            <a:r>
              <a:rPr lang="en-US" altLang="ko-KR" dirty="0"/>
              <a:t>Dataset</a:t>
            </a:r>
          </a:p>
          <a:p>
            <a:pPr lvl="2"/>
            <a:r>
              <a:rPr lang="en-US" altLang="ko-KR" dirty="0"/>
              <a:t>14 Million</a:t>
            </a:r>
            <a:r>
              <a:rPr lang="ko-KR" altLang="en-US" dirty="0"/>
              <a:t>개의 이미지</a:t>
            </a:r>
            <a:endParaRPr lang="en-US" altLang="ko-KR" dirty="0"/>
          </a:p>
          <a:p>
            <a:pPr lvl="2"/>
            <a:r>
              <a:rPr lang="en-US" altLang="ko-KR" dirty="0"/>
              <a:t>LAION : 115 Million with noisy image-text pair</a:t>
            </a:r>
          </a:p>
          <a:p>
            <a:pPr lvl="1"/>
            <a:r>
              <a:rPr lang="en-US" altLang="ko-KR" dirty="0"/>
              <a:t>Training Parameters</a:t>
            </a:r>
          </a:p>
          <a:p>
            <a:pPr lvl="2"/>
            <a:r>
              <a:rPr lang="en-US" altLang="ko-KR" dirty="0"/>
              <a:t>Epochs : 20</a:t>
            </a:r>
          </a:p>
          <a:p>
            <a:pPr lvl="2"/>
            <a:r>
              <a:rPr lang="en-US" altLang="ko-KR" dirty="0"/>
              <a:t>Image Resolution</a:t>
            </a:r>
          </a:p>
          <a:p>
            <a:pPr lvl="3"/>
            <a:r>
              <a:rPr lang="en-US" altLang="ko-KR" dirty="0"/>
              <a:t>Pretraining : 224 x 224</a:t>
            </a:r>
          </a:p>
          <a:p>
            <a:pPr lvl="3"/>
            <a:r>
              <a:rPr lang="en-US" altLang="ko-KR" dirty="0"/>
              <a:t>Fine-Tuning : 384 x 384</a:t>
            </a:r>
          </a:p>
          <a:p>
            <a:pPr lvl="2"/>
            <a:r>
              <a:rPr lang="en-US" altLang="ko-KR" dirty="0"/>
              <a:t>Optimizer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 err="1"/>
              <a:t>AdamW</a:t>
            </a:r>
            <a:endParaRPr lang="en-US" altLang="ko-KR" dirty="0"/>
          </a:p>
          <a:p>
            <a:pPr lvl="3"/>
            <a:r>
              <a:rPr lang="en-US" altLang="ko-KR" dirty="0"/>
              <a:t>Initial</a:t>
            </a:r>
            <a:r>
              <a:rPr lang="ko-KR" altLang="en-US" dirty="0"/>
              <a:t> </a:t>
            </a:r>
            <a:r>
              <a:rPr lang="en-US" altLang="ko-KR" dirty="0"/>
              <a:t>Learning Rate : 3e-4</a:t>
            </a:r>
          </a:p>
          <a:p>
            <a:pPr lvl="3"/>
            <a:r>
              <a:rPr lang="en-US" altLang="ko-KR" dirty="0"/>
              <a:t>Decay Rate : 0.85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1926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데이터셋 </a:t>
            </a:r>
            <a:r>
              <a:rPr lang="en-US" altLang="ko-KR" dirty="0"/>
              <a:t>Bootstrapping</a:t>
            </a:r>
            <a:r>
              <a:rPr lang="ko-KR" altLang="en-US" dirty="0"/>
              <a:t>을 통한 </a:t>
            </a:r>
            <a:r>
              <a:rPr lang="en-US" altLang="ko-KR" dirty="0"/>
              <a:t>Captioner &amp; Filter</a:t>
            </a:r>
            <a:r>
              <a:rPr lang="ko-KR" altLang="en-US" dirty="0"/>
              <a:t>의 효과 평가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A03A3F-507C-9C9F-9708-7AA3CEEA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983921"/>
            <a:ext cx="8953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웹 텍스트 </a:t>
            </a:r>
            <a:r>
              <a:rPr lang="en-US" altLang="ko-KR" dirty="0"/>
              <a:t>Tw</a:t>
            </a:r>
            <a:r>
              <a:rPr lang="ko-KR" altLang="en-US" dirty="0"/>
              <a:t>와 인공 생성 텍스트 </a:t>
            </a:r>
            <a:r>
              <a:rPr lang="en-US" altLang="ko-KR" dirty="0"/>
              <a:t>Ts</a:t>
            </a:r>
            <a:r>
              <a:rPr lang="ko-KR" altLang="en-US" dirty="0"/>
              <a:t>의 예시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Beam Search vs Nucleus Sampling for synthetic caption generation</a:t>
            </a:r>
          </a:p>
          <a:p>
            <a:endParaRPr lang="en-US" altLang="ko-KR" dirty="0"/>
          </a:p>
        </p:txBody>
      </p:sp>
      <p:pic>
        <p:nvPicPr>
          <p:cNvPr id="6146" name="Picture 2" descr="Refer to caption">
            <a:extLst>
              <a:ext uri="{FF2B5EF4-FFF2-40B4-BE49-F238E27FC236}">
                <a16:creationId xmlns:a16="http://schemas.microsoft.com/office/drawing/2014/main" id="{F3D2F381-3374-805F-633C-4E50FE5F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3" y="1780493"/>
            <a:ext cx="10572513" cy="15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14EFC8F-43EC-EECA-86AD-EA17294B2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24" y="4137730"/>
            <a:ext cx="9941561" cy="1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레이어 공유에 따른 결과</a:t>
            </a:r>
            <a:endParaRPr lang="en-US" altLang="ko-KR" dirty="0"/>
          </a:p>
          <a:p>
            <a:pPr lvl="1"/>
            <a:r>
              <a:rPr lang="en-US" altLang="ko-KR" dirty="0"/>
              <a:t>Cross-attention(CA) &amp; Self-Attention(SA)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Captioner</a:t>
            </a:r>
            <a:r>
              <a:rPr lang="ko-KR" altLang="en-US" dirty="0"/>
              <a:t>에서의 파라미터 공유 여부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B3834C5-E690-BD6C-8C2D-D53E7398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854655"/>
            <a:ext cx="9372600" cy="191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6A78DC2-AADE-D8F7-1FE9-BCDDEEE9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6" y="4503740"/>
            <a:ext cx="9144000" cy="14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Method</a:t>
            </a:r>
          </a:p>
          <a:p>
            <a:endParaRPr lang="en-US" altLang="ko-KR" dirty="0"/>
          </a:p>
          <a:p>
            <a:r>
              <a:rPr lang="en-US" altLang="ko-KR" dirty="0"/>
              <a:t>Experiments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Image-to-text retrieval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73B96EC-BB6F-1EFF-2B75-B5318696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850390"/>
            <a:ext cx="106870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0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 Captioning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40355B5-0C83-3F10-ADE8-1F8C22D8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66" y="1622382"/>
            <a:ext cx="9129032" cy="40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5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Apply to other tasks – Vision Question Answering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2290" name="Picture 2" descr="Refer to caption">
            <a:extLst>
              <a:ext uri="{FF2B5EF4-FFF2-40B4-BE49-F238E27FC236}">
                <a16:creationId xmlns:a16="http://schemas.microsoft.com/office/drawing/2014/main" id="{29790AE8-3B70-0F28-C178-BA731D46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83" y="2068299"/>
            <a:ext cx="4801960" cy="14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16524D34-6D0C-2ECE-7667-5C242706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6" y="4032704"/>
            <a:ext cx="9852927" cy="19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9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Apply to other tasks - NLVR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2292" name="Picture 4" descr="Refer to caption">
            <a:extLst>
              <a:ext uri="{FF2B5EF4-FFF2-40B4-BE49-F238E27FC236}">
                <a16:creationId xmlns:a16="http://schemas.microsoft.com/office/drawing/2014/main" id="{F5AD14CC-DE5A-1DF6-D77B-B67807DE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6" y="2311196"/>
            <a:ext cx="5237389" cy="27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41B1F61E-7FFE-A8BF-428C-7A1EBD72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38" y="1720441"/>
            <a:ext cx="4266294" cy="38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9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1058817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VQA,</a:t>
            </a:r>
            <a:r>
              <a:rPr lang="ko-KR" altLang="en-US" dirty="0"/>
              <a:t> </a:t>
            </a:r>
            <a:r>
              <a:rPr lang="en-US" altLang="ko-KR" dirty="0"/>
              <a:t>NLVR2</a:t>
            </a:r>
            <a:r>
              <a:rPr lang="ko-KR" altLang="en-US" dirty="0"/>
              <a:t>에서의 비교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73FC7BC-2209-A11A-EBA5-28EBE6A8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222" y="1704114"/>
            <a:ext cx="4559458" cy="40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7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1058817"/>
            <a:ext cx="11196319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 err="1"/>
              <a:t>CapFilt</a:t>
            </a:r>
            <a:r>
              <a:rPr lang="ko-KR" altLang="en-US" dirty="0"/>
              <a:t>의 유무 및 데이터셋의 수</a:t>
            </a:r>
            <a:endParaRPr lang="en-US" altLang="ko-KR" dirty="0"/>
          </a:p>
          <a:p>
            <a:pPr lvl="1"/>
            <a:r>
              <a:rPr lang="en-US" altLang="ko-KR" dirty="0"/>
              <a:t>TR@1 : </a:t>
            </a:r>
            <a:r>
              <a:rPr lang="ko-KR" altLang="en-US" dirty="0"/>
              <a:t>이미지를 입력했을 때</a:t>
            </a:r>
            <a:r>
              <a:rPr lang="en-US" altLang="ko-KR" dirty="0"/>
              <a:t>, </a:t>
            </a:r>
            <a:r>
              <a:rPr lang="ko-KR" altLang="en-US" dirty="0"/>
              <a:t>가장 먼저 나오는 텍스트의 정답 확률</a:t>
            </a:r>
            <a:endParaRPr lang="en-US" altLang="ko-KR" dirty="0"/>
          </a:p>
          <a:p>
            <a:pPr lvl="1"/>
            <a:r>
              <a:rPr lang="en-US" altLang="ko-KR" dirty="0"/>
              <a:t>IR@1 : </a:t>
            </a:r>
            <a:r>
              <a:rPr lang="ko-KR" altLang="en-US" dirty="0"/>
              <a:t>텍스트를 입력했을 때</a:t>
            </a:r>
            <a:r>
              <a:rPr lang="en-US" altLang="ko-KR" dirty="0"/>
              <a:t>, </a:t>
            </a:r>
            <a:r>
              <a:rPr lang="ko-KR" altLang="en-US" dirty="0"/>
              <a:t>가장 먼저 나오는 이미지의 정답 확률</a:t>
            </a:r>
            <a:endParaRPr lang="en-US" altLang="ko-KR" dirty="0"/>
          </a:p>
          <a:p>
            <a:pPr lvl="1"/>
            <a:r>
              <a:rPr lang="en-US" altLang="ko-KR" dirty="0" err="1"/>
              <a:t>CapFilt</a:t>
            </a:r>
            <a:r>
              <a:rPr lang="ko-KR" altLang="en-US" dirty="0"/>
              <a:t>의 효과가 더 긴 학습 때문이 아님을 증명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7BD7F2A-6446-57DE-4F98-FA60564E8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40"/>
          <a:stretch/>
        </p:blipFill>
        <p:spPr bwMode="auto">
          <a:xfrm>
            <a:off x="390525" y="3078760"/>
            <a:ext cx="11410950" cy="15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70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37" y="1058817"/>
            <a:ext cx="11196319" cy="5278845"/>
          </a:xfrm>
        </p:spPr>
        <p:txBody>
          <a:bodyPr>
            <a:normAutofit/>
          </a:bodyPr>
          <a:lstStyle/>
          <a:p>
            <a:r>
              <a:rPr lang="ko-KR" altLang="en-US" dirty="0"/>
              <a:t>본 논문에서는 광범위한 </a:t>
            </a:r>
            <a:r>
              <a:rPr lang="en-US" altLang="ko-KR" dirty="0"/>
              <a:t>downstream-task</a:t>
            </a:r>
            <a:r>
              <a:rPr lang="ko-KR" altLang="en-US" dirty="0"/>
              <a:t>에서 뛰어난 성능을 보인 </a:t>
            </a:r>
            <a:r>
              <a:rPr lang="en-US" altLang="ko-KR" dirty="0"/>
              <a:t>Vision-Language Pretraining </a:t>
            </a:r>
            <a:r>
              <a:rPr lang="ko-KR" altLang="en-US" dirty="0"/>
              <a:t>모델인 </a:t>
            </a:r>
            <a:r>
              <a:rPr lang="en-US" altLang="ko-KR" dirty="0"/>
              <a:t>BLIP</a:t>
            </a:r>
            <a:r>
              <a:rPr lang="ko-KR" altLang="en-US" dirty="0"/>
              <a:t>을 제안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기존의 웹 데이터셋의 </a:t>
            </a:r>
            <a:r>
              <a:rPr lang="en-US" altLang="ko-KR" dirty="0"/>
              <a:t>noisy</a:t>
            </a:r>
            <a:r>
              <a:rPr lang="ko-KR" altLang="en-US" dirty="0"/>
              <a:t>한 데이터를 걸러내기 위해</a:t>
            </a:r>
            <a:r>
              <a:rPr lang="en-US" altLang="ko-KR" dirty="0"/>
              <a:t>, </a:t>
            </a:r>
            <a:r>
              <a:rPr lang="en-US" altLang="ko-KR" dirty="0" err="1"/>
              <a:t>CapFilt</a:t>
            </a:r>
            <a:r>
              <a:rPr lang="ko-KR" altLang="en-US" dirty="0"/>
              <a:t>를 사용하여 데이터를 정제 </a:t>
            </a:r>
            <a:r>
              <a:rPr lang="en-US" altLang="ko-KR" dirty="0"/>
              <a:t>-&gt; Bootstrapping Dataset</a:t>
            </a:r>
          </a:p>
          <a:p>
            <a:endParaRPr lang="en-US" altLang="ko-KR" dirty="0"/>
          </a:p>
          <a:p>
            <a:r>
              <a:rPr lang="ko-KR" altLang="en-US" dirty="0"/>
              <a:t>다양한 </a:t>
            </a:r>
            <a:r>
              <a:rPr lang="en-US" altLang="ko-KR" dirty="0"/>
              <a:t>task</a:t>
            </a:r>
            <a:r>
              <a:rPr lang="ko-KR" altLang="en-US" dirty="0"/>
              <a:t>에서 활용하기 위해 </a:t>
            </a:r>
            <a:r>
              <a:rPr lang="en-US" altLang="ko-KR" dirty="0"/>
              <a:t>vision-language</a:t>
            </a:r>
            <a:r>
              <a:rPr lang="ko-KR" altLang="en-US" dirty="0"/>
              <a:t>간 학습된 모델을 대상으로 </a:t>
            </a:r>
            <a:r>
              <a:rPr lang="en-US" altLang="ko-KR" dirty="0"/>
              <a:t>fine-tuning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1"/>
            <a:r>
              <a:rPr lang="ko-KR" altLang="en-US" dirty="0"/>
              <a:t>각 </a:t>
            </a:r>
            <a:r>
              <a:rPr lang="en-US" altLang="ko-KR" dirty="0"/>
              <a:t>task</a:t>
            </a:r>
            <a:r>
              <a:rPr lang="ko-KR" altLang="en-US" dirty="0"/>
              <a:t>에서 </a:t>
            </a:r>
            <a:r>
              <a:rPr lang="en-US" altLang="ko-KR" dirty="0"/>
              <a:t>States-of-the-arts </a:t>
            </a:r>
            <a:r>
              <a:rPr lang="ko-KR" altLang="en-US" dirty="0"/>
              <a:t>달성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기존에 제안한 </a:t>
            </a:r>
            <a:r>
              <a:rPr lang="en-US" altLang="ko-KR" dirty="0"/>
              <a:t>Image-Image Contrastive Learning(IIC)</a:t>
            </a:r>
            <a:r>
              <a:rPr lang="ko-KR" altLang="en-US" dirty="0"/>
              <a:t>를 단일로 사용하였고</a:t>
            </a:r>
            <a:r>
              <a:rPr lang="en-US" altLang="ko-KR" dirty="0"/>
              <a:t>, </a:t>
            </a:r>
            <a:r>
              <a:rPr lang="ko-KR" altLang="en-US" dirty="0"/>
              <a:t>이를 보충하기 위해 </a:t>
            </a:r>
            <a:r>
              <a:rPr lang="en-US" altLang="ko-KR" dirty="0"/>
              <a:t>ITM</a:t>
            </a:r>
            <a:r>
              <a:rPr lang="ko-KR" altLang="en-US" dirty="0"/>
              <a:t> 기반</a:t>
            </a:r>
            <a:r>
              <a:rPr lang="en-US" altLang="ko-KR" dirty="0"/>
              <a:t> Image-Image Matching </a:t>
            </a:r>
            <a:r>
              <a:rPr lang="ko-KR" altLang="en-US" dirty="0"/>
              <a:t>도입 연구</a:t>
            </a:r>
            <a:endParaRPr lang="en-US" altLang="ko-KR" dirty="0"/>
          </a:p>
          <a:p>
            <a:pPr lvl="1"/>
            <a:r>
              <a:rPr lang="en-US" altLang="ko-KR" dirty="0"/>
              <a:t>Image</a:t>
            </a:r>
            <a:r>
              <a:rPr lang="ko-KR" altLang="en-US" dirty="0"/>
              <a:t> 간의 </a:t>
            </a:r>
            <a:r>
              <a:rPr lang="en-US" altLang="ko-KR" dirty="0"/>
              <a:t>Negative sample</a:t>
            </a:r>
            <a:r>
              <a:rPr lang="ko-KR" altLang="en-US" dirty="0"/>
              <a:t>을 탐색하여 </a:t>
            </a:r>
            <a:r>
              <a:rPr lang="en-US" altLang="ko-KR" dirty="0"/>
              <a:t>binary classification task </a:t>
            </a:r>
            <a:r>
              <a:rPr lang="ko-KR" altLang="en-US"/>
              <a:t>활용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140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Image-Language</a:t>
            </a:r>
            <a:r>
              <a:rPr lang="ko-KR" altLang="en-US" dirty="0"/>
              <a:t> </a:t>
            </a:r>
            <a:r>
              <a:rPr lang="en-US" altLang="ko-KR" dirty="0"/>
              <a:t>Pretraining</a:t>
            </a:r>
            <a:r>
              <a:rPr lang="ko-KR" altLang="en-US" dirty="0"/>
              <a:t> 모델은 다양한 </a:t>
            </a:r>
            <a:r>
              <a:rPr lang="ko-KR" altLang="en-US" dirty="0" err="1"/>
              <a:t>멀티모달</a:t>
            </a:r>
            <a:r>
              <a:rPr lang="ko-KR" altLang="en-US" dirty="0"/>
              <a:t> </a:t>
            </a:r>
            <a:r>
              <a:rPr lang="en-US" altLang="ko-KR" dirty="0"/>
              <a:t>downstream task</a:t>
            </a:r>
            <a:r>
              <a:rPr lang="ko-KR" altLang="en-US" dirty="0"/>
              <a:t>에서 높은 성능을 보임</a:t>
            </a:r>
            <a:endParaRPr lang="en-US" altLang="ko-KR" dirty="0"/>
          </a:p>
          <a:p>
            <a:pPr lvl="1"/>
            <a:r>
              <a:rPr lang="en-US" altLang="ko-KR" dirty="0"/>
              <a:t>Image-text retrieval</a:t>
            </a:r>
          </a:p>
          <a:p>
            <a:pPr lvl="1"/>
            <a:r>
              <a:rPr lang="en-US" altLang="ko-KR" dirty="0"/>
              <a:t>Visual Question Answering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모델 유형별 한계</a:t>
            </a:r>
            <a:endParaRPr lang="en-US" altLang="ko-KR" dirty="0"/>
          </a:p>
          <a:p>
            <a:pPr lvl="1"/>
            <a:r>
              <a:rPr lang="ko-KR" altLang="en-US" dirty="0"/>
              <a:t>인코더 기반 모델 </a:t>
            </a:r>
            <a:r>
              <a:rPr lang="en-US" altLang="ko-KR" dirty="0"/>
              <a:t>: </a:t>
            </a:r>
            <a:r>
              <a:rPr lang="ko-KR" altLang="en-US" dirty="0"/>
              <a:t>텍스트 생성을 필요로 하는 작업에서 최적의 성능을 내지 못함</a:t>
            </a:r>
            <a:endParaRPr lang="en-US" altLang="ko-KR" dirty="0"/>
          </a:p>
          <a:p>
            <a:pPr lvl="2"/>
            <a:r>
              <a:rPr lang="ko-KR" altLang="en-US" dirty="0"/>
              <a:t>인코더 모델이 텍스트 생성에 필요한 문맥적 정보나 언어 모델링 능력이 제한적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인코더</a:t>
            </a:r>
            <a:r>
              <a:rPr lang="en-US" altLang="ko-KR" dirty="0"/>
              <a:t>-</a:t>
            </a:r>
            <a:r>
              <a:rPr lang="ko-KR" altLang="en-US" dirty="0" err="1"/>
              <a:t>디코더</a:t>
            </a:r>
            <a:r>
              <a:rPr lang="ko-KR" altLang="en-US" dirty="0"/>
              <a:t> 모델</a:t>
            </a:r>
            <a:r>
              <a:rPr lang="en-US" altLang="ko-KR" dirty="0"/>
              <a:t>: </a:t>
            </a:r>
            <a:r>
              <a:rPr lang="ko-KR" altLang="en-US" dirty="0"/>
              <a:t>텍스트 생성에서 강세를 보이는 구조로</a:t>
            </a:r>
            <a:r>
              <a:rPr lang="en-US" altLang="ko-KR" dirty="0"/>
              <a:t>, image-text retrieval</a:t>
            </a:r>
            <a:r>
              <a:rPr lang="ko-KR" altLang="en-US" dirty="0"/>
              <a:t>에서 낮은 성능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데이터의 노이즈 문제</a:t>
            </a:r>
            <a:endParaRPr lang="en-US" altLang="ko-KR" dirty="0"/>
          </a:p>
          <a:p>
            <a:pPr lvl="1"/>
            <a:r>
              <a:rPr lang="en-US" altLang="ko-KR" dirty="0"/>
              <a:t>CLIP </a:t>
            </a:r>
            <a:r>
              <a:rPr lang="ko-KR" altLang="en-US" dirty="0"/>
              <a:t>및 </a:t>
            </a:r>
            <a:r>
              <a:rPr lang="en-US" altLang="ko-KR" dirty="0"/>
              <a:t>ALBEF</a:t>
            </a:r>
            <a:r>
              <a:rPr lang="ko-KR" altLang="en-US" dirty="0"/>
              <a:t>와 같은 최신 연구에서는 대규모의 웹에서 수집한 이미지</a:t>
            </a:r>
            <a:r>
              <a:rPr lang="en-US" altLang="ko-KR" dirty="0"/>
              <a:t>-</a:t>
            </a:r>
            <a:r>
              <a:rPr lang="ko-KR" altLang="en-US" dirty="0"/>
              <a:t>텍스트 쌍을 사용하여 사전 학습</a:t>
            </a:r>
            <a:endParaRPr lang="en-US" altLang="ko-KR" dirty="0"/>
          </a:p>
          <a:p>
            <a:pPr lvl="1"/>
            <a:r>
              <a:rPr lang="ko-KR" altLang="en-US" dirty="0"/>
              <a:t>노이즈가 많고 텍스트와 이미지 간의 상관관계가 부정확 </a:t>
            </a:r>
            <a:r>
              <a:rPr lang="en-US" altLang="ko-KR" dirty="0"/>
              <a:t>-&gt; </a:t>
            </a:r>
            <a:r>
              <a:rPr lang="ko-KR" altLang="en-US" dirty="0"/>
              <a:t>불필요한 복잡성이 추가될 가능성 존재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398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본 연구에서는 기존 방법보다 더 광범위한 </a:t>
            </a:r>
            <a:r>
              <a:rPr lang="en-US" altLang="ko-KR" dirty="0"/>
              <a:t>downstream task</a:t>
            </a:r>
            <a:r>
              <a:rPr lang="ko-KR" altLang="en-US" dirty="0"/>
              <a:t>를 수행하게 하는 </a:t>
            </a:r>
            <a:r>
              <a:rPr lang="en-US" altLang="ko-KR" dirty="0"/>
              <a:t>VLP </a:t>
            </a:r>
            <a:r>
              <a:rPr lang="ko-KR" altLang="en-US" dirty="0"/>
              <a:t>프레임워크인 </a:t>
            </a:r>
            <a:r>
              <a:rPr lang="en-US" altLang="ko-KR" dirty="0"/>
              <a:t>BLIP</a:t>
            </a:r>
            <a:r>
              <a:rPr lang="ko-KR" altLang="en-US" dirty="0"/>
              <a:t>을 제안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모델과 데이터 관점에서 두 가지 기여 소개</a:t>
            </a:r>
            <a:endParaRPr lang="en-US" altLang="ko-KR" dirty="0"/>
          </a:p>
          <a:p>
            <a:pPr lvl="1"/>
            <a:r>
              <a:rPr lang="ko-KR" altLang="en-US" dirty="0"/>
              <a:t>인코더</a:t>
            </a:r>
            <a:r>
              <a:rPr lang="en-US" altLang="ko-KR" dirty="0"/>
              <a:t>-</a:t>
            </a:r>
            <a:r>
              <a:rPr lang="ko-KR" altLang="en-US" dirty="0" err="1"/>
              <a:t>디코더의</a:t>
            </a:r>
            <a:r>
              <a:rPr lang="ko-KR" altLang="en-US" dirty="0"/>
              <a:t> </a:t>
            </a:r>
            <a:r>
              <a:rPr lang="en-US" altLang="ko-KR" dirty="0"/>
              <a:t>multimodal </a:t>
            </a:r>
            <a:r>
              <a:rPr lang="ko-KR" altLang="en-US" dirty="0"/>
              <a:t>혼합</a:t>
            </a:r>
            <a:r>
              <a:rPr lang="en-US" altLang="ko-KR" dirty="0"/>
              <a:t>(MED) : </a:t>
            </a:r>
            <a:r>
              <a:rPr lang="ko-KR" altLang="en-US" dirty="0"/>
              <a:t>단일 이미지 인코더</a:t>
            </a:r>
            <a:r>
              <a:rPr lang="en-US" altLang="ko-KR" dirty="0"/>
              <a:t>, </a:t>
            </a:r>
            <a:r>
              <a:rPr lang="ko-KR" altLang="en-US" dirty="0"/>
              <a:t>이미지 기반 텍스트 인코더</a:t>
            </a:r>
            <a:r>
              <a:rPr lang="en-US" altLang="ko-KR" dirty="0"/>
              <a:t>, </a:t>
            </a:r>
            <a:r>
              <a:rPr lang="ko-KR" altLang="en-US" dirty="0"/>
              <a:t>이미지 기반 텍스트 </a:t>
            </a:r>
            <a:r>
              <a:rPr lang="ko-KR" altLang="en-US" dirty="0" err="1"/>
              <a:t>디코더로</a:t>
            </a:r>
            <a:r>
              <a:rPr lang="ko-KR" altLang="en-US" dirty="0"/>
              <a:t> 구성되어 있는 모듈</a:t>
            </a:r>
            <a:endParaRPr lang="en-US" altLang="ko-KR" dirty="0"/>
          </a:p>
          <a:p>
            <a:pPr lvl="2"/>
            <a:r>
              <a:rPr lang="en-US" altLang="ko-KR" dirty="0"/>
              <a:t>Image-text</a:t>
            </a:r>
            <a:r>
              <a:rPr lang="ko-KR" altLang="en-US" dirty="0"/>
              <a:t> </a:t>
            </a:r>
            <a:r>
              <a:rPr lang="en-US" altLang="ko-KR" dirty="0"/>
              <a:t>contrastive</a:t>
            </a:r>
            <a:r>
              <a:rPr lang="ko-KR" altLang="en-US" dirty="0"/>
              <a:t> </a:t>
            </a:r>
            <a:r>
              <a:rPr lang="en-US" altLang="ko-KR" dirty="0"/>
              <a:t>learning</a:t>
            </a:r>
          </a:p>
          <a:p>
            <a:pPr lvl="2"/>
            <a:r>
              <a:rPr lang="en-US" altLang="ko-KR" dirty="0"/>
              <a:t>Image-text matching</a:t>
            </a:r>
          </a:p>
          <a:p>
            <a:pPr lvl="2"/>
            <a:r>
              <a:rPr lang="en-US" altLang="ko-KR" dirty="0"/>
              <a:t>Language modeling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캡션 및 필터링</a:t>
            </a:r>
            <a:r>
              <a:rPr lang="en-US" altLang="ko-KR" dirty="0"/>
              <a:t>(</a:t>
            </a:r>
            <a:r>
              <a:rPr lang="en-US" altLang="ko-KR" dirty="0" err="1"/>
              <a:t>CapFilt</a:t>
            </a:r>
            <a:r>
              <a:rPr lang="en-US" altLang="ko-KR" dirty="0"/>
              <a:t>): </a:t>
            </a:r>
            <a:r>
              <a:rPr lang="ko-KR" altLang="en-US" dirty="0"/>
              <a:t>노이즈가 있는 이미지</a:t>
            </a:r>
            <a:r>
              <a:rPr lang="en-US" altLang="ko-KR" dirty="0"/>
              <a:t>-</a:t>
            </a:r>
            <a:r>
              <a:rPr lang="ko-KR" altLang="en-US" dirty="0"/>
              <a:t>텍스트 쌍에서 학습하기 위한 새로운 </a:t>
            </a:r>
            <a:r>
              <a:rPr lang="en-US" altLang="ko-KR" dirty="0"/>
              <a:t>Bootstrapping Dataset</a:t>
            </a:r>
          </a:p>
          <a:p>
            <a:pPr lvl="2"/>
            <a:r>
              <a:rPr lang="ko-KR" altLang="en-US" dirty="0"/>
              <a:t>웹 이미지가 주어지면 합성 캡션을 생성하는 </a:t>
            </a:r>
            <a:r>
              <a:rPr lang="en-US" altLang="ko-KR" dirty="0"/>
              <a:t>captioner</a:t>
            </a:r>
          </a:p>
          <a:p>
            <a:pPr lvl="2"/>
            <a:r>
              <a:rPr lang="ko-KR" altLang="en-US" dirty="0"/>
              <a:t>원래 웹 텍스트와 합성 텍스트에서 노이즈가 있는 캡션을 제거하는 </a:t>
            </a:r>
            <a:r>
              <a:rPr lang="en-US" altLang="ko-KR" dirty="0"/>
              <a:t>filter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47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Overall</a:t>
            </a:r>
            <a:r>
              <a:rPr lang="ko-KR" altLang="en-US" dirty="0"/>
              <a:t> </a:t>
            </a:r>
            <a:r>
              <a:rPr lang="en-US" altLang="ko-KR" dirty="0"/>
              <a:t>Architecture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7EC60F9-7DAA-F82C-3EEC-3EA77FF1E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1"/>
          <a:stretch/>
        </p:blipFill>
        <p:spPr bwMode="auto">
          <a:xfrm>
            <a:off x="418102" y="1458685"/>
            <a:ext cx="11344275" cy="45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5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이미지 인코더 </a:t>
            </a:r>
            <a:r>
              <a:rPr lang="en-US" altLang="ko-KR" dirty="0"/>
              <a:t>: Vision Transformer</a:t>
            </a:r>
          </a:p>
          <a:p>
            <a:pPr lvl="1"/>
            <a:r>
              <a:rPr lang="ko-KR" altLang="en-US" dirty="0"/>
              <a:t>입력 이미지를 패치로 나누고 </a:t>
            </a:r>
            <a:r>
              <a:rPr lang="ko-KR" altLang="en-US" dirty="0" err="1"/>
              <a:t>임베딩</a:t>
            </a:r>
            <a:r>
              <a:rPr lang="ko-KR" altLang="en-US" dirty="0"/>
              <a:t> 시퀀스로 인코딩</a:t>
            </a:r>
            <a:endParaRPr lang="en-US" altLang="ko-KR" dirty="0"/>
          </a:p>
          <a:p>
            <a:pPr lvl="1"/>
            <a:r>
              <a:rPr lang="en-US" altLang="ko-KR" dirty="0"/>
              <a:t>Global</a:t>
            </a:r>
            <a:r>
              <a:rPr lang="ko-KR" altLang="en-US" dirty="0"/>
              <a:t> </a:t>
            </a:r>
            <a:r>
              <a:rPr lang="en-US" altLang="ko-KR" dirty="0"/>
              <a:t>image</a:t>
            </a:r>
            <a:r>
              <a:rPr lang="ko-KR" altLang="en-US" dirty="0"/>
              <a:t> </a:t>
            </a:r>
            <a:r>
              <a:rPr lang="en-US" altLang="ko-KR" dirty="0"/>
              <a:t>feature</a:t>
            </a:r>
            <a:r>
              <a:rPr lang="ko-KR" altLang="en-US" dirty="0"/>
              <a:t>를 나타내기 위해 </a:t>
            </a:r>
            <a:r>
              <a:rPr lang="en-US" altLang="ko-KR" dirty="0"/>
              <a:t>[CLS] </a:t>
            </a:r>
            <a:r>
              <a:rPr lang="ko-KR" altLang="en-US" dirty="0"/>
              <a:t>토큰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텍스트 인코더 </a:t>
            </a:r>
            <a:r>
              <a:rPr lang="en-US" altLang="ko-KR" dirty="0"/>
              <a:t>: BERT</a:t>
            </a:r>
          </a:p>
          <a:p>
            <a:pPr lvl="1"/>
            <a:r>
              <a:rPr lang="en-US" altLang="ko-KR" dirty="0"/>
              <a:t>[CLS]</a:t>
            </a:r>
            <a:r>
              <a:rPr lang="ko-KR" altLang="en-US" dirty="0"/>
              <a:t> 토큰을 텍스트 입력의 시작 부분에 추가하여 문장의 요약 정보 학습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Multimodal Encoder-Decoder(MED)</a:t>
            </a:r>
          </a:p>
          <a:p>
            <a:pPr lvl="1"/>
            <a:r>
              <a:rPr lang="ko-KR" altLang="en-US" dirty="0"/>
              <a:t>이미지와 텍스트를 별도로 인코딩하는 </a:t>
            </a:r>
            <a:r>
              <a:rPr lang="en-US" altLang="ko-KR" dirty="0"/>
              <a:t>unimodal encoder</a:t>
            </a:r>
          </a:p>
          <a:p>
            <a:pPr lvl="1"/>
            <a:r>
              <a:rPr lang="ko-KR" altLang="en-US" dirty="0"/>
              <a:t>텍스트 인코더의 각 트랜스포머 블록에서</a:t>
            </a:r>
            <a:r>
              <a:rPr lang="en-US" altLang="ko-KR" dirty="0"/>
              <a:t>, self-attention </a:t>
            </a:r>
            <a:r>
              <a:rPr lang="ko-KR" altLang="en-US" dirty="0"/>
              <a:t>레이어와 </a:t>
            </a:r>
            <a:r>
              <a:rPr lang="en-US" altLang="ko-KR" dirty="0"/>
              <a:t>feed-forward network</a:t>
            </a:r>
            <a:r>
              <a:rPr lang="ko-KR" altLang="en-US" dirty="0"/>
              <a:t>사이에 하나의 </a:t>
            </a:r>
            <a:r>
              <a:rPr lang="en-US" altLang="ko-KR" dirty="0"/>
              <a:t>cross-attention </a:t>
            </a:r>
            <a:r>
              <a:rPr lang="ko-KR" altLang="en-US" dirty="0"/>
              <a:t>모듈을 삽입하여 시각 정보를 주입하는 </a:t>
            </a:r>
            <a:r>
              <a:rPr lang="en-US" altLang="ko-KR" dirty="0"/>
              <a:t>image-grounded text-encoder</a:t>
            </a:r>
          </a:p>
          <a:p>
            <a:pPr lvl="1"/>
            <a:r>
              <a:rPr lang="en-US" altLang="ko-KR" dirty="0"/>
              <a:t>Image-grounded text-decoder</a:t>
            </a:r>
            <a:r>
              <a:rPr lang="ko-KR" altLang="en-US" dirty="0"/>
              <a:t>는 양방향 </a:t>
            </a:r>
            <a:r>
              <a:rPr lang="en-US" altLang="ko-KR" dirty="0"/>
              <a:t>self-attention</a:t>
            </a:r>
            <a:r>
              <a:rPr lang="ko-KR" altLang="en-US" dirty="0"/>
              <a:t>을 </a:t>
            </a:r>
            <a:r>
              <a:rPr lang="en-US" altLang="ko-KR" dirty="0"/>
              <a:t>causal self-attention </a:t>
            </a:r>
            <a:r>
              <a:rPr lang="ko-KR" altLang="en-US" dirty="0"/>
              <a:t>레이어로 교체</a:t>
            </a:r>
            <a:endParaRPr lang="en-US" altLang="ko-KR" dirty="0"/>
          </a:p>
          <a:p>
            <a:pPr lvl="1"/>
            <a:r>
              <a:rPr lang="en-US" altLang="ko-KR" dirty="0"/>
              <a:t>[Decode]</a:t>
            </a:r>
            <a:r>
              <a:rPr lang="ko-KR" altLang="en-US" dirty="0"/>
              <a:t>토큰을 시퀀스의 도입부로 사용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31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5230948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Image-Text Contrastive</a:t>
            </a:r>
          </a:p>
          <a:p>
            <a:pPr lvl="1"/>
            <a:r>
              <a:rPr lang="en-US" altLang="ko-KR" dirty="0"/>
              <a:t>CLIP</a:t>
            </a:r>
            <a:r>
              <a:rPr lang="ko-KR" altLang="en-US" dirty="0"/>
              <a:t>과 동일한 </a:t>
            </a:r>
            <a:r>
              <a:rPr lang="en-US" altLang="ko-KR" dirty="0"/>
              <a:t>Contrastive Learning </a:t>
            </a:r>
            <a:r>
              <a:rPr lang="ko-KR" altLang="en-US" dirty="0"/>
              <a:t>개념 사용</a:t>
            </a:r>
            <a:endParaRPr lang="en-US" altLang="ko-KR" dirty="0"/>
          </a:p>
          <a:p>
            <a:pPr lvl="1"/>
            <a:r>
              <a:rPr lang="ko-KR" altLang="en-US" dirty="0"/>
              <a:t>코사인 유사도를 </a:t>
            </a:r>
            <a:r>
              <a:rPr lang="en-US" altLang="ko-KR" dirty="0"/>
              <a:t>positive image-text pair</a:t>
            </a:r>
            <a:r>
              <a:rPr lang="ko-KR" altLang="en-US" dirty="0"/>
              <a:t>는 높게</a:t>
            </a:r>
            <a:r>
              <a:rPr lang="en-US" altLang="ko-KR" dirty="0"/>
              <a:t>, negative image-text pair</a:t>
            </a:r>
            <a:r>
              <a:rPr lang="ko-KR" altLang="en-US" dirty="0"/>
              <a:t>는 낮게 학습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Momentum</a:t>
            </a:r>
            <a:r>
              <a:rPr lang="ko-KR" altLang="en-US" dirty="0"/>
              <a:t> </a:t>
            </a:r>
            <a:r>
              <a:rPr lang="en-US" altLang="ko-KR" dirty="0"/>
              <a:t>Encoder</a:t>
            </a:r>
          </a:p>
          <a:p>
            <a:pPr lvl="1"/>
            <a:r>
              <a:rPr lang="en-US" altLang="ko-KR" dirty="0"/>
              <a:t>MOCO</a:t>
            </a:r>
            <a:r>
              <a:rPr lang="ko-KR" altLang="en-US" dirty="0"/>
              <a:t>와 같은 방법으로</a:t>
            </a:r>
            <a:r>
              <a:rPr lang="en-US" altLang="ko-KR" dirty="0"/>
              <a:t>, </a:t>
            </a:r>
            <a:r>
              <a:rPr lang="ko-KR" altLang="en-US" dirty="0"/>
              <a:t>이미지 </a:t>
            </a:r>
            <a:r>
              <a:rPr lang="en-US" altLang="ko-KR" dirty="0"/>
              <a:t>feature </a:t>
            </a:r>
            <a:r>
              <a:rPr lang="ko-KR" altLang="en-US" dirty="0"/>
              <a:t>및 텍스트 </a:t>
            </a:r>
            <a:r>
              <a:rPr lang="en-US" altLang="ko-KR" dirty="0"/>
              <a:t>feature</a:t>
            </a:r>
            <a:r>
              <a:rPr lang="ko-KR" altLang="en-US" dirty="0"/>
              <a:t>를 </a:t>
            </a:r>
            <a:r>
              <a:rPr lang="en-US" altLang="ko-KR" dirty="0"/>
              <a:t>queue</a:t>
            </a:r>
            <a:r>
              <a:rPr lang="ko-KR" altLang="en-US" dirty="0"/>
              <a:t>에 저장하여 현재 </a:t>
            </a:r>
            <a:r>
              <a:rPr lang="en-US" altLang="ko-KR" dirty="0"/>
              <a:t>batch</a:t>
            </a:r>
            <a:r>
              <a:rPr lang="ko-KR" altLang="en-US" dirty="0"/>
              <a:t>와 비교</a:t>
            </a:r>
            <a:endParaRPr lang="en-US" altLang="ko-KR" dirty="0"/>
          </a:p>
          <a:p>
            <a:pPr lvl="1"/>
            <a:r>
              <a:rPr lang="en-US" altLang="ko-KR" dirty="0"/>
              <a:t>Queue</a:t>
            </a:r>
            <a:r>
              <a:rPr lang="ko-KR" altLang="en-US" dirty="0"/>
              <a:t>의 크기 </a:t>
            </a:r>
            <a:r>
              <a:rPr lang="en-US" altLang="ko-KR" dirty="0"/>
              <a:t>: 57600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CAA7BF-6BEB-CFE6-BB7E-7B40DC81F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2"/>
          <a:stretch/>
        </p:blipFill>
        <p:spPr bwMode="auto">
          <a:xfrm>
            <a:off x="6188625" y="1416089"/>
            <a:ext cx="4909457" cy="4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8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13100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Image-Text Contrastive - Code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FF1ACB-1EEB-0665-ED9D-FD1F8AB2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177" y="1473491"/>
            <a:ext cx="6355896" cy="48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4" y="1026160"/>
            <a:ext cx="5230948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Image-Text Matching</a:t>
            </a:r>
          </a:p>
          <a:p>
            <a:r>
              <a:rPr lang="en-US" altLang="ko-KR" dirty="0"/>
              <a:t>Binary Classification Task</a:t>
            </a:r>
          </a:p>
          <a:p>
            <a:pPr lvl="1"/>
            <a:r>
              <a:rPr lang="ko-KR" altLang="en-US" dirty="0"/>
              <a:t>선형 레이어를 사용하여 이미지</a:t>
            </a:r>
            <a:r>
              <a:rPr lang="en-US" altLang="ko-KR" dirty="0"/>
              <a:t>-</a:t>
            </a:r>
            <a:r>
              <a:rPr lang="ko-KR" altLang="en-US" dirty="0"/>
              <a:t>텍스트 쌍이 일치인지 불일치인지 예측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Negative</a:t>
            </a:r>
            <a:r>
              <a:rPr lang="ko-KR" altLang="en-US" dirty="0"/>
              <a:t> </a:t>
            </a:r>
            <a:r>
              <a:rPr lang="en-US" altLang="ko-KR" dirty="0"/>
              <a:t>sample</a:t>
            </a:r>
            <a:r>
              <a:rPr lang="ko-KR" altLang="en-US" dirty="0"/>
              <a:t> 추출</a:t>
            </a:r>
            <a:endParaRPr lang="en-US" altLang="ko-KR" dirty="0"/>
          </a:p>
          <a:p>
            <a:pPr lvl="1"/>
            <a:r>
              <a:rPr lang="ko-KR" altLang="en-US" dirty="0"/>
              <a:t>모델이 </a:t>
            </a:r>
            <a:r>
              <a:rPr lang="ko-KR" altLang="en-US" dirty="0" err="1"/>
              <a:t>헷갈려하는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ITC</a:t>
            </a:r>
            <a:r>
              <a:rPr lang="ko-KR" altLang="en-US" dirty="0"/>
              <a:t>에서 자기 자신의 </a:t>
            </a:r>
            <a:r>
              <a:rPr lang="en-US" altLang="ko-KR" dirty="0"/>
              <a:t>pair</a:t>
            </a:r>
            <a:r>
              <a:rPr lang="ko-KR" altLang="en-US" dirty="0"/>
              <a:t>를 제외하고 유사도가 높은 </a:t>
            </a:r>
            <a:r>
              <a:rPr lang="en-US" altLang="ko-KR" dirty="0"/>
              <a:t>feature</a:t>
            </a:r>
            <a:r>
              <a:rPr lang="ko-KR" altLang="en-US" dirty="0"/>
              <a:t>를 무작위로 추출하여 예측에 사용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Image-grounded text encoder</a:t>
            </a:r>
          </a:p>
          <a:p>
            <a:pPr lvl="1"/>
            <a:r>
              <a:rPr lang="ko-KR" altLang="en-US" dirty="0"/>
              <a:t>텍스트 인코더에 이미지 벡터를 </a:t>
            </a:r>
            <a:r>
              <a:rPr lang="en-US" altLang="ko-KR" dirty="0"/>
              <a:t>cross-attention</a:t>
            </a:r>
            <a:r>
              <a:rPr lang="ko-KR" altLang="en-US" dirty="0"/>
              <a:t>을 사용하여 적용함으로써 더 수월한 </a:t>
            </a:r>
            <a:r>
              <a:rPr lang="en-US" altLang="ko-KR" dirty="0"/>
              <a:t>matching</a:t>
            </a:r>
            <a:r>
              <a:rPr lang="ko-KR" altLang="en-US" dirty="0"/>
              <a:t>을 수행하도록 함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CAA7BF-6BEB-CFE6-BB7E-7B40DC81F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952"/>
          <a:stretch/>
        </p:blipFill>
        <p:spPr bwMode="auto">
          <a:xfrm>
            <a:off x="6188625" y="1416089"/>
            <a:ext cx="2208243" cy="4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DD9C87-C3A4-6B0E-0DC8-97B79C0B2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r="24252"/>
          <a:stretch/>
        </p:blipFill>
        <p:spPr bwMode="auto">
          <a:xfrm>
            <a:off x="8396868" y="1416089"/>
            <a:ext cx="2575932" cy="40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5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12662</TotalTime>
  <Words>984</Words>
  <Application>Microsoft Office PowerPoint</Application>
  <PresentationFormat>와이드스크린</PresentationFormat>
  <Paragraphs>251</Paragraphs>
  <Slides>26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KoPubWorld돋움체 Bold</vt:lpstr>
      <vt:lpstr>KoPubWorld돋움체 Light</vt:lpstr>
      <vt:lpstr>KoPubWorld돋움체 Medium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A4033</cp:lastModifiedBy>
  <cp:revision>790</cp:revision>
  <cp:lastPrinted>2024-07-08T03:37:31Z</cp:lastPrinted>
  <dcterms:created xsi:type="dcterms:W3CDTF">2022-02-02T04:32:22Z</dcterms:created>
  <dcterms:modified xsi:type="dcterms:W3CDTF">2024-08-12T04:32:48Z</dcterms:modified>
</cp:coreProperties>
</file>