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342" r:id="rId2"/>
    <p:sldId id="346" r:id="rId3"/>
    <p:sldId id="351" r:id="rId4"/>
    <p:sldId id="353" r:id="rId5"/>
    <p:sldId id="352" r:id="rId6"/>
    <p:sldId id="366" r:id="rId7"/>
    <p:sldId id="347" r:id="rId8"/>
    <p:sldId id="360" r:id="rId9"/>
    <p:sldId id="361" r:id="rId10"/>
    <p:sldId id="362" r:id="rId11"/>
    <p:sldId id="348" r:id="rId12"/>
    <p:sldId id="349" r:id="rId13"/>
    <p:sldId id="363" r:id="rId14"/>
    <p:sldId id="350" r:id="rId15"/>
    <p:sldId id="356" r:id="rId16"/>
    <p:sldId id="357" r:id="rId17"/>
    <p:sldId id="358" r:id="rId18"/>
    <p:sldId id="364" r:id="rId19"/>
    <p:sldId id="359" r:id="rId20"/>
    <p:sldId id="3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80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3E3E"/>
    <a:srgbClr val="CD0F41"/>
    <a:srgbClr val="D5B186"/>
    <a:srgbClr val="DCDACC"/>
    <a:srgbClr val="00286F"/>
    <a:srgbClr val="D9DADC"/>
    <a:srgbClr val="115445"/>
    <a:srgbClr val="006B99"/>
    <a:srgbClr val="232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82" autoAdjust="0"/>
    <p:restoredTop sz="80844" autoAdjust="0"/>
  </p:normalViewPr>
  <p:slideViewPr>
    <p:cSldViewPr snapToGrid="0" showGuides="1">
      <p:cViewPr varScale="1">
        <p:scale>
          <a:sx n="89" d="100"/>
          <a:sy n="89" d="100"/>
        </p:scale>
        <p:origin x="196" y="48"/>
      </p:cViewPr>
      <p:guideLst>
        <p:guide pos="3817"/>
        <p:guide orient="horz" pos="777"/>
        <p:guide pos="483"/>
        <p:guide pos="3500"/>
        <p:guide pos="4180"/>
        <p:guide pos="7197"/>
        <p:guide orient="horz" pos="6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2024-08-19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2024-08-19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세미나용 발표자료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– </a:t>
            </a:r>
            <a:r>
              <a:rPr lang="ko-KR" altLang="en-US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학부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Department of Computer Science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– 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대학원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검색어 벡터와 관련된 문서 벡터는 유사도가 커지도록 인코더의 가중치 값을 조정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44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검색어 벡터와 관련된 문서 벡터는 유사도가 커지도록 인코더의 가중치 값을 조정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768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gl-ES" altLang="ko-KR" dirty="0"/>
              <a:t>DPR Dense Passage Retrieval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228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gl-ES" altLang="ko-KR" dirty="0"/>
              <a:t>DPR Dense Passage Retrieval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2086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gl-ES" altLang="ko-KR" dirty="0"/>
              <a:t>DPR Dense Passage Retrieval</a:t>
            </a:r>
          </a:p>
          <a:p>
            <a:r>
              <a:rPr lang="en-US" altLang="ko-KR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ublic Sans"/>
              </a:rPr>
              <a:t>FAISS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ublic Sans"/>
              </a:rPr>
              <a:t>시맨틱</a:t>
            </a:r>
            <a:r>
              <a:rPr lang="ko-KR" alt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ublic Sans"/>
              </a:rPr>
              <a:t> 검색을 이용하는 벡터 검색 라이브러리로써 기존에 사용되는 키워드 매칭이 아닌 문장의 의미에 초점을 맞춘 정보 검색 시스템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951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Aggregation </a:t>
            </a:r>
            <a:r>
              <a:rPr lang="ko-KR" altLang="en-US" dirty="0"/>
              <a:t>과정에 따라 두가지 모델을 제안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487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866C2B-7F0C-1F5C-A6D1-E755534610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39818" r="21200" b="46182"/>
          <a:stretch/>
        </p:blipFill>
        <p:spPr bwMode="auto">
          <a:xfrm>
            <a:off x="155950" y="6312264"/>
            <a:ext cx="1727284" cy="50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4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631596" y="1545249"/>
            <a:ext cx="10928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i="0" dirty="0">
                <a:effectLst/>
                <a:highlight>
                  <a:srgbClr val="FFFFFF"/>
                </a:highligh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Retrieval-Augmented Generation for Knowledge-Intensive NLP Tasks</a:t>
            </a:r>
          </a:p>
          <a:p>
            <a:pPr algn="ctr"/>
            <a:r>
              <a:rPr lang="en-US" altLang="ko-KR" sz="2400" spc="-150" dirty="0">
                <a:solidFill>
                  <a:srgbClr val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Bold" panose="00000800000000000000" pitchFamily="2" charset="-127"/>
              </a:rPr>
              <a:t>(</a:t>
            </a:r>
            <a:r>
              <a:rPr lang="en-US" altLang="ko-KR" sz="2400" spc="-150" dirty="0" err="1">
                <a:solidFill>
                  <a:srgbClr val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Bold" panose="00000800000000000000" pitchFamily="2" charset="-127"/>
              </a:rPr>
              <a:t>NeurLIPS</a:t>
            </a:r>
            <a:r>
              <a:rPr lang="en-US" altLang="ko-KR" sz="2400" spc="-150" dirty="0">
                <a:solidFill>
                  <a:srgbClr val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Bold" panose="00000800000000000000" pitchFamily="2" charset="-127"/>
              </a:rPr>
              <a:t> 2020)</a:t>
            </a:r>
            <a:endParaRPr lang="ko-KR" altLang="en-US" sz="3200" spc="-150" dirty="0">
              <a:solidFill>
                <a:srgbClr val="000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cs typeface="KoPubWorld돋움체 Bold" panose="000008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2024.08.19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 err="1">
                <a:solidFill>
                  <a:srgbClr val="232F3F"/>
                </a:solidFill>
                <a:latin typeface="KoPubWorld돋움체 Bold" panose="020B0503020000020004" pitchFamily="2" charset="-127"/>
                <a:ea typeface="KoPubWorld돋움체 Bold" panose="020B0503020000020004" pitchFamily="2" charset="-127"/>
                <a:cs typeface="KoPubWorld돋움체 Bold" panose="020B0503020000020004" pitchFamily="2" charset="-127"/>
              </a:rPr>
              <a:t>Myeong</a:t>
            </a:r>
            <a:r>
              <a:rPr lang="en-US" altLang="ko-KR" dirty="0">
                <a:solidFill>
                  <a:srgbClr val="232F3F"/>
                </a:solidFill>
                <a:latin typeface="KoPubWorld돋움체 Bold" panose="020B0503020000020004" pitchFamily="2" charset="-127"/>
                <a:ea typeface="KoPubWorld돋움체 Bold" panose="020B0503020000020004" pitchFamily="2" charset="-127"/>
                <a:cs typeface="KoPubWorld돋움체 Bold" panose="020B0503020000020004" pitchFamily="2" charset="-127"/>
              </a:rPr>
              <a:t>-S</a:t>
            </a: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oo Park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1E0A311-4781-49AC-BEB4-F87D610975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1D002F-8B7C-FED3-B47F-BBA46906D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Retriever</a:t>
            </a:r>
          </a:p>
          <a:p>
            <a:pPr lvl="1"/>
            <a:r>
              <a:rPr lang="en-US" altLang="ko-KR" dirty="0">
                <a:ea typeface="KoPubWorld돋움체 Bold" panose="00000800000000000000"/>
              </a:rPr>
              <a:t>DB</a:t>
            </a:r>
            <a:r>
              <a:rPr lang="ko-KR" altLang="en-US" dirty="0">
                <a:ea typeface="KoPubWorld돋움체 Bold" panose="00000800000000000000"/>
              </a:rPr>
              <a:t>에서 관련된 정보를 검색해주는 모델</a:t>
            </a:r>
            <a:endParaRPr lang="en-US" altLang="ko-KR" dirty="0">
              <a:ea typeface="KoPubWorld돋움체 Bold" panose="00000800000000000000"/>
            </a:endParaRPr>
          </a:p>
          <a:p>
            <a:pPr lvl="1"/>
            <a:endParaRPr lang="en-US" altLang="ko-KR" dirty="0">
              <a:ea typeface="KoPubWorld돋움체 Bold" panose="00000800000000000000"/>
            </a:endParaRPr>
          </a:p>
          <a:p>
            <a:pPr lvl="1"/>
            <a:r>
              <a:rPr lang="en-US" altLang="ko-KR" dirty="0">
                <a:ea typeface="KoPubWorld돋움체 Bold" panose="00000800000000000000"/>
              </a:rPr>
              <a:t>MIPS(Maximum Inner Product Search)</a:t>
            </a:r>
          </a:p>
          <a:p>
            <a:pPr lvl="2"/>
            <a:r>
              <a:rPr lang="en-US" altLang="ko-KR" dirty="0">
                <a:ea typeface="KoPubWorld돋움체 Bold" panose="00000800000000000000"/>
              </a:rPr>
              <a:t>Input</a:t>
            </a:r>
            <a:r>
              <a:rPr lang="ko-KR" altLang="en-US" dirty="0">
                <a:ea typeface="KoPubWorld돋움체 Bold" panose="00000800000000000000"/>
              </a:rPr>
              <a:t>값이 들어오면 모든 </a:t>
            </a:r>
            <a:r>
              <a:rPr lang="en-US" altLang="ko-KR" dirty="0">
                <a:ea typeface="KoPubWorld돋움체 Bold" panose="00000800000000000000"/>
              </a:rPr>
              <a:t>documents</a:t>
            </a:r>
            <a:r>
              <a:rPr lang="ko-KR" altLang="en-US" dirty="0">
                <a:ea typeface="KoPubWorld돋움체 Bold" panose="00000800000000000000"/>
              </a:rPr>
              <a:t>를 인덱싱과의 내적을 구해서 </a:t>
            </a:r>
            <a:r>
              <a:rPr lang="ko-KR" altLang="en-US" dirty="0" err="1">
                <a:ea typeface="KoPubWorld돋움체 Bold" panose="00000800000000000000"/>
              </a:rPr>
              <a:t>내적값이</a:t>
            </a:r>
            <a:r>
              <a:rPr lang="ko-KR" altLang="en-US" dirty="0">
                <a:ea typeface="KoPubWorld돋움체 Bold" panose="00000800000000000000"/>
              </a:rPr>
              <a:t> 높은 </a:t>
            </a:r>
            <a:r>
              <a:rPr lang="en-US" altLang="ko-KR" dirty="0">
                <a:ea typeface="KoPubWorld돋움체 Bold" panose="00000800000000000000"/>
              </a:rPr>
              <a:t>document</a:t>
            </a:r>
            <a:r>
              <a:rPr lang="ko-KR" altLang="en-US" dirty="0">
                <a:ea typeface="KoPubWorld돋움체 Bold" panose="00000800000000000000"/>
              </a:rPr>
              <a:t>값을 찾음</a:t>
            </a:r>
            <a:endParaRPr lang="en-US" altLang="ko-KR" dirty="0">
              <a:ea typeface="KoPubWorld돋움체 Bold" panose="00000800000000000000"/>
            </a:endParaRPr>
          </a:p>
          <a:p>
            <a:pPr lvl="1"/>
            <a:endParaRPr lang="en-US" altLang="ko-KR" dirty="0">
              <a:ea typeface="KoPubWorld돋움체 Bold" panose="00000800000000000000"/>
            </a:endParaRPr>
          </a:p>
          <a:p>
            <a:pPr lvl="1"/>
            <a:endParaRPr lang="en-US" altLang="ko-KR" dirty="0">
              <a:ea typeface="KoPubWorld돋움체 Bold" panose="00000800000000000000"/>
            </a:endParaRPr>
          </a:p>
          <a:p>
            <a:pPr lvl="1"/>
            <a:endParaRPr lang="en-US" altLang="ko-KR" dirty="0">
              <a:ea typeface="KoPubWorld돋움체 Bold" panose="00000800000000000000"/>
            </a:endParaRPr>
          </a:p>
          <a:p>
            <a:pPr lvl="1"/>
            <a:endParaRPr lang="en-US" altLang="ko-KR" dirty="0">
              <a:ea typeface="KoPubWorld돋움체 Bold" panose="00000800000000000000"/>
            </a:endParaRPr>
          </a:p>
          <a:p>
            <a:pPr lvl="1"/>
            <a:endParaRPr lang="en-US" altLang="ko-KR" dirty="0">
              <a:ea typeface="KoPubWorld돋움체 Bold" panose="00000800000000000000"/>
            </a:endParaRPr>
          </a:p>
          <a:p>
            <a:pPr lvl="1"/>
            <a:endParaRPr lang="en-US" altLang="ko-KR" dirty="0">
              <a:ea typeface="KoPubWorld돋움체 Bold" panose="00000800000000000000"/>
            </a:endParaRPr>
          </a:p>
          <a:p>
            <a:pPr lvl="1"/>
            <a:r>
              <a:rPr lang="ko-KR" altLang="en-US" dirty="0">
                <a:ea typeface="KoPubWorld돋움체 Bold" panose="00000800000000000000"/>
              </a:rPr>
              <a:t>유사도가 높은 </a:t>
            </a:r>
            <a:r>
              <a:rPr lang="en-US" altLang="ko-KR" dirty="0">
                <a:ea typeface="KoPubWorld돋움체 Bold" panose="00000800000000000000"/>
              </a:rPr>
              <a:t>top-k</a:t>
            </a:r>
            <a:r>
              <a:rPr lang="ko-KR" altLang="en-US" dirty="0">
                <a:ea typeface="KoPubWorld돋움체 Bold" panose="00000800000000000000"/>
              </a:rPr>
              <a:t>를 뽑아 </a:t>
            </a:r>
            <a:r>
              <a:rPr lang="en-US" altLang="ko-KR" dirty="0">
                <a:ea typeface="KoPubWorld돋움체 Bold" panose="00000800000000000000"/>
              </a:rPr>
              <a:t>Decoding </a:t>
            </a:r>
            <a:r>
              <a:rPr lang="ko-KR" altLang="en-US" dirty="0">
                <a:ea typeface="KoPubWorld돋움체 Bold" panose="00000800000000000000"/>
              </a:rPr>
              <a:t>과정에 쓰임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A01F358-B140-CD0C-0EEF-1F24A2634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285" y="3227664"/>
            <a:ext cx="4514247" cy="227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011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A4AF77E-EED4-5B67-79B8-0FFDBCD859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0ED1C2-91AC-CFEE-E757-4E38600BC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Generator</a:t>
            </a:r>
          </a:p>
          <a:p>
            <a:pPr lvl="1"/>
            <a:r>
              <a:rPr lang="en-US" altLang="ko-KR" dirty="0"/>
              <a:t>Query</a:t>
            </a:r>
            <a:r>
              <a:rPr lang="ko-KR" altLang="en-US" dirty="0"/>
              <a:t>와 가까운 </a:t>
            </a:r>
            <a:r>
              <a:rPr lang="en-US" altLang="ko-KR" dirty="0"/>
              <a:t>TOP-5 passage</a:t>
            </a:r>
            <a:r>
              <a:rPr lang="ko-KR" altLang="en-US" dirty="0"/>
              <a:t>를 이용하여 </a:t>
            </a:r>
            <a:r>
              <a:rPr lang="en-US" altLang="ko-KR" dirty="0"/>
              <a:t>BART Input</a:t>
            </a:r>
            <a:r>
              <a:rPr lang="ko-KR" altLang="en-US" dirty="0"/>
              <a:t>을 구성</a:t>
            </a:r>
            <a:endParaRPr lang="en-US" altLang="ko-KR" dirty="0"/>
          </a:p>
          <a:p>
            <a:pPr lvl="1"/>
            <a:r>
              <a:rPr lang="en-US" altLang="ko-KR" dirty="0"/>
              <a:t>Marginalize </a:t>
            </a:r>
            <a:r>
              <a:rPr lang="ko-KR" altLang="en-US" dirty="0"/>
              <a:t>방식에 따라 두가지 모델을 제안</a:t>
            </a:r>
            <a:endParaRPr lang="en-US" altLang="ko-KR" dirty="0"/>
          </a:p>
          <a:p>
            <a:pPr lvl="1"/>
            <a:r>
              <a:rPr lang="en-US" altLang="ko-KR" dirty="0"/>
              <a:t>Rag-sequence</a:t>
            </a:r>
          </a:p>
          <a:p>
            <a:pPr lvl="2"/>
            <a:r>
              <a:rPr lang="ko-KR" altLang="en-US" dirty="0"/>
              <a:t>각 </a:t>
            </a:r>
            <a:r>
              <a:rPr lang="en-US" altLang="ko-KR" dirty="0"/>
              <a:t>passage</a:t>
            </a:r>
            <a:r>
              <a:rPr lang="ko-KR" altLang="en-US" dirty="0"/>
              <a:t>마다 별개로 생성</a:t>
            </a:r>
            <a:endParaRPr lang="en-US" altLang="ko-KR" dirty="0"/>
          </a:p>
          <a:p>
            <a:pPr lvl="3"/>
            <a:r>
              <a:rPr lang="ko-KR" altLang="en-US" dirty="0"/>
              <a:t>최종 생성문을 시점 단위로 별개로 생성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Rag-token</a:t>
            </a:r>
          </a:p>
          <a:p>
            <a:pPr lvl="2"/>
            <a:r>
              <a:rPr lang="en-US" altLang="ko-KR" dirty="0"/>
              <a:t>Token </a:t>
            </a:r>
            <a:r>
              <a:rPr lang="ko-KR" altLang="en-US" dirty="0"/>
              <a:t>생성마다 </a:t>
            </a:r>
            <a:r>
              <a:rPr lang="en-US" altLang="ko-KR" dirty="0"/>
              <a:t>passage </a:t>
            </a:r>
            <a:r>
              <a:rPr lang="ko-KR" altLang="en-US" dirty="0"/>
              <a:t>별 분포 </a:t>
            </a:r>
            <a:r>
              <a:rPr lang="en-US" altLang="ko-KR" dirty="0"/>
              <a:t>marginalize</a:t>
            </a:r>
          </a:p>
          <a:p>
            <a:pPr lvl="3"/>
            <a:r>
              <a:rPr lang="ko-KR" altLang="en-US" dirty="0"/>
              <a:t>다음</a:t>
            </a:r>
            <a:r>
              <a:rPr lang="en-US" altLang="ko-KR" dirty="0"/>
              <a:t> </a:t>
            </a:r>
            <a:r>
              <a:rPr lang="ko-KR" altLang="en-US" dirty="0"/>
              <a:t>토큰 생성 시 이전 </a:t>
            </a:r>
            <a:r>
              <a:rPr lang="en-US" altLang="ko-KR" dirty="0"/>
              <a:t>marginalize </a:t>
            </a:r>
            <a:r>
              <a:rPr lang="ko-KR" altLang="en-US" dirty="0"/>
              <a:t>결과 이용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B9A351B-DFBA-4DC7-C851-317F577E5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621" y="3428593"/>
            <a:ext cx="6845652" cy="66678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F5DFF91-BA08-7AA9-CBA3-FF4A4E7E9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621" y="5447645"/>
            <a:ext cx="5162815" cy="7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25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E9AACFC-03BF-AF28-A692-D75DE0EDF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5FA808-FA86-1F05-0389-D4B29F256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Rag-sequence</a:t>
            </a:r>
          </a:p>
          <a:p>
            <a:pPr lvl="1"/>
            <a:r>
              <a:rPr lang="en-US" altLang="ko-KR" dirty="0"/>
              <a:t>Input</a:t>
            </a:r>
            <a:r>
              <a:rPr lang="ko-KR" altLang="en-US" dirty="0"/>
              <a:t>으로 </a:t>
            </a:r>
            <a:r>
              <a:rPr lang="en-US" altLang="ko-KR" dirty="0"/>
              <a:t>query</a:t>
            </a:r>
            <a:r>
              <a:rPr lang="ko-KR" altLang="en-US" dirty="0"/>
              <a:t>와 </a:t>
            </a:r>
            <a:r>
              <a:rPr lang="en-US" altLang="ko-KR" dirty="0"/>
              <a:t>passage</a:t>
            </a:r>
            <a:r>
              <a:rPr lang="ko-KR" altLang="en-US" dirty="0"/>
              <a:t>의 </a:t>
            </a:r>
            <a:r>
              <a:rPr lang="en-US" altLang="ko-KR" dirty="0" err="1"/>
              <a:t>concat</a:t>
            </a:r>
            <a:r>
              <a:rPr lang="ko-KR" altLang="en-US" dirty="0"/>
              <a:t>값이 </a:t>
            </a:r>
            <a:r>
              <a:rPr lang="ko-KR" altLang="en-US" dirty="0" err="1"/>
              <a:t>들어감</a:t>
            </a:r>
            <a:endParaRPr lang="en-US" altLang="ko-KR" dirty="0"/>
          </a:p>
          <a:p>
            <a:pPr lvl="1"/>
            <a:r>
              <a:rPr lang="ko-KR" altLang="en-US" dirty="0"/>
              <a:t>각각의 </a:t>
            </a:r>
            <a:r>
              <a:rPr lang="en-US" altLang="ko-KR" dirty="0"/>
              <a:t>passage</a:t>
            </a:r>
            <a:r>
              <a:rPr lang="ko-KR" altLang="en-US" dirty="0"/>
              <a:t>에 대해 마지막 시점까지 </a:t>
            </a:r>
            <a:r>
              <a:rPr lang="en-US" altLang="ko-KR" dirty="0"/>
              <a:t>generation(beam search)</a:t>
            </a:r>
          </a:p>
          <a:p>
            <a:pPr lvl="1"/>
            <a:r>
              <a:rPr lang="en-US" altLang="ko-KR" dirty="0"/>
              <a:t>Generation</a:t>
            </a:r>
            <a:r>
              <a:rPr lang="ko-KR" altLang="en-US" dirty="0"/>
              <a:t>한 값과 </a:t>
            </a:r>
            <a:r>
              <a:rPr lang="en-US" altLang="ko-KR" dirty="0"/>
              <a:t>passage</a:t>
            </a:r>
            <a:r>
              <a:rPr lang="ko-KR" altLang="en-US" dirty="0"/>
              <a:t>의 </a:t>
            </a:r>
            <a:r>
              <a:rPr lang="en-US" altLang="ko-KR" dirty="0"/>
              <a:t>score</a:t>
            </a:r>
            <a:r>
              <a:rPr lang="ko-KR" altLang="en-US" dirty="0"/>
              <a:t>와 가중합으로</a:t>
            </a:r>
            <a:r>
              <a:rPr lang="en-US" altLang="ko-KR" dirty="0"/>
              <a:t> </a:t>
            </a:r>
            <a:r>
              <a:rPr lang="ko-KR" altLang="en-US" dirty="0"/>
              <a:t>최종 </a:t>
            </a:r>
            <a:r>
              <a:rPr lang="en-US" altLang="ko-KR" dirty="0"/>
              <a:t>answer</a:t>
            </a:r>
            <a:r>
              <a:rPr lang="ko-KR" altLang="en-US" dirty="0"/>
              <a:t>에 대한 </a:t>
            </a:r>
            <a:r>
              <a:rPr lang="en-US" altLang="ko-KR" dirty="0"/>
              <a:t>likelihood</a:t>
            </a:r>
            <a:r>
              <a:rPr lang="ko-KR" altLang="en-US" dirty="0"/>
              <a:t>를 계산</a:t>
            </a: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A3409A5-4439-E527-AB8F-FDC776B14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72" y="3443338"/>
            <a:ext cx="6845652" cy="66678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51AAAA1-A02E-F4CC-8BB6-4D6585128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72" y="4110122"/>
            <a:ext cx="7260997" cy="19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1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E9AACFC-03BF-AF28-A692-D75DE0EDF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5E8748DC-0FAD-82FC-BB88-7439F0813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Rag-sequence</a:t>
            </a:r>
          </a:p>
          <a:p>
            <a:pPr lvl="1"/>
            <a:r>
              <a:rPr lang="en-US" altLang="ko-KR" dirty="0"/>
              <a:t>Decoding</a:t>
            </a:r>
            <a:r>
              <a:rPr lang="ko-KR" altLang="en-US" dirty="0"/>
              <a:t> 과정에서 탐색되지 못한 </a:t>
            </a:r>
            <a:r>
              <a:rPr lang="en-US" altLang="ko-KR" dirty="0"/>
              <a:t>passage</a:t>
            </a:r>
            <a:r>
              <a:rPr lang="ko-KR" altLang="en-US" dirty="0"/>
              <a:t>별 문장의 경우 </a:t>
            </a:r>
            <a:r>
              <a:rPr lang="en-US" altLang="ko-KR" dirty="0"/>
              <a:t>0 </a:t>
            </a:r>
            <a:r>
              <a:rPr lang="ko-KR" altLang="en-US" dirty="0"/>
              <a:t>값으로 계산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39A1DAF-B219-607B-2EE2-8E2BB4496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47" y="2372643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16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103E0C8-9545-9F2D-90B8-FF64AD6F4B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85BD3C-CB9D-468D-3B12-B58BB4EEE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Rag-token</a:t>
            </a:r>
          </a:p>
          <a:p>
            <a:pPr lvl="1"/>
            <a:r>
              <a:rPr lang="ko-KR" altLang="en-US" dirty="0"/>
              <a:t>하나의 위치마다 </a:t>
            </a:r>
            <a:r>
              <a:rPr lang="en-US" altLang="ko-KR" dirty="0"/>
              <a:t>marginalize</a:t>
            </a:r>
            <a:r>
              <a:rPr lang="ko-KR" altLang="en-US" dirty="0"/>
              <a:t>가 이루어져 토큰 생성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이전의 토큰이 현재 위치의 </a:t>
            </a:r>
            <a:r>
              <a:rPr lang="en-US" altLang="ko-KR" dirty="0"/>
              <a:t>condition</a:t>
            </a:r>
            <a:r>
              <a:rPr lang="ko-KR" altLang="en-US" dirty="0"/>
              <a:t>으로 받아 토큰을 생성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매 토큰마다 </a:t>
            </a:r>
            <a:r>
              <a:rPr lang="en-US" altLang="ko-KR" dirty="0"/>
              <a:t>marginalize</a:t>
            </a:r>
            <a:r>
              <a:rPr lang="ko-KR" altLang="en-US" dirty="0"/>
              <a:t>를 반복하여 생성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6669BEA-B14B-3837-FE74-1AE3110C7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035" y="1267094"/>
            <a:ext cx="5162815" cy="76838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7DFB543-9C1E-0577-55F7-5FAEE5AE9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688" y="3813195"/>
            <a:ext cx="8426883" cy="17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20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EB2D99-95DB-FE4D-2439-AA88F46AA2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D30483-C945-2C98-60EB-401E11967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Open-Domain QA</a:t>
            </a:r>
          </a:p>
          <a:p>
            <a:pPr lvl="1"/>
            <a:r>
              <a:rPr lang="ko-KR" altLang="en-US" dirty="0"/>
              <a:t>기존 </a:t>
            </a:r>
            <a:r>
              <a:rPr lang="en-US" altLang="ko-KR" dirty="0"/>
              <a:t>QA</a:t>
            </a:r>
            <a:r>
              <a:rPr lang="ko-KR" altLang="en-US" dirty="0"/>
              <a:t>모델과 다르게 </a:t>
            </a:r>
            <a:r>
              <a:rPr lang="en-US" altLang="ko-KR" dirty="0"/>
              <a:t>Generation</a:t>
            </a:r>
            <a:r>
              <a:rPr lang="ko-KR" altLang="en-US" dirty="0"/>
              <a:t>으로 접근</a:t>
            </a:r>
            <a:endParaRPr lang="en-US" altLang="ko-KR" dirty="0"/>
          </a:p>
          <a:p>
            <a:pPr lvl="1"/>
            <a:r>
              <a:rPr lang="ko-KR" altLang="en-US" dirty="0"/>
              <a:t>외부 지식을 사용한 </a:t>
            </a:r>
            <a:r>
              <a:rPr lang="en-US" altLang="ko-KR" dirty="0"/>
              <a:t>Closed-book</a:t>
            </a:r>
            <a:r>
              <a:rPr lang="ko-KR" altLang="en-US" dirty="0"/>
              <a:t>보다 좋은 성능</a:t>
            </a:r>
            <a:endParaRPr lang="en-US" altLang="ko-KR" dirty="0"/>
          </a:p>
          <a:p>
            <a:pPr lvl="1"/>
            <a:r>
              <a:rPr lang="en-US" altLang="ko-KR" dirty="0"/>
              <a:t>BART</a:t>
            </a:r>
            <a:r>
              <a:rPr lang="ko-KR" altLang="en-US" dirty="0"/>
              <a:t>의 </a:t>
            </a:r>
            <a:r>
              <a:rPr lang="en-US" altLang="ko-KR" dirty="0"/>
              <a:t>parametric Knowledge + DPR</a:t>
            </a:r>
            <a:r>
              <a:rPr lang="ko-KR" altLang="en-US" dirty="0"/>
              <a:t>의 </a:t>
            </a:r>
            <a:r>
              <a:rPr lang="en-US" altLang="ko-KR" dirty="0"/>
              <a:t>non-parametric Knowledge</a:t>
            </a:r>
          </a:p>
          <a:p>
            <a:pPr lvl="2"/>
            <a:r>
              <a:rPr lang="en-US" altLang="ko-KR" dirty="0"/>
              <a:t>Retrieve</a:t>
            </a:r>
            <a:r>
              <a:rPr lang="ko-KR" altLang="en-US" dirty="0"/>
              <a:t>된 문서에도 없는 정답도 </a:t>
            </a:r>
            <a:r>
              <a:rPr lang="ko-KR" altLang="en-US" dirty="0" err="1"/>
              <a:t>생성해냄</a:t>
            </a:r>
            <a:r>
              <a:rPr lang="en-US" altLang="ko-KR" dirty="0"/>
              <a:t>(11.8%)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4F541C5-F9A4-3CDD-16D0-3380ECA8A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656" y="3665582"/>
            <a:ext cx="5092962" cy="236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42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EB2D99-95DB-FE4D-2439-AA88F46AA2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D30483-C945-2C98-60EB-401E11967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Knowledge Intensive Tasks</a:t>
            </a:r>
          </a:p>
          <a:p>
            <a:pPr lvl="1"/>
            <a:r>
              <a:rPr lang="en-US" altLang="ko-KR" dirty="0"/>
              <a:t>Abstractive QA, Jeopardy Question Generation</a:t>
            </a:r>
          </a:p>
          <a:p>
            <a:pPr lvl="2"/>
            <a:r>
              <a:rPr lang="en-US" altLang="ko-KR" dirty="0"/>
              <a:t>BART</a:t>
            </a:r>
            <a:r>
              <a:rPr lang="ko-KR" altLang="en-US" dirty="0"/>
              <a:t>보다 낮은 </a:t>
            </a:r>
            <a:r>
              <a:rPr lang="en-US" altLang="ko-KR" dirty="0"/>
              <a:t>hallucination,</a:t>
            </a:r>
            <a:r>
              <a:rPr lang="ko-KR" altLang="en-US" dirty="0"/>
              <a:t> 높은 다양성</a:t>
            </a:r>
            <a:endParaRPr lang="en-US" altLang="ko-KR" dirty="0"/>
          </a:p>
          <a:p>
            <a:pPr lvl="2"/>
            <a:r>
              <a:rPr lang="ko-KR" altLang="en-US" dirty="0"/>
              <a:t>위키피디아에 해당 질문이 없더라도 잘 생성함</a:t>
            </a:r>
            <a:endParaRPr lang="en-US" altLang="ko-KR" dirty="0"/>
          </a:p>
          <a:p>
            <a:pPr lvl="2"/>
            <a:r>
              <a:rPr lang="en-US" altLang="ko-KR" dirty="0" err="1"/>
              <a:t>SotA</a:t>
            </a:r>
            <a:r>
              <a:rPr lang="ko-KR" altLang="en-US" dirty="0"/>
              <a:t>는 정답과 관련성이 높은 문서를 직접 입력하여 </a:t>
            </a:r>
            <a:r>
              <a:rPr lang="en-US" altLang="ko-KR" dirty="0"/>
              <a:t>Retrieval </a:t>
            </a:r>
            <a:r>
              <a:rPr lang="ko-KR" altLang="en-US" dirty="0"/>
              <a:t>과정이 빠져 있음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978A924-DDD7-8C4C-2C1C-B9FEDEE4E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12" y="3429000"/>
            <a:ext cx="5112013" cy="21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5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EB2D99-95DB-FE4D-2439-AA88F46AA2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D30483-C945-2C98-60EB-401E11967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Ablation study</a:t>
            </a:r>
          </a:p>
          <a:p>
            <a:pPr lvl="1"/>
            <a:r>
              <a:rPr lang="en-US" altLang="ko-KR" dirty="0"/>
              <a:t>RAG</a:t>
            </a:r>
            <a:r>
              <a:rPr lang="ko-KR" altLang="en-US" dirty="0"/>
              <a:t>의 </a:t>
            </a:r>
            <a:r>
              <a:rPr lang="en-US" altLang="ko-KR" dirty="0"/>
              <a:t>Retriever</a:t>
            </a:r>
            <a:r>
              <a:rPr lang="ko-KR" altLang="en-US" dirty="0"/>
              <a:t>를 </a:t>
            </a:r>
            <a:r>
              <a:rPr lang="en-US" altLang="ko-KR" dirty="0"/>
              <a:t>BM25</a:t>
            </a:r>
            <a:r>
              <a:rPr lang="ko-KR" altLang="en-US" dirty="0"/>
              <a:t>로 교체</a:t>
            </a:r>
            <a:endParaRPr lang="en-US" altLang="ko-KR" dirty="0"/>
          </a:p>
          <a:p>
            <a:pPr lvl="2"/>
            <a:r>
              <a:rPr lang="ko-KR" altLang="en-US" dirty="0"/>
              <a:t>대부분의 </a:t>
            </a:r>
            <a:r>
              <a:rPr lang="en-US" altLang="ko-KR" dirty="0"/>
              <a:t>task</a:t>
            </a:r>
            <a:r>
              <a:rPr lang="ko-KR" altLang="en-US" dirty="0"/>
              <a:t>에서 낮은 성능</a:t>
            </a:r>
            <a:endParaRPr lang="en-US" altLang="ko-KR" dirty="0"/>
          </a:p>
          <a:p>
            <a:pPr lvl="2"/>
            <a:r>
              <a:rPr lang="en-US" altLang="ko-KR" dirty="0"/>
              <a:t>FEVER</a:t>
            </a:r>
            <a:r>
              <a:rPr lang="ko-KR" altLang="en-US" dirty="0"/>
              <a:t>에서 높은 성능</a:t>
            </a:r>
            <a:endParaRPr lang="en-US" altLang="ko-KR" dirty="0"/>
          </a:p>
          <a:p>
            <a:pPr lvl="3"/>
            <a:r>
              <a:rPr lang="ko-KR" altLang="en-US" dirty="0"/>
              <a:t>사실 확인 </a:t>
            </a:r>
            <a:r>
              <a:rPr lang="en-US" altLang="ko-KR" dirty="0"/>
              <a:t>task</a:t>
            </a:r>
            <a:r>
              <a:rPr lang="ko-KR" altLang="en-US" dirty="0"/>
              <a:t>로 의미적 정보보다는 중요 토큰의 등장 여부가 중요</a:t>
            </a:r>
            <a:endParaRPr lang="en-US" altLang="ko-KR" dirty="0"/>
          </a:p>
          <a:p>
            <a:pPr lvl="1"/>
            <a:r>
              <a:rPr lang="en-US" altLang="ko-KR" dirty="0"/>
              <a:t>Retriever Freeze Generator</a:t>
            </a:r>
            <a:r>
              <a:rPr lang="ko-KR" altLang="en-US" dirty="0"/>
              <a:t>만 학습</a:t>
            </a:r>
            <a:endParaRPr lang="en-US" altLang="ko-KR" dirty="0"/>
          </a:p>
          <a:p>
            <a:pPr lvl="2"/>
            <a:r>
              <a:rPr lang="ko-KR" altLang="en-US" dirty="0"/>
              <a:t>기존 </a:t>
            </a:r>
            <a:r>
              <a:rPr lang="en-US" altLang="ko-KR" dirty="0"/>
              <a:t>DPR</a:t>
            </a:r>
            <a:r>
              <a:rPr lang="ko-KR" altLang="en-US" dirty="0"/>
              <a:t>모델 사용</a:t>
            </a:r>
            <a:endParaRPr lang="en-US" altLang="ko-KR" dirty="0"/>
          </a:p>
          <a:p>
            <a:pPr lvl="2"/>
            <a:r>
              <a:rPr lang="en-US" altLang="ko-KR" dirty="0"/>
              <a:t>Retriever</a:t>
            </a:r>
            <a:r>
              <a:rPr lang="ko-KR" altLang="en-US" dirty="0"/>
              <a:t>도 학습하는 것이 효과적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61CD955-EED5-CE56-DEBF-FAB6EF24A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107" y="4077202"/>
            <a:ext cx="7864899" cy="22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44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EB2D99-95DB-FE4D-2439-AA88F46AA2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D30483-C945-2C98-60EB-401E11967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Ablation study</a:t>
            </a:r>
          </a:p>
          <a:p>
            <a:pPr lvl="1"/>
            <a:r>
              <a:rPr lang="en-US" altLang="ko-KR" dirty="0"/>
              <a:t>RAG</a:t>
            </a:r>
            <a:r>
              <a:rPr lang="ko-KR" altLang="en-US" dirty="0"/>
              <a:t>의 </a:t>
            </a:r>
            <a:r>
              <a:rPr lang="en-US" altLang="ko-KR" dirty="0"/>
              <a:t>Retriever</a:t>
            </a:r>
            <a:r>
              <a:rPr lang="ko-KR" altLang="en-US" dirty="0"/>
              <a:t>를 </a:t>
            </a:r>
            <a:r>
              <a:rPr lang="en-US" altLang="ko-KR" dirty="0"/>
              <a:t>BM25</a:t>
            </a:r>
            <a:r>
              <a:rPr lang="ko-KR" altLang="en-US" dirty="0"/>
              <a:t>로 교체</a:t>
            </a:r>
            <a:endParaRPr lang="en-US" altLang="ko-KR" dirty="0"/>
          </a:p>
          <a:p>
            <a:pPr lvl="2"/>
            <a:r>
              <a:rPr lang="ko-KR" altLang="en-US" dirty="0"/>
              <a:t>대부분의 </a:t>
            </a:r>
            <a:r>
              <a:rPr lang="en-US" altLang="ko-KR" dirty="0"/>
              <a:t>task</a:t>
            </a:r>
            <a:r>
              <a:rPr lang="ko-KR" altLang="en-US" dirty="0"/>
              <a:t>에서 낮은 성능</a:t>
            </a:r>
            <a:endParaRPr lang="en-US" altLang="ko-KR" dirty="0"/>
          </a:p>
          <a:p>
            <a:pPr lvl="2"/>
            <a:r>
              <a:rPr lang="en-US" altLang="ko-KR" dirty="0"/>
              <a:t>FEVER</a:t>
            </a:r>
            <a:r>
              <a:rPr lang="ko-KR" altLang="en-US" dirty="0"/>
              <a:t>에서 높은 성능</a:t>
            </a:r>
            <a:endParaRPr lang="en-US" altLang="ko-KR" dirty="0"/>
          </a:p>
          <a:p>
            <a:pPr lvl="3"/>
            <a:r>
              <a:rPr lang="ko-KR" altLang="en-US" dirty="0"/>
              <a:t>사실 확인 </a:t>
            </a:r>
            <a:r>
              <a:rPr lang="en-US" altLang="ko-KR" dirty="0"/>
              <a:t>task</a:t>
            </a:r>
            <a:r>
              <a:rPr lang="ko-KR" altLang="en-US" dirty="0"/>
              <a:t>로 의미적 정보보다는 중요 토큰의 등장 여부가 중요</a:t>
            </a:r>
            <a:endParaRPr lang="en-US" altLang="ko-KR" dirty="0"/>
          </a:p>
          <a:p>
            <a:pPr lvl="1"/>
            <a:r>
              <a:rPr lang="en-US" altLang="ko-KR" dirty="0"/>
              <a:t>Retriever Freeze Generator</a:t>
            </a:r>
            <a:r>
              <a:rPr lang="ko-KR" altLang="en-US" dirty="0"/>
              <a:t>만 학습</a:t>
            </a:r>
            <a:endParaRPr lang="en-US" altLang="ko-KR" dirty="0"/>
          </a:p>
          <a:p>
            <a:pPr lvl="2"/>
            <a:r>
              <a:rPr lang="ko-KR" altLang="en-US" dirty="0"/>
              <a:t>기존 </a:t>
            </a:r>
            <a:r>
              <a:rPr lang="en-US" altLang="ko-KR" dirty="0"/>
              <a:t>DPR</a:t>
            </a:r>
            <a:r>
              <a:rPr lang="ko-KR" altLang="en-US" dirty="0"/>
              <a:t>모델 사용</a:t>
            </a:r>
            <a:endParaRPr lang="en-US" altLang="ko-KR" dirty="0"/>
          </a:p>
          <a:p>
            <a:pPr lvl="2"/>
            <a:r>
              <a:rPr lang="en-US" altLang="ko-KR" dirty="0"/>
              <a:t>Retriever</a:t>
            </a:r>
            <a:r>
              <a:rPr lang="ko-KR" altLang="en-US" dirty="0"/>
              <a:t>도 학습하는 것이 효과적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61CD955-EED5-CE56-DEBF-FAB6EF24A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107" y="4077202"/>
            <a:ext cx="7864899" cy="22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67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EB2D99-95DB-FE4D-2439-AA88F46AA2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D30483-C945-2C98-60EB-401E11967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Ablation study(con.)</a:t>
            </a:r>
          </a:p>
          <a:p>
            <a:pPr lvl="1"/>
            <a:r>
              <a:rPr lang="en-US" altLang="ko-KR" dirty="0"/>
              <a:t>Knowledge Base </a:t>
            </a:r>
            <a:r>
              <a:rPr lang="ko-KR" altLang="en-US" dirty="0"/>
              <a:t>시점 변화 시 성능 변화</a:t>
            </a:r>
            <a:endParaRPr lang="en-US" altLang="ko-KR" dirty="0"/>
          </a:p>
          <a:p>
            <a:pPr lvl="2"/>
            <a:r>
              <a:rPr lang="ko-KR" altLang="en-US" dirty="0"/>
              <a:t>각국의 </a:t>
            </a:r>
            <a:r>
              <a:rPr lang="en-US" altLang="ko-KR" dirty="0" err="1"/>
              <a:t>reade</a:t>
            </a:r>
            <a:r>
              <a:rPr lang="ko-KR" altLang="en-US" dirty="0"/>
              <a:t>를 맞추는 </a:t>
            </a:r>
            <a:r>
              <a:rPr lang="en-US" altLang="ko-KR" dirty="0"/>
              <a:t>task</a:t>
            </a:r>
          </a:p>
          <a:p>
            <a:pPr lvl="2"/>
            <a:r>
              <a:rPr lang="en-US" altLang="ko-KR" dirty="0"/>
              <a:t>Query: Who is the</a:t>
            </a:r>
            <a:r>
              <a:rPr lang="ko-KR" altLang="en-US" dirty="0"/>
              <a:t> </a:t>
            </a:r>
            <a:r>
              <a:rPr lang="en-US" altLang="ko-KR" dirty="0"/>
              <a:t>President of Korea?</a:t>
            </a:r>
          </a:p>
          <a:p>
            <a:pPr lvl="2"/>
            <a:r>
              <a:rPr lang="en-US" altLang="ko-KR" dirty="0"/>
              <a:t>KB</a:t>
            </a:r>
            <a:r>
              <a:rPr lang="ko-KR" altLang="en-US" dirty="0"/>
              <a:t>의 연도의 변화에 따라 성능이 달라짐</a:t>
            </a:r>
            <a:endParaRPr lang="en-US" altLang="ko-KR" dirty="0"/>
          </a:p>
          <a:p>
            <a:pPr lvl="2"/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D1B780-842D-C524-2C9C-8A581F960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625" y="1379169"/>
            <a:ext cx="3968954" cy="131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9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</a:p>
          <a:p>
            <a:endParaRPr lang="en-US" altLang="ko-KR" dirty="0"/>
          </a:p>
          <a:p>
            <a:r>
              <a:rPr lang="en-US" altLang="ko-KR" dirty="0"/>
              <a:t>Background</a:t>
            </a:r>
          </a:p>
          <a:p>
            <a:endParaRPr lang="en-US" altLang="ko-KR" dirty="0"/>
          </a:p>
          <a:p>
            <a:r>
              <a:rPr lang="en-US" altLang="ko-KR" dirty="0"/>
              <a:t>Method</a:t>
            </a:r>
          </a:p>
          <a:p>
            <a:endParaRPr lang="en-US" altLang="ko-KR" dirty="0"/>
          </a:p>
          <a:p>
            <a:r>
              <a:rPr lang="en-US" altLang="ko-KR" dirty="0"/>
              <a:t>Experiments</a:t>
            </a:r>
          </a:p>
          <a:p>
            <a:endParaRPr lang="en-US" altLang="ko-KR" dirty="0"/>
          </a:p>
          <a:p>
            <a:r>
              <a:rPr lang="en-US" altLang="ko-KR" dirty="0"/>
              <a:t>Conclusion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3890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381CFBA-A591-7394-EA23-61C5DB2EFA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BE7627-69C7-B1D4-92DC-CC396670D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Retriever</a:t>
            </a:r>
            <a:r>
              <a:rPr lang="ko-KR" altLang="en-US" dirty="0"/>
              <a:t>과 </a:t>
            </a:r>
            <a:r>
              <a:rPr lang="en-US" altLang="ko-KR" dirty="0"/>
              <a:t>Generator</a:t>
            </a:r>
            <a:r>
              <a:rPr lang="ko-KR" altLang="en-US" dirty="0"/>
              <a:t>를 결합하는 방법론 제시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Generator</a:t>
            </a:r>
            <a:r>
              <a:rPr lang="ko-KR" altLang="en-US" dirty="0"/>
              <a:t>를 사용하여 성능 개선</a:t>
            </a:r>
            <a:endParaRPr lang="en-US" altLang="ko-KR" dirty="0"/>
          </a:p>
          <a:p>
            <a:pPr lvl="1"/>
            <a:r>
              <a:rPr lang="ko-KR" altLang="en-US" dirty="0"/>
              <a:t>다양성</a:t>
            </a:r>
            <a:r>
              <a:rPr lang="en-US" altLang="ko-KR" dirty="0"/>
              <a:t>, hallucination</a:t>
            </a:r>
          </a:p>
          <a:p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언어</a:t>
            </a:r>
            <a:r>
              <a:rPr lang="en-US" altLang="ko-KR" dirty="0"/>
              <a:t> </a:t>
            </a:r>
            <a:r>
              <a:rPr lang="ko-KR" altLang="en-US" dirty="0"/>
              <a:t>모델의 </a:t>
            </a:r>
            <a:r>
              <a:rPr lang="en-US" altLang="ko-KR" dirty="0"/>
              <a:t>knowledge base </a:t>
            </a:r>
            <a:r>
              <a:rPr lang="ko-KR" altLang="en-US" dirty="0"/>
              <a:t>수정 및 생성 결과의 해석 가능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Knowledge</a:t>
            </a:r>
            <a:r>
              <a:rPr lang="ko-KR" altLang="en-US" dirty="0"/>
              <a:t>를 직접적으로 </a:t>
            </a:r>
            <a:r>
              <a:rPr lang="ko-KR" altLang="en-US" dirty="0" err="1"/>
              <a:t>디코딩시</a:t>
            </a:r>
            <a:r>
              <a:rPr lang="ko-KR" altLang="en-US" dirty="0"/>
              <a:t> 이용할 수 있는 방법론 제시</a:t>
            </a:r>
            <a:endParaRPr lang="en-US" altLang="ko-KR" dirty="0"/>
          </a:p>
          <a:p>
            <a:pPr lvl="1"/>
            <a:r>
              <a:rPr lang="en-US" altLang="ko-KR" dirty="0"/>
              <a:t>Knowledge intensive task </a:t>
            </a:r>
            <a:r>
              <a:rPr lang="ko-KR" altLang="en-US" dirty="0" err="1"/>
              <a:t>수행시</a:t>
            </a:r>
            <a:r>
              <a:rPr lang="ko-KR" altLang="en-US" dirty="0"/>
              <a:t> 생성 방식을 도입</a:t>
            </a:r>
            <a:endParaRPr lang="en-US" altLang="ko-KR" dirty="0"/>
          </a:p>
          <a:p>
            <a:pPr lvl="1"/>
            <a:r>
              <a:rPr lang="en-US" altLang="ko-KR" dirty="0"/>
              <a:t>Text-to-Text Framework</a:t>
            </a:r>
            <a:r>
              <a:rPr lang="ko-KR" altLang="en-US" dirty="0"/>
              <a:t>를 이용하여 </a:t>
            </a:r>
            <a:r>
              <a:rPr lang="en-US" altLang="ko-KR" dirty="0"/>
              <a:t>In-Context Learning </a:t>
            </a:r>
            <a:r>
              <a:rPr lang="ko-KR" altLang="en-US" dirty="0"/>
              <a:t>등에 활용 가능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035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1BA340B-7668-1956-0B83-C0D2BC5602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038235-05F7-12D9-997B-65B16F614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Pre-trained model</a:t>
            </a:r>
            <a:r>
              <a:rPr lang="ko-KR" altLang="en-US" dirty="0"/>
              <a:t>은</a:t>
            </a:r>
            <a:r>
              <a:rPr lang="en-US" altLang="ko-KR" dirty="0"/>
              <a:t> </a:t>
            </a:r>
            <a:r>
              <a:rPr lang="ko-KR" altLang="en-US" dirty="0"/>
              <a:t>외부 메모리에 접근하지 않고 </a:t>
            </a:r>
            <a:r>
              <a:rPr lang="en-US" altLang="ko-KR" dirty="0"/>
              <a:t>pre-train </a:t>
            </a:r>
            <a:r>
              <a:rPr lang="ko-KR" altLang="en-US" dirty="0"/>
              <a:t>과정을 통해 많은 지식을 배움</a:t>
            </a:r>
            <a:endParaRPr lang="en-US" altLang="ko-KR" dirty="0"/>
          </a:p>
          <a:p>
            <a:pPr lvl="1"/>
            <a:r>
              <a:rPr lang="en-US" altLang="ko-KR" dirty="0"/>
              <a:t>Data</a:t>
            </a:r>
            <a:r>
              <a:rPr lang="ko-KR" altLang="en-US" dirty="0"/>
              <a:t>만 있다면 대부분의 </a:t>
            </a:r>
            <a:r>
              <a:rPr lang="en-US" altLang="ko-KR" dirty="0"/>
              <a:t>Task</a:t>
            </a:r>
            <a:r>
              <a:rPr lang="ko-KR" altLang="en-US" dirty="0"/>
              <a:t>에서 준수한 성능을 보임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하지만 </a:t>
            </a:r>
            <a:r>
              <a:rPr lang="en-US" altLang="ko-KR" dirty="0"/>
              <a:t>parametric knowledge</a:t>
            </a:r>
            <a:r>
              <a:rPr lang="ko-KR" altLang="en-US" dirty="0"/>
              <a:t>로 구성이 되어 확장성과 저장 정보의 수정이 불가능함</a:t>
            </a:r>
            <a:endParaRPr lang="en-US" altLang="ko-KR" dirty="0"/>
          </a:p>
          <a:p>
            <a:pPr lvl="1"/>
            <a:r>
              <a:rPr lang="ko-KR" altLang="en-US" dirty="0"/>
              <a:t>최신 정보나 훈련 데이터의 포함되지 않은 지식은 정확한 답변이 어려움</a:t>
            </a:r>
            <a:endParaRPr lang="en-US" altLang="ko-KR" dirty="0"/>
          </a:p>
          <a:p>
            <a:pPr lvl="1"/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모델이 그럴듯한 오답을 생성하는 </a:t>
            </a:r>
            <a:r>
              <a:rPr lang="en-US" altLang="ko-KR" dirty="0"/>
              <a:t>hallucination </a:t>
            </a:r>
            <a:r>
              <a:rPr lang="ko-KR" altLang="en-US" dirty="0"/>
              <a:t>현상이 </a:t>
            </a:r>
            <a:r>
              <a:rPr lang="ko-KR" altLang="en-US" dirty="0" err="1"/>
              <a:t>일어남</a:t>
            </a:r>
            <a:endParaRPr lang="ko-KR" altLang="en-US" dirty="0"/>
          </a:p>
          <a:p>
            <a:pPr lvl="1"/>
            <a:r>
              <a:rPr lang="ko-KR" altLang="en-US" dirty="0"/>
              <a:t>대부분의 </a:t>
            </a:r>
            <a:r>
              <a:rPr lang="en-US" altLang="ko-KR" dirty="0"/>
              <a:t>knowledge-intensive task</a:t>
            </a:r>
            <a:r>
              <a:rPr lang="ko-KR" altLang="en-US" dirty="0"/>
              <a:t>의 답변이 불가능함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4652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63574A1-486F-BA1F-255C-1A68BB0FC4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263540-1F8A-8527-FB34-828796B03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Retrieval </a:t>
            </a:r>
            <a:r>
              <a:rPr lang="ko-KR" altLang="en-US" dirty="0"/>
              <a:t>모델은 </a:t>
            </a:r>
            <a:r>
              <a:rPr lang="en-US" altLang="ko-KR" dirty="0"/>
              <a:t>knowledge base</a:t>
            </a:r>
            <a:r>
              <a:rPr lang="ko-KR" altLang="en-US" dirty="0"/>
              <a:t>의 어떤 부분을 참고하였는지 알기 쉬움</a:t>
            </a:r>
            <a:endParaRPr lang="en-US" altLang="ko-KR" dirty="0"/>
          </a:p>
          <a:p>
            <a:pPr lvl="1"/>
            <a:r>
              <a:rPr lang="ko-KR" altLang="en-US" dirty="0"/>
              <a:t>정보들이 </a:t>
            </a:r>
            <a:r>
              <a:rPr lang="en-US" altLang="ko-KR" dirty="0"/>
              <a:t>parameterize</a:t>
            </a:r>
            <a:r>
              <a:rPr lang="ko-KR" altLang="en-US" dirty="0"/>
              <a:t>되어 있는 </a:t>
            </a:r>
            <a:r>
              <a:rPr lang="en-US" altLang="ko-KR" dirty="0"/>
              <a:t>PLM</a:t>
            </a:r>
            <a:r>
              <a:rPr lang="ko-KR" altLang="en-US" dirty="0"/>
              <a:t>에 비해 </a:t>
            </a:r>
            <a:r>
              <a:rPr lang="en-US" altLang="ko-KR" dirty="0"/>
              <a:t>retrieve</a:t>
            </a:r>
            <a:r>
              <a:rPr lang="ko-KR" altLang="en-US" dirty="0"/>
              <a:t>과정을 볼 수 있음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정보 검색 </a:t>
            </a:r>
            <a:r>
              <a:rPr lang="en-US" altLang="ko-KR" dirty="0"/>
              <a:t>task</a:t>
            </a:r>
            <a:r>
              <a:rPr lang="ko-KR" altLang="en-US" dirty="0"/>
              <a:t>에서도 뛰어난 성능을 보여줌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본 논문에서는 </a:t>
            </a:r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RAG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를 제안하여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parametric memory (=PLM Model)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과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non-parametric memory (=retrieval-based)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를 일반적으로 사용할 수 있는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Framework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를 제시</a:t>
            </a:r>
            <a:endParaRPr lang="en-US" altLang="ko-KR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6742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AF7E3D3-786A-DD5A-12BE-94BBEF17D4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66B537-9D36-C0E5-7471-9F460694E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Dense</a:t>
            </a:r>
            <a:r>
              <a:rPr lang="ko-KR" altLang="en-US" dirty="0"/>
              <a:t> </a:t>
            </a:r>
            <a:r>
              <a:rPr lang="en-US" altLang="ko-KR" dirty="0"/>
              <a:t>Retrieval: Bi-encoder</a:t>
            </a:r>
          </a:p>
          <a:p>
            <a:pPr lvl="1"/>
            <a:r>
              <a:rPr lang="ko-KR" altLang="en-US" dirty="0"/>
              <a:t>두개의</a:t>
            </a:r>
            <a:r>
              <a:rPr lang="en-US" altLang="ko-KR" dirty="0"/>
              <a:t> encoder</a:t>
            </a:r>
            <a:r>
              <a:rPr lang="ko-KR" altLang="en-US" dirty="0"/>
              <a:t>로 구성</a:t>
            </a:r>
            <a:r>
              <a:rPr lang="en-US" altLang="ko-KR" dirty="0"/>
              <a:t>(BERT)</a:t>
            </a:r>
          </a:p>
          <a:p>
            <a:pPr lvl="1"/>
            <a:r>
              <a:rPr lang="en-US" altLang="ko-KR" dirty="0"/>
              <a:t>Query encoder</a:t>
            </a:r>
            <a:r>
              <a:rPr lang="ko-KR" altLang="en-US" dirty="0"/>
              <a:t>와 </a:t>
            </a:r>
            <a:r>
              <a:rPr lang="en-US" altLang="ko-KR" dirty="0"/>
              <a:t>Passage(document) encoder</a:t>
            </a:r>
            <a:r>
              <a:rPr lang="ko-KR" altLang="en-US" dirty="0"/>
              <a:t>로 구성</a:t>
            </a:r>
            <a:endParaRPr lang="en-US" altLang="ko-KR" dirty="0"/>
          </a:p>
          <a:p>
            <a:pPr lvl="1"/>
            <a:r>
              <a:rPr lang="en-US" altLang="ko-KR" dirty="0"/>
              <a:t>Cross-encoder</a:t>
            </a:r>
            <a:r>
              <a:rPr lang="ko-KR" altLang="en-US" dirty="0"/>
              <a:t>의 시간 복잡도를 고려했을 때 비교적 빠른 </a:t>
            </a:r>
            <a:r>
              <a:rPr lang="en-US" altLang="ko-KR" dirty="0"/>
              <a:t>bi-encoder</a:t>
            </a:r>
            <a:r>
              <a:rPr lang="ko-KR" altLang="en-US" dirty="0"/>
              <a:t>를 고안</a:t>
            </a:r>
            <a:endParaRPr lang="en-US" altLang="ko-KR" dirty="0"/>
          </a:p>
          <a:p>
            <a:pPr lvl="1"/>
            <a:r>
              <a:rPr lang="ko-KR" altLang="en-US" dirty="0"/>
              <a:t>연관된 </a:t>
            </a:r>
            <a:r>
              <a:rPr lang="en-US" altLang="ko-KR" dirty="0"/>
              <a:t>Query</a:t>
            </a:r>
            <a:r>
              <a:rPr lang="ko-KR" altLang="en-US" dirty="0"/>
              <a:t>와 </a:t>
            </a:r>
            <a:r>
              <a:rPr lang="en-US" altLang="ko-KR" dirty="0"/>
              <a:t>Passage</a:t>
            </a:r>
            <a:r>
              <a:rPr lang="ko-KR" altLang="en-US" dirty="0"/>
              <a:t>의 </a:t>
            </a:r>
            <a:r>
              <a:rPr lang="en-US" altLang="ko-KR" dirty="0"/>
              <a:t>dense embedding</a:t>
            </a:r>
            <a:r>
              <a:rPr lang="ko-KR" altLang="en-US" dirty="0"/>
              <a:t>간의 거리를 좁히는 방향으로 학습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2EEF67E-0F99-565E-5D77-E35FA8469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54" y="3429000"/>
            <a:ext cx="4884771" cy="26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67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AF7E3D3-786A-DD5A-12BE-94BBEF17D4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66B537-9D36-C0E5-7471-9F460694E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Dense</a:t>
            </a:r>
            <a:r>
              <a:rPr lang="ko-KR" altLang="en-US" dirty="0"/>
              <a:t> </a:t>
            </a:r>
            <a:r>
              <a:rPr lang="en-US" altLang="ko-KR" dirty="0"/>
              <a:t>Retrieval</a:t>
            </a:r>
          </a:p>
          <a:p>
            <a:pPr lvl="1"/>
            <a:r>
              <a:rPr lang="ko-KR" altLang="en-US" dirty="0"/>
              <a:t>전통적인 검색방법인 </a:t>
            </a:r>
            <a:r>
              <a:rPr lang="en-US" altLang="ko-KR" dirty="0"/>
              <a:t>Sparse retrieval</a:t>
            </a:r>
            <a:r>
              <a:rPr lang="ko-KR" altLang="en-US" dirty="0"/>
              <a:t>의 </a:t>
            </a:r>
            <a:r>
              <a:rPr lang="en-US" altLang="ko-KR" dirty="0"/>
              <a:t>mismatch </a:t>
            </a:r>
            <a:r>
              <a:rPr lang="ko-KR" altLang="en-US" dirty="0"/>
              <a:t>문제를 해결</a:t>
            </a:r>
            <a:endParaRPr lang="en-US" altLang="ko-KR" dirty="0"/>
          </a:p>
          <a:p>
            <a:pPr lvl="2"/>
            <a:r>
              <a:rPr lang="ko-KR" altLang="en-US" dirty="0"/>
              <a:t>모든 문서에서 단어를 추출 후 구조화</a:t>
            </a:r>
            <a:r>
              <a:rPr lang="en-US" altLang="ko-KR" dirty="0"/>
              <a:t>(index)</a:t>
            </a:r>
          </a:p>
          <a:p>
            <a:pPr lvl="2"/>
            <a:r>
              <a:rPr lang="ko-KR" altLang="en-US" dirty="0"/>
              <a:t>사용자의 검색어에서 일치하는 단어가 많은 문서를 검색 결과로 제공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모든 문서를 벡터로 만든 후 질문의 벡터와 가까운 문서를 검색 결과로 제공</a:t>
            </a:r>
            <a:endParaRPr lang="en-US" altLang="ko-KR" dirty="0"/>
          </a:p>
          <a:p>
            <a:pPr lvl="1"/>
            <a:endParaRPr lang="en-US" altLang="ko-KR" dirty="0"/>
          </a:p>
          <a:p>
            <a:pPr lvl="2"/>
            <a:endParaRPr lang="en-US" altLang="ko-KR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9004CAE-9E32-12AD-09C3-30AB14907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792" y="3429000"/>
            <a:ext cx="9417534" cy="29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94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1E0A311-4781-49AC-BEB4-F87D610975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1D002F-8B7C-FED3-B47F-BBA46906D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Model architecture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x : input sequence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z : document chunk</a:t>
            </a:r>
          </a:p>
          <a:p>
            <a:pPr marL="457200" lvl="1" indent="0">
              <a:buNone/>
            </a:pPr>
            <a:endParaRPr lang="en-US" altLang="ko-KR" dirty="0"/>
          </a:p>
          <a:p>
            <a:pPr lvl="1"/>
            <a:r>
              <a:rPr lang="en-US" altLang="ko-KR" dirty="0"/>
              <a:t>d(z) : document latent vector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y : output sequence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9ABCB51-C698-E658-BB6D-13BC05E9F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776" y="1228489"/>
            <a:ext cx="7557250" cy="220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79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1E0A311-4781-49AC-BEB4-F87D610975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1D002F-8B7C-FED3-B47F-BBA46906D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Qurery</a:t>
            </a:r>
            <a:r>
              <a:rPr lang="en-US" altLang="ko-KR" dirty="0"/>
              <a:t> Encoder</a:t>
            </a:r>
          </a:p>
          <a:p>
            <a:pPr lvl="1"/>
            <a:r>
              <a:rPr lang="en-US" altLang="ko-KR" dirty="0"/>
              <a:t>DPR Query Encoder </a:t>
            </a:r>
            <a:r>
              <a:rPr lang="ko-KR" altLang="en-US" dirty="0"/>
              <a:t>사용</a:t>
            </a:r>
            <a:endParaRPr lang="en-US" altLang="ko-KR" dirty="0"/>
          </a:p>
          <a:p>
            <a:pPr lvl="1"/>
            <a:r>
              <a:rPr lang="en-US" altLang="ko-KR" dirty="0"/>
              <a:t>Query</a:t>
            </a:r>
            <a:r>
              <a:rPr lang="ko-KR" altLang="en-US" dirty="0"/>
              <a:t>가 입력되면 </a:t>
            </a:r>
            <a:r>
              <a:rPr lang="en-US" altLang="ko-KR" dirty="0"/>
              <a:t>q</a:t>
            </a:r>
            <a:r>
              <a:rPr lang="ko-KR" altLang="en-US" dirty="0"/>
              <a:t>를 통과하여 </a:t>
            </a:r>
            <a:r>
              <a:rPr lang="en-US" altLang="ko-KR" dirty="0"/>
              <a:t>q(x) </a:t>
            </a:r>
            <a:r>
              <a:rPr lang="ko-KR" altLang="en-US" dirty="0"/>
              <a:t>즉</a:t>
            </a:r>
            <a:r>
              <a:rPr lang="en-US" altLang="ko-KR" dirty="0"/>
              <a:t>, representation </a:t>
            </a:r>
            <a:r>
              <a:rPr lang="ko-KR" altLang="en-US" dirty="0"/>
              <a:t>생성</a:t>
            </a:r>
            <a:endParaRPr lang="en-US" altLang="ko-KR" dirty="0"/>
          </a:p>
          <a:p>
            <a:r>
              <a:rPr lang="en-US" altLang="ko-KR" dirty="0"/>
              <a:t>Generator</a:t>
            </a:r>
          </a:p>
          <a:p>
            <a:pPr lvl="1"/>
            <a:r>
              <a:rPr lang="en-US" altLang="ko-KR" dirty="0"/>
              <a:t>BART large </a:t>
            </a:r>
            <a:r>
              <a:rPr lang="ko-KR" altLang="en-US" dirty="0"/>
              <a:t>사용</a:t>
            </a:r>
            <a:endParaRPr lang="en-US" altLang="ko-KR" dirty="0"/>
          </a:p>
          <a:p>
            <a:pPr lvl="1"/>
            <a:r>
              <a:rPr lang="en-US" altLang="ko-KR" dirty="0"/>
              <a:t>Passage</a:t>
            </a:r>
            <a:r>
              <a:rPr lang="ko-KR" altLang="en-US" dirty="0"/>
              <a:t>를 기존 </a:t>
            </a:r>
            <a:r>
              <a:rPr lang="en-US" altLang="ko-KR" dirty="0"/>
              <a:t>query</a:t>
            </a:r>
            <a:r>
              <a:rPr lang="ko-KR" altLang="en-US" dirty="0"/>
              <a:t>와 </a:t>
            </a:r>
            <a:r>
              <a:rPr lang="en-US" altLang="ko-KR" dirty="0" err="1"/>
              <a:t>concat</a:t>
            </a:r>
            <a:r>
              <a:rPr lang="ko-KR" altLang="en-US" dirty="0"/>
              <a:t>하여 </a:t>
            </a:r>
            <a:r>
              <a:rPr lang="en-US" altLang="ko-KR" dirty="0"/>
              <a:t>generator input</a:t>
            </a:r>
            <a:r>
              <a:rPr lang="ko-KR" altLang="en-US" dirty="0"/>
              <a:t>으로 사용</a:t>
            </a:r>
            <a:endParaRPr lang="en-US" altLang="ko-KR" dirty="0"/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9ABCB51-C698-E658-BB6D-13BC05E9F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70" y="3665582"/>
            <a:ext cx="7557250" cy="220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6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1E0A311-4781-49AC-BEB4-F87D610975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1D002F-8B7C-FED3-B47F-BBA46906D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Indexed</a:t>
            </a:r>
            <a:r>
              <a:rPr lang="ko-KR" altLang="en-US" dirty="0"/>
              <a:t> </a:t>
            </a:r>
            <a:r>
              <a:rPr lang="en-US" altLang="ko-KR" dirty="0"/>
              <a:t>Knowledge</a:t>
            </a:r>
            <a:r>
              <a:rPr lang="ko-KR" altLang="en-US" dirty="0"/>
              <a:t> </a:t>
            </a:r>
            <a:r>
              <a:rPr lang="en-US" altLang="ko-KR" dirty="0"/>
              <a:t>Base</a:t>
            </a:r>
          </a:p>
          <a:p>
            <a:pPr lvl="1"/>
            <a:r>
              <a:rPr lang="en-US" altLang="ko-KR" dirty="0"/>
              <a:t>Wikipedia </a:t>
            </a:r>
            <a:r>
              <a:rPr lang="ko-KR" altLang="en-US" dirty="0"/>
              <a:t>덤프</a:t>
            </a:r>
            <a:r>
              <a:rPr lang="en-US" altLang="ko-KR" dirty="0"/>
              <a:t> </a:t>
            </a:r>
            <a:r>
              <a:rPr lang="ko-KR" altLang="en-US" dirty="0"/>
              <a:t>데이터</a:t>
            </a:r>
            <a:r>
              <a:rPr lang="en-US" altLang="ko-KR" dirty="0"/>
              <a:t>(18</a:t>
            </a:r>
            <a:r>
              <a:rPr lang="ko-KR" altLang="en-US" dirty="0"/>
              <a:t>년 </a:t>
            </a:r>
            <a:r>
              <a:rPr lang="en-US" altLang="ko-KR" dirty="0"/>
              <a:t>12</a:t>
            </a:r>
            <a:r>
              <a:rPr lang="ko-KR" altLang="en-US" dirty="0"/>
              <a:t>월</a:t>
            </a:r>
            <a:r>
              <a:rPr lang="en-US" altLang="ko-KR" dirty="0"/>
              <a:t>)</a:t>
            </a:r>
            <a:r>
              <a:rPr lang="ko-KR" altLang="en-US" dirty="0"/>
              <a:t>를 </a:t>
            </a:r>
            <a:r>
              <a:rPr lang="en-US" altLang="ko-KR" dirty="0"/>
              <a:t>100</a:t>
            </a:r>
            <a:r>
              <a:rPr lang="ko-KR" altLang="en-US" dirty="0"/>
              <a:t>단어 단위로 </a:t>
            </a:r>
            <a:r>
              <a:rPr lang="en-US" altLang="ko-KR" dirty="0"/>
              <a:t>chunk(</a:t>
            </a:r>
            <a:r>
              <a:rPr lang="ko-KR" altLang="en-US" dirty="0"/>
              <a:t>총 </a:t>
            </a:r>
            <a:r>
              <a:rPr lang="en-US" altLang="ko-KR" dirty="0"/>
              <a:t>2100</a:t>
            </a:r>
            <a:r>
              <a:rPr lang="ko-KR" altLang="en-US" dirty="0"/>
              <a:t>만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해당 </a:t>
            </a:r>
            <a:r>
              <a:rPr lang="en-US" altLang="ko-KR" dirty="0"/>
              <a:t>chunk</a:t>
            </a:r>
            <a:r>
              <a:rPr lang="ko-KR" altLang="en-US" dirty="0"/>
              <a:t>를 </a:t>
            </a:r>
            <a:r>
              <a:rPr lang="en-US" altLang="ko-KR" dirty="0"/>
              <a:t>passage encoder</a:t>
            </a:r>
            <a:r>
              <a:rPr lang="ko-KR" altLang="en-US" dirty="0"/>
              <a:t>에 넣어 추출한 </a:t>
            </a:r>
            <a:r>
              <a:rPr lang="en-US" altLang="ko-KR" dirty="0"/>
              <a:t>representation</a:t>
            </a:r>
            <a:r>
              <a:rPr lang="ko-KR" altLang="en-US" dirty="0"/>
              <a:t>의 집합</a:t>
            </a:r>
            <a:endParaRPr lang="en-US" altLang="ko-KR" dirty="0"/>
          </a:p>
          <a:p>
            <a:pPr lvl="1"/>
            <a:r>
              <a:rPr lang="ko-KR" altLang="en-US" dirty="0"/>
              <a:t>모든 </a:t>
            </a:r>
            <a:r>
              <a:rPr lang="en-US" altLang="ko-KR" dirty="0"/>
              <a:t>document</a:t>
            </a:r>
            <a:r>
              <a:rPr lang="ko-KR" altLang="en-US" dirty="0"/>
              <a:t>에 대해 미리 </a:t>
            </a:r>
            <a:r>
              <a:rPr lang="en-US" altLang="ko-KR" dirty="0"/>
              <a:t>indexing</a:t>
            </a:r>
            <a:r>
              <a:rPr lang="ko-KR" altLang="en-US" dirty="0"/>
              <a:t>을 진행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9ABCB51-C698-E658-BB6D-13BC05E9F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70" y="3665582"/>
            <a:ext cx="7557250" cy="220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4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8770</TotalTime>
  <Words>811</Words>
  <Application>Microsoft Office PowerPoint</Application>
  <PresentationFormat>와이드스크린</PresentationFormat>
  <Paragraphs>178</Paragraphs>
  <Slides>20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1" baseType="lpstr">
      <vt:lpstr>KoPubWorld돋움체 Bold</vt:lpstr>
      <vt:lpstr>KoPubWorld돋움체 Medium</vt:lpstr>
      <vt:lpstr>KoPub돋움체 Bold</vt:lpstr>
      <vt:lpstr>Malgun Gothic Semilight</vt:lpstr>
      <vt:lpstr>Public Sans</vt:lpstr>
      <vt:lpstr>맑은 고딕</vt:lpstr>
      <vt:lpstr>Arial</vt:lpstr>
      <vt:lpstr>Calibri</vt:lpstr>
      <vt:lpstr>Calibri Light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명수 박</cp:lastModifiedBy>
  <cp:revision>724</cp:revision>
  <dcterms:created xsi:type="dcterms:W3CDTF">2022-02-02T04:32:22Z</dcterms:created>
  <dcterms:modified xsi:type="dcterms:W3CDTF">2024-08-18T19:33:49Z</dcterms:modified>
</cp:coreProperties>
</file>