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2"/>
  </p:notesMasterIdLst>
  <p:handoutMasterIdLst>
    <p:handoutMasterId r:id="rId23"/>
  </p:handoutMasterIdLst>
  <p:sldIdLst>
    <p:sldId id="342" r:id="rId2"/>
    <p:sldId id="346" r:id="rId3"/>
    <p:sldId id="351" r:id="rId4"/>
    <p:sldId id="353" r:id="rId5"/>
    <p:sldId id="347" r:id="rId6"/>
    <p:sldId id="360" r:id="rId7"/>
    <p:sldId id="367" r:id="rId8"/>
    <p:sldId id="379" r:id="rId9"/>
    <p:sldId id="368" r:id="rId10"/>
    <p:sldId id="369" r:id="rId11"/>
    <p:sldId id="370" r:id="rId12"/>
    <p:sldId id="372" r:id="rId13"/>
    <p:sldId id="373" r:id="rId14"/>
    <p:sldId id="374" r:id="rId15"/>
    <p:sldId id="364" r:id="rId16"/>
    <p:sldId id="375" r:id="rId17"/>
    <p:sldId id="376" r:id="rId18"/>
    <p:sldId id="377" r:id="rId19"/>
    <p:sldId id="378" r:id="rId20"/>
    <p:sldId id="3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17" userDrawn="1">
          <p15:clr>
            <a:srgbClr val="A4A3A4"/>
          </p15:clr>
        </p15:guide>
        <p15:guide id="6" orient="horz" pos="777" userDrawn="1">
          <p15:clr>
            <a:srgbClr val="A4A3A4"/>
          </p15:clr>
        </p15:guide>
        <p15:guide id="7" pos="483" userDrawn="1">
          <p15:clr>
            <a:srgbClr val="A4A3A4"/>
          </p15:clr>
        </p15:guide>
        <p15:guide id="9" pos="3500" userDrawn="1">
          <p15:clr>
            <a:srgbClr val="A4A3A4"/>
          </p15:clr>
        </p15:guide>
        <p15:guide id="10" pos="4180" userDrawn="1">
          <p15:clr>
            <a:srgbClr val="A4A3A4"/>
          </p15:clr>
        </p15:guide>
        <p15:guide id="11" pos="7197" userDrawn="1">
          <p15:clr>
            <a:srgbClr val="A4A3A4"/>
          </p15:clr>
        </p15:guide>
        <p15:guide id="12" orient="horz" pos="6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F41"/>
    <a:srgbClr val="000000"/>
    <a:srgbClr val="3E3E3E"/>
    <a:srgbClr val="D5B186"/>
    <a:srgbClr val="DCDACC"/>
    <a:srgbClr val="00286F"/>
    <a:srgbClr val="D9DADC"/>
    <a:srgbClr val="115445"/>
    <a:srgbClr val="006B99"/>
    <a:srgbClr val="232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80844" autoAdjust="0"/>
  </p:normalViewPr>
  <p:slideViewPr>
    <p:cSldViewPr snapToGrid="0" showGuides="1">
      <p:cViewPr varScale="1">
        <p:scale>
          <a:sx n="102" d="100"/>
          <a:sy n="102" d="100"/>
        </p:scale>
        <p:origin x="120" y="684"/>
      </p:cViewPr>
      <p:guideLst>
        <p:guide pos="3817"/>
        <p:guide orient="horz" pos="777"/>
        <p:guide pos="483"/>
        <p:guide pos="3500"/>
        <p:guide pos="4180"/>
        <p:guide pos="7197"/>
        <p:guide orient="horz" pos="663"/>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9" d="100"/>
          <a:sy n="59" d="100"/>
        </p:scale>
        <p:origin x="2371"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BDD21606-E1F2-4B97-92D1-DAFD45C02F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24DE7504-E995-4FB2-8A43-D5D7468BF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F2224D-1184-45AE-8BA6-1991448FAB4A}" type="datetimeFigureOut">
              <a:rPr lang="ko-KR" altLang="en-US" smtClean="0"/>
              <a:t>2025-01-14</a:t>
            </a:fld>
            <a:endParaRPr lang="ko-KR" altLang="en-US"/>
          </a:p>
        </p:txBody>
      </p:sp>
      <p:sp>
        <p:nvSpPr>
          <p:cNvPr id="4" name="바닥글 개체 틀 3">
            <a:extLst>
              <a:ext uri="{FF2B5EF4-FFF2-40B4-BE49-F238E27FC236}">
                <a16:creationId xmlns:a16="http://schemas.microsoft.com/office/drawing/2014/main" id="{61C423F3-CAF7-4940-839A-645C7FDAD4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301FC86-7DA0-458D-A79F-F298A2B274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7E0067-DAD4-47D5-9E01-EB118C352F0F}" type="slidenum">
              <a:rPr lang="ko-KR" altLang="en-US" smtClean="0"/>
              <a:t>‹#›</a:t>
            </a:fld>
            <a:endParaRPr lang="ko-KR" altLang="en-US"/>
          </a:p>
        </p:txBody>
      </p:sp>
    </p:spTree>
    <p:extLst>
      <p:ext uri="{BB962C8B-B14F-4D97-AF65-F5344CB8AC3E}">
        <p14:creationId xmlns:p14="http://schemas.microsoft.com/office/powerpoint/2010/main" val="423088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B575A-33D8-471D-8367-A965AB842AA0}" type="datetimeFigureOut">
              <a:rPr lang="ko-KR" altLang="en-US" smtClean="0"/>
              <a:t>2025-01-14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702A0-409D-4B63-B3B2-61BA02D306DE}" type="slidenum">
              <a:rPr lang="ko-KR" altLang="en-US" smtClean="0"/>
              <a:t>‹#›</a:t>
            </a:fld>
            <a:endParaRPr lang="ko-KR" altLang="en-US"/>
          </a:p>
        </p:txBody>
      </p:sp>
    </p:spTree>
    <p:extLst>
      <p:ext uri="{BB962C8B-B14F-4D97-AF65-F5344CB8AC3E}">
        <p14:creationId xmlns:p14="http://schemas.microsoft.com/office/powerpoint/2010/main" val="111429540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dirty="0">
                <a:latin typeface="Malgun Gothic Semilight" panose="020B0502040204020203" pitchFamily="50" charset="-127"/>
                <a:ea typeface="Malgun Gothic Semilight" panose="020B0502040204020203" pitchFamily="50" charset="-127"/>
                <a:cs typeface="Malgun Gothic Semilight" panose="020B0502040204020203" pitchFamily="50" charset="-127"/>
              </a:rPr>
              <a:t>세미나용 발표자료</a:t>
            </a:r>
            <a:endPar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Division of AI &amp; Computer Engineering – </a:t>
            </a:r>
            <a:r>
              <a:rPr lang="ko-KR" altLang="en-US"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학부</a:t>
            </a:r>
            <a:endPar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Malgun Gothic Semilight" panose="020B0502040204020203" pitchFamily="50" charset="-127"/>
                <a:ea typeface="Malgun Gothic Semilight" panose="020B0502040204020203" pitchFamily="50" charset="-127"/>
                <a:cs typeface="Malgun Gothic Semilight" panose="020B0502040204020203" pitchFamily="50" charset="-127"/>
              </a:rPr>
              <a:t>Department of Computer Science</a:t>
            </a:r>
            <a:r>
              <a:rPr lang="ko-KR" altLang="en-US" sz="1200" dirty="0">
                <a:latin typeface="Malgun Gothic Semilight" panose="020B0502040204020203" pitchFamily="50" charset="-127"/>
                <a:ea typeface="Malgun Gothic Semilight" panose="020B0502040204020203" pitchFamily="50" charset="-127"/>
                <a:cs typeface="Malgun Gothic Semilight" panose="020B0502040204020203" pitchFamily="50" charset="-127"/>
              </a:rPr>
              <a:t> </a:t>
            </a:r>
            <a:r>
              <a:rPr lang="en-US" altLang="ko-KR" sz="1200" dirty="0">
                <a:latin typeface="Malgun Gothic Semilight" panose="020B0502040204020203" pitchFamily="50" charset="-127"/>
                <a:ea typeface="Malgun Gothic Semilight" panose="020B0502040204020203" pitchFamily="50" charset="-127"/>
                <a:cs typeface="Malgun Gothic Semilight" panose="020B0502040204020203" pitchFamily="50" charset="-127"/>
              </a:rPr>
              <a:t>– </a:t>
            </a:r>
            <a:r>
              <a:rPr lang="ko-KR" altLang="en-US" sz="1200" dirty="0">
                <a:latin typeface="Malgun Gothic Semilight" panose="020B0502040204020203" pitchFamily="50" charset="-127"/>
                <a:ea typeface="Malgun Gothic Semilight" panose="020B0502040204020203" pitchFamily="50" charset="-127"/>
                <a:cs typeface="Malgun Gothic Semilight" panose="020B0502040204020203" pitchFamily="50" charset="-127"/>
              </a:rPr>
              <a:t>대학원</a:t>
            </a:r>
            <a:endParaRPr lang="en-US" altLang="ko-KR" sz="1200" dirty="0">
              <a:latin typeface="Malgun Gothic Semilight" panose="020B0502040204020203" pitchFamily="50" charset="-127"/>
              <a:ea typeface="Malgun Gothic Semilight" panose="020B0502040204020203" pitchFamily="50" charset="-127"/>
              <a:cs typeface="Malgun Gothic Semilight" panose="020B0502040204020203" pitchFamily="50" charset="-127"/>
            </a:endParaRPr>
          </a:p>
        </p:txBody>
      </p:sp>
      <p:sp>
        <p:nvSpPr>
          <p:cNvPr id="4" name="슬라이드 번호 개체 틀 3"/>
          <p:cNvSpPr>
            <a:spLocks noGrp="1"/>
          </p:cNvSpPr>
          <p:nvPr>
            <p:ph type="sldNum" sz="quarter" idx="5"/>
          </p:nvPr>
        </p:nvSpPr>
        <p:spPr/>
        <p:txBody>
          <a:bodyPr/>
          <a:lstStyle/>
          <a:p>
            <a:fld id="{984702A0-409D-4B63-B3B2-61BA02D306DE}" type="slidenum">
              <a:rPr lang="ko-KR" altLang="en-US" smtClean="0"/>
              <a:t>1</a:t>
            </a:fld>
            <a:endParaRPr lang="ko-KR" altLang="en-US"/>
          </a:p>
        </p:txBody>
      </p:sp>
    </p:spTree>
    <p:extLst>
      <p:ext uri="{BB962C8B-B14F-4D97-AF65-F5344CB8AC3E}">
        <p14:creationId xmlns:p14="http://schemas.microsoft.com/office/powerpoint/2010/main" val="280175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ADE0-BCEB-02D2-5F27-A6AD0164682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EB0E229-C255-2DB6-555F-0F809E412DA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165FEF1-F039-5C02-1A97-55E17B1BD6FD}"/>
              </a:ext>
            </a:extLst>
          </p:cNvPr>
          <p:cNvSpPr>
            <a:spLocks noGrp="1"/>
          </p:cNvSpPr>
          <p:nvPr>
            <p:ph type="body" idx="1"/>
          </p:nvPr>
        </p:nvSpPr>
        <p:spPr/>
        <p:txBody>
          <a:bodyPr/>
          <a:lstStyle/>
          <a:p>
            <a:r>
              <a:rPr lang="ko-KR" altLang="en-US" dirty="0"/>
              <a:t>시계열 데이터의 특성이나 변화를 설명할 수 있는 </a:t>
            </a:r>
            <a:r>
              <a:rPr lang="en-US" altLang="ko-KR" dirty="0"/>
              <a:t>text</a:t>
            </a:r>
            <a:endParaRPr lang="ko-KR" altLang="en-US" dirty="0"/>
          </a:p>
        </p:txBody>
      </p:sp>
      <p:sp>
        <p:nvSpPr>
          <p:cNvPr id="4" name="슬라이드 번호 개체 틀 3">
            <a:extLst>
              <a:ext uri="{FF2B5EF4-FFF2-40B4-BE49-F238E27FC236}">
                <a16:creationId xmlns:a16="http://schemas.microsoft.com/office/drawing/2014/main" id="{A2A1B3D8-4D30-5C75-0A42-A5FE1860698F}"/>
              </a:ext>
            </a:extLst>
          </p:cNvPr>
          <p:cNvSpPr>
            <a:spLocks noGrp="1"/>
          </p:cNvSpPr>
          <p:nvPr>
            <p:ph type="sldNum" sz="quarter" idx="5"/>
          </p:nvPr>
        </p:nvSpPr>
        <p:spPr/>
        <p:txBody>
          <a:bodyPr/>
          <a:lstStyle/>
          <a:p>
            <a:fld id="{984702A0-409D-4B63-B3B2-61BA02D306DE}" type="slidenum">
              <a:rPr lang="ko-KR" altLang="en-US" smtClean="0"/>
              <a:t>12</a:t>
            </a:fld>
            <a:endParaRPr lang="ko-KR" altLang="en-US"/>
          </a:p>
        </p:txBody>
      </p:sp>
    </p:spTree>
    <p:extLst>
      <p:ext uri="{BB962C8B-B14F-4D97-AF65-F5344CB8AC3E}">
        <p14:creationId xmlns:p14="http://schemas.microsoft.com/office/powerpoint/2010/main" val="268398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0937C-84EC-788D-C35A-B0A5C73DB48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12FB648-E32F-B850-12BE-CD9CE5A8090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9DDD503-15E2-A238-0FAD-24F770C8A736}"/>
              </a:ext>
            </a:extLst>
          </p:cNvPr>
          <p:cNvSpPr>
            <a:spLocks noGrp="1"/>
          </p:cNvSpPr>
          <p:nvPr>
            <p:ph type="body" idx="1"/>
          </p:nvPr>
        </p:nvSpPr>
        <p:spPr/>
        <p:txBody>
          <a:bodyPr/>
          <a:lstStyle/>
          <a:p>
            <a:r>
              <a:rPr lang="ko-KR" altLang="en-US" dirty="0"/>
              <a:t>시계열 데이터의 특성이나 변화를 설명할 수 있는 </a:t>
            </a:r>
            <a:r>
              <a:rPr lang="en-US" altLang="ko-KR" dirty="0"/>
              <a:t>text</a:t>
            </a:r>
            <a:endParaRPr lang="ko-KR" altLang="en-US" dirty="0"/>
          </a:p>
        </p:txBody>
      </p:sp>
      <p:sp>
        <p:nvSpPr>
          <p:cNvPr id="4" name="슬라이드 번호 개체 틀 3">
            <a:extLst>
              <a:ext uri="{FF2B5EF4-FFF2-40B4-BE49-F238E27FC236}">
                <a16:creationId xmlns:a16="http://schemas.microsoft.com/office/drawing/2014/main" id="{6C4B2062-5350-103A-A66C-6C3282D45659}"/>
              </a:ext>
            </a:extLst>
          </p:cNvPr>
          <p:cNvSpPr>
            <a:spLocks noGrp="1"/>
          </p:cNvSpPr>
          <p:nvPr>
            <p:ph type="sldNum" sz="quarter" idx="5"/>
          </p:nvPr>
        </p:nvSpPr>
        <p:spPr/>
        <p:txBody>
          <a:bodyPr/>
          <a:lstStyle/>
          <a:p>
            <a:fld id="{984702A0-409D-4B63-B3B2-61BA02D306DE}" type="slidenum">
              <a:rPr lang="ko-KR" altLang="en-US" smtClean="0"/>
              <a:t>13</a:t>
            </a:fld>
            <a:endParaRPr lang="ko-KR" altLang="en-US"/>
          </a:p>
        </p:txBody>
      </p:sp>
    </p:spTree>
    <p:extLst>
      <p:ext uri="{BB962C8B-B14F-4D97-AF65-F5344CB8AC3E}">
        <p14:creationId xmlns:p14="http://schemas.microsoft.com/office/powerpoint/2010/main" val="281680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315E-AFBB-91FF-A770-73904DFA39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3C3A7AD-459E-D666-3DC6-776761154A0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BFF31EC-4A29-4C43-30DB-5A2BD5722520}"/>
              </a:ext>
            </a:extLst>
          </p:cNvPr>
          <p:cNvSpPr>
            <a:spLocks noGrp="1"/>
          </p:cNvSpPr>
          <p:nvPr>
            <p:ph type="body" idx="1"/>
          </p:nvPr>
        </p:nvSpPr>
        <p:spPr/>
        <p:txBody>
          <a:bodyPr/>
          <a:lstStyle/>
          <a:p>
            <a:r>
              <a:rPr lang="ko-KR" altLang="en-US" dirty="0"/>
              <a:t>시계열 데이터의 특성이나 변화를 설명할 수 있는 </a:t>
            </a:r>
            <a:r>
              <a:rPr lang="en-US" altLang="ko-KR" dirty="0"/>
              <a:t>text</a:t>
            </a:r>
            <a:endParaRPr lang="ko-KR" altLang="en-US" dirty="0"/>
          </a:p>
        </p:txBody>
      </p:sp>
      <p:sp>
        <p:nvSpPr>
          <p:cNvPr id="4" name="슬라이드 번호 개체 틀 3">
            <a:extLst>
              <a:ext uri="{FF2B5EF4-FFF2-40B4-BE49-F238E27FC236}">
                <a16:creationId xmlns:a16="http://schemas.microsoft.com/office/drawing/2014/main" id="{058B1AA3-09D9-FD74-8AB8-4CC5EA613F06}"/>
              </a:ext>
            </a:extLst>
          </p:cNvPr>
          <p:cNvSpPr>
            <a:spLocks noGrp="1"/>
          </p:cNvSpPr>
          <p:nvPr>
            <p:ph type="sldNum" sz="quarter" idx="5"/>
          </p:nvPr>
        </p:nvSpPr>
        <p:spPr/>
        <p:txBody>
          <a:bodyPr/>
          <a:lstStyle/>
          <a:p>
            <a:fld id="{984702A0-409D-4B63-B3B2-61BA02D306DE}" type="slidenum">
              <a:rPr lang="ko-KR" altLang="en-US" smtClean="0"/>
              <a:t>14</a:t>
            </a:fld>
            <a:endParaRPr lang="ko-KR" altLang="en-US"/>
          </a:p>
        </p:txBody>
      </p:sp>
    </p:spTree>
    <p:extLst>
      <p:ext uri="{BB962C8B-B14F-4D97-AF65-F5344CB8AC3E}">
        <p14:creationId xmlns:p14="http://schemas.microsoft.com/office/powerpoint/2010/main" val="87675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84702A0-409D-4B63-B3B2-61BA02D306DE}" type="slidenum">
              <a:rPr lang="ko-KR" altLang="en-US" smtClean="0"/>
              <a:t>4</a:t>
            </a:fld>
            <a:endParaRPr lang="ko-KR" altLang="en-US"/>
          </a:p>
        </p:txBody>
      </p:sp>
    </p:spTree>
    <p:extLst>
      <p:ext uri="{BB962C8B-B14F-4D97-AF65-F5344CB8AC3E}">
        <p14:creationId xmlns:p14="http://schemas.microsoft.com/office/powerpoint/2010/main" val="86105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84702A0-409D-4B63-B3B2-61BA02D306DE}" type="slidenum">
              <a:rPr lang="ko-KR" altLang="en-US" smtClean="0"/>
              <a:t>5</a:t>
            </a:fld>
            <a:endParaRPr lang="ko-KR" altLang="en-US"/>
          </a:p>
        </p:txBody>
      </p:sp>
    </p:spTree>
    <p:extLst>
      <p:ext uri="{BB962C8B-B14F-4D97-AF65-F5344CB8AC3E}">
        <p14:creationId xmlns:p14="http://schemas.microsoft.com/office/powerpoint/2010/main" val="361345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984702A0-409D-4B63-B3B2-61BA02D306DE}" type="slidenum">
              <a:rPr lang="ko-KR" altLang="en-US" smtClean="0"/>
              <a:t>6</a:t>
            </a:fld>
            <a:endParaRPr lang="ko-KR" altLang="en-US"/>
          </a:p>
        </p:txBody>
      </p:sp>
    </p:spTree>
    <p:extLst>
      <p:ext uri="{BB962C8B-B14F-4D97-AF65-F5344CB8AC3E}">
        <p14:creationId xmlns:p14="http://schemas.microsoft.com/office/powerpoint/2010/main" val="126922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6E669-6E05-5F6B-A019-51B8D864179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615BCEF-0FF4-69EB-F7C0-AB5FF99747D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6B3BB04-B25B-8266-1DEE-35250907D182}"/>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806EA291-7BB9-AFED-38E0-81696AD6FC6F}"/>
              </a:ext>
            </a:extLst>
          </p:cNvPr>
          <p:cNvSpPr>
            <a:spLocks noGrp="1"/>
          </p:cNvSpPr>
          <p:nvPr>
            <p:ph type="sldNum" sz="quarter" idx="5"/>
          </p:nvPr>
        </p:nvSpPr>
        <p:spPr/>
        <p:txBody>
          <a:bodyPr/>
          <a:lstStyle/>
          <a:p>
            <a:fld id="{984702A0-409D-4B63-B3B2-61BA02D306DE}" type="slidenum">
              <a:rPr lang="ko-KR" altLang="en-US" smtClean="0"/>
              <a:t>7</a:t>
            </a:fld>
            <a:endParaRPr lang="ko-KR" altLang="en-US"/>
          </a:p>
        </p:txBody>
      </p:sp>
    </p:spTree>
    <p:extLst>
      <p:ext uri="{BB962C8B-B14F-4D97-AF65-F5344CB8AC3E}">
        <p14:creationId xmlns:p14="http://schemas.microsoft.com/office/powerpoint/2010/main" val="28058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8A32-BFF3-0D60-7BB9-7B6A8CB8166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4A97EFE-C1A1-52B7-7C20-1E52330110A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47F87BE-5CBB-6A5A-9BE1-A8DB03DCB664}"/>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8CF24EE1-0D10-E572-C750-948C473703E2}"/>
              </a:ext>
            </a:extLst>
          </p:cNvPr>
          <p:cNvSpPr>
            <a:spLocks noGrp="1"/>
          </p:cNvSpPr>
          <p:nvPr>
            <p:ph type="sldNum" sz="quarter" idx="5"/>
          </p:nvPr>
        </p:nvSpPr>
        <p:spPr/>
        <p:txBody>
          <a:bodyPr/>
          <a:lstStyle/>
          <a:p>
            <a:fld id="{984702A0-409D-4B63-B3B2-61BA02D306DE}" type="slidenum">
              <a:rPr lang="ko-KR" altLang="en-US" smtClean="0"/>
              <a:t>8</a:t>
            </a:fld>
            <a:endParaRPr lang="ko-KR" altLang="en-US"/>
          </a:p>
        </p:txBody>
      </p:sp>
    </p:spTree>
    <p:extLst>
      <p:ext uri="{BB962C8B-B14F-4D97-AF65-F5344CB8AC3E}">
        <p14:creationId xmlns:p14="http://schemas.microsoft.com/office/powerpoint/2010/main" val="3517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BE9BD-D615-A35E-E7A4-833710E24DB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58321CF-1FC3-A606-0E84-B3C00703D9C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E02EB52-A933-7B1F-0465-92E23F4D5E1E}"/>
              </a:ext>
            </a:extLst>
          </p:cNvPr>
          <p:cNvSpPr>
            <a:spLocks noGrp="1"/>
          </p:cNvSpPr>
          <p:nvPr>
            <p:ph type="body" idx="1"/>
          </p:nvPr>
        </p:nvSpPr>
        <p:spPr/>
        <p:txBody>
          <a:bodyPr/>
          <a:lstStyle/>
          <a:p>
            <a:r>
              <a:rPr lang="ko-KR" altLang="en-US" dirty="0"/>
              <a:t>시계열 데이터는 연속적이라는 것은 각 시점의 값 자체는 의미를 가지고 있지 않다는 뜻이다</a:t>
            </a:r>
            <a:r>
              <a:rPr lang="en-US" altLang="ko-KR" dirty="0"/>
              <a:t>.</a:t>
            </a:r>
          </a:p>
          <a:p>
            <a:r>
              <a:rPr lang="ko-KR" altLang="en-US" dirty="0" err="1"/>
              <a:t>시계열의각시점의정보는값이외의의미론적정보가없기때문에주변영역에의존</a:t>
            </a:r>
            <a:endParaRPr lang="en-US" altLang="ko-KR" dirty="0"/>
          </a:p>
          <a:p>
            <a:endParaRPr lang="en-US" altLang="ko-KR" dirty="0"/>
          </a:p>
          <a:p>
            <a:r>
              <a:rPr lang="en-US" altLang="ko-KR" dirty="0"/>
              <a:t>Local context </a:t>
            </a:r>
            <a:r>
              <a:rPr lang="ko-KR" altLang="en-US" dirty="0"/>
              <a:t>정보를 반영하기 </a:t>
            </a:r>
            <a:r>
              <a:rPr lang="ko-KR" altLang="en-US" dirty="0" err="1"/>
              <a:t>힘듬</a:t>
            </a:r>
            <a:endParaRPr lang="ko-KR" altLang="en-US" dirty="0"/>
          </a:p>
        </p:txBody>
      </p:sp>
      <p:sp>
        <p:nvSpPr>
          <p:cNvPr id="4" name="슬라이드 번호 개체 틀 3">
            <a:extLst>
              <a:ext uri="{FF2B5EF4-FFF2-40B4-BE49-F238E27FC236}">
                <a16:creationId xmlns:a16="http://schemas.microsoft.com/office/drawing/2014/main" id="{47792A7B-0817-C46D-D667-C246DC3848AA}"/>
              </a:ext>
            </a:extLst>
          </p:cNvPr>
          <p:cNvSpPr>
            <a:spLocks noGrp="1"/>
          </p:cNvSpPr>
          <p:nvPr>
            <p:ph type="sldNum" sz="quarter" idx="5"/>
          </p:nvPr>
        </p:nvSpPr>
        <p:spPr/>
        <p:txBody>
          <a:bodyPr/>
          <a:lstStyle/>
          <a:p>
            <a:fld id="{984702A0-409D-4B63-B3B2-61BA02D306DE}" type="slidenum">
              <a:rPr lang="ko-KR" altLang="en-US" smtClean="0"/>
              <a:t>9</a:t>
            </a:fld>
            <a:endParaRPr lang="ko-KR" altLang="en-US"/>
          </a:p>
        </p:txBody>
      </p:sp>
    </p:spTree>
    <p:extLst>
      <p:ext uri="{BB962C8B-B14F-4D97-AF65-F5344CB8AC3E}">
        <p14:creationId xmlns:p14="http://schemas.microsoft.com/office/powerpoint/2010/main" val="36577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C03AE-0707-EC2B-22C0-999F3567557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F295F6B-F2C2-1219-29C2-189A611F2A6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CBCA371-5868-C63E-B8A2-8973B93C58F8}"/>
              </a:ext>
            </a:extLst>
          </p:cNvPr>
          <p:cNvSpPr>
            <a:spLocks noGrp="1"/>
          </p:cNvSpPr>
          <p:nvPr>
            <p:ph type="body" idx="1"/>
          </p:nvPr>
        </p:nvSpPr>
        <p:spPr/>
        <p:txBody>
          <a:bodyPr/>
          <a:lstStyle/>
          <a:p>
            <a:r>
              <a:rPr lang="en-US" altLang="ko-KR" dirty="0"/>
              <a:t>Local context </a:t>
            </a:r>
            <a:r>
              <a:rPr lang="ko-KR" altLang="en-US" dirty="0"/>
              <a:t>정보를 반영하기 </a:t>
            </a:r>
            <a:r>
              <a:rPr lang="ko-KR" altLang="en-US" dirty="0" err="1"/>
              <a:t>힘듬</a:t>
            </a:r>
            <a:endParaRPr lang="ko-KR" altLang="en-US" dirty="0"/>
          </a:p>
        </p:txBody>
      </p:sp>
      <p:sp>
        <p:nvSpPr>
          <p:cNvPr id="4" name="슬라이드 번호 개체 틀 3">
            <a:extLst>
              <a:ext uri="{FF2B5EF4-FFF2-40B4-BE49-F238E27FC236}">
                <a16:creationId xmlns:a16="http://schemas.microsoft.com/office/drawing/2014/main" id="{36ADCEB2-8D68-A962-64DC-B941E92DC9D0}"/>
              </a:ext>
            </a:extLst>
          </p:cNvPr>
          <p:cNvSpPr>
            <a:spLocks noGrp="1"/>
          </p:cNvSpPr>
          <p:nvPr>
            <p:ph type="sldNum" sz="quarter" idx="5"/>
          </p:nvPr>
        </p:nvSpPr>
        <p:spPr/>
        <p:txBody>
          <a:bodyPr/>
          <a:lstStyle/>
          <a:p>
            <a:fld id="{984702A0-409D-4B63-B3B2-61BA02D306DE}" type="slidenum">
              <a:rPr lang="ko-KR" altLang="en-US" smtClean="0"/>
              <a:t>10</a:t>
            </a:fld>
            <a:endParaRPr lang="ko-KR" altLang="en-US"/>
          </a:p>
        </p:txBody>
      </p:sp>
    </p:spTree>
    <p:extLst>
      <p:ext uri="{BB962C8B-B14F-4D97-AF65-F5344CB8AC3E}">
        <p14:creationId xmlns:p14="http://schemas.microsoft.com/office/powerpoint/2010/main" val="134131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1F754-4340-FBA2-9845-CC591DF4A3A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8C7B6E6-DE27-BA9B-334D-61CF48EC22D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A858A77-41D5-72A7-B8DD-C1ADBFC8DE73}"/>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BA0238A7-7BD7-4796-7D62-68A679F4C086}"/>
              </a:ext>
            </a:extLst>
          </p:cNvPr>
          <p:cNvSpPr>
            <a:spLocks noGrp="1"/>
          </p:cNvSpPr>
          <p:nvPr>
            <p:ph type="sldNum" sz="quarter" idx="5"/>
          </p:nvPr>
        </p:nvSpPr>
        <p:spPr/>
        <p:txBody>
          <a:bodyPr/>
          <a:lstStyle/>
          <a:p>
            <a:fld id="{984702A0-409D-4B63-B3B2-61BA02D306DE}" type="slidenum">
              <a:rPr lang="ko-KR" altLang="en-US" smtClean="0"/>
              <a:t>11</a:t>
            </a:fld>
            <a:endParaRPr lang="ko-KR" altLang="en-US"/>
          </a:p>
        </p:txBody>
      </p:sp>
    </p:spTree>
    <p:extLst>
      <p:ext uri="{BB962C8B-B14F-4D97-AF65-F5344CB8AC3E}">
        <p14:creationId xmlns:p14="http://schemas.microsoft.com/office/powerpoint/2010/main" val="1176366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타이틀">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8137E06-CC97-4619-9A56-19D0A3FFC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9306"/>
            <a:ext cx="12192000" cy="688694"/>
          </a:xfrm>
          <a:prstGeom prst="rect">
            <a:avLst/>
          </a:prstGeom>
        </p:spPr>
      </p:pic>
      <p:pic>
        <p:nvPicPr>
          <p:cNvPr id="4" name="Picture 2">
            <a:extLst>
              <a:ext uri="{FF2B5EF4-FFF2-40B4-BE49-F238E27FC236}">
                <a16:creationId xmlns:a16="http://schemas.microsoft.com/office/drawing/2014/main" id="{39322541-8C97-729F-9E19-B407D204EC6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2762" t="76094" r="22476" b="10136"/>
          <a:stretch/>
        </p:blipFill>
        <p:spPr bwMode="auto">
          <a:xfrm>
            <a:off x="9309124" y="5312752"/>
            <a:ext cx="2438400" cy="73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3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본문">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9CD81CA-D64A-45D9-BC85-7CC84BB4C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08"/>
            <a:ext cx="12192000" cy="676656"/>
          </a:xfrm>
          <a:prstGeom prst="rect">
            <a:avLst/>
          </a:prstGeom>
        </p:spPr>
      </p:pic>
      <p:sp>
        <p:nvSpPr>
          <p:cNvPr id="21" name="직사각형 20">
            <a:extLst>
              <a:ext uri="{FF2B5EF4-FFF2-40B4-BE49-F238E27FC236}">
                <a16:creationId xmlns:a16="http://schemas.microsoft.com/office/drawing/2014/main" id="{FCD35250-8866-49A9-B0FC-9F0AE4C32026}"/>
              </a:ext>
            </a:extLst>
          </p:cNvPr>
          <p:cNvSpPr/>
          <p:nvPr userDrawn="1"/>
        </p:nvSpPr>
        <p:spPr>
          <a:xfrm rot="5400000">
            <a:off x="171787" y="159192"/>
            <a:ext cx="504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TextBox 4">
            <a:extLst>
              <a:ext uri="{FF2B5EF4-FFF2-40B4-BE49-F238E27FC236}">
                <a16:creationId xmlns:a16="http://schemas.microsoft.com/office/drawing/2014/main" id="{CB435254-E8CC-4107-BAB3-2D503DF0BBA9}"/>
              </a:ext>
            </a:extLst>
          </p:cNvPr>
          <p:cNvSpPr txBox="1"/>
          <p:nvPr userDrawn="1"/>
        </p:nvSpPr>
        <p:spPr>
          <a:xfrm>
            <a:off x="11444347" y="6415084"/>
            <a:ext cx="621000" cy="261610"/>
          </a:xfrm>
          <a:prstGeom prst="rect">
            <a:avLst/>
          </a:prstGeom>
          <a:noFill/>
        </p:spPr>
        <p:txBody>
          <a:bodyPr wrap="square" rtlCol="0">
            <a:spAutoFit/>
          </a:bodyPr>
          <a:lstStyle/>
          <a:p>
            <a:pPr algn="ctr"/>
            <a:fld id="{C10F0811-F307-44F9-A192-63EBA736051C}" type="slidenum">
              <a:rPr lang="ko-KR" altLang="en-US" sz="1100" smtClean="0">
                <a:solidFill>
                  <a:srgbClr val="000000"/>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rPr>
              <a:pPr algn="ctr"/>
              <a:t>‹#›</a:t>
            </a:fld>
            <a:endParaRPr lang="ko-KR" altLang="en-US" sz="1800" dirty="0">
              <a:solidFill>
                <a:srgbClr val="000000"/>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cxnSp>
        <p:nvCxnSpPr>
          <p:cNvPr id="8" name="직선 연결선 7">
            <a:extLst>
              <a:ext uri="{FF2B5EF4-FFF2-40B4-BE49-F238E27FC236}">
                <a16:creationId xmlns:a16="http://schemas.microsoft.com/office/drawing/2014/main" id="{05577CD6-5A45-4988-9298-FAC45821B30C}"/>
              </a:ext>
            </a:extLst>
          </p:cNvPr>
          <p:cNvCxnSpPr/>
          <p:nvPr userDrawn="1"/>
        </p:nvCxnSpPr>
        <p:spPr>
          <a:xfrm>
            <a:off x="11628847" y="6648119"/>
            <a:ext cx="252000" cy="0"/>
          </a:xfrm>
          <a:prstGeom prst="line">
            <a:avLst/>
          </a:prstGeom>
          <a:ln w="6350">
            <a:solidFill>
              <a:srgbClr val="024A4B"/>
            </a:solidFill>
          </a:ln>
        </p:spPr>
        <p:style>
          <a:lnRef idx="1">
            <a:schemeClr val="accent1"/>
          </a:lnRef>
          <a:fillRef idx="0">
            <a:schemeClr val="accent1"/>
          </a:fillRef>
          <a:effectRef idx="0">
            <a:schemeClr val="accent1"/>
          </a:effectRef>
          <a:fontRef idx="minor">
            <a:schemeClr val="tx1"/>
          </a:fontRef>
        </p:style>
      </p:cxnSp>
      <p:sp>
        <p:nvSpPr>
          <p:cNvPr id="12" name="텍스트 개체 틀 3">
            <a:extLst>
              <a:ext uri="{FF2B5EF4-FFF2-40B4-BE49-F238E27FC236}">
                <a16:creationId xmlns:a16="http://schemas.microsoft.com/office/drawing/2014/main" id="{2E72D198-9532-4DC7-A14A-C275A93777AA}"/>
              </a:ext>
            </a:extLst>
          </p:cNvPr>
          <p:cNvSpPr>
            <a:spLocks noGrp="1"/>
          </p:cNvSpPr>
          <p:nvPr>
            <p:ph type="body" sz="quarter" idx="10" hasCustomPrompt="1"/>
          </p:nvPr>
        </p:nvSpPr>
        <p:spPr>
          <a:xfrm>
            <a:off x="519037" y="-25038"/>
            <a:ext cx="11339177" cy="624423"/>
          </a:xfrm>
          <a:prstGeom prst="rect">
            <a:avLst/>
          </a:prstGeom>
        </p:spPr>
        <p:txBody>
          <a:bodyPr anchor="ctr">
            <a:normAutofit/>
          </a:bodyPr>
          <a:lstStyle>
            <a:lvl1pPr marL="0" indent="0">
              <a:lnSpc>
                <a:spcPct val="130000"/>
              </a:lnSpc>
              <a:spcBef>
                <a:spcPts val="0"/>
              </a:spcBef>
              <a:buNone/>
              <a:defRPr sz="2400" spc="-150">
                <a:solidFill>
                  <a:schemeClr val="bg1"/>
                </a:solidFill>
                <a:effectLst/>
                <a:latin typeface="KoPubWorld돋움체 Bold" panose="00000800000000000000" pitchFamily="2" charset="-127"/>
                <a:ea typeface="KoPubWorld돋움체 Bold" panose="00000800000000000000" pitchFamily="2" charset="-127"/>
                <a:cs typeface="KoPubWorld돋움체 Bold" panose="00000800000000000000" pitchFamily="2" charset="-127"/>
              </a:defRPr>
            </a:lvl1pPr>
          </a:lstStyle>
          <a:p>
            <a:pPr lvl="0"/>
            <a:r>
              <a:rPr lang="ko-KR" altLang="en-US" dirty="0"/>
              <a:t>슬라이드제목을 입력하세요</a:t>
            </a:r>
          </a:p>
        </p:txBody>
      </p:sp>
      <p:sp>
        <p:nvSpPr>
          <p:cNvPr id="6" name="Content Placeholder 2">
            <a:extLst>
              <a:ext uri="{FF2B5EF4-FFF2-40B4-BE49-F238E27FC236}">
                <a16:creationId xmlns:a16="http://schemas.microsoft.com/office/drawing/2014/main" id="{553EBB06-5B39-4834-C186-40B88C782432}"/>
              </a:ext>
            </a:extLst>
          </p:cNvPr>
          <p:cNvSpPr>
            <a:spLocks noGrp="1"/>
          </p:cNvSpPr>
          <p:nvPr>
            <p:ph idx="1"/>
          </p:nvPr>
        </p:nvSpPr>
        <p:spPr>
          <a:xfrm>
            <a:off x="429623" y="1026160"/>
            <a:ext cx="11332755" cy="5278845"/>
          </a:xfrm>
        </p:spPr>
        <p:txBody>
          <a:bodyPr>
            <a:normAutofit/>
          </a:bodyPr>
          <a:lstStyle>
            <a:lvl1pPr marL="266700" indent="-266700" latinLnBrk="0">
              <a:lnSpc>
                <a:spcPct val="100000"/>
              </a:lnSpc>
              <a:spcAft>
                <a:spcPts val="0"/>
              </a:spcAft>
              <a:buSzPct val="100000"/>
              <a:buFont typeface="Wingdings 2" panose="05020102010507070707" pitchFamily="18" charset="2"/>
              <a:buChar char=""/>
              <a:defRPr sz="2000">
                <a:latin typeface="KoPubWorld돋움체 Bold" panose="00000800000000000000" pitchFamily="2" charset="-127"/>
                <a:ea typeface="KoPubWorld돋움체 Bold" panose="00000800000000000000" pitchFamily="2" charset="-127"/>
                <a:cs typeface="KoPubWorld돋움체 Bold" panose="00000800000000000000" pitchFamily="2" charset="-127"/>
              </a:defRPr>
            </a:lvl1pPr>
            <a:lvl2pPr marL="685800" indent="-228600" latinLnBrk="0">
              <a:lnSpc>
                <a:spcPct val="100000"/>
              </a:lnSpc>
              <a:spcBef>
                <a:spcPts val="1000"/>
              </a:spcBef>
              <a:buFont typeface="Wingdings 2" panose="05020102010507070707" pitchFamily="18" charset="2"/>
              <a:buChar char=""/>
              <a:defRPr sz="1800">
                <a:latin typeface="KoPubWorld돋움체 Bold" panose="00000800000000000000" pitchFamily="2" charset="-127"/>
                <a:ea typeface="KoPubWorld돋움체 Bold" panose="00000800000000000000" pitchFamily="2" charset="-127"/>
                <a:cs typeface="KoPubWorld돋움체 Bold" panose="00000800000000000000" pitchFamily="2" charset="-127"/>
              </a:defRPr>
            </a:lvl2pPr>
            <a:lvl3pPr marL="1143000" indent="-228600" latinLnBrk="0">
              <a:lnSpc>
                <a:spcPct val="100000"/>
              </a:lnSpc>
              <a:spcBef>
                <a:spcPts val="1000"/>
              </a:spcBef>
              <a:buFont typeface="Calibri" panose="020F0502020204030204" pitchFamily="34" charset="0"/>
              <a:buChar char="‒"/>
              <a:defRPr sz="16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3pPr>
            <a:lvl4pPr marL="1600200" indent="-228600" latinLnBrk="0">
              <a:lnSpc>
                <a:spcPct val="100000"/>
              </a:lnSpc>
              <a:spcBef>
                <a:spcPts val="1000"/>
              </a:spcBef>
              <a:buFont typeface="맑은 고딕" panose="020B0503020000020004" pitchFamily="50" charset="-127"/>
              <a:buChar char="〮"/>
              <a:defRPr sz="14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4pPr>
            <a:lvl5pPr marL="2057400" indent="-228600" latinLnBrk="0">
              <a:lnSpc>
                <a:spcPct val="100000"/>
              </a:lnSpc>
              <a:spcBef>
                <a:spcPts val="1000"/>
              </a:spcBef>
              <a:buFont typeface="Wingdings 2" panose="05020102010507070707" pitchFamily="18" charset="2"/>
              <a:buChar char=""/>
              <a:defRPr sz="14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pic>
        <p:nvPicPr>
          <p:cNvPr id="4" name="Picture 2">
            <a:extLst>
              <a:ext uri="{FF2B5EF4-FFF2-40B4-BE49-F238E27FC236}">
                <a16:creationId xmlns:a16="http://schemas.microsoft.com/office/drawing/2014/main" id="{C7866C2B-7F0C-1F5C-A6D1-E755534610B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1301" t="39818" r="21200" b="46182"/>
          <a:stretch/>
        </p:blipFill>
        <p:spPr bwMode="auto">
          <a:xfrm>
            <a:off x="155950" y="6312264"/>
            <a:ext cx="1727284" cy="50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495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dirty="0"/>
              <a:t>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1/14/2025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6201033"/>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B68E53-37F7-4DEC-A2E4-8962022C78D9}"/>
              </a:ext>
            </a:extLst>
          </p:cNvPr>
          <p:cNvSpPr txBox="1"/>
          <p:nvPr/>
        </p:nvSpPr>
        <p:spPr>
          <a:xfrm>
            <a:off x="631596" y="1545249"/>
            <a:ext cx="10928807" cy="830997"/>
          </a:xfrm>
          <a:prstGeom prst="rect">
            <a:avLst/>
          </a:prstGeom>
          <a:noFill/>
        </p:spPr>
        <p:txBody>
          <a:bodyPr wrap="square" rtlCol="0">
            <a:spAutoFit/>
          </a:bodyPr>
          <a:lstStyle/>
          <a:p>
            <a:pPr algn="ctr"/>
            <a:r>
              <a:rPr lang="en-US" altLang="ko-KR" sz="2400" spc="-150" dirty="0">
                <a:solidFill>
                  <a:srgbClr val="000000"/>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Time-LLM: Time Series Forecasting by Reprogramming Large Language Models</a:t>
            </a:r>
          </a:p>
          <a:p>
            <a:pPr algn="ctr"/>
            <a:r>
              <a:rPr lang="en-US" altLang="ko-KR" sz="2400" spc="-150" dirty="0">
                <a:solidFill>
                  <a:srgbClr val="000000"/>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(ICLR 2024)</a:t>
            </a:r>
            <a:endParaRPr lang="ko-KR" altLang="en-US" sz="3200" spc="-150" dirty="0">
              <a:solidFill>
                <a:srgbClr val="000000"/>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endParaRPr>
          </a:p>
        </p:txBody>
      </p:sp>
      <p:cxnSp>
        <p:nvCxnSpPr>
          <p:cNvPr id="11" name="직선 연결선 10">
            <a:extLst>
              <a:ext uri="{FF2B5EF4-FFF2-40B4-BE49-F238E27FC236}">
                <a16:creationId xmlns:a16="http://schemas.microsoft.com/office/drawing/2014/main" id="{18F3127D-9AF5-4AA5-A260-A119480BE8FD}"/>
              </a:ext>
            </a:extLst>
          </p:cNvPr>
          <p:cNvCxnSpPr/>
          <p:nvPr/>
        </p:nvCxnSpPr>
        <p:spPr>
          <a:xfrm>
            <a:off x="5278800" y="1394745"/>
            <a:ext cx="1632031" cy="0"/>
          </a:xfrm>
          <a:prstGeom prst="line">
            <a:avLst/>
          </a:prstGeom>
          <a:ln w="38100">
            <a:solidFill>
              <a:srgbClr val="3E3E3E"/>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56E64E2-B93A-D1CF-6BCF-5F24A50994A9}"/>
              </a:ext>
            </a:extLst>
          </p:cNvPr>
          <p:cNvSpPr txBox="1"/>
          <p:nvPr/>
        </p:nvSpPr>
        <p:spPr>
          <a:xfrm>
            <a:off x="6920871" y="3642946"/>
            <a:ext cx="4839989" cy="1558119"/>
          </a:xfrm>
          <a:prstGeom prst="rect">
            <a:avLst/>
          </a:prstGeom>
          <a:noFill/>
        </p:spPr>
        <p:txBody>
          <a:bodyPr wrap="square" rtlCol="0">
            <a:spAutoFit/>
          </a:bodyPr>
          <a:lstStyle/>
          <a:p>
            <a:pPr algn="r">
              <a:lnSpc>
                <a:spcPct val="150000"/>
              </a:lnSpc>
            </a:pPr>
            <a:r>
              <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2025.01.14</a:t>
            </a:r>
          </a:p>
          <a:p>
            <a:pPr algn="r">
              <a:lnSpc>
                <a:spcPct val="150000"/>
              </a:lnSpc>
            </a:pPr>
            <a:endParaRPr lang="en-US" altLang="ko-KR" sz="1100"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endParaRPr>
          </a:p>
          <a:p>
            <a:pPr algn="r">
              <a:lnSpc>
                <a:spcPct val="150000"/>
              </a:lnSpc>
            </a:pPr>
            <a:r>
              <a:rPr lang="en-US" altLang="ko-KR" dirty="0" err="1">
                <a:solidFill>
                  <a:srgbClr val="232F3F"/>
                </a:solidFill>
                <a:latin typeface="KoPubWorld돋움체 Bold" panose="020B0503020000020004" pitchFamily="2" charset="-127"/>
                <a:ea typeface="KoPubWorld돋움체 Bold" panose="020B0503020000020004" pitchFamily="2" charset="-127"/>
                <a:cs typeface="KoPubWorld돋움체 Bold" panose="020B0503020000020004" pitchFamily="2" charset="-127"/>
              </a:rPr>
              <a:t>Myeong</a:t>
            </a:r>
            <a:r>
              <a:rPr lang="en-US" altLang="ko-KR" dirty="0">
                <a:solidFill>
                  <a:srgbClr val="232F3F"/>
                </a:solidFill>
                <a:latin typeface="KoPubWorld돋움체 Bold" panose="020B0503020000020004" pitchFamily="2" charset="-127"/>
                <a:ea typeface="KoPubWorld돋움체 Bold" panose="020B0503020000020004" pitchFamily="2" charset="-127"/>
                <a:cs typeface="KoPubWorld돋움체 Bold" panose="020B0503020000020004" pitchFamily="2" charset="-127"/>
              </a:rPr>
              <a:t>-S</a:t>
            </a:r>
            <a:r>
              <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oo Park</a:t>
            </a:r>
          </a:p>
          <a:p>
            <a:pPr algn="r">
              <a:lnSpc>
                <a:spcPct val="150000"/>
              </a:lnSpc>
            </a:pPr>
            <a:r>
              <a:rPr lang="en-US" altLang="ko-KR" dirty="0">
                <a:solidFill>
                  <a:srgbClr val="232F3F"/>
                </a:solidFill>
                <a:latin typeface="KoPubWorld돋움체 Bold" panose="00000800000000000000" pitchFamily="2" charset="-127"/>
                <a:ea typeface="KoPubWorld돋움체 Bold" panose="00000800000000000000" pitchFamily="2" charset="-127"/>
                <a:cs typeface="KoPubWorld돋움체 Bold" panose="00000800000000000000" pitchFamily="2" charset="-127"/>
              </a:rPr>
              <a:t>Division of AI &amp; Computer Engineering </a:t>
            </a:r>
          </a:p>
        </p:txBody>
      </p:sp>
    </p:spTree>
    <p:extLst>
      <p:ext uri="{BB962C8B-B14F-4D97-AF65-F5344CB8AC3E}">
        <p14:creationId xmlns:p14="http://schemas.microsoft.com/office/powerpoint/2010/main" val="336823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CBD6-7F8B-AF6C-ED04-641EA2E4130D}"/>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C71F2761-04B4-D7EA-D7F7-A031977DB322}"/>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EB117340-66D5-9DD3-14F1-53B7F2709C7B}"/>
              </a:ext>
            </a:extLst>
          </p:cNvPr>
          <p:cNvSpPr>
            <a:spLocks noGrp="1"/>
          </p:cNvSpPr>
          <p:nvPr>
            <p:ph idx="1"/>
          </p:nvPr>
        </p:nvSpPr>
        <p:spPr>
          <a:xfrm>
            <a:off x="429624" y="1026160"/>
            <a:ext cx="8112016" cy="5278845"/>
          </a:xfrm>
        </p:spPr>
        <p:txBody>
          <a:bodyPr/>
          <a:lstStyle/>
          <a:p>
            <a:r>
              <a:rPr lang="en-US" altLang="ko-KR" dirty="0"/>
              <a:t>Patch</a:t>
            </a:r>
            <a:r>
              <a:rPr lang="ko-KR" altLang="en-US" dirty="0"/>
              <a:t> </a:t>
            </a:r>
            <a:r>
              <a:rPr lang="en-US" altLang="ko-KR" dirty="0"/>
              <a:t>Reprogram</a:t>
            </a:r>
          </a:p>
          <a:p>
            <a:pPr lvl="1"/>
            <a:r>
              <a:rPr lang="ko-KR" altLang="en-US" dirty="0"/>
              <a:t>시계열 데이터와 텍스트 데이터는 서로 다른 형식의 데이터이기 때문에 </a:t>
            </a:r>
            <a:r>
              <a:rPr lang="en-US" altLang="ko-KR" dirty="0"/>
              <a:t>LLM</a:t>
            </a:r>
            <a:r>
              <a:rPr lang="ko-KR" altLang="en-US" dirty="0"/>
              <a:t>이 이해하고 처리하기 위해서는 </a:t>
            </a:r>
            <a:r>
              <a:rPr lang="en-US" altLang="ko-KR" dirty="0"/>
              <a:t>align</a:t>
            </a:r>
            <a:r>
              <a:rPr lang="ko-KR" altLang="en-US" dirty="0"/>
              <a:t>시키는 과정이 필요</a:t>
            </a:r>
            <a:endParaRPr lang="en-US" altLang="ko-KR" dirty="0"/>
          </a:p>
          <a:p>
            <a:pPr lvl="1"/>
            <a:endParaRPr lang="en-US" altLang="ko-KR" dirty="0"/>
          </a:p>
          <a:p>
            <a:pPr lvl="1"/>
            <a:r>
              <a:rPr lang="ko-KR" altLang="en-US" dirty="0"/>
              <a:t>시계열 데이터를 자연어 </a:t>
            </a:r>
            <a:r>
              <a:rPr lang="en-US" altLang="ko-KR" dirty="0"/>
              <a:t>embedding space</a:t>
            </a:r>
            <a:r>
              <a:rPr lang="ko-KR" altLang="en-US" dirty="0"/>
              <a:t>에 </a:t>
            </a:r>
            <a:r>
              <a:rPr lang="en-US" altLang="ko-KR" dirty="0"/>
              <a:t>align</a:t>
            </a:r>
          </a:p>
          <a:p>
            <a:pPr lvl="2"/>
            <a:r>
              <a:rPr lang="en-US" altLang="ko-KR" dirty="0"/>
              <a:t>LLM</a:t>
            </a:r>
            <a:r>
              <a:rPr lang="ko-KR" altLang="en-US" dirty="0"/>
              <a:t>이 시계열 데이터를 자연어처럼 이해</a:t>
            </a:r>
            <a:endParaRPr lang="en-US" altLang="ko-KR" dirty="0"/>
          </a:p>
          <a:p>
            <a:pPr lvl="2"/>
            <a:r>
              <a:rPr lang="ko-KR" altLang="en-US" dirty="0"/>
              <a:t>사전 학습된 자연어 처리 능력을 시계열 데이터의 분석에 활용</a:t>
            </a:r>
            <a:endParaRPr lang="en-US" altLang="ko-KR" dirty="0"/>
          </a:p>
          <a:p>
            <a:pPr lvl="2"/>
            <a:endParaRPr lang="en-US" altLang="ko-KR" dirty="0"/>
          </a:p>
          <a:p>
            <a:pPr lvl="1"/>
            <a:r>
              <a:rPr lang="en-US" altLang="ko-KR" dirty="0"/>
              <a:t>Patch Embedder</a:t>
            </a:r>
          </a:p>
          <a:p>
            <a:pPr lvl="2"/>
            <a:r>
              <a:rPr lang="en-US" altLang="ko-KR" dirty="0"/>
              <a:t>Linear layer</a:t>
            </a:r>
            <a:r>
              <a:rPr lang="ko-KR" altLang="en-US" dirty="0"/>
              <a:t>를 통과하여 </a:t>
            </a:r>
            <a:r>
              <a:rPr lang="en-US" altLang="ko-KR" dirty="0"/>
              <a:t>Embedding </a:t>
            </a:r>
            <a:r>
              <a:rPr lang="ko-KR" altLang="en-US" dirty="0"/>
              <a:t>과정 수행</a:t>
            </a:r>
            <a:endParaRPr lang="en-US" altLang="ko-KR" dirty="0"/>
          </a:p>
        </p:txBody>
      </p:sp>
      <p:pic>
        <p:nvPicPr>
          <p:cNvPr id="4" name="그림 3">
            <a:extLst>
              <a:ext uri="{FF2B5EF4-FFF2-40B4-BE49-F238E27FC236}">
                <a16:creationId xmlns:a16="http://schemas.microsoft.com/office/drawing/2014/main" id="{0AD8A31B-7F38-013F-4626-B235A5867125}"/>
              </a:ext>
            </a:extLst>
          </p:cNvPr>
          <p:cNvPicPr>
            <a:picLocks noChangeAspect="1"/>
          </p:cNvPicPr>
          <p:nvPr/>
        </p:nvPicPr>
        <p:blipFill>
          <a:blip r:embed="rId3"/>
          <a:stretch>
            <a:fillRect/>
          </a:stretch>
        </p:blipFill>
        <p:spPr>
          <a:xfrm>
            <a:off x="8541639" y="903217"/>
            <a:ext cx="3476189" cy="2070502"/>
          </a:xfrm>
          <a:prstGeom prst="rect">
            <a:avLst/>
          </a:prstGeom>
        </p:spPr>
      </p:pic>
      <p:sp>
        <p:nvSpPr>
          <p:cNvPr id="5" name="직사각형 4">
            <a:extLst>
              <a:ext uri="{FF2B5EF4-FFF2-40B4-BE49-F238E27FC236}">
                <a16:creationId xmlns:a16="http://schemas.microsoft.com/office/drawing/2014/main" id="{2DF83F30-8860-3ABE-2F6C-DB74A368F815}"/>
              </a:ext>
            </a:extLst>
          </p:cNvPr>
          <p:cNvSpPr/>
          <p:nvPr/>
        </p:nvSpPr>
        <p:spPr>
          <a:xfrm>
            <a:off x="10117078" y="2014615"/>
            <a:ext cx="738366" cy="738366"/>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a:extLst>
              <a:ext uri="{FF2B5EF4-FFF2-40B4-BE49-F238E27FC236}">
                <a16:creationId xmlns:a16="http://schemas.microsoft.com/office/drawing/2014/main" id="{C3549768-E27F-F770-4A52-63E174CF8DFC}"/>
              </a:ext>
            </a:extLst>
          </p:cNvPr>
          <p:cNvPicPr>
            <a:picLocks noChangeAspect="1"/>
          </p:cNvPicPr>
          <p:nvPr/>
        </p:nvPicPr>
        <p:blipFill>
          <a:blip r:embed="rId4"/>
          <a:stretch>
            <a:fillRect/>
          </a:stretch>
        </p:blipFill>
        <p:spPr>
          <a:xfrm>
            <a:off x="8829108" y="3277551"/>
            <a:ext cx="3029106" cy="2997354"/>
          </a:xfrm>
          <a:prstGeom prst="rect">
            <a:avLst/>
          </a:prstGeom>
        </p:spPr>
      </p:pic>
    </p:spTree>
    <p:extLst>
      <p:ext uri="{BB962C8B-B14F-4D97-AF65-F5344CB8AC3E}">
        <p14:creationId xmlns:p14="http://schemas.microsoft.com/office/powerpoint/2010/main" val="115152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237C-EAA6-E543-B468-61DF7A196228}"/>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2002F649-1366-DEE6-79E6-A0F5E46705A8}"/>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FAD3A4FF-E63A-0BD5-C690-22AD8A40391B}"/>
              </a:ext>
            </a:extLst>
          </p:cNvPr>
          <p:cNvSpPr>
            <a:spLocks noGrp="1"/>
          </p:cNvSpPr>
          <p:nvPr>
            <p:ph idx="1"/>
          </p:nvPr>
        </p:nvSpPr>
        <p:spPr>
          <a:xfrm>
            <a:off x="429624" y="1026160"/>
            <a:ext cx="8112016" cy="5278845"/>
          </a:xfrm>
        </p:spPr>
        <p:txBody>
          <a:bodyPr/>
          <a:lstStyle/>
          <a:p>
            <a:r>
              <a:rPr lang="en-US" altLang="ko-KR" dirty="0"/>
              <a:t>Patch</a:t>
            </a:r>
            <a:r>
              <a:rPr lang="ko-KR" altLang="en-US" dirty="0"/>
              <a:t> </a:t>
            </a:r>
            <a:r>
              <a:rPr lang="en-US" altLang="ko-KR" dirty="0"/>
              <a:t>Reprogram</a:t>
            </a:r>
          </a:p>
          <a:p>
            <a:pPr lvl="1"/>
            <a:r>
              <a:rPr lang="en-US" altLang="ko-KR" dirty="0"/>
              <a:t>Text prototypes</a:t>
            </a:r>
          </a:p>
          <a:p>
            <a:pPr lvl="2"/>
            <a:r>
              <a:rPr lang="en-US" altLang="ko-KR" dirty="0"/>
              <a:t>Connecting</a:t>
            </a:r>
            <a:r>
              <a:rPr lang="ko-KR" altLang="en-US" dirty="0"/>
              <a:t> </a:t>
            </a:r>
            <a:r>
              <a:rPr lang="en-US" altLang="ko-KR" dirty="0"/>
              <a:t>language</a:t>
            </a:r>
            <a:r>
              <a:rPr lang="ko-KR" altLang="en-US" dirty="0"/>
              <a:t> </a:t>
            </a:r>
            <a:r>
              <a:rPr lang="en-US" altLang="ko-KR" dirty="0"/>
              <a:t>cues</a:t>
            </a:r>
            <a:r>
              <a:rPr lang="ko-KR" altLang="en-US" dirty="0"/>
              <a:t>를 구하기 위해 </a:t>
            </a:r>
            <a:r>
              <a:rPr lang="en-US" altLang="ko-KR" dirty="0"/>
              <a:t>Pre-trained Word Embeddings </a:t>
            </a:r>
            <a:r>
              <a:rPr lang="ko-KR" altLang="en-US" dirty="0"/>
              <a:t>사용 </a:t>
            </a:r>
            <a:endParaRPr lang="en-US" altLang="ko-KR" dirty="0"/>
          </a:p>
          <a:p>
            <a:pPr lvl="2"/>
            <a:r>
              <a:rPr lang="en-US" altLang="ko-KR" dirty="0"/>
              <a:t>Pre-trained</a:t>
            </a:r>
            <a:r>
              <a:rPr lang="ko-KR" altLang="en-US" dirty="0"/>
              <a:t> </a:t>
            </a:r>
            <a:r>
              <a:rPr lang="en-US" altLang="ko-KR" dirty="0"/>
              <a:t>Word</a:t>
            </a:r>
            <a:r>
              <a:rPr lang="ko-KR" altLang="en-US" dirty="0"/>
              <a:t> </a:t>
            </a:r>
            <a:r>
              <a:rPr lang="en-US" altLang="ko-KR" dirty="0"/>
              <a:t>Embedding</a:t>
            </a:r>
            <a:r>
              <a:rPr lang="ko-KR" altLang="en-US" dirty="0"/>
              <a:t>는 매핑 공간이 필요 이상으로 너무 큰 문제가 발생</a:t>
            </a:r>
            <a:endParaRPr lang="en-US" altLang="ko-KR" dirty="0"/>
          </a:p>
          <a:p>
            <a:pPr lvl="2"/>
            <a:r>
              <a:rPr lang="en-US" altLang="ko-KR" dirty="0"/>
              <a:t>Linear layer</a:t>
            </a:r>
            <a:r>
              <a:rPr lang="ko-KR" altLang="en-US" dirty="0"/>
              <a:t>를 통해 적은 수의 </a:t>
            </a:r>
            <a:r>
              <a:rPr lang="en-US" altLang="ko-KR" dirty="0"/>
              <a:t>Text</a:t>
            </a:r>
            <a:r>
              <a:rPr lang="ko-KR" altLang="en-US" dirty="0"/>
              <a:t> </a:t>
            </a:r>
            <a:r>
              <a:rPr lang="en-US" altLang="ko-KR" dirty="0"/>
              <a:t>prototypes</a:t>
            </a:r>
            <a:r>
              <a:rPr lang="ko-KR" altLang="en-US" dirty="0"/>
              <a:t>을 구성 </a:t>
            </a:r>
            <a:endParaRPr lang="en-US" altLang="ko-KR" dirty="0"/>
          </a:p>
        </p:txBody>
      </p:sp>
      <p:pic>
        <p:nvPicPr>
          <p:cNvPr id="4" name="그림 3">
            <a:extLst>
              <a:ext uri="{FF2B5EF4-FFF2-40B4-BE49-F238E27FC236}">
                <a16:creationId xmlns:a16="http://schemas.microsoft.com/office/drawing/2014/main" id="{F373E276-2A9D-54F1-90D7-25F3055DF019}"/>
              </a:ext>
            </a:extLst>
          </p:cNvPr>
          <p:cNvPicPr>
            <a:picLocks noChangeAspect="1"/>
          </p:cNvPicPr>
          <p:nvPr/>
        </p:nvPicPr>
        <p:blipFill>
          <a:blip r:embed="rId3"/>
          <a:stretch>
            <a:fillRect/>
          </a:stretch>
        </p:blipFill>
        <p:spPr>
          <a:xfrm>
            <a:off x="8541639" y="903217"/>
            <a:ext cx="3476189" cy="2070502"/>
          </a:xfrm>
          <a:prstGeom prst="rect">
            <a:avLst/>
          </a:prstGeom>
        </p:spPr>
      </p:pic>
      <p:sp>
        <p:nvSpPr>
          <p:cNvPr id="5" name="직사각형 4">
            <a:extLst>
              <a:ext uri="{FF2B5EF4-FFF2-40B4-BE49-F238E27FC236}">
                <a16:creationId xmlns:a16="http://schemas.microsoft.com/office/drawing/2014/main" id="{95ED693F-37B1-C5E9-1051-C1FB77D82CA5}"/>
              </a:ext>
            </a:extLst>
          </p:cNvPr>
          <p:cNvSpPr/>
          <p:nvPr/>
        </p:nvSpPr>
        <p:spPr>
          <a:xfrm>
            <a:off x="10117078" y="2014615"/>
            <a:ext cx="738366" cy="738366"/>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a:extLst>
              <a:ext uri="{FF2B5EF4-FFF2-40B4-BE49-F238E27FC236}">
                <a16:creationId xmlns:a16="http://schemas.microsoft.com/office/drawing/2014/main" id="{4143B269-A195-B05E-E782-92EA5F402822}"/>
              </a:ext>
            </a:extLst>
          </p:cNvPr>
          <p:cNvPicPr>
            <a:picLocks noChangeAspect="1"/>
          </p:cNvPicPr>
          <p:nvPr/>
        </p:nvPicPr>
        <p:blipFill>
          <a:blip r:embed="rId4"/>
          <a:stretch>
            <a:fillRect/>
          </a:stretch>
        </p:blipFill>
        <p:spPr>
          <a:xfrm>
            <a:off x="8829108" y="3277551"/>
            <a:ext cx="3029106" cy="2997354"/>
          </a:xfrm>
          <a:prstGeom prst="rect">
            <a:avLst/>
          </a:prstGeom>
        </p:spPr>
      </p:pic>
      <p:pic>
        <p:nvPicPr>
          <p:cNvPr id="8" name="그림 7">
            <a:extLst>
              <a:ext uri="{FF2B5EF4-FFF2-40B4-BE49-F238E27FC236}">
                <a16:creationId xmlns:a16="http://schemas.microsoft.com/office/drawing/2014/main" id="{F737D825-C560-7CB2-14AE-BB4FA9785D2F}"/>
              </a:ext>
            </a:extLst>
          </p:cNvPr>
          <p:cNvPicPr>
            <a:picLocks noChangeAspect="1"/>
          </p:cNvPicPr>
          <p:nvPr/>
        </p:nvPicPr>
        <p:blipFill>
          <a:blip r:embed="rId5"/>
          <a:stretch>
            <a:fillRect/>
          </a:stretch>
        </p:blipFill>
        <p:spPr>
          <a:xfrm>
            <a:off x="1237830" y="3525041"/>
            <a:ext cx="4065262" cy="2902907"/>
          </a:xfrm>
          <a:prstGeom prst="rect">
            <a:avLst/>
          </a:prstGeom>
        </p:spPr>
      </p:pic>
      <p:pic>
        <p:nvPicPr>
          <p:cNvPr id="9" name="그림 8">
            <a:extLst>
              <a:ext uri="{FF2B5EF4-FFF2-40B4-BE49-F238E27FC236}">
                <a16:creationId xmlns:a16="http://schemas.microsoft.com/office/drawing/2014/main" id="{B5263FD7-91BA-EACA-021F-E823592D8946}"/>
              </a:ext>
            </a:extLst>
          </p:cNvPr>
          <p:cNvPicPr>
            <a:picLocks noChangeAspect="1"/>
          </p:cNvPicPr>
          <p:nvPr/>
        </p:nvPicPr>
        <p:blipFill>
          <a:blip r:embed="rId6"/>
          <a:stretch>
            <a:fillRect/>
          </a:stretch>
        </p:blipFill>
        <p:spPr>
          <a:xfrm>
            <a:off x="5484651" y="4803397"/>
            <a:ext cx="1253293" cy="312210"/>
          </a:xfrm>
          <a:prstGeom prst="rect">
            <a:avLst/>
          </a:prstGeom>
        </p:spPr>
      </p:pic>
      <p:pic>
        <p:nvPicPr>
          <p:cNvPr id="11" name="그림 10">
            <a:extLst>
              <a:ext uri="{FF2B5EF4-FFF2-40B4-BE49-F238E27FC236}">
                <a16:creationId xmlns:a16="http://schemas.microsoft.com/office/drawing/2014/main" id="{249339F1-6505-1D05-7B89-CCDAB14EE295}"/>
              </a:ext>
            </a:extLst>
          </p:cNvPr>
          <p:cNvPicPr>
            <a:picLocks noChangeAspect="1"/>
          </p:cNvPicPr>
          <p:nvPr/>
        </p:nvPicPr>
        <p:blipFill>
          <a:blip r:embed="rId7"/>
          <a:stretch>
            <a:fillRect/>
          </a:stretch>
        </p:blipFill>
        <p:spPr>
          <a:xfrm>
            <a:off x="7209205" y="4820389"/>
            <a:ext cx="1332434" cy="312209"/>
          </a:xfrm>
          <a:prstGeom prst="rect">
            <a:avLst/>
          </a:prstGeom>
        </p:spPr>
      </p:pic>
      <p:cxnSp>
        <p:nvCxnSpPr>
          <p:cNvPr id="13" name="직선 화살표 연결선 12">
            <a:extLst>
              <a:ext uri="{FF2B5EF4-FFF2-40B4-BE49-F238E27FC236}">
                <a16:creationId xmlns:a16="http://schemas.microsoft.com/office/drawing/2014/main" id="{EBE9EB98-834D-71ED-8B99-AD70ADFBD5CB}"/>
              </a:ext>
            </a:extLst>
          </p:cNvPr>
          <p:cNvCxnSpPr/>
          <p:nvPr/>
        </p:nvCxnSpPr>
        <p:spPr>
          <a:xfrm>
            <a:off x="6787367" y="4969610"/>
            <a:ext cx="33555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64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378C-0CCE-1B00-6A89-2F2CD9EB806C}"/>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1FAA1518-06E5-370D-2D08-118B783D4A80}"/>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6AEE9E40-08C3-B669-DF8C-84FD5CDBD7B0}"/>
              </a:ext>
            </a:extLst>
          </p:cNvPr>
          <p:cNvSpPr>
            <a:spLocks noGrp="1"/>
          </p:cNvSpPr>
          <p:nvPr>
            <p:ph idx="1"/>
          </p:nvPr>
        </p:nvSpPr>
        <p:spPr>
          <a:xfrm>
            <a:off x="429624" y="1026160"/>
            <a:ext cx="8112016" cy="5278845"/>
          </a:xfrm>
        </p:spPr>
        <p:txBody>
          <a:bodyPr/>
          <a:lstStyle/>
          <a:p>
            <a:r>
              <a:rPr lang="en-US" altLang="ko-KR" dirty="0"/>
              <a:t>Patch</a:t>
            </a:r>
            <a:r>
              <a:rPr lang="ko-KR" altLang="en-US" dirty="0"/>
              <a:t> </a:t>
            </a:r>
            <a:r>
              <a:rPr lang="en-US" altLang="ko-KR" dirty="0"/>
              <a:t>Reprogram</a:t>
            </a:r>
          </a:p>
          <a:p>
            <a:pPr lvl="1"/>
            <a:r>
              <a:rPr lang="en-US" altLang="ko-KR" dirty="0"/>
              <a:t>Cross-Attention</a:t>
            </a:r>
          </a:p>
          <a:p>
            <a:pPr lvl="2"/>
            <a:r>
              <a:rPr lang="en-US" altLang="ko-KR" dirty="0"/>
              <a:t>Patched embedding</a:t>
            </a:r>
            <a:r>
              <a:rPr lang="ko-KR" altLang="en-US" dirty="0"/>
              <a:t>을 </a:t>
            </a:r>
            <a:r>
              <a:rPr lang="en-US" altLang="ko-KR" dirty="0"/>
              <a:t>Text prototypes</a:t>
            </a:r>
            <a:r>
              <a:rPr lang="ko-KR" altLang="en-US" dirty="0"/>
              <a:t>에 대해 </a:t>
            </a:r>
            <a:r>
              <a:rPr lang="en-US" altLang="ko-KR" dirty="0"/>
              <a:t>Cross-Attention</a:t>
            </a:r>
            <a:r>
              <a:rPr lang="ko-KR" altLang="en-US" dirty="0"/>
              <a:t>을 수행</a:t>
            </a:r>
            <a:endParaRPr lang="en-US" altLang="ko-KR" dirty="0"/>
          </a:p>
          <a:p>
            <a:pPr lvl="2"/>
            <a:endParaRPr lang="en-US" altLang="ko-KR" dirty="0"/>
          </a:p>
          <a:p>
            <a:pPr lvl="2"/>
            <a:r>
              <a:rPr lang="en-US" altLang="ko-KR" dirty="0"/>
              <a:t>Patched embedding</a:t>
            </a:r>
            <a:r>
              <a:rPr lang="ko-KR" altLang="en-US" dirty="0"/>
              <a:t>을 </a:t>
            </a:r>
            <a:r>
              <a:rPr lang="en-US" altLang="ko-KR" dirty="0"/>
              <a:t>Query</a:t>
            </a:r>
            <a:r>
              <a:rPr lang="ko-KR" altLang="en-US" dirty="0"/>
              <a:t>로 이용하고</a:t>
            </a:r>
            <a:r>
              <a:rPr lang="en-US" altLang="ko-KR" dirty="0"/>
              <a:t>, Text Prototypes</a:t>
            </a:r>
            <a:r>
              <a:rPr lang="ko-KR" altLang="en-US" dirty="0"/>
              <a:t>를 </a:t>
            </a:r>
            <a:r>
              <a:rPr lang="en-US" altLang="ko-KR" dirty="0"/>
              <a:t>Key</a:t>
            </a:r>
            <a:r>
              <a:rPr lang="ko-KR" altLang="en-US" dirty="0"/>
              <a:t>와 </a:t>
            </a:r>
            <a:r>
              <a:rPr lang="en-US" altLang="ko-KR" dirty="0"/>
              <a:t>Value</a:t>
            </a:r>
            <a:r>
              <a:rPr lang="ko-KR" altLang="en-US" dirty="0"/>
              <a:t>로 이용</a:t>
            </a:r>
            <a:endParaRPr lang="en-US" altLang="ko-KR" dirty="0"/>
          </a:p>
          <a:p>
            <a:pPr lvl="2"/>
            <a:endParaRPr lang="en-US" altLang="ko-KR" dirty="0"/>
          </a:p>
          <a:p>
            <a:pPr lvl="2"/>
            <a:endParaRPr lang="en-US" altLang="ko-KR" dirty="0"/>
          </a:p>
          <a:p>
            <a:pPr lvl="2"/>
            <a:endParaRPr lang="en-US" altLang="ko-KR" dirty="0"/>
          </a:p>
          <a:p>
            <a:pPr lvl="2"/>
            <a:r>
              <a:rPr lang="ko-KR" altLang="en-US" dirty="0"/>
              <a:t>각 </a:t>
            </a:r>
            <a:r>
              <a:rPr lang="en-US" altLang="ko-KR" dirty="0"/>
              <a:t>Head</a:t>
            </a:r>
            <a:r>
              <a:rPr lang="ko-KR" altLang="en-US" dirty="0"/>
              <a:t>의 결과를 </a:t>
            </a:r>
            <a:r>
              <a:rPr lang="en-US" altLang="ko-KR" dirty="0" err="1"/>
              <a:t>concat</a:t>
            </a:r>
            <a:r>
              <a:rPr lang="ko-KR" altLang="en-US" dirty="0"/>
              <a:t>하여 </a:t>
            </a:r>
            <a:r>
              <a:rPr lang="en-US" altLang="ko-KR" dirty="0"/>
              <a:t>Output                     </a:t>
            </a:r>
            <a:r>
              <a:rPr lang="ko-KR" altLang="en-US" dirty="0"/>
              <a:t>도출</a:t>
            </a:r>
            <a:endParaRPr lang="en-US" altLang="ko-KR" dirty="0"/>
          </a:p>
          <a:p>
            <a:pPr lvl="2"/>
            <a:endParaRPr lang="en-US" altLang="ko-KR" dirty="0"/>
          </a:p>
          <a:p>
            <a:pPr lvl="2"/>
            <a:r>
              <a:rPr lang="ko-KR" altLang="en-US" dirty="0"/>
              <a:t> 마지막으로 </a:t>
            </a:r>
            <a:r>
              <a:rPr lang="en-US" altLang="ko-KR" dirty="0"/>
              <a:t>projection</a:t>
            </a:r>
            <a:r>
              <a:rPr lang="ko-KR" altLang="en-US" dirty="0"/>
              <a:t>을 진행하여 최종 </a:t>
            </a:r>
            <a:r>
              <a:rPr lang="en-US" altLang="ko-KR" dirty="0"/>
              <a:t>Reprogrammed Patch Embeddings </a:t>
            </a:r>
            <a:r>
              <a:rPr lang="ko-KR" altLang="en-US" dirty="0"/>
              <a:t>도출</a:t>
            </a:r>
            <a:endParaRPr lang="en-US" altLang="ko-KR" dirty="0"/>
          </a:p>
        </p:txBody>
      </p:sp>
      <p:pic>
        <p:nvPicPr>
          <p:cNvPr id="4" name="그림 3">
            <a:extLst>
              <a:ext uri="{FF2B5EF4-FFF2-40B4-BE49-F238E27FC236}">
                <a16:creationId xmlns:a16="http://schemas.microsoft.com/office/drawing/2014/main" id="{628B938C-EBC1-D327-E027-E07EED0AC009}"/>
              </a:ext>
            </a:extLst>
          </p:cNvPr>
          <p:cNvPicPr>
            <a:picLocks noChangeAspect="1"/>
          </p:cNvPicPr>
          <p:nvPr/>
        </p:nvPicPr>
        <p:blipFill>
          <a:blip r:embed="rId3"/>
          <a:stretch>
            <a:fillRect/>
          </a:stretch>
        </p:blipFill>
        <p:spPr>
          <a:xfrm>
            <a:off x="8541639" y="903217"/>
            <a:ext cx="3476189" cy="2070502"/>
          </a:xfrm>
          <a:prstGeom prst="rect">
            <a:avLst/>
          </a:prstGeom>
        </p:spPr>
      </p:pic>
      <p:sp>
        <p:nvSpPr>
          <p:cNvPr id="5" name="직사각형 4">
            <a:extLst>
              <a:ext uri="{FF2B5EF4-FFF2-40B4-BE49-F238E27FC236}">
                <a16:creationId xmlns:a16="http://schemas.microsoft.com/office/drawing/2014/main" id="{83B9C9AB-40D1-3A17-A8D9-1DA680F1F8BB}"/>
              </a:ext>
            </a:extLst>
          </p:cNvPr>
          <p:cNvSpPr/>
          <p:nvPr/>
        </p:nvSpPr>
        <p:spPr>
          <a:xfrm>
            <a:off x="10117078" y="2014615"/>
            <a:ext cx="738366" cy="738366"/>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a:extLst>
              <a:ext uri="{FF2B5EF4-FFF2-40B4-BE49-F238E27FC236}">
                <a16:creationId xmlns:a16="http://schemas.microsoft.com/office/drawing/2014/main" id="{9A208EFB-0161-0BC9-4815-48B3404A578E}"/>
              </a:ext>
            </a:extLst>
          </p:cNvPr>
          <p:cNvPicPr>
            <a:picLocks noChangeAspect="1"/>
          </p:cNvPicPr>
          <p:nvPr/>
        </p:nvPicPr>
        <p:blipFill>
          <a:blip r:embed="rId4"/>
          <a:stretch>
            <a:fillRect/>
          </a:stretch>
        </p:blipFill>
        <p:spPr>
          <a:xfrm>
            <a:off x="8829108" y="3277551"/>
            <a:ext cx="3029106" cy="2997354"/>
          </a:xfrm>
          <a:prstGeom prst="rect">
            <a:avLst/>
          </a:prstGeom>
        </p:spPr>
      </p:pic>
      <p:pic>
        <p:nvPicPr>
          <p:cNvPr id="9" name="그림 8">
            <a:extLst>
              <a:ext uri="{FF2B5EF4-FFF2-40B4-BE49-F238E27FC236}">
                <a16:creationId xmlns:a16="http://schemas.microsoft.com/office/drawing/2014/main" id="{16FA4D8A-78C1-2D02-772F-84036219A559}"/>
              </a:ext>
            </a:extLst>
          </p:cNvPr>
          <p:cNvPicPr>
            <a:picLocks noChangeAspect="1"/>
          </p:cNvPicPr>
          <p:nvPr/>
        </p:nvPicPr>
        <p:blipFill>
          <a:blip r:embed="rId5"/>
          <a:stretch>
            <a:fillRect/>
          </a:stretch>
        </p:blipFill>
        <p:spPr>
          <a:xfrm>
            <a:off x="1547872" y="3294088"/>
            <a:ext cx="6483683" cy="742988"/>
          </a:xfrm>
          <a:prstGeom prst="rect">
            <a:avLst/>
          </a:prstGeom>
        </p:spPr>
      </p:pic>
      <p:pic>
        <p:nvPicPr>
          <p:cNvPr id="11" name="그림 10">
            <a:extLst>
              <a:ext uri="{FF2B5EF4-FFF2-40B4-BE49-F238E27FC236}">
                <a16:creationId xmlns:a16="http://schemas.microsoft.com/office/drawing/2014/main" id="{4367B7A0-92E3-91C6-5C94-005AC8C1DC0B}"/>
              </a:ext>
            </a:extLst>
          </p:cNvPr>
          <p:cNvPicPr>
            <a:picLocks noChangeAspect="1"/>
          </p:cNvPicPr>
          <p:nvPr/>
        </p:nvPicPr>
        <p:blipFill>
          <a:blip r:embed="rId6"/>
          <a:stretch>
            <a:fillRect/>
          </a:stretch>
        </p:blipFill>
        <p:spPr>
          <a:xfrm>
            <a:off x="5175961" y="4298742"/>
            <a:ext cx="1409772" cy="330217"/>
          </a:xfrm>
          <a:prstGeom prst="rect">
            <a:avLst/>
          </a:prstGeom>
        </p:spPr>
      </p:pic>
    </p:spTree>
    <p:extLst>
      <p:ext uri="{BB962C8B-B14F-4D97-AF65-F5344CB8AC3E}">
        <p14:creationId xmlns:p14="http://schemas.microsoft.com/office/powerpoint/2010/main" val="168735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956F-D3B4-9D79-286E-BB90A459FE20}"/>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55F0A9EB-45F8-4138-3CCC-D94C74D341E3}"/>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7CD51A2A-D190-5484-6B01-F77982C7A30A}"/>
              </a:ext>
            </a:extLst>
          </p:cNvPr>
          <p:cNvSpPr>
            <a:spLocks noGrp="1"/>
          </p:cNvSpPr>
          <p:nvPr>
            <p:ph idx="1"/>
          </p:nvPr>
        </p:nvSpPr>
        <p:spPr>
          <a:xfrm>
            <a:off x="429624" y="1026160"/>
            <a:ext cx="8112016" cy="5278845"/>
          </a:xfrm>
        </p:spPr>
        <p:txBody>
          <a:bodyPr/>
          <a:lstStyle/>
          <a:p>
            <a:r>
              <a:rPr lang="en-US" altLang="ko-KR" dirty="0"/>
              <a:t>Patch</a:t>
            </a:r>
            <a:r>
              <a:rPr lang="ko-KR" altLang="en-US" dirty="0"/>
              <a:t> </a:t>
            </a:r>
            <a:r>
              <a:rPr lang="en-US" altLang="ko-KR" dirty="0"/>
              <a:t>Reprogram</a:t>
            </a:r>
          </a:p>
          <a:p>
            <a:pPr lvl="1"/>
            <a:r>
              <a:rPr lang="en-US" altLang="ko-KR" dirty="0"/>
              <a:t>Prompt-as-Prefix(</a:t>
            </a:r>
            <a:r>
              <a:rPr lang="en-US" altLang="ko-KR" dirty="0" err="1"/>
              <a:t>PaP</a:t>
            </a:r>
            <a:r>
              <a:rPr lang="en-US" altLang="ko-KR" dirty="0"/>
              <a:t>)</a:t>
            </a:r>
          </a:p>
          <a:p>
            <a:pPr lvl="2"/>
            <a:r>
              <a:rPr lang="en-US" altLang="ko-KR" dirty="0"/>
              <a:t>Template</a:t>
            </a:r>
            <a:r>
              <a:rPr lang="ko-KR" altLang="en-US" dirty="0"/>
              <a:t>이 주어진 </a:t>
            </a:r>
            <a:r>
              <a:rPr lang="en-US" altLang="ko-KR" dirty="0"/>
              <a:t>Prompt</a:t>
            </a:r>
            <a:r>
              <a:rPr lang="ko-KR" altLang="en-US" dirty="0"/>
              <a:t>를 </a:t>
            </a:r>
            <a:r>
              <a:rPr lang="en-US" altLang="ko-KR" dirty="0"/>
              <a:t>prefix</a:t>
            </a:r>
            <a:r>
              <a:rPr lang="ko-KR" altLang="en-US" dirty="0"/>
              <a:t>로 사용</a:t>
            </a:r>
            <a:endParaRPr lang="en-US" altLang="ko-KR" dirty="0"/>
          </a:p>
          <a:p>
            <a:pPr lvl="2"/>
            <a:r>
              <a:rPr lang="ko-KR" altLang="en-US" dirty="0"/>
              <a:t>모델이 </a:t>
            </a:r>
            <a:r>
              <a:rPr lang="en-US" altLang="ko-KR" dirty="0"/>
              <a:t>Reprogrammed patch</a:t>
            </a:r>
            <a:r>
              <a:rPr lang="ko-KR" altLang="en-US" dirty="0"/>
              <a:t>를 더 잘 이해하고 </a:t>
            </a:r>
            <a:r>
              <a:rPr lang="en-US" altLang="ko-KR" dirty="0"/>
              <a:t>Downstream task</a:t>
            </a:r>
            <a:r>
              <a:rPr lang="ko-KR" altLang="en-US" dirty="0"/>
              <a:t>의 수행 능력 향상</a:t>
            </a:r>
            <a:endParaRPr lang="en-US" altLang="ko-KR" dirty="0"/>
          </a:p>
          <a:p>
            <a:pPr lvl="2"/>
            <a:r>
              <a:rPr lang="en-US" altLang="ko-KR" dirty="0"/>
              <a:t>Dataset context, Task instruction, Input statistics</a:t>
            </a:r>
            <a:r>
              <a:rPr lang="ko-KR" altLang="en-US" dirty="0"/>
              <a:t>의 정보를 </a:t>
            </a:r>
            <a:r>
              <a:rPr lang="en-US" altLang="ko-KR" dirty="0"/>
              <a:t>LLM</a:t>
            </a:r>
            <a:r>
              <a:rPr lang="ko-KR" altLang="en-US" dirty="0"/>
              <a:t>에 제공</a:t>
            </a:r>
            <a:endParaRPr lang="en-US" altLang="ko-KR" dirty="0"/>
          </a:p>
          <a:p>
            <a:pPr lvl="2"/>
            <a:endParaRPr lang="en-US" altLang="ko-KR" dirty="0"/>
          </a:p>
        </p:txBody>
      </p:sp>
      <p:pic>
        <p:nvPicPr>
          <p:cNvPr id="4" name="그림 3">
            <a:extLst>
              <a:ext uri="{FF2B5EF4-FFF2-40B4-BE49-F238E27FC236}">
                <a16:creationId xmlns:a16="http://schemas.microsoft.com/office/drawing/2014/main" id="{336D4A69-B940-D100-1262-28BAE8834E1B}"/>
              </a:ext>
            </a:extLst>
          </p:cNvPr>
          <p:cNvPicPr>
            <a:picLocks noChangeAspect="1"/>
          </p:cNvPicPr>
          <p:nvPr/>
        </p:nvPicPr>
        <p:blipFill>
          <a:blip r:embed="rId3"/>
          <a:stretch>
            <a:fillRect/>
          </a:stretch>
        </p:blipFill>
        <p:spPr>
          <a:xfrm>
            <a:off x="8541639" y="903217"/>
            <a:ext cx="3476189" cy="2070502"/>
          </a:xfrm>
          <a:prstGeom prst="rect">
            <a:avLst/>
          </a:prstGeom>
        </p:spPr>
      </p:pic>
      <p:sp>
        <p:nvSpPr>
          <p:cNvPr id="5" name="직사각형 4">
            <a:extLst>
              <a:ext uri="{FF2B5EF4-FFF2-40B4-BE49-F238E27FC236}">
                <a16:creationId xmlns:a16="http://schemas.microsoft.com/office/drawing/2014/main" id="{F7662A5D-7B97-A35A-DEB1-B0A210C87B99}"/>
              </a:ext>
            </a:extLst>
          </p:cNvPr>
          <p:cNvSpPr/>
          <p:nvPr/>
        </p:nvSpPr>
        <p:spPr>
          <a:xfrm>
            <a:off x="9356359" y="2018086"/>
            <a:ext cx="738366" cy="738366"/>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CC83164F-26FB-272F-19DC-AB9D4E792FAC}"/>
              </a:ext>
            </a:extLst>
          </p:cNvPr>
          <p:cNvPicPr>
            <a:picLocks noChangeAspect="1"/>
          </p:cNvPicPr>
          <p:nvPr/>
        </p:nvPicPr>
        <p:blipFill>
          <a:blip r:embed="rId4"/>
          <a:stretch>
            <a:fillRect/>
          </a:stretch>
        </p:blipFill>
        <p:spPr>
          <a:xfrm>
            <a:off x="9137768" y="3277551"/>
            <a:ext cx="2283932" cy="2827726"/>
          </a:xfrm>
          <a:prstGeom prst="rect">
            <a:avLst/>
          </a:prstGeom>
        </p:spPr>
      </p:pic>
      <p:pic>
        <p:nvPicPr>
          <p:cNvPr id="14" name="그림 13">
            <a:extLst>
              <a:ext uri="{FF2B5EF4-FFF2-40B4-BE49-F238E27FC236}">
                <a16:creationId xmlns:a16="http://schemas.microsoft.com/office/drawing/2014/main" id="{49982637-E36C-2DF4-FDC3-B4E47D01B365}"/>
              </a:ext>
            </a:extLst>
          </p:cNvPr>
          <p:cNvPicPr>
            <a:picLocks noChangeAspect="1"/>
          </p:cNvPicPr>
          <p:nvPr/>
        </p:nvPicPr>
        <p:blipFill>
          <a:blip r:embed="rId5"/>
          <a:stretch>
            <a:fillRect/>
          </a:stretch>
        </p:blipFill>
        <p:spPr>
          <a:xfrm>
            <a:off x="318925" y="3277551"/>
            <a:ext cx="4296010" cy="2976417"/>
          </a:xfrm>
          <a:prstGeom prst="rect">
            <a:avLst/>
          </a:prstGeom>
        </p:spPr>
      </p:pic>
      <p:pic>
        <p:nvPicPr>
          <p:cNvPr id="7" name="그림 6">
            <a:extLst>
              <a:ext uri="{FF2B5EF4-FFF2-40B4-BE49-F238E27FC236}">
                <a16:creationId xmlns:a16="http://schemas.microsoft.com/office/drawing/2014/main" id="{94C8D064-3E8C-F72A-C77F-2DFF74F4A2D9}"/>
              </a:ext>
            </a:extLst>
          </p:cNvPr>
          <p:cNvPicPr>
            <a:picLocks noChangeAspect="1"/>
          </p:cNvPicPr>
          <p:nvPr/>
        </p:nvPicPr>
        <p:blipFill>
          <a:blip r:embed="rId6"/>
          <a:stretch>
            <a:fillRect/>
          </a:stretch>
        </p:blipFill>
        <p:spPr>
          <a:xfrm>
            <a:off x="4789715" y="4164473"/>
            <a:ext cx="4101942" cy="1053881"/>
          </a:xfrm>
          <a:prstGeom prst="rect">
            <a:avLst/>
          </a:prstGeom>
        </p:spPr>
      </p:pic>
    </p:spTree>
    <p:extLst>
      <p:ext uri="{BB962C8B-B14F-4D97-AF65-F5344CB8AC3E}">
        <p14:creationId xmlns:p14="http://schemas.microsoft.com/office/powerpoint/2010/main" val="345071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DEA84-BF65-F422-B442-7B00D6A51B40}"/>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77E20240-D438-5206-7A99-6330E7D5A252}"/>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AAB30342-5643-4B89-B8E0-42E8D876F060}"/>
              </a:ext>
            </a:extLst>
          </p:cNvPr>
          <p:cNvSpPr>
            <a:spLocks noGrp="1"/>
          </p:cNvSpPr>
          <p:nvPr>
            <p:ph idx="1"/>
          </p:nvPr>
        </p:nvSpPr>
        <p:spPr>
          <a:xfrm>
            <a:off x="429624" y="1026160"/>
            <a:ext cx="8112016" cy="5278845"/>
          </a:xfrm>
        </p:spPr>
        <p:txBody>
          <a:bodyPr/>
          <a:lstStyle/>
          <a:p>
            <a:r>
              <a:rPr lang="en-US" altLang="ko-KR" dirty="0"/>
              <a:t>Pre-trained</a:t>
            </a:r>
            <a:r>
              <a:rPr lang="ko-KR" altLang="en-US" dirty="0"/>
              <a:t> </a:t>
            </a:r>
            <a:r>
              <a:rPr lang="en-US" altLang="ko-KR" dirty="0"/>
              <a:t>LLM</a:t>
            </a:r>
          </a:p>
          <a:p>
            <a:pPr lvl="1"/>
            <a:r>
              <a:rPr lang="en-US" altLang="ko-KR" dirty="0" err="1"/>
              <a:t>PaP</a:t>
            </a:r>
            <a:r>
              <a:rPr lang="ko-KR" altLang="en-US" dirty="0"/>
              <a:t>과 </a:t>
            </a:r>
            <a:r>
              <a:rPr lang="en-US" altLang="ko-KR" dirty="0"/>
              <a:t>Patch Reprogramming</a:t>
            </a:r>
            <a:r>
              <a:rPr lang="ko-KR" altLang="en-US" dirty="0"/>
              <a:t>을 통해 얻어진 </a:t>
            </a:r>
            <a:r>
              <a:rPr lang="en-US" altLang="ko-KR" dirty="0"/>
              <a:t>embedding</a:t>
            </a:r>
            <a:r>
              <a:rPr lang="ko-KR" altLang="en-US" dirty="0"/>
              <a:t>을 </a:t>
            </a:r>
            <a:r>
              <a:rPr lang="en-US" altLang="ko-KR" dirty="0" err="1"/>
              <a:t>concat</a:t>
            </a:r>
            <a:r>
              <a:rPr lang="ko-KR" altLang="en-US" dirty="0"/>
              <a:t>하여 </a:t>
            </a:r>
            <a:r>
              <a:rPr lang="en-US" altLang="ko-KR" dirty="0"/>
              <a:t>backbone</a:t>
            </a:r>
            <a:r>
              <a:rPr lang="ko-KR" altLang="en-US" dirty="0"/>
              <a:t> 모델의 </a:t>
            </a:r>
            <a:r>
              <a:rPr lang="en-US" altLang="ko-KR" dirty="0"/>
              <a:t>input</a:t>
            </a:r>
            <a:r>
              <a:rPr lang="ko-KR" altLang="en-US" dirty="0"/>
              <a:t>으로 사용</a:t>
            </a:r>
            <a:endParaRPr lang="en-US" altLang="ko-KR" dirty="0"/>
          </a:p>
          <a:p>
            <a:pPr lvl="1"/>
            <a:r>
              <a:rPr lang="en-US" altLang="ko-KR" dirty="0"/>
              <a:t>Prefix</a:t>
            </a:r>
            <a:r>
              <a:rPr lang="ko-KR" altLang="en-US" dirty="0"/>
              <a:t> </a:t>
            </a:r>
            <a:r>
              <a:rPr lang="en-US" altLang="ko-KR" dirty="0"/>
              <a:t>part</a:t>
            </a:r>
            <a:r>
              <a:rPr lang="ko-KR" altLang="en-US" dirty="0"/>
              <a:t>를 제거하여 </a:t>
            </a:r>
            <a:r>
              <a:rPr lang="en-US" altLang="ko-KR" dirty="0"/>
              <a:t>output representation </a:t>
            </a:r>
            <a:r>
              <a:rPr lang="ko-KR" altLang="en-US" dirty="0"/>
              <a:t>사용</a:t>
            </a:r>
            <a:endParaRPr lang="en-US" altLang="ko-KR" dirty="0"/>
          </a:p>
          <a:p>
            <a:pPr lvl="1"/>
            <a:endParaRPr lang="en-US" altLang="ko-KR" dirty="0"/>
          </a:p>
          <a:p>
            <a:r>
              <a:rPr lang="en-US" altLang="ko-KR" dirty="0"/>
              <a:t>Output</a:t>
            </a:r>
            <a:r>
              <a:rPr lang="ko-KR" altLang="en-US" dirty="0"/>
              <a:t> </a:t>
            </a:r>
            <a:r>
              <a:rPr lang="en-US" altLang="ko-KR" dirty="0"/>
              <a:t>Projection</a:t>
            </a:r>
          </a:p>
          <a:p>
            <a:pPr lvl="1"/>
            <a:r>
              <a:rPr lang="en-US" altLang="ko-KR" dirty="0"/>
              <a:t>Pre-trained LLM</a:t>
            </a:r>
            <a:r>
              <a:rPr lang="ko-KR" altLang="en-US" dirty="0"/>
              <a:t>에서 나온 </a:t>
            </a:r>
            <a:r>
              <a:rPr lang="en-US" altLang="ko-KR" dirty="0"/>
              <a:t>embedding</a:t>
            </a:r>
            <a:r>
              <a:rPr lang="ko-KR" altLang="en-US" dirty="0"/>
              <a:t>을 </a:t>
            </a:r>
            <a:r>
              <a:rPr lang="en-US" altLang="ko-KR" dirty="0"/>
              <a:t>Flatten </a:t>
            </a:r>
            <a:r>
              <a:rPr lang="ko-KR" altLang="en-US" dirty="0"/>
              <a:t>해준 후 </a:t>
            </a:r>
            <a:r>
              <a:rPr lang="en-US" altLang="ko-KR" dirty="0"/>
              <a:t>Projection </a:t>
            </a:r>
            <a:r>
              <a:rPr lang="ko-KR" altLang="en-US" dirty="0"/>
              <a:t>진행</a:t>
            </a:r>
            <a:endParaRPr lang="en-US" altLang="ko-KR" dirty="0"/>
          </a:p>
        </p:txBody>
      </p:sp>
      <p:pic>
        <p:nvPicPr>
          <p:cNvPr id="4" name="그림 3">
            <a:extLst>
              <a:ext uri="{FF2B5EF4-FFF2-40B4-BE49-F238E27FC236}">
                <a16:creationId xmlns:a16="http://schemas.microsoft.com/office/drawing/2014/main" id="{C63BA9B8-564E-7AF9-3071-355B24970F6D}"/>
              </a:ext>
            </a:extLst>
          </p:cNvPr>
          <p:cNvPicPr>
            <a:picLocks noChangeAspect="1"/>
          </p:cNvPicPr>
          <p:nvPr/>
        </p:nvPicPr>
        <p:blipFill>
          <a:blip r:embed="rId3"/>
          <a:stretch>
            <a:fillRect/>
          </a:stretch>
        </p:blipFill>
        <p:spPr>
          <a:xfrm>
            <a:off x="8541639" y="903217"/>
            <a:ext cx="3476189" cy="2070502"/>
          </a:xfrm>
          <a:prstGeom prst="rect">
            <a:avLst/>
          </a:prstGeom>
        </p:spPr>
      </p:pic>
      <p:sp>
        <p:nvSpPr>
          <p:cNvPr id="5" name="직사각형 4">
            <a:extLst>
              <a:ext uri="{FF2B5EF4-FFF2-40B4-BE49-F238E27FC236}">
                <a16:creationId xmlns:a16="http://schemas.microsoft.com/office/drawing/2014/main" id="{031E9489-2E79-F735-11E9-B1FE7A3A8C06}"/>
              </a:ext>
            </a:extLst>
          </p:cNvPr>
          <p:cNvSpPr/>
          <p:nvPr/>
        </p:nvSpPr>
        <p:spPr>
          <a:xfrm>
            <a:off x="9408051" y="1026159"/>
            <a:ext cx="1452283" cy="968895"/>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a:extLst>
              <a:ext uri="{FF2B5EF4-FFF2-40B4-BE49-F238E27FC236}">
                <a16:creationId xmlns:a16="http://schemas.microsoft.com/office/drawing/2014/main" id="{61D3A6A4-11CB-4956-431E-482116D78F7E}"/>
              </a:ext>
            </a:extLst>
          </p:cNvPr>
          <p:cNvPicPr>
            <a:picLocks noChangeAspect="1"/>
          </p:cNvPicPr>
          <p:nvPr/>
        </p:nvPicPr>
        <p:blipFill>
          <a:blip r:embed="rId4"/>
          <a:stretch>
            <a:fillRect/>
          </a:stretch>
        </p:blipFill>
        <p:spPr>
          <a:xfrm>
            <a:off x="9237768" y="3277551"/>
            <a:ext cx="2465015" cy="2826942"/>
          </a:xfrm>
          <a:prstGeom prst="rect">
            <a:avLst/>
          </a:prstGeom>
        </p:spPr>
      </p:pic>
    </p:spTree>
    <p:extLst>
      <p:ext uri="{BB962C8B-B14F-4D97-AF65-F5344CB8AC3E}">
        <p14:creationId xmlns:p14="http://schemas.microsoft.com/office/powerpoint/2010/main" val="290995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DFEB2D99-95DB-FE4D-2439-AA88F46AA283}"/>
              </a:ext>
            </a:extLst>
          </p:cNvPr>
          <p:cNvSpPr>
            <a:spLocks noGrp="1"/>
          </p:cNvSpPr>
          <p:nvPr>
            <p:ph type="body" sz="quarter" idx="10"/>
          </p:nvPr>
        </p:nvSpPr>
        <p:spPr/>
        <p:txBody>
          <a:bodyPr/>
          <a:lstStyle/>
          <a:p>
            <a:r>
              <a:rPr lang="en-US" altLang="ko-KR" dirty="0"/>
              <a:t>Experiments</a:t>
            </a:r>
            <a:endParaRPr lang="ko-KR" altLang="en-US" dirty="0"/>
          </a:p>
        </p:txBody>
      </p:sp>
      <p:sp>
        <p:nvSpPr>
          <p:cNvPr id="3" name="내용 개체 틀 2">
            <a:extLst>
              <a:ext uri="{FF2B5EF4-FFF2-40B4-BE49-F238E27FC236}">
                <a16:creationId xmlns:a16="http://schemas.microsoft.com/office/drawing/2014/main" id="{81D30483-C945-2C98-60EB-401E11967A96}"/>
              </a:ext>
            </a:extLst>
          </p:cNvPr>
          <p:cNvSpPr>
            <a:spLocks noGrp="1"/>
          </p:cNvSpPr>
          <p:nvPr>
            <p:ph idx="1"/>
          </p:nvPr>
        </p:nvSpPr>
        <p:spPr/>
        <p:txBody>
          <a:bodyPr/>
          <a:lstStyle/>
          <a:p>
            <a:r>
              <a:rPr lang="en-US" altLang="ko-KR" dirty="0"/>
              <a:t>Dataset</a:t>
            </a:r>
          </a:p>
          <a:p>
            <a:pPr lvl="1"/>
            <a:r>
              <a:rPr lang="en-US" altLang="ko-KR" dirty="0"/>
              <a:t>Long-term Forecasting 8</a:t>
            </a:r>
            <a:r>
              <a:rPr lang="ko-KR" altLang="en-US" dirty="0"/>
              <a:t>개</a:t>
            </a:r>
            <a:endParaRPr lang="en-US" altLang="ko-KR" dirty="0"/>
          </a:p>
          <a:p>
            <a:pPr lvl="1"/>
            <a:r>
              <a:rPr lang="en-US" altLang="ko-KR" dirty="0"/>
              <a:t>Short-term Forecasting 7</a:t>
            </a:r>
            <a:r>
              <a:rPr lang="ko-KR" altLang="en-US" dirty="0"/>
              <a:t>개</a:t>
            </a:r>
            <a:endParaRPr lang="en-US" altLang="ko-KR" dirty="0"/>
          </a:p>
          <a:p>
            <a:endParaRPr lang="en-US" altLang="ko-KR" dirty="0"/>
          </a:p>
          <a:p>
            <a:r>
              <a:rPr lang="en-US" altLang="ko-KR" dirty="0"/>
              <a:t>Backbone</a:t>
            </a:r>
          </a:p>
          <a:p>
            <a:pPr lvl="1"/>
            <a:r>
              <a:rPr lang="en-US" altLang="ko-KR" dirty="0"/>
              <a:t>Llama-7B</a:t>
            </a:r>
          </a:p>
          <a:p>
            <a:endParaRPr lang="en-US" altLang="ko-KR" dirty="0"/>
          </a:p>
          <a:p>
            <a:r>
              <a:rPr lang="en-US" altLang="ko-KR" dirty="0"/>
              <a:t>Baseline</a:t>
            </a:r>
          </a:p>
          <a:p>
            <a:pPr lvl="1"/>
            <a:r>
              <a:rPr lang="en-US" altLang="ko-KR" dirty="0"/>
              <a:t>Transformer: </a:t>
            </a:r>
            <a:r>
              <a:rPr lang="en-US" altLang="ko-KR" dirty="0" err="1"/>
              <a:t>PatchTST</a:t>
            </a:r>
            <a:r>
              <a:rPr lang="en-US" altLang="ko-KR" dirty="0"/>
              <a:t>, </a:t>
            </a:r>
            <a:r>
              <a:rPr lang="en-US" altLang="ko-KR" dirty="0" err="1"/>
              <a:t>FEDformer</a:t>
            </a:r>
            <a:r>
              <a:rPr lang="en-US" altLang="ko-KR" dirty="0"/>
              <a:t>, </a:t>
            </a:r>
            <a:r>
              <a:rPr lang="en-US" altLang="ko-KR" dirty="0" err="1"/>
              <a:t>Autoformer</a:t>
            </a:r>
            <a:r>
              <a:rPr lang="en-US" altLang="ko-KR" dirty="0"/>
              <a:t>, </a:t>
            </a:r>
            <a:r>
              <a:rPr lang="en-US" altLang="ko-KR" dirty="0" err="1"/>
              <a:t>ETSformer</a:t>
            </a:r>
            <a:r>
              <a:rPr lang="en-US" altLang="ko-KR" dirty="0"/>
              <a:t>, Informer, Reformer</a:t>
            </a:r>
          </a:p>
          <a:p>
            <a:pPr lvl="1"/>
            <a:r>
              <a:rPr lang="en-US" altLang="ko-KR" dirty="0"/>
              <a:t>MLP: </a:t>
            </a:r>
            <a:r>
              <a:rPr lang="en-US" altLang="ko-KR" dirty="0" err="1"/>
              <a:t>Dlinear</a:t>
            </a:r>
            <a:r>
              <a:rPr lang="en-US" altLang="ko-KR" dirty="0"/>
              <a:t>, </a:t>
            </a:r>
            <a:r>
              <a:rPr lang="en-US" altLang="ko-KR" dirty="0" err="1"/>
              <a:t>LightTS</a:t>
            </a:r>
            <a:endParaRPr lang="en-US" altLang="ko-KR" dirty="0"/>
          </a:p>
          <a:p>
            <a:pPr lvl="1"/>
            <a:r>
              <a:rPr lang="en-US" altLang="ko-KR" dirty="0"/>
              <a:t>CNN: </a:t>
            </a:r>
            <a:r>
              <a:rPr lang="en-US" altLang="ko-KR" dirty="0" err="1"/>
              <a:t>TimesNet</a:t>
            </a:r>
            <a:endParaRPr lang="en-US" altLang="ko-KR" dirty="0"/>
          </a:p>
          <a:p>
            <a:pPr lvl="1"/>
            <a:r>
              <a:rPr lang="en-US" altLang="ko-KR" dirty="0"/>
              <a:t>LLM: GPT4TS, </a:t>
            </a:r>
            <a:r>
              <a:rPr lang="en-US" altLang="ko-KR" dirty="0" err="1"/>
              <a:t>LLMTime</a:t>
            </a:r>
            <a:endParaRPr lang="en-US" altLang="ko-KR" dirty="0"/>
          </a:p>
          <a:p>
            <a:pPr lvl="1"/>
            <a:endParaRPr lang="en-US" altLang="ko-KR" dirty="0"/>
          </a:p>
        </p:txBody>
      </p:sp>
      <p:pic>
        <p:nvPicPr>
          <p:cNvPr id="6" name="그림 5">
            <a:extLst>
              <a:ext uri="{FF2B5EF4-FFF2-40B4-BE49-F238E27FC236}">
                <a16:creationId xmlns:a16="http://schemas.microsoft.com/office/drawing/2014/main" id="{590300D1-A4EA-97DD-BC80-CD7C817E02CE}"/>
              </a:ext>
            </a:extLst>
          </p:cNvPr>
          <p:cNvPicPr>
            <a:picLocks noChangeAspect="1"/>
          </p:cNvPicPr>
          <p:nvPr/>
        </p:nvPicPr>
        <p:blipFill>
          <a:blip r:embed="rId2"/>
          <a:stretch>
            <a:fillRect/>
          </a:stretch>
        </p:blipFill>
        <p:spPr>
          <a:xfrm>
            <a:off x="6669538" y="1026160"/>
            <a:ext cx="5092839" cy="3088672"/>
          </a:xfrm>
          <a:prstGeom prst="rect">
            <a:avLst/>
          </a:prstGeom>
        </p:spPr>
      </p:pic>
    </p:spTree>
    <p:extLst>
      <p:ext uri="{BB962C8B-B14F-4D97-AF65-F5344CB8AC3E}">
        <p14:creationId xmlns:p14="http://schemas.microsoft.com/office/powerpoint/2010/main" val="384266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612115B5-DE3D-E28A-4FBF-FA0F05E870BB}"/>
              </a:ext>
            </a:extLst>
          </p:cNvPr>
          <p:cNvSpPr>
            <a:spLocks noGrp="1"/>
          </p:cNvSpPr>
          <p:nvPr>
            <p:ph type="body" sz="quarter" idx="10"/>
          </p:nvPr>
        </p:nvSpPr>
        <p:spPr/>
        <p:txBody>
          <a:bodyPr/>
          <a:lstStyle/>
          <a:p>
            <a:r>
              <a:rPr lang="en-US" altLang="ko-KR" dirty="0"/>
              <a:t>Experiments</a:t>
            </a:r>
            <a:endParaRPr lang="ko-KR" altLang="en-US" dirty="0"/>
          </a:p>
        </p:txBody>
      </p:sp>
      <p:sp>
        <p:nvSpPr>
          <p:cNvPr id="3" name="내용 개체 틀 2">
            <a:extLst>
              <a:ext uri="{FF2B5EF4-FFF2-40B4-BE49-F238E27FC236}">
                <a16:creationId xmlns:a16="http://schemas.microsoft.com/office/drawing/2014/main" id="{DFB99E5F-B30E-C4E4-0D35-6FE22501A786}"/>
              </a:ext>
            </a:extLst>
          </p:cNvPr>
          <p:cNvSpPr>
            <a:spLocks noGrp="1"/>
          </p:cNvSpPr>
          <p:nvPr>
            <p:ph idx="1"/>
          </p:nvPr>
        </p:nvSpPr>
        <p:spPr/>
        <p:txBody>
          <a:bodyPr/>
          <a:lstStyle/>
          <a:p>
            <a:r>
              <a:rPr lang="en-US" altLang="ko-KR" dirty="0"/>
              <a:t>Long-term Forecasting</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pPr lvl="1"/>
            <a:r>
              <a:rPr lang="ko-KR" altLang="en-US" dirty="0"/>
              <a:t>다양한 </a:t>
            </a:r>
            <a:r>
              <a:rPr lang="en-US" altLang="ko-KR" dirty="0"/>
              <a:t>Prediction Horizon{96.192,336,720}</a:t>
            </a:r>
            <a:r>
              <a:rPr lang="ko-KR" altLang="en-US" dirty="0"/>
              <a:t>에서의 모든 결과 평균값 사용</a:t>
            </a:r>
            <a:endParaRPr lang="en-US" altLang="ko-KR" dirty="0"/>
          </a:p>
          <a:p>
            <a:pPr lvl="1"/>
            <a:r>
              <a:rPr lang="ko-KR" altLang="en-US" dirty="0"/>
              <a:t>대부분의 </a:t>
            </a:r>
            <a:r>
              <a:rPr lang="en-US" altLang="ko-KR" dirty="0"/>
              <a:t>Baseline</a:t>
            </a:r>
            <a:r>
              <a:rPr lang="ko-KR" altLang="en-US" dirty="0"/>
              <a:t>에서 뛰어난 성능을 보임</a:t>
            </a:r>
            <a:endParaRPr lang="en-US" altLang="ko-KR" dirty="0"/>
          </a:p>
          <a:p>
            <a:pPr lvl="1"/>
            <a:r>
              <a:rPr lang="ko-KR" altLang="en-US" dirty="0"/>
              <a:t>기존 </a:t>
            </a:r>
            <a:r>
              <a:rPr lang="en-US" altLang="ko-KR" dirty="0"/>
              <a:t>SOTA </a:t>
            </a:r>
            <a:r>
              <a:rPr lang="ko-KR" altLang="en-US" dirty="0"/>
              <a:t>모델인 </a:t>
            </a:r>
            <a:r>
              <a:rPr lang="en-US" altLang="ko-KR" dirty="0" err="1"/>
              <a:t>PatchTST</a:t>
            </a:r>
            <a:r>
              <a:rPr lang="ko-KR" altLang="en-US" dirty="0"/>
              <a:t>에</a:t>
            </a:r>
            <a:r>
              <a:rPr lang="en-US" altLang="ko-KR" dirty="0"/>
              <a:t> </a:t>
            </a:r>
            <a:r>
              <a:rPr lang="ko-KR" altLang="en-US" dirty="0"/>
              <a:t>비해서 평균적으로 낮은 </a:t>
            </a:r>
            <a:r>
              <a:rPr lang="en-US" altLang="ko-KR" dirty="0"/>
              <a:t>MSE</a:t>
            </a:r>
            <a:r>
              <a:rPr lang="ko-KR" altLang="en-US" dirty="0"/>
              <a:t>를 보임</a:t>
            </a:r>
          </a:p>
        </p:txBody>
      </p:sp>
      <p:pic>
        <p:nvPicPr>
          <p:cNvPr id="5" name="그림 4">
            <a:extLst>
              <a:ext uri="{FF2B5EF4-FFF2-40B4-BE49-F238E27FC236}">
                <a16:creationId xmlns:a16="http://schemas.microsoft.com/office/drawing/2014/main" id="{D21EC924-02F6-6AEB-6725-373A12C645BF}"/>
              </a:ext>
            </a:extLst>
          </p:cNvPr>
          <p:cNvPicPr>
            <a:picLocks noChangeAspect="1"/>
          </p:cNvPicPr>
          <p:nvPr/>
        </p:nvPicPr>
        <p:blipFill>
          <a:blip r:embed="rId2"/>
          <a:stretch>
            <a:fillRect/>
          </a:stretch>
        </p:blipFill>
        <p:spPr>
          <a:xfrm>
            <a:off x="900586" y="1451685"/>
            <a:ext cx="8039513" cy="2463927"/>
          </a:xfrm>
          <a:prstGeom prst="rect">
            <a:avLst/>
          </a:prstGeom>
        </p:spPr>
      </p:pic>
    </p:spTree>
    <p:extLst>
      <p:ext uri="{BB962C8B-B14F-4D97-AF65-F5344CB8AC3E}">
        <p14:creationId xmlns:p14="http://schemas.microsoft.com/office/powerpoint/2010/main" val="343711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CB59-9FE4-2435-3A7E-576B502DE41D}"/>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039B1AB9-B557-6E6D-0FD8-163D485C3DED}"/>
              </a:ext>
            </a:extLst>
          </p:cNvPr>
          <p:cNvSpPr>
            <a:spLocks noGrp="1"/>
          </p:cNvSpPr>
          <p:nvPr>
            <p:ph type="body" sz="quarter" idx="10"/>
          </p:nvPr>
        </p:nvSpPr>
        <p:spPr/>
        <p:txBody>
          <a:bodyPr/>
          <a:lstStyle/>
          <a:p>
            <a:r>
              <a:rPr lang="en-US" altLang="ko-KR" dirty="0"/>
              <a:t>Experiments</a:t>
            </a:r>
            <a:endParaRPr lang="ko-KR" altLang="en-US" dirty="0"/>
          </a:p>
        </p:txBody>
      </p:sp>
      <p:sp>
        <p:nvSpPr>
          <p:cNvPr id="3" name="내용 개체 틀 2">
            <a:extLst>
              <a:ext uri="{FF2B5EF4-FFF2-40B4-BE49-F238E27FC236}">
                <a16:creationId xmlns:a16="http://schemas.microsoft.com/office/drawing/2014/main" id="{29B54ACA-CA74-EE01-99C9-2D0273BDC419}"/>
              </a:ext>
            </a:extLst>
          </p:cNvPr>
          <p:cNvSpPr>
            <a:spLocks noGrp="1"/>
          </p:cNvSpPr>
          <p:nvPr>
            <p:ph idx="1"/>
          </p:nvPr>
        </p:nvSpPr>
        <p:spPr/>
        <p:txBody>
          <a:bodyPr/>
          <a:lstStyle/>
          <a:p>
            <a:r>
              <a:rPr lang="en-US" altLang="ko-KR" dirty="0"/>
              <a:t>Short-term Forecasting</a:t>
            </a:r>
          </a:p>
          <a:p>
            <a:endParaRPr lang="en-US" altLang="ko-KR" dirty="0"/>
          </a:p>
          <a:p>
            <a:endParaRPr lang="en-US" altLang="ko-KR" dirty="0"/>
          </a:p>
          <a:p>
            <a:endParaRPr lang="en-US" altLang="ko-KR" dirty="0"/>
          </a:p>
          <a:p>
            <a:pPr lvl="1"/>
            <a:r>
              <a:rPr lang="en-US" altLang="ko-KR" dirty="0" err="1"/>
              <a:t>TimeLLM</a:t>
            </a:r>
            <a:r>
              <a:rPr lang="ko-KR" altLang="en-US" dirty="0"/>
              <a:t>은 모든 </a:t>
            </a:r>
            <a:r>
              <a:rPr lang="en-US" altLang="ko-KR" dirty="0"/>
              <a:t>Baseline</a:t>
            </a:r>
            <a:r>
              <a:rPr lang="ko-KR" altLang="en-US" dirty="0"/>
              <a:t>보다 뛰어난 성능을 보임</a:t>
            </a:r>
            <a:endParaRPr lang="en-US" altLang="ko-KR" dirty="0"/>
          </a:p>
          <a:p>
            <a:pPr lvl="1"/>
            <a:r>
              <a:rPr lang="ko-KR" altLang="en-US" dirty="0"/>
              <a:t>같은 </a:t>
            </a:r>
            <a:r>
              <a:rPr lang="en-US" altLang="ko-KR" dirty="0"/>
              <a:t>LLM based</a:t>
            </a:r>
            <a:r>
              <a:rPr lang="ko-KR" altLang="en-US" dirty="0"/>
              <a:t> </a:t>
            </a:r>
            <a:r>
              <a:rPr lang="en-US" altLang="ko-KR" dirty="0"/>
              <a:t>model</a:t>
            </a:r>
            <a:r>
              <a:rPr lang="ko-KR" altLang="en-US" dirty="0"/>
              <a:t>인 </a:t>
            </a:r>
            <a:r>
              <a:rPr lang="en-US" altLang="ko-KR" dirty="0"/>
              <a:t>GPT4TS</a:t>
            </a:r>
            <a:r>
              <a:rPr lang="ko-KR" altLang="en-US" dirty="0"/>
              <a:t>보다 평균적으로 우수한 성능을 보임</a:t>
            </a:r>
            <a:endParaRPr lang="en-US" altLang="ko-KR" dirty="0"/>
          </a:p>
          <a:p>
            <a:pPr lvl="1"/>
            <a:r>
              <a:rPr lang="ko-KR" altLang="en-US" dirty="0"/>
              <a:t>기존 </a:t>
            </a:r>
            <a:r>
              <a:rPr lang="en-US" altLang="ko-KR" dirty="0"/>
              <a:t>SOTA </a:t>
            </a:r>
            <a:r>
              <a:rPr lang="ko-KR" altLang="en-US" dirty="0"/>
              <a:t>모델인 </a:t>
            </a:r>
            <a:r>
              <a:rPr lang="en-US" altLang="ko-KR" dirty="0"/>
              <a:t>N-</a:t>
            </a:r>
            <a:r>
              <a:rPr lang="en-US" altLang="ko-KR" dirty="0" err="1"/>
              <a:t>HiTS</a:t>
            </a:r>
            <a:r>
              <a:rPr lang="ko-KR" altLang="en-US" dirty="0"/>
              <a:t>와 비교해서 좋은 성능을 보임</a:t>
            </a:r>
            <a:endParaRPr lang="en-US" altLang="ko-KR" dirty="0"/>
          </a:p>
        </p:txBody>
      </p:sp>
      <p:pic>
        <p:nvPicPr>
          <p:cNvPr id="6" name="그림 5">
            <a:extLst>
              <a:ext uri="{FF2B5EF4-FFF2-40B4-BE49-F238E27FC236}">
                <a16:creationId xmlns:a16="http://schemas.microsoft.com/office/drawing/2014/main" id="{37AF5635-2E99-553E-6F6C-913DBD88898D}"/>
              </a:ext>
            </a:extLst>
          </p:cNvPr>
          <p:cNvPicPr>
            <a:picLocks noChangeAspect="1"/>
          </p:cNvPicPr>
          <p:nvPr/>
        </p:nvPicPr>
        <p:blipFill>
          <a:blip r:embed="rId2"/>
          <a:stretch>
            <a:fillRect/>
          </a:stretch>
        </p:blipFill>
        <p:spPr>
          <a:xfrm>
            <a:off x="753256" y="1514796"/>
            <a:ext cx="8026813" cy="1016052"/>
          </a:xfrm>
          <a:prstGeom prst="rect">
            <a:avLst/>
          </a:prstGeom>
        </p:spPr>
      </p:pic>
    </p:spTree>
    <p:extLst>
      <p:ext uri="{BB962C8B-B14F-4D97-AF65-F5344CB8AC3E}">
        <p14:creationId xmlns:p14="http://schemas.microsoft.com/office/powerpoint/2010/main" val="266372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E64D-5232-D51C-D782-F0E15C8C89F4}"/>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E7DF9F52-524B-F1EE-261E-E04BCAA387AF}"/>
              </a:ext>
            </a:extLst>
          </p:cNvPr>
          <p:cNvSpPr>
            <a:spLocks noGrp="1"/>
          </p:cNvSpPr>
          <p:nvPr>
            <p:ph type="body" sz="quarter" idx="10"/>
          </p:nvPr>
        </p:nvSpPr>
        <p:spPr/>
        <p:txBody>
          <a:bodyPr/>
          <a:lstStyle/>
          <a:p>
            <a:r>
              <a:rPr lang="en-US" altLang="ko-KR" dirty="0"/>
              <a:t>Experiments</a:t>
            </a:r>
            <a:endParaRPr lang="ko-KR" altLang="en-US" dirty="0"/>
          </a:p>
        </p:txBody>
      </p:sp>
      <p:sp>
        <p:nvSpPr>
          <p:cNvPr id="3" name="내용 개체 틀 2">
            <a:extLst>
              <a:ext uri="{FF2B5EF4-FFF2-40B4-BE49-F238E27FC236}">
                <a16:creationId xmlns:a16="http://schemas.microsoft.com/office/drawing/2014/main" id="{363B06BA-B80E-F7F5-051A-7BEBA74DB82A}"/>
              </a:ext>
            </a:extLst>
          </p:cNvPr>
          <p:cNvSpPr>
            <a:spLocks noGrp="1"/>
          </p:cNvSpPr>
          <p:nvPr>
            <p:ph idx="1"/>
          </p:nvPr>
        </p:nvSpPr>
        <p:spPr/>
        <p:txBody>
          <a:bodyPr/>
          <a:lstStyle/>
          <a:p>
            <a:r>
              <a:rPr lang="en-US" altLang="ko-KR" dirty="0"/>
              <a:t>Few-shot Learning</a:t>
            </a:r>
          </a:p>
          <a:p>
            <a:endParaRPr lang="en-US" altLang="ko-KR" dirty="0"/>
          </a:p>
          <a:p>
            <a:endParaRPr lang="en-US" altLang="ko-KR" dirty="0"/>
          </a:p>
          <a:p>
            <a:endParaRPr lang="en-US" altLang="ko-KR" dirty="0"/>
          </a:p>
          <a:p>
            <a:endParaRPr lang="en-US" altLang="ko-KR" dirty="0"/>
          </a:p>
          <a:p>
            <a:endParaRPr lang="en-US" altLang="ko-KR" dirty="0"/>
          </a:p>
          <a:p>
            <a:pPr lvl="1"/>
            <a:endParaRPr lang="en-US" altLang="ko-KR" dirty="0"/>
          </a:p>
          <a:p>
            <a:pPr lvl="1"/>
            <a:endParaRPr lang="en-US" altLang="ko-KR" dirty="0"/>
          </a:p>
          <a:p>
            <a:pPr lvl="1"/>
            <a:endParaRPr lang="en-US" altLang="ko-KR" dirty="0"/>
          </a:p>
          <a:p>
            <a:pPr lvl="1"/>
            <a:r>
              <a:rPr lang="ko-KR" altLang="en-US" dirty="0"/>
              <a:t>학습 데이터를 </a:t>
            </a:r>
            <a:r>
              <a:rPr lang="en-US" altLang="ko-KR" dirty="0"/>
              <a:t>10%, 5%</a:t>
            </a:r>
            <a:r>
              <a:rPr lang="ko-KR" altLang="en-US" dirty="0"/>
              <a:t>로</a:t>
            </a:r>
            <a:r>
              <a:rPr lang="en-US" altLang="ko-KR" dirty="0"/>
              <a:t> </a:t>
            </a:r>
            <a:r>
              <a:rPr lang="ko-KR" altLang="en-US" dirty="0"/>
              <a:t>제한</a:t>
            </a:r>
            <a:endParaRPr lang="en-US" altLang="ko-KR" dirty="0"/>
          </a:p>
          <a:p>
            <a:pPr lvl="1"/>
            <a:r>
              <a:rPr lang="en-US" altLang="ko-KR" dirty="0"/>
              <a:t>Time-LLM</a:t>
            </a:r>
            <a:r>
              <a:rPr lang="ko-KR" altLang="en-US" dirty="0"/>
              <a:t>은 </a:t>
            </a:r>
            <a:r>
              <a:rPr lang="en-US" altLang="ko-KR" dirty="0"/>
              <a:t>GPT4TS</a:t>
            </a:r>
            <a:r>
              <a:rPr lang="ko-KR" altLang="en-US" dirty="0"/>
              <a:t>보다 </a:t>
            </a:r>
            <a:r>
              <a:rPr lang="en-US" altLang="ko-KR" dirty="0"/>
              <a:t>5%</a:t>
            </a:r>
            <a:r>
              <a:rPr lang="ko-KR" altLang="en-US" dirty="0"/>
              <a:t>이상 높은 성능을 보이며</a:t>
            </a:r>
            <a:r>
              <a:rPr lang="en-US" altLang="ko-KR" dirty="0"/>
              <a:t>, </a:t>
            </a:r>
            <a:r>
              <a:rPr lang="ko-KR" altLang="en-US" dirty="0"/>
              <a:t>다른 방법론과 비교해도 뛰어난 성능을 보임</a:t>
            </a:r>
            <a:endParaRPr lang="en-US" altLang="ko-KR" dirty="0"/>
          </a:p>
        </p:txBody>
      </p:sp>
      <p:pic>
        <p:nvPicPr>
          <p:cNvPr id="5" name="그림 4">
            <a:extLst>
              <a:ext uri="{FF2B5EF4-FFF2-40B4-BE49-F238E27FC236}">
                <a16:creationId xmlns:a16="http://schemas.microsoft.com/office/drawing/2014/main" id="{202C4AEA-79DD-8FC5-3890-EE94231BC122}"/>
              </a:ext>
            </a:extLst>
          </p:cNvPr>
          <p:cNvPicPr>
            <a:picLocks noChangeAspect="1"/>
          </p:cNvPicPr>
          <p:nvPr/>
        </p:nvPicPr>
        <p:blipFill>
          <a:blip r:embed="rId2"/>
          <a:stretch>
            <a:fillRect/>
          </a:stretch>
        </p:blipFill>
        <p:spPr>
          <a:xfrm>
            <a:off x="1126076" y="1501330"/>
            <a:ext cx="5576963" cy="1567556"/>
          </a:xfrm>
          <a:prstGeom prst="rect">
            <a:avLst/>
          </a:prstGeom>
        </p:spPr>
      </p:pic>
      <p:pic>
        <p:nvPicPr>
          <p:cNvPr id="8" name="그림 7">
            <a:extLst>
              <a:ext uri="{FF2B5EF4-FFF2-40B4-BE49-F238E27FC236}">
                <a16:creationId xmlns:a16="http://schemas.microsoft.com/office/drawing/2014/main" id="{C9C25AB1-B01B-2293-A143-E480F1FA11FA}"/>
              </a:ext>
            </a:extLst>
          </p:cNvPr>
          <p:cNvPicPr>
            <a:picLocks noChangeAspect="1"/>
          </p:cNvPicPr>
          <p:nvPr/>
        </p:nvPicPr>
        <p:blipFill>
          <a:blip r:embed="rId3"/>
          <a:stretch>
            <a:fillRect/>
          </a:stretch>
        </p:blipFill>
        <p:spPr>
          <a:xfrm>
            <a:off x="1126076" y="3106984"/>
            <a:ext cx="5568135" cy="1567556"/>
          </a:xfrm>
          <a:prstGeom prst="rect">
            <a:avLst/>
          </a:prstGeom>
        </p:spPr>
      </p:pic>
    </p:spTree>
    <p:extLst>
      <p:ext uri="{BB962C8B-B14F-4D97-AF65-F5344CB8AC3E}">
        <p14:creationId xmlns:p14="http://schemas.microsoft.com/office/powerpoint/2010/main" val="215729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762C4-EFB7-3A1F-9A96-AE67D7C4500C}"/>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2AFD3716-85C4-A72B-2F2F-75B8A9992D21}"/>
              </a:ext>
            </a:extLst>
          </p:cNvPr>
          <p:cNvSpPr>
            <a:spLocks noGrp="1"/>
          </p:cNvSpPr>
          <p:nvPr>
            <p:ph type="body" sz="quarter" idx="10"/>
          </p:nvPr>
        </p:nvSpPr>
        <p:spPr/>
        <p:txBody>
          <a:bodyPr/>
          <a:lstStyle/>
          <a:p>
            <a:r>
              <a:rPr lang="en-US" altLang="ko-KR" dirty="0"/>
              <a:t>Experiments</a:t>
            </a:r>
            <a:endParaRPr lang="ko-KR" altLang="en-US" dirty="0"/>
          </a:p>
        </p:txBody>
      </p:sp>
      <p:sp>
        <p:nvSpPr>
          <p:cNvPr id="3" name="내용 개체 틀 2">
            <a:extLst>
              <a:ext uri="{FF2B5EF4-FFF2-40B4-BE49-F238E27FC236}">
                <a16:creationId xmlns:a16="http://schemas.microsoft.com/office/drawing/2014/main" id="{730AFBB3-95E5-CB51-3F1A-B840F49ABFF0}"/>
              </a:ext>
            </a:extLst>
          </p:cNvPr>
          <p:cNvSpPr>
            <a:spLocks noGrp="1"/>
          </p:cNvSpPr>
          <p:nvPr>
            <p:ph idx="1"/>
          </p:nvPr>
        </p:nvSpPr>
        <p:spPr/>
        <p:txBody>
          <a:bodyPr/>
          <a:lstStyle/>
          <a:p>
            <a:r>
              <a:rPr lang="en-US" altLang="ko-KR" dirty="0"/>
              <a:t>Zero-shot Learning</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ko-KR" altLang="en-US" dirty="0"/>
              <a:t>전체적으로 우수한 성능을 보이며</a:t>
            </a:r>
            <a:r>
              <a:rPr lang="en-US" altLang="ko-KR" dirty="0"/>
              <a:t>, </a:t>
            </a:r>
            <a:r>
              <a:rPr lang="en-US" altLang="ko-KR" dirty="0" err="1"/>
              <a:t>PatchTST</a:t>
            </a:r>
            <a:r>
              <a:rPr lang="ko-KR" altLang="en-US" dirty="0"/>
              <a:t>보다 약 </a:t>
            </a:r>
            <a:r>
              <a:rPr lang="en-US" altLang="ko-KR" dirty="0"/>
              <a:t>14.2%</a:t>
            </a:r>
            <a:r>
              <a:rPr lang="ko-KR" altLang="en-US" dirty="0"/>
              <a:t>의 </a:t>
            </a:r>
            <a:r>
              <a:rPr lang="en-US" altLang="ko-KR" dirty="0"/>
              <a:t>MSE </a:t>
            </a:r>
            <a:r>
              <a:rPr lang="ko-KR" altLang="en-US" dirty="0"/>
              <a:t>감소율을 보임</a:t>
            </a:r>
            <a:endParaRPr lang="en-US" altLang="ko-KR" dirty="0"/>
          </a:p>
          <a:p>
            <a:r>
              <a:rPr lang="ko-KR" altLang="en-US" dirty="0"/>
              <a:t>같은 </a:t>
            </a:r>
            <a:r>
              <a:rPr lang="en-US" altLang="ko-KR" dirty="0"/>
              <a:t>LLM </a:t>
            </a:r>
            <a:r>
              <a:rPr lang="ko-KR" altLang="en-US" dirty="0"/>
              <a:t>기반 </a:t>
            </a:r>
            <a:r>
              <a:rPr lang="en-US" altLang="ko-KR" dirty="0"/>
              <a:t>GPT4TS, </a:t>
            </a:r>
            <a:r>
              <a:rPr lang="en-US" altLang="ko-KR" dirty="0" err="1"/>
              <a:t>LLMTime</a:t>
            </a:r>
            <a:r>
              <a:rPr lang="ko-KR" altLang="en-US" dirty="0"/>
              <a:t>보다 뛰어난 성능을 보임</a:t>
            </a:r>
            <a:endParaRPr lang="en-US" altLang="ko-KR" dirty="0"/>
          </a:p>
          <a:p>
            <a:r>
              <a:rPr lang="en-US" altLang="ko-KR" dirty="0"/>
              <a:t>Data</a:t>
            </a:r>
            <a:r>
              <a:rPr lang="ko-KR" altLang="en-US" dirty="0"/>
              <a:t>가 부족한 상황에서 좋은 대안이 될 수 있음을 보임</a:t>
            </a:r>
            <a:endParaRPr lang="en-US" altLang="ko-KR" dirty="0"/>
          </a:p>
          <a:p>
            <a:endParaRPr lang="en-US" altLang="ko-KR" dirty="0"/>
          </a:p>
        </p:txBody>
      </p:sp>
      <p:pic>
        <p:nvPicPr>
          <p:cNvPr id="6" name="그림 5">
            <a:extLst>
              <a:ext uri="{FF2B5EF4-FFF2-40B4-BE49-F238E27FC236}">
                <a16:creationId xmlns:a16="http://schemas.microsoft.com/office/drawing/2014/main" id="{316BEE66-ADD4-C5EA-3A6B-CDEA393AAC5E}"/>
              </a:ext>
            </a:extLst>
          </p:cNvPr>
          <p:cNvPicPr>
            <a:picLocks noChangeAspect="1"/>
          </p:cNvPicPr>
          <p:nvPr/>
        </p:nvPicPr>
        <p:blipFill>
          <a:blip r:embed="rId2"/>
          <a:stretch>
            <a:fillRect/>
          </a:stretch>
        </p:blipFill>
        <p:spPr>
          <a:xfrm>
            <a:off x="705153" y="1502995"/>
            <a:ext cx="5465125" cy="2660081"/>
          </a:xfrm>
          <a:prstGeom prst="rect">
            <a:avLst/>
          </a:prstGeom>
        </p:spPr>
      </p:pic>
    </p:spTree>
    <p:extLst>
      <p:ext uri="{BB962C8B-B14F-4D97-AF65-F5344CB8AC3E}">
        <p14:creationId xmlns:p14="http://schemas.microsoft.com/office/powerpoint/2010/main" val="31542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DF088A4D-10BF-C116-BBC1-0ACB8B1B30CB}"/>
              </a:ext>
            </a:extLst>
          </p:cNvPr>
          <p:cNvSpPr>
            <a:spLocks noGrp="1"/>
          </p:cNvSpPr>
          <p:nvPr>
            <p:ph type="body" sz="quarter" idx="10"/>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52400E9A-DA5E-72A1-1BD7-D9A106C849E5}"/>
              </a:ext>
            </a:extLst>
          </p:cNvPr>
          <p:cNvSpPr>
            <a:spLocks noGrp="1"/>
          </p:cNvSpPr>
          <p:nvPr>
            <p:ph idx="1"/>
          </p:nvPr>
        </p:nvSpPr>
        <p:spPr/>
        <p:txBody>
          <a:bodyPr/>
          <a:lstStyle/>
          <a:p>
            <a:r>
              <a:rPr lang="en-US" altLang="ko-KR" dirty="0"/>
              <a:t>Introduction</a:t>
            </a:r>
          </a:p>
          <a:p>
            <a:endParaRPr lang="en-US" altLang="ko-KR" dirty="0"/>
          </a:p>
          <a:p>
            <a:r>
              <a:rPr lang="en-US" altLang="ko-KR" dirty="0"/>
              <a:t>Method</a:t>
            </a:r>
          </a:p>
          <a:p>
            <a:endParaRPr lang="en-US" altLang="ko-KR" dirty="0"/>
          </a:p>
          <a:p>
            <a:r>
              <a:rPr lang="en-US" altLang="ko-KR" dirty="0"/>
              <a:t>Experiments</a:t>
            </a:r>
          </a:p>
          <a:p>
            <a:endParaRPr lang="en-US" altLang="ko-KR" dirty="0"/>
          </a:p>
          <a:p>
            <a:r>
              <a:rPr lang="en-US" altLang="ko-KR" dirty="0"/>
              <a:t>Conclusion</a:t>
            </a:r>
          </a:p>
          <a:p>
            <a:endParaRPr lang="en-US" altLang="ko-KR" dirty="0"/>
          </a:p>
          <a:p>
            <a:endParaRPr lang="en-US" altLang="ko-KR" dirty="0"/>
          </a:p>
          <a:p>
            <a:endParaRPr lang="en-US" altLang="ko-KR" dirty="0"/>
          </a:p>
          <a:p>
            <a:endParaRPr lang="en-US" altLang="ko-KR" dirty="0"/>
          </a:p>
          <a:p>
            <a:endParaRPr lang="en-US" altLang="ko-KR" dirty="0"/>
          </a:p>
        </p:txBody>
      </p:sp>
    </p:spTree>
    <p:extLst>
      <p:ext uri="{BB962C8B-B14F-4D97-AF65-F5344CB8AC3E}">
        <p14:creationId xmlns:p14="http://schemas.microsoft.com/office/powerpoint/2010/main" val="323890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B381CFBA-A591-7394-EA23-61C5DB2EFA86}"/>
              </a:ext>
            </a:extLst>
          </p:cNvPr>
          <p:cNvSpPr>
            <a:spLocks noGrp="1"/>
          </p:cNvSpPr>
          <p:nvPr>
            <p:ph type="body" sz="quarter" idx="10"/>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7CBE7627-69C7-B1D4-92DC-CC396670DF9B}"/>
              </a:ext>
            </a:extLst>
          </p:cNvPr>
          <p:cNvSpPr>
            <a:spLocks noGrp="1"/>
          </p:cNvSpPr>
          <p:nvPr>
            <p:ph idx="1"/>
          </p:nvPr>
        </p:nvSpPr>
        <p:spPr/>
        <p:txBody>
          <a:bodyPr/>
          <a:lstStyle/>
          <a:p>
            <a:r>
              <a:rPr lang="en-US" altLang="ko-KR" dirty="0"/>
              <a:t>LLM</a:t>
            </a:r>
            <a:r>
              <a:rPr lang="ko-KR" altLang="en-US" dirty="0"/>
              <a:t> 기반의 시계열 예측 방법론인 </a:t>
            </a:r>
            <a:r>
              <a:rPr lang="en-US" altLang="ko-KR" dirty="0" err="1"/>
              <a:t>TimeLLM</a:t>
            </a:r>
            <a:r>
              <a:rPr lang="en-US" altLang="ko-KR" dirty="0"/>
              <a:t> </a:t>
            </a:r>
            <a:r>
              <a:rPr lang="ko-KR" altLang="en-US" dirty="0"/>
              <a:t>제안</a:t>
            </a:r>
            <a:endParaRPr lang="en-US" altLang="ko-KR" dirty="0"/>
          </a:p>
          <a:p>
            <a:pPr lvl="1"/>
            <a:r>
              <a:rPr lang="ko-KR" altLang="en-US" dirty="0"/>
              <a:t>서로 다른 </a:t>
            </a:r>
            <a:r>
              <a:rPr lang="en-US" altLang="ko-KR" dirty="0"/>
              <a:t>Modality</a:t>
            </a:r>
            <a:r>
              <a:rPr lang="ko-KR" altLang="en-US" dirty="0"/>
              <a:t>인 시계열 데이터와 </a:t>
            </a:r>
            <a:r>
              <a:rPr lang="en-US" altLang="ko-KR" dirty="0"/>
              <a:t>Natural language</a:t>
            </a:r>
            <a:r>
              <a:rPr lang="ko-KR" altLang="en-US" dirty="0"/>
              <a:t>를 </a:t>
            </a:r>
            <a:r>
              <a:rPr lang="en-US" altLang="ko-KR" dirty="0"/>
              <a:t>align</a:t>
            </a:r>
            <a:r>
              <a:rPr lang="ko-KR" altLang="en-US" dirty="0"/>
              <a:t>시키는 </a:t>
            </a:r>
            <a:r>
              <a:rPr lang="en-US" altLang="ko-KR" dirty="0"/>
              <a:t>Patch Reprogramming </a:t>
            </a:r>
            <a:r>
              <a:rPr lang="ko-KR" altLang="en-US" dirty="0"/>
              <a:t>제안</a:t>
            </a:r>
            <a:endParaRPr lang="en-US" altLang="ko-KR" dirty="0"/>
          </a:p>
          <a:p>
            <a:pPr lvl="1"/>
            <a:r>
              <a:rPr lang="en-US" altLang="ko-KR" dirty="0"/>
              <a:t>LLM</a:t>
            </a:r>
            <a:r>
              <a:rPr lang="ko-KR" altLang="en-US" dirty="0"/>
              <a:t>의 추론 능력 향상을 위해 사전 정보를 제공하는 </a:t>
            </a:r>
            <a:r>
              <a:rPr lang="en-US" altLang="ko-KR" dirty="0"/>
              <a:t>Prompt-as-Prefix </a:t>
            </a:r>
            <a:r>
              <a:rPr lang="ko-KR" altLang="en-US" dirty="0"/>
              <a:t>제공</a:t>
            </a:r>
            <a:endParaRPr lang="en-US" altLang="ko-KR" dirty="0"/>
          </a:p>
          <a:p>
            <a:endParaRPr lang="en-US" altLang="ko-KR" dirty="0"/>
          </a:p>
          <a:p>
            <a:r>
              <a:rPr lang="ko-KR" altLang="en-US" dirty="0"/>
              <a:t>기존의 </a:t>
            </a:r>
            <a:r>
              <a:rPr lang="en-US" altLang="ko-KR" dirty="0"/>
              <a:t>Pre-trained LLM</a:t>
            </a:r>
            <a:r>
              <a:rPr lang="ko-KR" altLang="en-US" dirty="0"/>
              <a:t>을 </a:t>
            </a:r>
            <a:r>
              <a:rPr lang="en-US" altLang="ko-KR" dirty="0"/>
              <a:t>fine-tuning</a:t>
            </a:r>
            <a:r>
              <a:rPr lang="ko-KR" altLang="en-US" dirty="0"/>
              <a:t> 없이 원하는 시계열 예측에 사용</a:t>
            </a:r>
            <a:endParaRPr lang="en-US" altLang="ko-KR" dirty="0"/>
          </a:p>
          <a:p>
            <a:endParaRPr lang="en-US" altLang="ko-KR" dirty="0"/>
          </a:p>
          <a:p>
            <a:r>
              <a:rPr lang="ko-KR" altLang="en-US" dirty="0"/>
              <a:t>대부분의 실험에서 </a:t>
            </a:r>
            <a:r>
              <a:rPr lang="en-US" altLang="ko-KR" dirty="0"/>
              <a:t>Baseline</a:t>
            </a:r>
            <a:r>
              <a:rPr lang="ko-KR" altLang="en-US" dirty="0"/>
              <a:t>보다 좋은 성능을 보였으며</a:t>
            </a:r>
            <a:r>
              <a:rPr lang="en-US" altLang="ko-KR" dirty="0"/>
              <a:t>, </a:t>
            </a:r>
            <a:r>
              <a:rPr lang="ko-KR" altLang="en-US" dirty="0"/>
              <a:t>특히 </a:t>
            </a:r>
            <a:r>
              <a:rPr lang="en-US" altLang="ko-KR" dirty="0"/>
              <a:t>Few-shot, Zero-shot </a:t>
            </a:r>
            <a:r>
              <a:rPr lang="ko-KR" altLang="en-US" dirty="0"/>
              <a:t>성능이 높았던 점이 인상적</a:t>
            </a:r>
            <a:endParaRPr lang="en-US" altLang="ko-KR" dirty="0"/>
          </a:p>
          <a:p>
            <a:endParaRPr lang="en-US" altLang="ko-KR" dirty="0"/>
          </a:p>
          <a:p>
            <a:endParaRPr lang="en-US" altLang="ko-KR" dirty="0"/>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403035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21BA340B-7668-1956-0B83-C0D2BC56022E}"/>
              </a:ext>
            </a:extLst>
          </p:cNvPr>
          <p:cNvSpPr>
            <a:spLocks noGrp="1"/>
          </p:cNvSpPr>
          <p:nvPr>
            <p:ph type="body" sz="quarter" idx="10"/>
          </p:nvPr>
        </p:nvSpPr>
        <p:spPr/>
        <p:txBody>
          <a:bodyPr/>
          <a:lstStyle/>
          <a:p>
            <a:r>
              <a:rPr lang="en-US" altLang="ko-KR" dirty="0"/>
              <a:t>Introduction</a:t>
            </a:r>
            <a:endParaRPr lang="ko-KR" altLang="en-US" dirty="0"/>
          </a:p>
        </p:txBody>
      </p:sp>
      <p:sp>
        <p:nvSpPr>
          <p:cNvPr id="3" name="내용 개체 틀 2">
            <a:extLst>
              <a:ext uri="{FF2B5EF4-FFF2-40B4-BE49-F238E27FC236}">
                <a16:creationId xmlns:a16="http://schemas.microsoft.com/office/drawing/2014/main" id="{56038235-05F7-12D9-997B-65B16F614EA6}"/>
              </a:ext>
            </a:extLst>
          </p:cNvPr>
          <p:cNvSpPr>
            <a:spLocks noGrp="1"/>
          </p:cNvSpPr>
          <p:nvPr>
            <p:ph idx="1"/>
          </p:nvPr>
        </p:nvSpPr>
        <p:spPr/>
        <p:txBody>
          <a:bodyPr/>
          <a:lstStyle/>
          <a:p>
            <a:r>
              <a:rPr lang="ko-KR" altLang="en-US" dirty="0"/>
              <a:t>시계열 예측은 에너지 부하 예측</a:t>
            </a:r>
            <a:r>
              <a:rPr lang="en-US" altLang="ko-KR" dirty="0"/>
              <a:t>, </a:t>
            </a:r>
            <a:r>
              <a:rPr lang="ko-KR" altLang="en-US" dirty="0"/>
              <a:t>기후 모델링 등 다양한 분야에서 사용</a:t>
            </a:r>
            <a:endParaRPr lang="en-US" altLang="ko-KR" dirty="0"/>
          </a:p>
          <a:p>
            <a:endParaRPr lang="en-US" altLang="ko-KR" dirty="0"/>
          </a:p>
          <a:p>
            <a:r>
              <a:rPr lang="ko-KR" altLang="en-US" dirty="0"/>
              <a:t>시계열 예측은 </a:t>
            </a:r>
            <a:r>
              <a:rPr lang="en-US" altLang="ko-KR" dirty="0"/>
              <a:t>Large Model</a:t>
            </a:r>
            <a:r>
              <a:rPr lang="ko-KR" altLang="en-US" dirty="0"/>
              <a:t>을 구축에 한계가 존재</a:t>
            </a:r>
            <a:endParaRPr lang="en-US" altLang="ko-KR" dirty="0"/>
          </a:p>
          <a:p>
            <a:pPr lvl="1"/>
            <a:r>
              <a:rPr lang="en-US" altLang="ko-KR" dirty="0"/>
              <a:t>Foundation model</a:t>
            </a:r>
            <a:r>
              <a:rPr lang="ko-KR" altLang="en-US" dirty="0"/>
              <a:t>을 학습시킬 대규모 데이터를 구하기 어려움</a:t>
            </a:r>
            <a:endParaRPr lang="en-US" altLang="ko-KR" dirty="0"/>
          </a:p>
          <a:p>
            <a:pPr lvl="1"/>
            <a:r>
              <a:rPr lang="ko-KR" altLang="en-US" dirty="0"/>
              <a:t>각 데이터의 특징이</a:t>
            </a:r>
            <a:r>
              <a:rPr lang="en-US" altLang="ko-KR" dirty="0"/>
              <a:t> </a:t>
            </a:r>
            <a:r>
              <a:rPr lang="ko-KR" altLang="en-US" dirty="0"/>
              <a:t>도메인 별로 상이하여 대규모의 </a:t>
            </a:r>
            <a:r>
              <a:rPr lang="en-US" altLang="ko-KR" dirty="0"/>
              <a:t>Pre-training </a:t>
            </a:r>
            <a:r>
              <a:rPr lang="ko-KR" altLang="en-US" dirty="0"/>
              <a:t>데이터셋을 구축하기 어려움</a:t>
            </a:r>
            <a:endParaRPr lang="en-US" altLang="ko-KR" dirty="0"/>
          </a:p>
          <a:p>
            <a:endParaRPr lang="en-US" altLang="ko-KR" dirty="0"/>
          </a:p>
          <a:p>
            <a:r>
              <a:rPr lang="ko-KR" altLang="en-US" dirty="0"/>
              <a:t>최근 </a:t>
            </a:r>
            <a:r>
              <a:rPr lang="en-US" altLang="ko-KR" dirty="0"/>
              <a:t>LLM</a:t>
            </a:r>
            <a:r>
              <a:rPr lang="ko-KR" altLang="en-US" dirty="0"/>
              <a:t>의 고도의 추론과 패턴 인식 능력을 사용하여 정밀한 시계열 예측이 활발히 진행</a:t>
            </a:r>
            <a:endParaRPr lang="en-US" altLang="ko-KR" dirty="0"/>
          </a:p>
          <a:p>
            <a:endParaRPr lang="en-US" altLang="ko-KR" dirty="0"/>
          </a:p>
          <a:p>
            <a:pPr lvl="1"/>
            <a:endParaRPr lang="en-US" altLang="ko-KR" dirty="0"/>
          </a:p>
          <a:p>
            <a:pPr lvl="1"/>
            <a:endParaRPr lang="en-US" altLang="ko-KR" dirty="0"/>
          </a:p>
        </p:txBody>
      </p:sp>
    </p:spTree>
    <p:extLst>
      <p:ext uri="{BB962C8B-B14F-4D97-AF65-F5344CB8AC3E}">
        <p14:creationId xmlns:p14="http://schemas.microsoft.com/office/powerpoint/2010/main" val="94652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363574A1-486F-BA1F-255C-1A68BB0FC400}"/>
              </a:ext>
            </a:extLst>
          </p:cNvPr>
          <p:cNvSpPr>
            <a:spLocks noGrp="1"/>
          </p:cNvSpPr>
          <p:nvPr>
            <p:ph type="body" sz="quarter" idx="10"/>
          </p:nvPr>
        </p:nvSpPr>
        <p:spPr/>
        <p:txBody>
          <a:bodyPr/>
          <a:lstStyle/>
          <a:p>
            <a:r>
              <a:rPr lang="en-US" altLang="ko-KR" dirty="0"/>
              <a:t>Introduction</a:t>
            </a:r>
            <a:endParaRPr lang="ko-KR" altLang="en-US" dirty="0"/>
          </a:p>
        </p:txBody>
      </p:sp>
      <p:sp>
        <p:nvSpPr>
          <p:cNvPr id="3" name="내용 개체 틀 2">
            <a:extLst>
              <a:ext uri="{FF2B5EF4-FFF2-40B4-BE49-F238E27FC236}">
                <a16:creationId xmlns:a16="http://schemas.microsoft.com/office/drawing/2014/main" id="{56263540-1F8A-8527-FB34-828796B032D2}"/>
              </a:ext>
            </a:extLst>
          </p:cNvPr>
          <p:cNvSpPr>
            <a:spLocks noGrp="1"/>
          </p:cNvSpPr>
          <p:nvPr>
            <p:ph idx="1"/>
          </p:nvPr>
        </p:nvSpPr>
        <p:spPr/>
        <p:txBody>
          <a:bodyPr/>
          <a:lstStyle/>
          <a:p>
            <a:r>
              <a:rPr lang="en-US" altLang="ko-KR" dirty="0"/>
              <a:t>LLM</a:t>
            </a:r>
            <a:r>
              <a:rPr lang="ko-KR" altLang="en-US" dirty="0"/>
              <a:t>에 시계열 데이터를 적용하는 것은 몇 가지 문제점이 존재</a:t>
            </a:r>
            <a:endParaRPr lang="en-US" altLang="ko-KR" dirty="0"/>
          </a:p>
          <a:p>
            <a:pPr lvl="1"/>
            <a:r>
              <a:rPr lang="ko-KR" altLang="en-US" dirty="0"/>
              <a:t>시계열은 연속적인 시간적 흐름</a:t>
            </a:r>
            <a:r>
              <a:rPr lang="en-US" altLang="ko-KR" dirty="0"/>
              <a:t>, LLM</a:t>
            </a:r>
            <a:r>
              <a:rPr lang="ko-KR" altLang="en-US" dirty="0"/>
              <a:t>은 의미적 맥락이 중요</a:t>
            </a:r>
            <a:endParaRPr lang="en-US" altLang="ko-KR" dirty="0"/>
          </a:p>
          <a:p>
            <a:pPr lvl="1"/>
            <a:r>
              <a:rPr lang="ko-KR" altLang="en-US" dirty="0"/>
              <a:t>도메인별 전문 지식 부족으로 패턴 해석 및 추론 능력 제한</a:t>
            </a:r>
            <a:endParaRPr lang="en-US" altLang="ko-KR" dirty="0"/>
          </a:p>
          <a:p>
            <a:endParaRPr lang="en-US" altLang="ko-KR" dirty="0"/>
          </a:p>
          <a:p>
            <a:r>
              <a:rPr lang="ko-KR" altLang="en-US" dirty="0"/>
              <a:t>본 논문에서는 </a:t>
            </a:r>
            <a:r>
              <a:rPr lang="en-US" altLang="ko-KR" dirty="0"/>
              <a:t>LLM</a:t>
            </a:r>
            <a:r>
              <a:rPr lang="ko-KR" altLang="en-US" dirty="0"/>
              <a:t>과 시계열 데이터의 </a:t>
            </a:r>
            <a:r>
              <a:rPr lang="en-US" altLang="ko-KR" dirty="0"/>
              <a:t>Modality </a:t>
            </a:r>
            <a:r>
              <a:rPr lang="ko-KR" altLang="en-US" dirty="0"/>
              <a:t>격차를 줄이고 일반화된 예측 모델 구현 목표</a:t>
            </a:r>
            <a:endParaRPr lang="en-US" altLang="ko-KR" dirty="0"/>
          </a:p>
          <a:p>
            <a:endParaRPr lang="en-US" altLang="ko-KR" dirty="0"/>
          </a:p>
          <a:p>
            <a:r>
              <a:rPr lang="en-US" altLang="ko-KR" dirty="0"/>
              <a:t>Time-LLM</a:t>
            </a:r>
          </a:p>
          <a:p>
            <a:pPr lvl="1"/>
            <a:r>
              <a:rPr lang="ko-KR" altLang="en-US" dirty="0"/>
              <a:t>시계열 데이터를 텍스트로 변환하여 </a:t>
            </a:r>
            <a:r>
              <a:rPr lang="en-US" altLang="ko-KR" dirty="0"/>
              <a:t>LLM</a:t>
            </a:r>
            <a:r>
              <a:rPr lang="ko-KR" altLang="en-US" dirty="0"/>
              <a:t>이 처리 가능하게 설계</a:t>
            </a:r>
            <a:endParaRPr lang="en-US" altLang="ko-KR" dirty="0"/>
          </a:p>
          <a:p>
            <a:pPr lvl="1"/>
            <a:r>
              <a:rPr lang="en-US" altLang="ko-KR" dirty="0"/>
              <a:t>Prompt</a:t>
            </a:r>
            <a:r>
              <a:rPr lang="ko-KR" altLang="en-US" dirty="0"/>
              <a:t>를 통해 </a:t>
            </a:r>
            <a:r>
              <a:rPr lang="en-US" altLang="ko-KR" dirty="0"/>
              <a:t>LLM</a:t>
            </a:r>
            <a:r>
              <a:rPr lang="ko-KR" altLang="en-US" dirty="0"/>
              <a:t>의 시계열 개념 추론 강화</a:t>
            </a:r>
            <a:endParaRPr lang="en-US" altLang="ko-KR" dirty="0"/>
          </a:p>
          <a:p>
            <a:pPr lvl="1"/>
            <a:r>
              <a:rPr lang="ko-KR" altLang="en-US" dirty="0"/>
              <a:t>모델을 수정하지 않고 기존 </a:t>
            </a:r>
            <a:r>
              <a:rPr lang="en-US" altLang="ko-KR" dirty="0"/>
              <a:t>LLM </a:t>
            </a:r>
            <a:r>
              <a:rPr lang="ko-KR" altLang="en-US" dirty="0"/>
              <a:t>능력 활용</a:t>
            </a:r>
            <a:endParaRPr lang="en-US" altLang="ko-KR" dirty="0"/>
          </a:p>
        </p:txBody>
      </p:sp>
    </p:spTree>
    <p:extLst>
      <p:ext uri="{BB962C8B-B14F-4D97-AF65-F5344CB8AC3E}">
        <p14:creationId xmlns:p14="http://schemas.microsoft.com/office/powerpoint/2010/main" val="136742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21E0A311-4781-49AC-BEB4-F87D610975F9}"/>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E91D002F-8B7C-FED3-B47F-BBA46906DEB2}"/>
              </a:ext>
            </a:extLst>
          </p:cNvPr>
          <p:cNvSpPr>
            <a:spLocks noGrp="1"/>
          </p:cNvSpPr>
          <p:nvPr>
            <p:ph idx="1"/>
          </p:nvPr>
        </p:nvSpPr>
        <p:spPr/>
        <p:txBody>
          <a:bodyPr/>
          <a:lstStyle/>
          <a:p>
            <a:r>
              <a:rPr lang="en-US" altLang="ko-KR" dirty="0"/>
              <a:t>Model architecture</a:t>
            </a:r>
          </a:p>
          <a:p>
            <a:pPr lvl="1"/>
            <a:endParaRPr lang="en-US" altLang="ko-KR" dirty="0"/>
          </a:p>
          <a:p>
            <a:endParaRPr lang="en-US" altLang="ko-KR" dirty="0"/>
          </a:p>
          <a:p>
            <a:endParaRPr lang="ko-KR" altLang="en-US" dirty="0"/>
          </a:p>
        </p:txBody>
      </p:sp>
      <p:pic>
        <p:nvPicPr>
          <p:cNvPr id="5" name="그림 4">
            <a:extLst>
              <a:ext uri="{FF2B5EF4-FFF2-40B4-BE49-F238E27FC236}">
                <a16:creationId xmlns:a16="http://schemas.microsoft.com/office/drawing/2014/main" id="{58147D55-0A9C-DBF8-38B0-CB238717FFDC}"/>
              </a:ext>
            </a:extLst>
          </p:cNvPr>
          <p:cNvPicPr>
            <a:picLocks noChangeAspect="1"/>
          </p:cNvPicPr>
          <p:nvPr/>
        </p:nvPicPr>
        <p:blipFill>
          <a:blip r:embed="rId3"/>
          <a:stretch>
            <a:fillRect/>
          </a:stretch>
        </p:blipFill>
        <p:spPr>
          <a:xfrm>
            <a:off x="2503890" y="1716021"/>
            <a:ext cx="7184219" cy="4279094"/>
          </a:xfrm>
          <a:prstGeom prst="rect">
            <a:avLst/>
          </a:prstGeom>
        </p:spPr>
      </p:pic>
    </p:spTree>
    <p:extLst>
      <p:ext uri="{BB962C8B-B14F-4D97-AF65-F5344CB8AC3E}">
        <p14:creationId xmlns:p14="http://schemas.microsoft.com/office/powerpoint/2010/main" val="162497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21E0A311-4781-49AC-BEB4-F87D610975F9}"/>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E91D002F-8B7C-FED3-B47F-BBA46906DEB2}"/>
              </a:ext>
            </a:extLst>
          </p:cNvPr>
          <p:cNvSpPr>
            <a:spLocks noGrp="1"/>
          </p:cNvSpPr>
          <p:nvPr>
            <p:ph idx="1"/>
          </p:nvPr>
        </p:nvSpPr>
        <p:spPr/>
        <p:txBody>
          <a:bodyPr/>
          <a:lstStyle/>
          <a:p>
            <a:r>
              <a:rPr lang="ko-KR" altLang="en-US" dirty="0"/>
              <a:t>핵심 아이디어</a:t>
            </a:r>
            <a:endParaRPr lang="en-US" altLang="ko-KR" dirty="0"/>
          </a:p>
          <a:p>
            <a:pPr lvl="1"/>
            <a:r>
              <a:rPr lang="en-US" altLang="ko-KR" dirty="0"/>
              <a:t>Reprogramming</a:t>
            </a:r>
          </a:p>
          <a:p>
            <a:pPr lvl="2"/>
            <a:r>
              <a:rPr lang="ko-KR" altLang="en-US" dirty="0"/>
              <a:t>서로 다른 </a:t>
            </a:r>
            <a:r>
              <a:rPr lang="en-US" altLang="ko-KR" dirty="0"/>
              <a:t>Modality</a:t>
            </a:r>
            <a:r>
              <a:rPr lang="ko-KR" altLang="en-US" dirty="0"/>
              <a:t>인 시계열 예측과 </a:t>
            </a:r>
            <a:r>
              <a:rPr lang="en-US" altLang="ko-KR" dirty="0"/>
              <a:t>NLP task</a:t>
            </a:r>
            <a:r>
              <a:rPr lang="ko-KR" altLang="en-US" dirty="0"/>
              <a:t>를 </a:t>
            </a:r>
            <a:r>
              <a:rPr lang="en-US" altLang="ko-KR" b="1" dirty="0"/>
              <a:t>align</a:t>
            </a:r>
          </a:p>
          <a:p>
            <a:pPr lvl="2"/>
            <a:r>
              <a:rPr lang="ko-KR" altLang="en-US" dirty="0"/>
              <a:t>시계열 데이터를 </a:t>
            </a:r>
            <a:r>
              <a:rPr lang="en-US" altLang="ko-KR" dirty="0"/>
              <a:t>Reprogramming</a:t>
            </a:r>
            <a:r>
              <a:rPr lang="ko-KR" altLang="en-US" dirty="0"/>
              <a:t>하여 </a:t>
            </a:r>
            <a:r>
              <a:rPr lang="en-US" altLang="ko-KR" dirty="0"/>
              <a:t>LLM</a:t>
            </a:r>
            <a:r>
              <a:rPr lang="ko-KR" altLang="en-US" dirty="0"/>
              <a:t>의 추론 능력 활용</a:t>
            </a:r>
            <a:endParaRPr lang="en-US" altLang="ko-KR" dirty="0"/>
          </a:p>
          <a:p>
            <a:pPr lvl="1"/>
            <a:endParaRPr lang="en-US" altLang="ko-KR" dirty="0"/>
          </a:p>
          <a:p>
            <a:pPr lvl="1"/>
            <a:r>
              <a:rPr lang="en-US" altLang="ko-KR" dirty="0"/>
              <a:t>Prompt-as-Prefix(</a:t>
            </a:r>
            <a:r>
              <a:rPr lang="en-US" altLang="ko-KR" dirty="0" err="1"/>
              <a:t>PaP</a:t>
            </a:r>
            <a:r>
              <a:rPr lang="en-US" altLang="ko-KR" dirty="0"/>
              <a:t>)</a:t>
            </a:r>
          </a:p>
          <a:p>
            <a:pPr lvl="2"/>
            <a:r>
              <a:rPr lang="ko-KR" altLang="en-US" dirty="0"/>
              <a:t>시계열 데이터에 대한 사전 정보를 프롬프트를 통해 자연어 형태로 제공</a:t>
            </a:r>
            <a:endParaRPr lang="en-US" altLang="ko-KR" dirty="0"/>
          </a:p>
          <a:p>
            <a:pPr lvl="2"/>
            <a:r>
              <a:rPr lang="en-US" altLang="ko-KR" b="1" dirty="0"/>
              <a:t>Data context, Task instruction, Input statistics</a:t>
            </a:r>
            <a:r>
              <a:rPr lang="ko-KR" altLang="en-US" dirty="0"/>
              <a:t>와 같은 도메인 정보를 제공하여 데이터에 대한 패턴 인식</a:t>
            </a:r>
            <a:r>
              <a:rPr lang="en-US" altLang="ko-KR" dirty="0"/>
              <a:t>, </a:t>
            </a:r>
            <a:r>
              <a:rPr lang="ko-KR" altLang="en-US" dirty="0"/>
              <a:t>추론 능력을 향상</a:t>
            </a:r>
            <a:endParaRPr lang="en-US" altLang="ko-KR" dirty="0"/>
          </a:p>
          <a:p>
            <a:endParaRPr lang="ko-KR" altLang="en-US" dirty="0"/>
          </a:p>
        </p:txBody>
      </p:sp>
      <p:pic>
        <p:nvPicPr>
          <p:cNvPr id="5" name="그림 4">
            <a:extLst>
              <a:ext uri="{FF2B5EF4-FFF2-40B4-BE49-F238E27FC236}">
                <a16:creationId xmlns:a16="http://schemas.microsoft.com/office/drawing/2014/main" id="{762DC7B6-8F93-1ED7-CC65-BB14140EBD46}"/>
              </a:ext>
            </a:extLst>
          </p:cNvPr>
          <p:cNvPicPr>
            <a:picLocks noChangeAspect="1"/>
          </p:cNvPicPr>
          <p:nvPr/>
        </p:nvPicPr>
        <p:blipFill>
          <a:blip r:embed="rId3"/>
          <a:stretch>
            <a:fillRect/>
          </a:stretch>
        </p:blipFill>
        <p:spPr>
          <a:xfrm>
            <a:off x="8541639" y="903217"/>
            <a:ext cx="3476189" cy="2070502"/>
          </a:xfrm>
          <a:prstGeom prst="rect">
            <a:avLst/>
          </a:prstGeom>
        </p:spPr>
      </p:pic>
    </p:spTree>
    <p:extLst>
      <p:ext uri="{BB962C8B-B14F-4D97-AF65-F5344CB8AC3E}">
        <p14:creationId xmlns:p14="http://schemas.microsoft.com/office/powerpoint/2010/main" val="44876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EEB2-F1DB-271D-AC47-16D74693716C}"/>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A7F750B7-248F-C9C4-6735-8C4DDF28BF71}"/>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0D3B0900-C033-24B0-01F3-9F96D248D581}"/>
              </a:ext>
            </a:extLst>
          </p:cNvPr>
          <p:cNvSpPr>
            <a:spLocks noGrp="1"/>
          </p:cNvSpPr>
          <p:nvPr>
            <p:ph idx="1"/>
          </p:nvPr>
        </p:nvSpPr>
        <p:spPr/>
        <p:txBody>
          <a:bodyPr/>
          <a:lstStyle/>
          <a:p>
            <a:r>
              <a:rPr lang="en-US" altLang="ko-KR" dirty="0"/>
              <a:t>Input Transformation</a:t>
            </a:r>
          </a:p>
          <a:p>
            <a:pPr lvl="1"/>
            <a:r>
              <a:rPr lang="en-US" altLang="ko-KR" dirty="0"/>
              <a:t>Multi</a:t>
            </a:r>
            <a:r>
              <a:rPr lang="ko-KR" altLang="en-US" dirty="0"/>
              <a:t> </a:t>
            </a:r>
            <a:r>
              <a:rPr lang="en-US" altLang="ko-KR" dirty="0"/>
              <a:t>channel</a:t>
            </a:r>
            <a:r>
              <a:rPr lang="ko-KR" altLang="en-US" dirty="0"/>
              <a:t> 시계열 데이터를 </a:t>
            </a:r>
            <a:r>
              <a:rPr lang="ko-KR" altLang="en-US" dirty="0" err="1"/>
              <a:t>단변량</a:t>
            </a:r>
            <a:r>
              <a:rPr lang="ko-KR" altLang="en-US" dirty="0"/>
              <a:t> 시계열로 분할</a:t>
            </a:r>
            <a:endParaRPr lang="en-US" altLang="ko-KR" dirty="0"/>
          </a:p>
          <a:p>
            <a:pPr lvl="2"/>
            <a:r>
              <a:rPr lang="ko-KR" altLang="en-US" dirty="0"/>
              <a:t>데이터가 적은 경우 효율적</a:t>
            </a:r>
            <a:endParaRPr lang="en-US" altLang="ko-KR" dirty="0"/>
          </a:p>
          <a:p>
            <a:pPr lvl="2"/>
            <a:r>
              <a:rPr lang="ko-KR" altLang="en-US" dirty="0"/>
              <a:t>각 채널별 특징에 집중하여 </a:t>
            </a:r>
            <a:r>
              <a:rPr lang="ko-KR" altLang="en-US" dirty="0" err="1"/>
              <a:t>오버피팅</a:t>
            </a:r>
            <a:r>
              <a:rPr lang="ko-KR" altLang="en-US" dirty="0"/>
              <a:t> 가능성 감소</a:t>
            </a:r>
            <a:endParaRPr lang="en-US" altLang="ko-KR" dirty="0"/>
          </a:p>
          <a:p>
            <a:pPr lvl="1"/>
            <a:endParaRPr lang="en-US" altLang="ko-KR" dirty="0"/>
          </a:p>
          <a:p>
            <a:pPr lvl="1"/>
            <a:endParaRPr lang="en-US" altLang="ko-KR" dirty="0"/>
          </a:p>
          <a:p>
            <a:endParaRPr lang="en-US" altLang="ko-KR" dirty="0"/>
          </a:p>
        </p:txBody>
      </p:sp>
      <p:pic>
        <p:nvPicPr>
          <p:cNvPr id="7" name="그림 6">
            <a:extLst>
              <a:ext uri="{FF2B5EF4-FFF2-40B4-BE49-F238E27FC236}">
                <a16:creationId xmlns:a16="http://schemas.microsoft.com/office/drawing/2014/main" id="{58A8077B-0E23-D59D-1581-60C372CB0AA3}"/>
              </a:ext>
            </a:extLst>
          </p:cNvPr>
          <p:cNvPicPr>
            <a:picLocks noChangeAspect="1"/>
          </p:cNvPicPr>
          <p:nvPr/>
        </p:nvPicPr>
        <p:blipFill>
          <a:blip r:embed="rId3"/>
          <a:stretch>
            <a:fillRect/>
          </a:stretch>
        </p:blipFill>
        <p:spPr>
          <a:xfrm>
            <a:off x="1510256" y="3003771"/>
            <a:ext cx="1399376" cy="292893"/>
          </a:xfrm>
          <a:prstGeom prst="rect">
            <a:avLst/>
          </a:prstGeom>
        </p:spPr>
      </p:pic>
      <p:pic>
        <p:nvPicPr>
          <p:cNvPr id="9" name="그림 8">
            <a:extLst>
              <a:ext uri="{FF2B5EF4-FFF2-40B4-BE49-F238E27FC236}">
                <a16:creationId xmlns:a16="http://schemas.microsoft.com/office/drawing/2014/main" id="{76148E03-C537-0ED0-E710-4050D11BC896}"/>
              </a:ext>
            </a:extLst>
          </p:cNvPr>
          <p:cNvPicPr>
            <a:picLocks noChangeAspect="1"/>
          </p:cNvPicPr>
          <p:nvPr/>
        </p:nvPicPr>
        <p:blipFill>
          <a:blip r:embed="rId4"/>
          <a:stretch>
            <a:fillRect/>
          </a:stretch>
        </p:blipFill>
        <p:spPr>
          <a:xfrm>
            <a:off x="3916828" y="2973719"/>
            <a:ext cx="1504071" cy="352996"/>
          </a:xfrm>
          <a:prstGeom prst="rect">
            <a:avLst/>
          </a:prstGeom>
        </p:spPr>
      </p:pic>
      <p:cxnSp>
        <p:nvCxnSpPr>
          <p:cNvPr id="11" name="직선 화살표 연결선 10">
            <a:extLst>
              <a:ext uri="{FF2B5EF4-FFF2-40B4-BE49-F238E27FC236}">
                <a16:creationId xmlns:a16="http://schemas.microsoft.com/office/drawing/2014/main" id="{CBBCD224-81D2-F108-38E7-01EBA31D4C5C}"/>
              </a:ext>
            </a:extLst>
          </p:cNvPr>
          <p:cNvCxnSpPr/>
          <p:nvPr/>
        </p:nvCxnSpPr>
        <p:spPr>
          <a:xfrm>
            <a:off x="3214111" y="3118078"/>
            <a:ext cx="461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567E9E0-1F60-08A6-7B2F-F5B3A9FB62FF}"/>
              </a:ext>
            </a:extLst>
          </p:cNvPr>
          <p:cNvSpPr txBox="1"/>
          <p:nvPr/>
        </p:nvSpPr>
        <p:spPr>
          <a:xfrm>
            <a:off x="1026956" y="3326715"/>
            <a:ext cx="2053733" cy="230832"/>
          </a:xfrm>
          <a:prstGeom prst="rect">
            <a:avLst/>
          </a:prstGeom>
          <a:noFill/>
        </p:spPr>
        <p:txBody>
          <a:bodyPr wrap="square" rtlCol="0">
            <a:spAutoFit/>
          </a:bodyPr>
          <a:lstStyle/>
          <a:p>
            <a:r>
              <a:rPr lang="en-US" altLang="ko-KR" sz="900" dirty="0">
                <a:latin typeface="KoPub바탕체 Bold" panose="02020603020101020101" pitchFamily="18" charset="-127"/>
                <a:ea typeface="KoPubWorld돋움체 Bold" panose="00000800000000000000"/>
              </a:rPr>
              <a:t>N: Feature, T: Window size length</a:t>
            </a:r>
            <a:endParaRPr lang="ko-KR" altLang="en-US" sz="900" dirty="0">
              <a:latin typeface="KoPub바탕체 Bold" panose="02020603020101020101" pitchFamily="18" charset="-127"/>
              <a:ea typeface="KoPubWorld돋움체 Bold" panose="00000800000000000000"/>
            </a:endParaRPr>
          </a:p>
        </p:txBody>
      </p:sp>
      <p:pic>
        <p:nvPicPr>
          <p:cNvPr id="13" name="그림 12">
            <a:extLst>
              <a:ext uri="{FF2B5EF4-FFF2-40B4-BE49-F238E27FC236}">
                <a16:creationId xmlns:a16="http://schemas.microsoft.com/office/drawing/2014/main" id="{CCC214FD-2DEB-AF09-A020-10B51C67C70B}"/>
              </a:ext>
            </a:extLst>
          </p:cNvPr>
          <p:cNvPicPr>
            <a:picLocks noChangeAspect="1"/>
          </p:cNvPicPr>
          <p:nvPr/>
        </p:nvPicPr>
        <p:blipFill>
          <a:blip r:embed="rId5"/>
          <a:stretch>
            <a:fillRect/>
          </a:stretch>
        </p:blipFill>
        <p:spPr>
          <a:xfrm>
            <a:off x="8541639" y="903217"/>
            <a:ext cx="3476189" cy="2070502"/>
          </a:xfrm>
          <a:prstGeom prst="rect">
            <a:avLst/>
          </a:prstGeom>
        </p:spPr>
      </p:pic>
      <p:sp>
        <p:nvSpPr>
          <p:cNvPr id="14" name="직사각형 13">
            <a:extLst>
              <a:ext uri="{FF2B5EF4-FFF2-40B4-BE49-F238E27FC236}">
                <a16:creationId xmlns:a16="http://schemas.microsoft.com/office/drawing/2014/main" id="{83C02435-7F32-1CB1-025F-482AD9B9B0BB}"/>
              </a:ext>
            </a:extLst>
          </p:cNvPr>
          <p:cNvSpPr/>
          <p:nvPr/>
        </p:nvSpPr>
        <p:spPr>
          <a:xfrm>
            <a:off x="10117078" y="2014615"/>
            <a:ext cx="738366" cy="738366"/>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그림 4">
            <a:extLst>
              <a:ext uri="{FF2B5EF4-FFF2-40B4-BE49-F238E27FC236}">
                <a16:creationId xmlns:a16="http://schemas.microsoft.com/office/drawing/2014/main" id="{8C60EC69-35D4-7ED1-0232-D509E4E63515}"/>
              </a:ext>
            </a:extLst>
          </p:cNvPr>
          <p:cNvPicPr>
            <a:picLocks noChangeAspect="1"/>
          </p:cNvPicPr>
          <p:nvPr/>
        </p:nvPicPr>
        <p:blipFill>
          <a:blip r:embed="rId6"/>
          <a:stretch>
            <a:fillRect/>
          </a:stretch>
        </p:blipFill>
        <p:spPr>
          <a:xfrm>
            <a:off x="926288" y="3576993"/>
            <a:ext cx="6877403" cy="2140060"/>
          </a:xfrm>
          <a:prstGeom prst="rect">
            <a:avLst/>
          </a:prstGeom>
        </p:spPr>
      </p:pic>
    </p:spTree>
    <p:extLst>
      <p:ext uri="{BB962C8B-B14F-4D97-AF65-F5344CB8AC3E}">
        <p14:creationId xmlns:p14="http://schemas.microsoft.com/office/powerpoint/2010/main" val="165658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7826-1DC5-35A8-B3C8-8CC1D3FBB1B7}"/>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EFEA5395-5081-8FF3-94C7-EA0B9A2DA7D1}"/>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F8534ED2-4846-227A-9A1D-FBA6CE50A7FC}"/>
              </a:ext>
            </a:extLst>
          </p:cNvPr>
          <p:cNvSpPr>
            <a:spLocks noGrp="1"/>
          </p:cNvSpPr>
          <p:nvPr>
            <p:ph idx="1"/>
          </p:nvPr>
        </p:nvSpPr>
        <p:spPr/>
        <p:txBody>
          <a:bodyPr/>
          <a:lstStyle/>
          <a:p>
            <a:r>
              <a:rPr lang="en-US" altLang="ko-KR" dirty="0"/>
              <a:t>Reversible Instance Normalization(</a:t>
            </a:r>
            <a:r>
              <a:rPr lang="en-US" altLang="ko-KR" dirty="0" err="1"/>
              <a:t>RevIN</a:t>
            </a:r>
            <a:r>
              <a:rPr lang="en-US" altLang="ko-KR" dirty="0"/>
              <a:t>)</a:t>
            </a:r>
          </a:p>
          <a:p>
            <a:pPr lvl="1"/>
            <a:r>
              <a:rPr lang="ko-KR" altLang="en-US" dirty="0"/>
              <a:t>대부분의 시계열 데이터는 </a:t>
            </a:r>
            <a:r>
              <a:rPr lang="en-US" altLang="ko-KR" dirty="0"/>
              <a:t>Non-stationary</a:t>
            </a:r>
            <a:r>
              <a:rPr lang="ko-KR" altLang="en-US" dirty="0"/>
              <a:t>한 특성을 가짐</a:t>
            </a:r>
            <a:endParaRPr lang="en-US" altLang="ko-KR" dirty="0"/>
          </a:p>
          <a:p>
            <a:pPr lvl="1"/>
            <a:r>
              <a:rPr lang="ko-KR" altLang="en-US" dirty="0"/>
              <a:t>시간에 따라 평균과 분산이 변화하므로 </a:t>
            </a:r>
            <a:r>
              <a:rPr lang="en-US" altLang="ko-KR" dirty="0"/>
              <a:t>train</a:t>
            </a:r>
            <a:r>
              <a:rPr lang="ko-KR" altLang="en-US" dirty="0"/>
              <a:t>과 </a:t>
            </a:r>
            <a:r>
              <a:rPr lang="en-US" altLang="ko-KR" dirty="0"/>
              <a:t>test </a:t>
            </a:r>
            <a:r>
              <a:rPr lang="ko-KR" altLang="en-US" dirty="0"/>
              <a:t>데이터의 분포가 다른 </a:t>
            </a:r>
            <a:r>
              <a:rPr lang="en-US" altLang="ko-KR" dirty="0"/>
              <a:t>distribution shift</a:t>
            </a:r>
            <a:r>
              <a:rPr lang="ko-KR" altLang="en-US" dirty="0"/>
              <a:t>가 </a:t>
            </a:r>
            <a:r>
              <a:rPr lang="ko-KR" altLang="en-US" dirty="0" err="1"/>
              <a:t>일어남</a:t>
            </a:r>
            <a:r>
              <a:rPr lang="ko-KR" altLang="en-US" dirty="0"/>
              <a:t> </a:t>
            </a:r>
            <a:endParaRPr lang="en-US" altLang="ko-KR" dirty="0"/>
          </a:p>
          <a:p>
            <a:pPr lvl="1"/>
            <a:r>
              <a:rPr lang="ko-KR" altLang="en-US" dirty="0"/>
              <a:t>이를 해결하기 위해 </a:t>
            </a:r>
            <a:r>
              <a:rPr lang="en-US" altLang="ko-KR" dirty="0"/>
              <a:t>Input Sequence</a:t>
            </a:r>
            <a:r>
              <a:rPr lang="ko-KR" altLang="en-US" dirty="0"/>
              <a:t>에 대해 </a:t>
            </a:r>
            <a:r>
              <a:rPr lang="en-US" altLang="ko-KR" dirty="0"/>
              <a:t>Normalize</a:t>
            </a:r>
            <a:r>
              <a:rPr lang="ko-KR" altLang="en-US" dirty="0"/>
              <a:t>를 진행</a:t>
            </a:r>
            <a:endParaRPr lang="en-US" altLang="ko-KR" dirty="0"/>
          </a:p>
          <a:p>
            <a:pPr lvl="1"/>
            <a:r>
              <a:rPr lang="ko-KR" altLang="en-US" dirty="0"/>
              <a:t>사용된 평균과 분산</a:t>
            </a:r>
            <a:r>
              <a:rPr lang="en-US" altLang="ko-KR" dirty="0"/>
              <a:t>, </a:t>
            </a:r>
            <a:r>
              <a:rPr lang="el-GR" altLang="ko-KR" dirty="0"/>
              <a:t>γ</a:t>
            </a:r>
            <a:r>
              <a:rPr lang="en-US" altLang="ko-KR" dirty="0"/>
              <a:t>(scale),</a:t>
            </a:r>
            <a:r>
              <a:rPr lang="ko-KR" altLang="en-US" dirty="0"/>
              <a:t> </a:t>
            </a:r>
            <a:r>
              <a:rPr lang="el-GR" altLang="ko-KR" dirty="0"/>
              <a:t>β</a:t>
            </a:r>
            <a:r>
              <a:rPr lang="en-US" altLang="ko-KR" dirty="0"/>
              <a:t>(shift)</a:t>
            </a:r>
            <a:r>
              <a:rPr lang="ko-KR" altLang="en-US" dirty="0"/>
              <a:t>활용하여 </a:t>
            </a:r>
            <a:r>
              <a:rPr lang="en-US" altLang="ko-KR" dirty="0"/>
              <a:t>output sequence</a:t>
            </a:r>
            <a:r>
              <a:rPr lang="ko-KR" altLang="en-US" dirty="0"/>
              <a:t>에서 다시 </a:t>
            </a:r>
            <a:r>
              <a:rPr lang="en-US" altLang="ko-KR" dirty="0" err="1"/>
              <a:t>Denormalize</a:t>
            </a:r>
            <a:r>
              <a:rPr lang="en-US" altLang="ko-KR" dirty="0"/>
              <a:t> </a:t>
            </a:r>
            <a:r>
              <a:rPr lang="ko-KR" altLang="en-US" dirty="0"/>
              <a:t>진행</a:t>
            </a:r>
            <a:endParaRPr lang="en-US" altLang="ko-KR" dirty="0"/>
          </a:p>
          <a:p>
            <a:pPr lvl="1"/>
            <a:endParaRPr lang="en-US" altLang="ko-KR" dirty="0"/>
          </a:p>
        </p:txBody>
      </p:sp>
      <p:pic>
        <p:nvPicPr>
          <p:cNvPr id="15" name="그림 14">
            <a:extLst>
              <a:ext uri="{FF2B5EF4-FFF2-40B4-BE49-F238E27FC236}">
                <a16:creationId xmlns:a16="http://schemas.microsoft.com/office/drawing/2014/main" id="{B38468F7-481A-987F-8E9B-A907FE05CA95}"/>
              </a:ext>
            </a:extLst>
          </p:cNvPr>
          <p:cNvPicPr>
            <a:picLocks noChangeAspect="1"/>
          </p:cNvPicPr>
          <p:nvPr/>
        </p:nvPicPr>
        <p:blipFill>
          <a:blip r:embed="rId3"/>
          <a:stretch>
            <a:fillRect/>
          </a:stretch>
        </p:blipFill>
        <p:spPr>
          <a:xfrm>
            <a:off x="519037" y="3659042"/>
            <a:ext cx="4597636" cy="1314518"/>
          </a:xfrm>
          <a:prstGeom prst="rect">
            <a:avLst/>
          </a:prstGeom>
        </p:spPr>
      </p:pic>
      <p:pic>
        <p:nvPicPr>
          <p:cNvPr id="17" name="그림 16">
            <a:extLst>
              <a:ext uri="{FF2B5EF4-FFF2-40B4-BE49-F238E27FC236}">
                <a16:creationId xmlns:a16="http://schemas.microsoft.com/office/drawing/2014/main" id="{41253370-E08E-40D1-B621-FD2C29D21730}"/>
              </a:ext>
            </a:extLst>
          </p:cNvPr>
          <p:cNvPicPr>
            <a:picLocks noChangeAspect="1"/>
          </p:cNvPicPr>
          <p:nvPr/>
        </p:nvPicPr>
        <p:blipFill>
          <a:blip r:embed="rId4"/>
          <a:stretch>
            <a:fillRect/>
          </a:stretch>
        </p:blipFill>
        <p:spPr>
          <a:xfrm>
            <a:off x="429622" y="5201214"/>
            <a:ext cx="5778797" cy="952549"/>
          </a:xfrm>
          <a:prstGeom prst="rect">
            <a:avLst/>
          </a:prstGeom>
        </p:spPr>
      </p:pic>
      <p:pic>
        <p:nvPicPr>
          <p:cNvPr id="19" name="그림 18">
            <a:extLst>
              <a:ext uri="{FF2B5EF4-FFF2-40B4-BE49-F238E27FC236}">
                <a16:creationId xmlns:a16="http://schemas.microsoft.com/office/drawing/2014/main" id="{332F6057-EC62-B17E-4B02-82BA4BD50576}"/>
              </a:ext>
            </a:extLst>
          </p:cNvPr>
          <p:cNvPicPr>
            <a:picLocks noChangeAspect="1"/>
          </p:cNvPicPr>
          <p:nvPr/>
        </p:nvPicPr>
        <p:blipFill>
          <a:blip r:embed="rId5"/>
          <a:stretch>
            <a:fillRect/>
          </a:stretch>
        </p:blipFill>
        <p:spPr>
          <a:xfrm>
            <a:off x="6416059" y="3553263"/>
            <a:ext cx="5138678" cy="2600500"/>
          </a:xfrm>
          <a:prstGeom prst="rect">
            <a:avLst/>
          </a:prstGeom>
        </p:spPr>
      </p:pic>
      <p:sp>
        <p:nvSpPr>
          <p:cNvPr id="22" name="TextBox 21">
            <a:extLst>
              <a:ext uri="{FF2B5EF4-FFF2-40B4-BE49-F238E27FC236}">
                <a16:creationId xmlns:a16="http://schemas.microsoft.com/office/drawing/2014/main" id="{F3E08271-A3F9-5230-246A-D237E82B5F18}"/>
              </a:ext>
            </a:extLst>
          </p:cNvPr>
          <p:cNvSpPr txBox="1"/>
          <p:nvPr/>
        </p:nvSpPr>
        <p:spPr>
          <a:xfrm>
            <a:off x="519036" y="3517883"/>
            <a:ext cx="1583736" cy="369332"/>
          </a:xfrm>
          <a:prstGeom prst="rect">
            <a:avLst/>
          </a:prstGeom>
          <a:noFill/>
        </p:spPr>
        <p:txBody>
          <a:bodyPr wrap="square" rtlCol="0">
            <a:spAutoFit/>
          </a:bodyPr>
          <a:lstStyle/>
          <a:p>
            <a:r>
              <a:rPr lang="en-US" altLang="ko-KR" dirty="0"/>
              <a:t>Normalize</a:t>
            </a:r>
            <a:endParaRPr lang="ko-KR" altLang="en-US" dirty="0"/>
          </a:p>
        </p:txBody>
      </p:sp>
      <p:sp>
        <p:nvSpPr>
          <p:cNvPr id="25" name="TextBox 24">
            <a:extLst>
              <a:ext uri="{FF2B5EF4-FFF2-40B4-BE49-F238E27FC236}">
                <a16:creationId xmlns:a16="http://schemas.microsoft.com/office/drawing/2014/main" id="{5706F85B-4560-2FA1-49C7-B026A1CA914E}"/>
              </a:ext>
            </a:extLst>
          </p:cNvPr>
          <p:cNvSpPr txBox="1"/>
          <p:nvPr/>
        </p:nvSpPr>
        <p:spPr>
          <a:xfrm>
            <a:off x="519036" y="4930053"/>
            <a:ext cx="1583736" cy="369332"/>
          </a:xfrm>
          <a:prstGeom prst="rect">
            <a:avLst/>
          </a:prstGeom>
          <a:noFill/>
        </p:spPr>
        <p:txBody>
          <a:bodyPr wrap="square" rtlCol="0">
            <a:spAutoFit/>
          </a:bodyPr>
          <a:lstStyle/>
          <a:p>
            <a:r>
              <a:rPr lang="en-US" altLang="ko-KR" dirty="0" err="1"/>
              <a:t>Denormalize</a:t>
            </a:r>
            <a:endParaRPr lang="ko-KR" altLang="en-US" dirty="0"/>
          </a:p>
        </p:txBody>
      </p:sp>
    </p:spTree>
    <p:extLst>
      <p:ext uri="{BB962C8B-B14F-4D97-AF65-F5344CB8AC3E}">
        <p14:creationId xmlns:p14="http://schemas.microsoft.com/office/powerpoint/2010/main" val="190501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714D-5BD6-E39C-C1E8-222953D9B376}"/>
            </a:ext>
          </a:extLst>
        </p:cNvPr>
        <p:cNvGrpSpPr/>
        <p:nvPr/>
      </p:nvGrpSpPr>
      <p:grpSpPr>
        <a:xfrm>
          <a:off x="0" y="0"/>
          <a:ext cx="0" cy="0"/>
          <a:chOff x="0" y="0"/>
          <a:chExt cx="0" cy="0"/>
        </a:xfrm>
      </p:grpSpPr>
      <p:sp>
        <p:nvSpPr>
          <p:cNvPr id="2" name="텍스트 개체 틀 1">
            <a:extLst>
              <a:ext uri="{FF2B5EF4-FFF2-40B4-BE49-F238E27FC236}">
                <a16:creationId xmlns:a16="http://schemas.microsoft.com/office/drawing/2014/main" id="{FC09E2C6-EC52-C87B-7921-1B2C74577735}"/>
              </a:ext>
            </a:extLst>
          </p:cNvPr>
          <p:cNvSpPr>
            <a:spLocks noGrp="1"/>
          </p:cNvSpPr>
          <p:nvPr>
            <p:ph type="body" sz="quarter" idx="10"/>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C7A424E0-6B0C-9151-9FEA-8ECD9CB10297}"/>
              </a:ext>
            </a:extLst>
          </p:cNvPr>
          <p:cNvSpPr>
            <a:spLocks noGrp="1"/>
          </p:cNvSpPr>
          <p:nvPr>
            <p:ph idx="1"/>
          </p:nvPr>
        </p:nvSpPr>
        <p:spPr/>
        <p:txBody>
          <a:bodyPr/>
          <a:lstStyle/>
          <a:p>
            <a:r>
              <a:rPr lang="ko-KR" altLang="en-US" dirty="0"/>
              <a:t>시계열 데이터는 연속적이며</a:t>
            </a:r>
            <a:r>
              <a:rPr lang="en-US" altLang="ko-KR" dirty="0"/>
              <a:t>, </a:t>
            </a:r>
            <a:r>
              <a:rPr lang="ko-KR" altLang="en-US" dirty="0"/>
              <a:t>각 시점은 단일 </a:t>
            </a:r>
            <a:r>
              <a:rPr lang="en-US" altLang="ko-KR" dirty="0"/>
              <a:t>scalar </a:t>
            </a:r>
            <a:r>
              <a:rPr lang="ko-KR" altLang="en-US" dirty="0"/>
              <a:t>값으로 저장</a:t>
            </a:r>
            <a:endParaRPr lang="en-US" altLang="ko-KR" dirty="0"/>
          </a:p>
          <a:p>
            <a:pPr lvl="1"/>
            <a:r>
              <a:rPr lang="en-US" altLang="ko-KR" dirty="0"/>
              <a:t>Semantic</a:t>
            </a:r>
            <a:r>
              <a:rPr lang="ko-KR" altLang="en-US" dirty="0"/>
              <a:t>한 정보 제공 </a:t>
            </a:r>
            <a:r>
              <a:rPr lang="en-US" altLang="ko-KR" dirty="0"/>
              <a:t>X</a:t>
            </a:r>
          </a:p>
          <a:p>
            <a:endParaRPr lang="en-US" altLang="ko-KR" dirty="0"/>
          </a:p>
          <a:p>
            <a:r>
              <a:rPr lang="ko-KR" altLang="en-US" dirty="0" err="1"/>
              <a:t>정규화된</a:t>
            </a:r>
            <a:r>
              <a:rPr lang="ko-KR" altLang="en-US" dirty="0"/>
              <a:t> 데이터는 </a:t>
            </a:r>
            <a:r>
              <a:rPr lang="en-US" altLang="ko-KR" dirty="0"/>
              <a:t>patch </a:t>
            </a:r>
            <a:r>
              <a:rPr lang="ko-KR" altLang="en-US" dirty="0"/>
              <a:t>단위로 분할</a:t>
            </a:r>
            <a:endParaRPr lang="en-US" altLang="ko-KR" dirty="0"/>
          </a:p>
          <a:p>
            <a:pPr lvl="1"/>
            <a:r>
              <a:rPr lang="en-US" altLang="ko-KR" dirty="0"/>
              <a:t>Patch</a:t>
            </a:r>
            <a:r>
              <a:rPr lang="ko-KR" altLang="en-US" dirty="0"/>
              <a:t>를 하나의 </a:t>
            </a:r>
            <a:r>
              <a:rPr lang="en-US" altLang="ko-KR" dirty="0"/>
              <a:t>token</a:t>
            </a:r>
            <a:r>
              <a:rPr lang="ko-KR" altLang="en-US" dirty="0"/>
              <a:t>으로 하여 전체 데이터를 </a:t>
            </a:r>
            <a:r>
              <a:rPr lang="en-US" altLang="ko-KR" dirty="0"/>
              <a:t>token sequence</a:t>
            </a:r>
            <a:r>
              <a:rPr lang="ko-KR" altLang="en-US" dirty="0"/>
              <a:t>로 변환</a:t>
            </a:r>
            <a:endParaRPr lang="en-US" altLang="ko-KR" dirty="0"/>
          </a:p>
          <a:p>
            <a:pPr lvl="2"/>
            <a:r>
              <a:rPr lang="en-US" altLang="ko-KR" dirty="0"/>
              <a:t>Input Token</a:t>
            </a:r>
            <a:r>
              <a:rPr lang="ko-KR" altLang="en-US" dirty="0"/>
              <a:t>의 감소로 인해 </a:t>
            </a:r>
            <a:r>
              <a:rPr lang="en-US" altLang="ko-KR" dirty="0"/>
              <a:t>computational cost</a:t>
            </a:r>
            <a:r>
              <a:rPr lang="ko-KR" altLang="en-US" dirty="0"/>
              <a:t> 감소</a:t>
            </a:r>
            <a:endParaRPr lang="en-US" altLang="ko-KR" dirty="0"/>
          </a:p>
          <a:p>
            <a:pPr lvl="1"/>
            <a:endParaRPr lang="en-US" altLang="ko-KR" dirty="0"/>
          </a:p>
          <a:p>
            <a:pPr lvl="1"/>
            <a:r>
              <a:rPr lang="ko-KR" altLang="en-US" dirty="0"/>
              <a:t>각 </a:t>
            </a:r>
            <a:r>
              <a:rPr lang="en-US" altLang="ko-KR" dirty="0"/>
              <a:t>patch</a:t>
            </a:r>
            <a:r>
              <a:rPr lang="ko-KR" altLang="en-US" dirty="0"/>
              <a:t>가 시계열의 </a:t>
            </a:r>
            <a:r>
              <a:rPr lang="en-US" altLang="ko-KR" dirty="0"/>
              <a:t>local </a:t>
            </a:r>
            <a:r>
              <a:rPr lang="ko-KR" altLang="en-US" dirty="0"/>
              <a:t>정보를 유지하여 </a:t>
            </a:r>
            <a:r>
              <a:rPr lang="en-US" altLang="ko-KR" dirty="0"/>
              <a:t>semantic</a:t>
            </a:r>
            <a:r>
              <a:rPr lang="ko-KR" altLang="en-US" dirty="0"/>
              <a:t>한 정보 제공</a:t>
            </a:r>
            <a:endParaRPr lang="en-US" altLang="ko-KR" dirty="0"/>
          </a:p>
        </p:txBody>
      </p:sp>
      <p:pic>
        <p:nvPicPr>
          <p:cNvPr id="4" name="그림 3">
            <a:extLst>
              <a:ext uri="{FF2B5EF4-FFF2-40B4-BE49-F238E27FC236}">
                <a16:creationId xmlns:a16="http://schemas.microsoft.com/office/drawing/2014/main" id="{E7DEB40F-05AC-447F-76D4-A240AB1B3410}"/>
              </a:ext>
            </a:extLst>
          </p:cNvPr>
          <p:cNvPicPr>
            <a:picLocks noChangeAspect="1"/>
          </p:cNvPicPr>
          <p:nvPr/>
        </p:nvPicPr>
        <p:blipFill>
          <a:blip r:embed="rId3"/>
          <a:stretch>
            <a:fillRect/>
          </a:stretch>
        </p:blipFill>
        <p:spPr>
          <a:xfrm>
            <a:off x="8541639" y="903217"/>
            <a:ext cx="3476189" cy="2070502"/>
          </a:xfrm>
          <a:prstGeom prst="rect">
            <a:avLst/>
          </a:prstGeom>
        </p:spPr>
      </p:pic>
      <p:sp>
        <p:nvSpPr>
          <p:cNvPr id="5" name="직사각형 4">
            <a:extLst>
              <a:ext uri="{FF2B5EF4-FFF2-40B4-BE49-F238E27FC236}">
                <a16:creationId xmlns:a16="http://schemas.microsoft.com/office/drawing/2014/main" id="{3D90F673-9F2B-011B-24AD-6E0B25F206FD}"/>
              </a:ext>
            </a:extLst>
          </p:cNvPr>
          <p:cNvSpPr/>
          <p:nvPr/>
        </p:nvSpPr>
        <p:spPr>
          <a:xfrm>
            <a:off x="10117078" y="2014615"/>
            <a:ext cx="738366" cy="738366"/>
          </a:xfrm>
          <a:prstGeom prst="rect">
            <a:avLst/>
          </a:prstGeom>
          <a:noFill/>
          <a:ln w="38100">
            <a:solidFill>
              <a:srgbClr val="CD0F4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1579BCDD-6077-4EA6-6D54-E5506854D8E8}"/>
              </a:ext>
            </a:extLst>
          </p:cNvPr>
          <p:cNvPicPr>
            <a:picLocks noChangeAspect="1"/>
          </p:cNvPicPr>
          <p:nvPr/>
        </p:nvPicPr>
        <p:blipFill>
          <a:blip r:embed="rId4"/>
          <a:stretch>
            <a:fillRect/>
          </a:stretch>
        </p:blipFill>
        <p:spPr>
          <a:xfrm>
            <a:off x="1548489" y="4913869"/>
            <a:ext cx="1504071" cy="352996"/>
          </a:xfrm>
          <a:prstGeom prst="rect">
            <a:avLst/>
          </a:prstGeom>
        </p:spPr>
      </p:pic>
      <p:cxnSp>
        <p:nvCxnSpPr>
          <p:cNvPr id="11" name="직선 화살표 연결선 10">
            <a:extLst>
              <a:ext uri="{FF2B5EF4-FFF2-40B4-BE49-F238E27FC236}">
                <a16:creationId xmlns:a16="http://schemas.microsoft.com/office/drawing/2014/main" id="{D6A6E517-1F0F-668C-B978-0111B47886B2}"/>
              </a:ext>
            </a:extLst>
          </p:cNvPr>
          <p:cNvCxnSpPr/>
          <p:nvPr/>
        </p:nvCxnSpPr>
        <p:spPr>
          <a:xfrm>
            <a:off x="3308011" y="5090367"/>
            <a:ext cx="461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그림 7">
            <a:extLst>
              <a:ext uri="{FF2B5EF4-FFF2-40B4-BE49-F238E27FC236}">
                <a16:creationId xmlns:a16="http://schemas.microsoft.com/office/drawing/2014/main" id="{32BBE23C-CECE-30B6-32DE-BF9F357EB8BF}"/>
              </a:ext>
            </a:extLst>
          </p:cNvPr>
          <p:cNvPicPr>
            <a:picLocks noChangeAspect="1"/>
          </p:cNvPicPr>
          <p:nvPr/>
        </p:nvPicPr>
        <p:blipFill>
          <a:blip r:embed="rId5"/>
          <a:stretch>
            <a:fillRect/>
          </a:stretch>
        </p:blipFill>
        <p:spPr>
          <a:xfrm>
            <a:off x="4168745" y="4913869"/>
            <a:ext cx="1584876" cy="352995"/>
          </a:xfrm>
          <a:prstGeom prst="rect">
            <a:avLst/>
          </a:prstGeom>
        </p:spPr>
      </p:pic>
      <p:sp>
        <p:nvSpPr>
          <p:cNvPr id="10" name="TextBox 9">
            <a:extLst>
              <a:ext uri="{FF2B5EF4-FFF2-40B4-BE49-F238E27FC236}">
                <a16:creationId xmlns:a16="http://schemas.microsoft.com/office/drawing/2014/main" id="{2C0FCDA2-FA11-A187-2A89-56D2999B7604}"/>
              </a:ext>
            </a:extLst>
          </p:cNvPr>
          <p:cNvSpPr txBox="1"/>
          <p:nvPr/>
        </p:nvSpPr>
        <p:spPr>
          <a:xfrm>
            <a:off x="1120856" y="5299004"/>
            <a:ext cx="2053733" cy="230832"/>
          </a:xfrm>
          <a:prstGeom prst="rect">
            <a:avLst/>
          </a:prstGeom>
          <a:noFill/>
        </p:spPr>
        <p:txBody>
          <a:bodyPr wrap="square" rtlCol="0">
            <a:spAutoFit/>
          </a:bodyPr>
          <a:lstStyle/>
          <a:p>
            <a:r>
              <a:rPr lang="en-US" altLang="ko-KR" sz="900" dirty="0">
                <a:latin typeface="KoPub바탕체 Bold" panose="02020603020101020101" pitchFamily="18" charset="-127"/>
                <a:ea typeface="KoPubWorld돋움체 Bold" panose="00000800000000000000"/>
              </a:rPr>
              <a:t>P: patch</a:t>
            </a:r>
            <a:r>
              <a:rPr lang="ko-KR" altLang="en-US" sz="900" dirty="0">
                <a:latin typeface="KoPub바탕체 Bold" panose="02020603020101020101" pitchFamily="18" charset="-127"/>
                <a:ea typeface="KoPubWorld돋움체 Bold" panose="00000800000000000000"/>
              </a:rPr>
              <a:t> 개수</a:t>
            </a:r>
            <a:r>
              <a:rPr lang="en-US" altLang="ko-KR" sz="900" dirty="0">
                <a:latin typeface="KoPub바탕체 Bold" panose="02020603020101020101" pitchFamily="18" charset="-127"/>
                <a:ea typeface="KoPubWorld돋움체 Bold" panose="00000800000000000000"/>
              </a:rPr>
              <a:t>, </a:t>
            </a:r>
            <a:r>
              <a:rPr lang="en-US" altLang="ko-KR" sz="900" dirty="0" err="1">
                <a:latin typeface="KoPub바탕체 Bold" panose="02020603020101020101" pitchFamily="18" charset="-127"/>
                <a:ea typeface="KoPubWorld돋움체 Bold" panose="00000800000000000000"/>
              </a:rPr>
              <a:t>L</a:t>
            </a:r>
            <a:r>
              <a:rPr lang="en-US" altLang="ko-KR" sz="800" dirty="0" err="1">
                <a:latin typeface="KoPub바탕체 Bold" panose="02020603020101020101" pitchFamily="18" charset="-127"/>
                <a:ea typeface="KoPubWorld돋움체 Bold" panose="00000800000000000000"/>
              </a:rPr>
              <a:t>p</a:t>
            </a:r>
            <a:r>
              <a:rPr lang="en-US" altLang="ko-KR" sz="900" dirty="0">
                <a:latin typeface="KoPub바탕체 Bold" panose="02020603020101020101" pitchFamily="18" charset="-127"/>
                <a:ea typeface="KoPubWorld돋움체 Bold" panose="00000800000000000000"/>
              </a:rPr>
              <a:t>: Patch </a:t>
            </a:r>
            <a:r>
              <a:rPr lang="ko-KR" altLang="en-US" sz="900" dirty="0">
                <a:latin typeface="KoPub바탕체 Bold" panose="02020603020101020101" pitchFamily="18" charset="-127"/>
                <a:ea typeface="KoPubWorld돋움체 Bold" panose="00000800000000000000"/>
              </a:rPr>
              <a:t>길이</a:t>
            </a:r>
          </a:p>
        </p:txBody>
      </p:sp>
      <p:pic>
        <p:nvPicPr>
          <p:cNvPr id="7" name="그림 6">
            <a:extLst>
              <a:ext uri="{FF2B5EF4-FFF2-40B4-BE49-F238E27FC236}">
                <a16:creationId xmlns:a16="http://schemas.microsoft.com/office/drawing/2014/main" id="{74637F59-9F29-3AA4-3F37-1FE262A73075}"/>
              </a:ext>
            </a:extLst>
          </p:cNvPr>
          <p:cNvPicPr>
            <a:picLocks noChangeAspect="1"/>
          </p:cNvPicPr>
          <p:nvPr/>
        </p:nvPicPr>
        <p:blipFill>
          <a:blip r:embed="rId6"/>
          <a:stretch>
            <a:fillRect/>
          </a:stretch>
        </p:blipFill>
        <p:spPr>
          <a:xfrm>
            <a:off x="5963025" y="4410818"/>
            <a:ext cx="5253056" cy="1820072"/>
          </a:xfrm>
          <a:prstGeom prst="rect">
            <a:avLst/>
          </a:prstGeom>
        </p:spPr>
      </p:pic>
    </p:spTree>
    <p:extLst>
      <p:ext uri="{BB962C8B-B14F-4D97-AF65-F5344CB8AC3E}">
        <p14:creationId xmlns:p14="http://schemas.microsoft.com/office/powerpoint/2010/main" val="30472363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9565</TotalTime>
  <Words>883</Words>
  <Application>Microsoft Office PowerPoint</Application>
  <PresentationFormat>와이드스크린</PresentationFormat>
  <Paragraphs>206</Paragraphs>
  <Slides>20</Slides>
  <Notes>12</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20</vt:i4>
      </vt:variant>
    </vt:vector>
  </HeadingPairs>
  <TitlesOfParts>
    <vt:vector size="30" baseType="lpstr">
      <vt:lpstr>KoPubWorld돋움체 Bold</vt:lpstr>
      <vt:lpstr>KoPubWorld돋움체 Medium</vt:lpstr>
      <vt:lpstr>KoPub바탕체 Bold</vt:lpstr>
      <vt:lpstr>Malgun Gothic Semilight</vt:lpstr>
      <vt:lpstr>맑은 고딕</vt:lpstr>
      <vt:lpstr>Arial</vt:lpstr>
      <vt:lpstr>Calibri</vt:lpstr>
      <vt:lpstr>Calibri Light</vt:lpstr>
      <vt:lpstr>Wingdings 2</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cs.hong</dc:creator>
  <cp:lastModifiedBy>박명수</cp:lastModifiedBy>
  <cp:revision>729</cp:revision>
  <dcterms:created xsi:type="dcterms:W3CDTF">2022-02-02T04:32:22Z</dcterms:created>
  <dcterms:modified xsi:type="dcterms:W3CDTF">2025-01-14T03:22:08Z</dcterms:modified>
</cp:coreProperties>
</file>