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70" r:id="rId1"/>
  </p:sldMasterIdLst>
  <p:notesMasterIdLst>
    <p:notesMasterId r:id="rId27"/>
  </p:notesMasterIdLst>
  <p:sldIdLst>
    <p:sldId id="342" r:id="rId2"/>
    <p:sldId id="438" r:id="rId3"/>
    <p:sldId id="466" r:id="rId4"/>
    <p:sldId id="467" r:id="rId5"/>
    <p:sldId id="477" r:id="rId6"/>
    <p:sldId id="468" r:id="rId7"/>
    <p:sldId id="482" r:id="rId8"/>
    <p:sldId id="478" r:id="rId9"/>
    <p:sldId id="469" r:id="rId10"/>
    <p:sldId id="470" r:id="rId11"/>
    <p:sldId id="471" r:id="rId12"/>
    <p:sldId id="472" r:id="rId13"/>
    <p:sldId id="473" r:id="rId14"/>
    <p:sldId id="479" r:id="rId15"/>
    <p:sldId id="474" r:id="rId16"/>
    <p:sldId id="476" r:id="rId17"/>
    <p:sldId id="484" r:id="rId18"/>
    <p:sldId id="483" r:id="rId19"/>
    <p:sldId id="485" r:id="rId20"/>
    <p:sldId id="486" r:id="rId21"/>
    <p:sldId id="487" r:id="rId22"/>
    <p:sldId id="480" r:id="rId23"/>
    <p:sldId id="488" r:id="rId24"/>
    <p:sldId id="481" r:id="rId25"/>
    <p:sldId id="489" r:id="rId26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391DFF"/>
    <a:srgbClr val="BA0660"/>
    <a:srgbClr val="FF9900"/>
    <a:srgbClr val="ED7D31"/>
    <a:srgbClr val="00DCEE"/>
    <a:srgbClr val="FFFF00"/>
    <a:srgbClr val="FFFF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7" autoAdjust="0"/>
    <p:restoredTop sz="96419" autoAdjust="0"/>
  </p:normalViewPr>
  <p:slideViewPr>
    <p:cSldViewPr snapToGrid="0">
      <p:cViewPr varScale="1">
        <p:scale>
          <a:sx n="110" d="100"/>
          <a:sy n="110" d="100"/>
        </p:scale>
        <p:origin x="978" y="1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B7AE2-2904-9DD0-DC50-B4FBBF82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C8C2320-AE07-B917-00E8-1B481A34C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E40E78F-9C58-3A08-D4FA-BB7C9F396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99747F-AC9E-7E9F-68AB-FCF569D1A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6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FF33-DFAB-67E8-883E-5930F6A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242A762-85EC-A7CE-10E2-29512B6B1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4F7AEB-0264-7CE5-4619-6EBDC328D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DF1F47-1564-BB43-81DC-B3E405401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64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78946-3672-0FC6-5175-335C0DE64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CC6A12-6C55-7F74-153E-ADB36CD77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9D46A62-F934-F77E-BCC2-AF4FB0CBE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89B2AD-D7CA-3FF0-86B3-E20517F81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32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5199E-682E-2F6F-14FF-BF889CE0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B09E8C2-A533-7207-2857-D2034D0E3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31A17F-19EE-6D05-E9A9-50C36BD79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8925BEF-4A01-CF3F-8E22-298BD0085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549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F6FD5-1BF6-40F8-C51C-E0B46DA86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3774D9D-5CC6-219A-F367-46DE83741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098FD1E-75D7-AAEA-0B83-E9855DA64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2E23AC-9499-7AE0-6DB8-5A62F135D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488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44ED-1897-1E71-18FD-2C631FE8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784C28-11EC-4141-94C0-002799E5E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8020BD-8F5E-5ED6-F949-6F750C863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304EF2-2341-F85B-47C8-6AB44CC8A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516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A53C3-58C2-0ACD-EE89-7A2F0DF77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6C2233-A101-15CD-56D4-6BA939B1E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CFD0D4-09D4-DE70-0D7A-01500DA54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D48E7C-AC0F-451C-2601-3783AB8F4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16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53C8F-4E21-0EC9-E132-3D556151A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732F8A-A628-3BE5-9ABA-0ACF6A5EB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98EC659-C9C7-74F8-1C69-16B507109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3E4B4D-9D27-42C4-CBF1-4BCF502A4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59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8C3D2-822D-1AB9-E177-43517CA44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33A11AD-4BB4-2144-A615-F322F44BC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0D11003-6B08-0CDA-B322-41E676475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C7692A-F42E-BB1D-D403-815704065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84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E62A3-34D3-6E01-AEAD-8CE21DF6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6301AB9-52C1-2088-141B-DEB2D6B0A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695B1A-6BD2-1025-1039-991F153A0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92585D-73DB-AEC4-F7CE-21D85D2DE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66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8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6DE8-6DD7-36A7-FD22-B1EC94899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2A6D1CA-E3A2-0FBD-669E-4E8271742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EF8A22-8659-2BA8-F87E-C41750F27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17603D-94FF-4CC5-1EE6-74B5A45B5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724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896CD-73F5-C9B8-B729-65D0A0ECE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7CD7A9-7710-9257-1720-BBC32B43E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3DE290A-BD9B-D4B8-7A68-9CCCBEEC9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A35E77-E32A-50D5-1237-9B397A026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180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73C1-3538-E77C-8677-4DF1998E2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863E97-C57F-0D2F-A2DE-9607F495B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99E9DF-9D6E-9F85-C111-136298200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9328BA-ABE4-847A-F1EB-D96656D4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860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42182-7691-C9FE-FF75-56637AF4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3FC41A8-0FF0-4B23-F7B1-4BF3D96EC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F4BEF34-97BE-2080-263D-9AE127149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7CD2E1-DE0A-5135-6A72-695588246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142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231D9-3942-D908-3D28-A2C073343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E77842A-988A-0CE1-A5D4-2C7300261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35D617-044A-2A93-949C-B10ADB354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59474B-5F06-BB23-FC00-A524324C8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399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D2CA5-B747-1C2B-4060-4C9BCD9E7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59896B1-6713-33F7-DB71-7E01A25C3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EC1C52-5A78-FCAB-EEE4-48560FC06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34E851-C593-D00A-29C5-95E98651E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81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68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87774-3816-357A-6FAA-A2DAE8B7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ADB79E6-E36D-0360-6414-D8BD10A5B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985E5B3-2228-37CB-E282-24A3998E3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2039C1-3D3D-9907-8BFB-61EDDE712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19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329B5-FAF6-953F-2F51-67376F3A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7BF19B2-CD2E-0564-3B3F-9C09E8208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A2A417B-A522-75EE-1B3F-C8A5B8D5A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9BE54D-FD43-5573-13CA-506238BDD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07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046A4-F860-D817-76C3-47E8BA048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DFE4AE9-0E1C-A783-111C-BDC6FDC71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51161BA-DBF2-586B-C1B7-CC935380C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E9D440-ED89-9322-4453-30141F44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17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EE66-F6FD-30D3-DADB-9F2295E5C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D7C333-12B5-EBEE-C8D3-141226C26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CB7C05-ADC1-86C2-DB9D-6DC41AE10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FBD5C7-CA39-62E7-023F-C7BF5CDCE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66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6C1CD-B588-203F-BE3B-D90885FF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0AD0ECE-5C12-4C99-D8CE-0EBAA6CBC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7CF6285-B42A-516A-2BC7-114187553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E09D23-86DF-74AA-EA42-A34E484C8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176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A66DA-7904-4ED1-E0AD-FAB503CAA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01F93D-E094-03AD-A2C2-DBBDBCD62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16EBA1D-F1B8-8E4C-0A23-25E52C23E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2C8F3D-7D2E-F9DF-91A4-F0233B553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36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8E84F63-7CCD-07EF-3438-3E099D167A4C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CAA8C2-C318-BBA5-5457-622C5FA6C1D3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FF9CA2F-B90E-73A8-4657-017E82C6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8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2025-01-14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Non-local</a:t>
            </a:r>
            <a:r>
              <a:rPr lang="ko-KR" altLang="en-US" sz="36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36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Neural Networks</a:t>
            </a:r>
          </a:p>
          <a:p>
            <a:pPr algn="ctr"/>
            <a:r>
              <a:rPr lang="en-US" altLang="ko-KR" sz="36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[CVPR, 2018]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2025.01.14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Sun-Woo Pi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CF7BA-8459-8DE9-D6A8-E4C0BD880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D3A61E3-5ADA-02ED-B11E-BF68BB3832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Non-local Operation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독</m:t>
                    </m:r>
                  </m:oMath>
                </a14:m>
                <a:r>
                  <a:rPr lang="ko-KR" altLang="en-US" dirty="0"/>
                  <a:t>립적인 구성 요소로 설계</a:t>
                </a:r>
                <a:endParaRPr lang="en-US" altLang="ko-KR" dirty="0"/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Convolutional Layer, Recurrent Layer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와 함께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기존 모델의 설계에 큰 변경 없이 통합 가능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1"/>
                <a:r>
                  <a:rPr lang="en-US" altLang="ko-KR" dirty="0"/>
                  <a:t>FC Layer </a:t>
                </a:r>
                <a:r>
                  <a:rPr lang="en-US" altLang="ko-KR" dirty="0">
                    <a:sym typeface="Wingdings" panose="05000000000000000000" pitchFamily="2" charset="2"/>
                  </a:rPr>
                  <a:t> Non-local Operation</a:t>
                </a:r>
                <a:endParaRPr lang="en-US" altLang="ko-KR" dirty="0"/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학습된 가중치를 기반으로 계산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데이터 내 위치 간 관계를 기반으로 계산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고정 크기 입력 필요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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가변 크기 입력 지원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위치 정보 손실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입력 위치와 출력 위치 간의 </a:t>
                </a:r>
                <a:r>
                  <a:rPr lang="ko-KR" altLang="en-US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대응성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유지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일반적으로 네트워크의 마지막 계층에서 사용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네트워크의 초반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후반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모두에서 유연하게 사용 가능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Local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&amp;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Long-range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정보 결합 가능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D3A61E3-5ADA-02ED-B11E-BF68BB383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B9FF53CA-7253-AA97-3A17-279C969C5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Non-local Neural Networks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CAC3D3-1E16-4BF1-A206-59D7B837A119}"/>
                  </a:ext>
                </a:extLst>
              </p:cNvPr>
              <p:cNvSpPr txBox="1"/>
              <p:nvPr/>
            </p:nvSpPr>
            <p:spPr>
              <a:xfrm>
                <a:off x="7633542" y="1026160"/>
                <a:ext cx="5216660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ko-K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CAC3D3-1E16-4BF1-A206-59D7B837A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542" y="1026160"/>
                <a:ext cx="5216660" cy="625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4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1B67A-72A4-58ED-20BE-471AC26A5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2985AA1-DF8C-49E1-2B08-2F7FD9A92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</a:t>
                </a:r>
                <a:r>
                  <a:rPr lang="ko-KR" altLang="en-US" dirty="0">
                    <a:sym typeface="Wingdings" panose="05000000000000000000" pitchFamily="2" charset="2"/>
                  </a:rPr>
                  <a:t>그리고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ko-KR" sz="1600" i="1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전역적인 관계를 포착하는 본질적인 특성이 핵심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Gaussian</a:t>
                </a: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Embedded Gaussian</a:t>
                </a: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Dot Product</a:t>
                </a: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Concatenation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Linear Embedding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= 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 dirty="0" err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(1x1x1 Convolution)</a:t>
                </a:r>
              </a:p>
              <a:p>
                <a:pPr lvl="1"/>
                <a:endParaRPr lang="en-US" altLang="ko-KR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2985AA1-DF8C-49E1-2B08-2F7FD9A92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A53B951A-39E6-DA50-9EC1-34E520091E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Non-local Neural Networks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5DCCC4-AD19-697F-FECE-C1111CAECE87}"/>
                  </a:ext>
                </a:extLst>
              </p:cNvPr>
              <p:cNvSpPr txBox="1"/>
              <p:nvPr/>
            </p:nvSpPr>
            <p:spPr>
              <a:xfrm>
                <a:off x="7633542" y="1026160"/>
                <a:ext cx="5216660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ko-K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5DCCC4-AD19-697F-FECE-C1111CAEC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542" y="1026160"/>
                <a:ext cx="5216660" cy="625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41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2F95C-2D22-E1AB-458B-504F4E4AA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0DADCD9-004C-C055-273D-E67A7F6712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Dot Product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와 유사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Embedded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∅(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  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∅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∅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)</a:t>
                </a: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Gaussian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의 </a:t>
                </a:r>
                <a:r>
                  <a:rPr lang="ko-KR" altLang="en-US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확장판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입력 데이터를 </a:t>
                </a:r>
                <a:r>
                  <a:rPr lang="ko-KR" altLang="en-US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임베딩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공간으로 변환한 후 유사성을 계산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Self Attention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과 유사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Dot Product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∅(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 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∅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∅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Concatenation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𝑅𝑒𝐿𝑈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(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𝑓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𝑇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∅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  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∅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∅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0DADCD9-004C-C055-273D-E67A7F671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3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A6E2E620-CFC2-9008-B4FD-3DB52E8789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Non-local Neural Networks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3586B7-8D02-2E73-A2B6-332E1CA5F68E}"/>
                  </a:ext>
                </a:extLst>
              </p:cNvPr>
              <p:cNvSpPr txBox="1"/>
              <p:nvPr/>
            </p:nvSpPr>
            <p:spPr>
              <a:xfrm>
                <a:off x="7633542" y="1026160"/>
                <a:ext cx="5216660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ko-K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3586B7-8D02-2E73-A2B6-332E1CA5F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542" y="1026160"/>
                <a:ext cx="5216660" cy="625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43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13748-6036-D21D-9622-96FF3B468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74DF5DE-27D9-E4E8-A1CB-39D8B9196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Non-local Block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: Residual Connection</a:t>
                </a: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𝑔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∅</m:t>
                        </m:r>
                      </m:sub>
                    </m:sSub>
                  </m:oMath>
                </a14:m>
                <a:endParaRPr lang="en-US" altLang="ko-KR" b="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Channel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수를 절반으로 만들어 </a:t>
                </a:r>
                <a:r>
                  <a:rPr lang="ko-KR" altLang="en-US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계산량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감소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𝑧</m:t>
                        </m:r>
                      </m:sub>
                    </m:sSub>
                  </m:oMath>
                </a14:m>
                <a:endParaRPr lang="en-US" altLang="ko-KR" b="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출력 신호의 채널 수를 입력 신호의 채널 수와 같게 </a:t>
                </a:r>
                <a:r>
                  <a:rPr lang="ko-KR" altLang="en-US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만들어줌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74DF5DE-27D9-E4E8-A1CB-39D8B9196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8263637B-2E61-AF30-5A4F-A4315CFE1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Non-local Neural Networks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C77AB-1B71-FF77-55A4-8BB78FE8A7C3}"/>
                  </a:ext>
                </a:extLst>
              </p:cNvPr>
              <p:cNvSpPr txBox="1"/>
              <p:nvPr/>
            </p:nvSpPr>
            <p:spPr>
              <a:xfrm>
                <a:off x="3357634" y="1456101"/>
                <a:ext cx="5216660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ko-K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C77AB-1B71-FF77-55A4-8BB78FE8A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34" y="1456101"/>
                <a:ext cx="5216660" cy="625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 descr="텍스트, 스크린샷, 도표, 폰트이(가) 표시된 사진&#10;&#10;자동 생성된 설명">
            <a:extLst>
              <a:ext uri="{FF2B5EF4-FFF2-40B4-BE49-F238E27FC236}">
                <a16:creationId xmlns:a16="http://schemas.microsoft.com/office/drawing/2014/main" id="{7E0160CB-85E5-CBF6-B077-06334D381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14" y="2159842"/>
            <a:ext cx="4163006" cy="3324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38D843-50E0-C1CD-44BB-B5C0FE3B4EC2}"/>
                  </a:ext>
                </a:extLst>
              </p:cNvPr>
              <p:cNvSpPr txBox="1"/>
              <p:nvPr/>
            </p:nvSpPr>
            <p:spPr>
              <a:xfrm>
                <a:off x="6850169" y="3557484"/>
                <a:ext cx="1063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38D843-50E0-C1CD-44BB-B5C0FE3B4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169" y="3557484"/>
                <a:ext cx="10630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2406F-B5AD-1724-B288-2C77353DE5A5}"/>
                  </a:ext>
                </a:extLst>
              </p:cNvPr>
              <p:cNvSpPr txBox="1"/>
              <p:nvPr/>
            </p:nvSpPr>
            <p:spPr>
              <a:xfrm>
                <a:off x="9995175" y="2377774"/>
                <a:ext cx="1063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  <a:sym typeface="Wingdings" panose="05000000000000000000" pitchFamily="2" charset="2"/>
                            </a:rPr>
                            <m:t>𝑊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  <a:sym typeface="Wingdings" panose="05000000000000000000" pitchFamily="2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2406F-B5AD-1724-B288-2C77353DE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175" y="2377774"/>
                <a:ext cx="106306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CE2CF12-130E-2BE7-E9C1-C6FD36359CFF}"/>
              </a:ext>
            </a:extLst>
          </p:cNvPr>
          <p:cNvSpPr txBox="1"/>
          <p:nvPr/>
        </p:nvSpPr>
        <p:spPr>
          <a:xfrm>
            <a:off x="8071846" y="5562908"/>
            <a:ext cx="260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Embedded Gaussian</a:t>
            </a:r>
            <a:endParaRPr lang="ko-KR" altLang="en-US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76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2ED19-C8D7-BC0B-25B3-80FD6EBF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D7DE7E4-BC9E-A405-F277-1DEEF175043C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432977-B0F0-AA80-56D5-BD74C5BB1B99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Video Classification Models (Experiments)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9B495-5417-5545-ED1C-C08906FBEE0F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6F1A8B81-3361-3445-EA93-067EEB5BD546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947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1D326-968E-C5F8-5AF1-F7AD6CC4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C37E9C4-EAEB-AD05-D423-618546800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2755" cy="557493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>
                    <a:sym typeface="Wingdings" panose="05000000000000000000" pitchFamily="2" charset="2"/>
                  </a:rPr>
                  <a:t>32 frames, with 224x224 pixels</a:t>
                </a:r>
              </a:p>
              <a:p>
                <a:pPr lvl="1"/>
                <a:r>
                  <a:rPr lang="en-US" altLang="ko-KR" dirty="0">
                    <a:sym typeface="Wingdings" panose="05000000000000000000" pitchFamily="2" charset="2"/>
                  </a:rPr>
                  <a:t>2D </a:t>
                </a:r>
                <a:r>
                  <a:rPr lang="en-US" altLang="ko-KR" dirty="0" err="1">
                    <a:sym typeface="Wingdings" panose="05000000000000000000" pitchFamily="2" charset="2"/>
                  </a:rPr>
                  <a:t>ConvNet</a:t>
                </a:r>
                <a:r>
                  <a:rPr lang="en-US" altLang="ko-KR" dirty="0">
                    <a:sym typeface="Wingdings" panose="05000000000000000000" pitchFamily="2" charset="2"/>
                  </a:rPr>
                  <a:t> Baseline (C2D)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Frame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축의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Kernel Size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는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1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로 고정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Temporal Domain (Frames)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는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Pooling Layer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에 의해서만 조절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ko-KR" dirty="0">
                    <a:sym typeface="Wingdings" panose="05000000000000000000" pitchFamily="2" charset="2"/>
                  </a:rPr>
                  <a:t>Inflated 3D </a:t>
                </a:r>
                <a:r>
                  <a:rPr lang="en-US" altLang="ko-KR" dirty="0" err="1">
                    <a:sym typeface="Wingdings" panose="05000000000000000000" pitchFamily="2" charset="2"/>
                  </a:rPr>
                  <a:t>ConvNet</a:t>
                </a:r>
                <a:r>
                  <a:rPr lang="en-US" altLang="ko-KR" dirty="0">
                    <a:sym typeface="Wingdings" panose="05000000000000000000" pitchFamily="2" charset="2"/>
                  </a:rPr>
                  <a:t> (I3D)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2D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(1 x k x k) Kernel Size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를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3D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에서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(t x k x k) Kernel Size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로 확장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Conv1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(7 x 7)  (5 x 7 x 7)</a:t>
                </a: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Residual Block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의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4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(3 x 3)  (3 x 3 x 3)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4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첫 번째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(1 x 1)  (3 x 1 x 1)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4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ko-KR" dirty="0">
                    <a:sym typeface="Wingdings" panose="05000000000000000000" pitchFamily="2" charset="2"/>
                  </a:rPr>
                  <a:t>Non-local Network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C2D, I3D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에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Non-local Blocks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추가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1, 5, or 10 Non-local Blocks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C37E9C4-EAEB-AD05-D423-618546800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2755" cy="5574937"/>
              </a:xfrm>
              <a:blipFill>
                <a:blip r:embed="rId3"/>
                <a:stretch>
                  <a:fillRect l="-376" t="-5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696FAFA6-D4AE-6A6E-34A6-81553C692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Video Classification Models (Experiments)</a:t>
            </a:r>
            <a:endParaRPr lang="ko-KR" altLang="en-US" sz="2000" dirty="0"/>
          </a:p>
        </p:txBody>
      </p:sp>
      <p:pic>
        <p:nvPicPr>
          <p:cNvPr id="6" name="그림 5" descr="텍스트, 폰트, 번호, 스크린샷이(가) 표시된 사진&#10;&#10;자동 생성된 설명">
            <a:extLst>
              <a:ext uri="{FF2B5EF4-FFF2-40B4-BE49-F238E27FC236}">
                <a16:creationId xmlns:a16="http://schemas.microsoft.com/office/drawing/2014/main" id="{31CA81B1-3587-BB72-1C71-31343C13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00" y="859962"/>
            <a:ext cx="3686689" cy="3381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3A9971-8378-3E90-5EFF-B0CA621CCB78}"/>
              </a:ext>
            </a:extLst>
          </p:cNvPr>
          <p:cNvSpPr txBox="1"/>
          <p:nvPr/>
        </p:nvSpPr>
        <p:spPr>
          <a:xfrm>
            <a:off x="9744581" y="4325994"/>
            <a:ext cx="106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C2D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201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31695-EF46-C0DB-DF9C-A7B4E0B4D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B71E39-6E13-031D-2EA2-51BB78FEE3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2755" cy="557493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>
                    <a:sym typeface="Wingdings" panose="05000000000000000000" pitchFamily="2" charset="2"/>
                  </a:rPr>
                  <a:t>Experiments on Kinetics (Human Action Category)</a:t>
                </a:r>
              </a:p>
              <a:p>
                <a:pPr lvl="1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Non-local C2D with 1 Blocks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Stage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의 마지막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Residual Block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직전에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Non-local Block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추가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()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의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구현 방식 자체는 유의미한 성능 차이를 이끌어내지 않음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𝑅𝑒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5</m:t>
                        </m:r>
                      </m:sub>
                    </m:sSub>
                  </m:oMath>
                </a14:m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에서의 성능이 상대적으로 떨어짐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.</a:t>
                </a: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7 x 7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크기의 특징 맵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공간 해상도가 낮아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위치 간 세부적인 관계를 학습하는 데 한계가 존재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B71E39-6E13-031D-2EA2-51BB78FEE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2755" cy="5574937"/>
              </a:xfrm>
              <a:blipFill>
                <a:blip r:embed="rId3"/>
                <a:stretch>
                  <a:fillRect l="-376" t="-5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E8A48094-E787-4CAD-11EE-CE40E3A59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Video Classification Models (Experiments)</a:t>
            </a:r>
            <a:endParaRPr lang="ko-KR" altLang="en-US" sz="2000" dirty="0"/>
          </a:p>
        </p:txBody>
      </p:sp>
      <p:pic>
        <p:nvPicPr>
          <p:cNvPr id="2" name="그림 1" descr="텍스트, 폰트, 번호, 스크린샷이(가) 표시된 사진&#10;&#10;자동 생성된 설명">
            <a:extLst>
              <a:ext uri="{FF2B5EF4-FFF2-40B4-BE49-F238E27FC236}">
                <a16:creationId xmlns:a16="http://schemas.microsoft.com/office/drawing/2014/main" id="{A799C99B-E1D3-1065-0AC6-6668EA7E2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11" y="851254"/>
            <a:ext cx="3116273" cy="28585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E75BDF-F912-8F19-AC50-28AEDEDCC750}"/>
              </a:ext>
            </a:extLst>
          </p:cNvPr>
          <p:cNvSpPr txBox="1"/>
          <p:nvPr/>
        </p:nvSpPr>
        <p:spPr>
          <a:xfrm>
            <a:off x="9997007" y="3803811"/>
            <a:ext cx="106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C2D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0" name="그림 19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90D28F12-9BDD-892B-79E0-8168F05B7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13" y="2792196"/>
            <a:ext cx="3244836" cy="2121989"/>
          </a:xfrm>
          <a:prstGeom prst="rect">
            <a:avLst/>
          </a:prstGeom>
        </p:spPr>
      </p:pic>
      <p:pic>
        <p:nvPicPr>
          <p:cNvPr id="21" name="그림 20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2553CB78-7DBA-CA8B-4F01-BA5E1DC40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4" y="2960749"/>
            <a:ext cx="3464476" cy="178488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8DEAE871-097A-6FF4-F4B8-92F7D3730737}"/>
              </a:ext>
            </a:extLst>
          </p:cNvPr>
          <p:cNvSpPr/>
          <p:nvPr/>
        </p:nvSpPr>
        <p:spPr>
          <a:xfrm>
            <a:off x="5259977" y="3858121"/>
            <a:ext cx="566057" cy="385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F16ADDF-0318-2ECF-B156-AFC87446E011}"/>
              </a:ext>
            </a:extLst>
          </p:cNvPr>
          <p:cNvSpPr/>
          <p:nvPr/>
        </p:nvSpPr>
        <p:spPr>
          <a:xfrm>
            <a:off x="858055" y="3800844"/>
            <a:ext cx="1723143" cy="385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14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6B388-5EC4-9313-C00C-3E9890DC1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C89288-FD3F-DE4F-495B-DBF383A067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2755" cy="557493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Experiments on Kinetics </a:t>
                </a:r>
                <a:r>
                  <a:rPr lang="en-US" altLang="ko-KR" dirty="0">
                    <a:sym typeface="Wingdings" panose="05000000000000000000" pitchFamily="2" charset="2"/>
                  </a:rPr>
                  <a:t>(Human Action Category)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ResNet-50 C2D vs Non-local C2D</a:t>
                </a: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1-block 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𝑟𝑒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5-block  2 to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𝑟𝑒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&amp; 3 to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𝑟𝑒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10-block  4 to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𝑟𝑒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&amp; 6 to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𝑟𝑒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7C89288-FD3F-DE4F-495B-DBF383A067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2755" cy="5574937"/>
              </a:xfrm>
              <a:blipFill>
                <a:blip r:embed="rId3"/>
                <a:stretch>
                  <a:fillRect l="-376" t="-5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312AA08B-3DC3-34A1-5436-DA35A9CB7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Video Classification Models (Experiments)</a:t>
            </a:r>
            <a:endParaRPr lang="ko-KR" altLang="en-US" sz="2000" dirty="0"/>
          </a:p>
        </p:txBody>
      </p:sp>
      <p:pic>
        <p:nvPicPr>
          <p:cNvPr id="2" name="그림 1" descr="텍스트, 폰트, 번호, 스크린샷이(가) 표시된 사진&#10;&#10;자동 생성된 설명">
            <a:extLst>
              <a:ext uri="{FF2B5EF4-FFF2-40B4-BE49-F238E27FC236}">
                <a16:creationId xmlns:a16="http://schemas.microsoft.com/office/drawing/2014/main" id="{6DAF5236-9E99-2506-93A0-AF095C3CD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11" y="851254"/>
            <a:ext cx="3116273" cy="2858597"/>
          </a:xfrm>
          <a:prstGeom prst="rect">
            <a:avLst/>
          </a:prstGeom>
        </p:spPr>
      </p:pic>
      <p:pic>
        <p:nvPicPr>
          <p:cNvPr id="6" name="그림 5" descr="텍스트, 라인, 그래프, 도표이(가) 표시된 사진&#10;&#10;자동 생성된 설명">
            <a:extLst>
              <a:ext uri="{FF2B5EF4-FFF2-40B4-BE49-F238E27FC236}">
                <a16:creationId xmlns:a16="http://schemas.microsoft.com/office/drawing/2014/main" id="{07EE2731-8BC1-2712-5E95-2F93C97FA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4" y="3238861"/>
            <a:ext cx="4622081" cy="2975047"/>
          </a:xfrm>
          <a:prstGeom prst="rect">
            <a:avLst/>
          </a:prstGeom>
        </p:spPr>
      </p:pic>
      <p:pic>
        <p:nvPicPr>
          <p:cNvPr id="9" name="그림 8" descr="텍스트, 영수증, 폰트, 번호이(가) 표시된 사진&#10;&#10;자동 생성된 설명">
            <a:extLst>
              <a:ext uri="{FF2B5EF4-FFF2-40B4-BE49-F238E27FC236}">
                <a16:creationId xmlns:a16="http://schemas.microsoft.com/office/drawing/2014/main" id="{2ECB66E2-49D1-4496-E861-2C319EBE0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01" y="3803811"/>
            <a:ext cx="2314055" cy="1783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F68CF7-B83B-AAE1-38E2-14FEA3F29D4E}"/>
              </a:ext>
            </a:extLst>
          </p:cNvPr>
          <p:cNvSpPr txBox="1"/>
          <p:nvPr/>
        </p:nvSpPr>
        <p:spPr>
          <a:xfrm>
            <a:off x="9997007" y="3803811"/>
            <a:ext cx="106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C2D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327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D931D-9859-83E9-6ED5-EAE73914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923A8D-8A1C-FFFB-6835-3ABA89ADD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574937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Experiments on Kinetics </a:t>
            </a:r>
            <a:r>
              <a:rPr lang="en-US" altLang="ko-KR" dirty="0">
                <a:sym typeface="Wingdings" panose="05000000000000000000" pitchFamily="2" charset="2"/>
              </a:rPr>
              <a:t>(Human Action Category)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Non-local C2D with 5 Blocks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Stride of 8 Frames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20 Highest weighted arrows</a:t>
            </a: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B23E41D8-889B-3859-F89A-9B5E8AD62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Video Classification Models (Experiments)</a:t>
            </a:r>
            <a:endParaRPr lang="ko-KR" altLang="en-US" sz="2000" dirty="0"/>
          </a:p>
        </p:txBody>
      </p:sp>
      <p:pic>
        <p:nvPicPr>
          <p:cNvPr id="7" name="그림 6" descr="콜라주, 스크린샷, 야외이(가) 표시된 사진&#10;&#10;자동 생성된 설명">
            <a:extLst>
              <a:ext uri="{FF2B5EF4-FFF2-40B4-BE49-F238E27FC236}">
                <a16:creationId xmlns:a16="http://schemas.microsoft.com/office/drawing/2014/main" id="{42116F79-1852-A1BC-A497-8C0736A45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3" y="2812766"/>
            <a:ext cx="6009104" cy="3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7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DB936-3232-6F25-C130-E8CBE76BA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9F6246-E46A-99AB-7387-E827BA5A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574937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Experiments on Kinetics </a:t>
            </a:r>
            <a:r>
              <a:rPr lang="en-US" altLang="ko-KR" dirty="0">
                <a:sym typeface="Wingdings" panose="05000000000000000000" pitchFamily="2" charset="2"/>
              </a:rPr>
              <a:t>(Human Action Category)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Non-local C2D with 5 Blocks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3D Convolution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을 수행한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I3D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에 비해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적은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Params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및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FLOPs</a:t>
            </a: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높은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Accuracy</a:t>
            </a: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F6997ACC-7342-AAD2-8D90-5BEC2346B5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Video Classification Models (Experiments)</a:t>
            </a:r>
            <a:endParaRPr lang="ko-KR" altLang="en-US" sz="2000" dirty="0"/>
          </a:p>
        </p:txBody>
      </p:sp>
      <p:pic>
        <p:nvPicPr>
          <p:cNvPr id="2" name="그림 1" descr="텍스트, 폰트, 번호, 스크린샷이(가) 표시된 사진&#10;&#10;자동 생성된 설명">
            <a:extLst>
              <a:ext uri="{FF2B5EF4-FFF2-40B4-BE49-F238E27FC236}">
                <a16:creationId xmlns:a16="http://schemas.microsoft.com/office/drawing/2014/main" id="{C2F4963D-5F4E-8EC8-5F27-6492AEA37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11" y="851254"/>
            <a:ext cx="3116273" cy="2858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9206C0-B7CB-D440-59B5-00CDAC29CF62}"/>
              </a:ext>
            </a:extLst>
          </p:cNvPr>
          <p:cNvSpPr txBox="1"/>
          <p:nvPr/>
        </p:nvSpPr>
        <p:spPr>
          <a:xfrm>
            <a:off x="9997007" y="3803811"/>
            <a:ext cx="106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C2D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6" name="그림 5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3970714D-8C1C-4728-82CC-D0D74A644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91" y="3896739"/>
            <a:ext cx="6106377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3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Introduction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02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481E1-8682-3F8A-3CC5-8B914AA2E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48DC2D-C150-A72C-05AD-4229109DC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574937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Experiments on Kinetics </a:t>
            </a:r>
            <a:r>
              <a:rPr lang="en-US" altLang="ko-KR" dirty="0">
                <a:sym typeface="Wingdings" panose="05000000000000000000" pitchFamily="2" charset="2"/>
              </a:rPr>
              <a:t>(Human Action Category)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Non-local I3D with 5 Blocks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Non-local Block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을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I3D Model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에 추가하였을 때도 성능 개선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Non-local Operation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과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3D Convolution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이 상호 보완적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32 Frames  128 Frames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로 늘려도 여전히 긴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Sequence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에서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Non-Local Block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이 유의미한 성능 개선을 </a:t>
            </a:r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이끔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.</a:t>
            </a: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27326BB6-4185-126E-016A-B4ADB4F5D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Video Classification Models (Experiments)</a:t>
            </a:r>
            <a:endParaRPr lang="ko-KR" altLang="en-US" sz="2000" dirty="0"/>
          </a:p>
        </p:txBody>
      </p:sp>
      <p:pic>
        <p:nvPicPr>
          <p:cNvPr id="2" name="그림 1" descr="텍스트, 폰트, 번호, 스크린샷이(가) 표시된 사진&#10;&#10;자동 생성된 설명">
            <a:extLst>
              <a:ext uri="{FF2B5EF4-FFF2-40B4-BE49-F238E27FC236}">
                <a16:creationId xmlns:a16="http://schemas.microsoft.com/office/drawing/2014/main" id="{C2F25CC1-77A5-33CE-23B5-FFB656F70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11" y="851254"/>
            <a:ext cx="3116273" cy="2858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8141D-4739-F0A3-CC27-FA2F502CBD7D}"/>
              </a:ext>
            </a:extLst>
          </p:cNvPr>
          <p:cNvSpPr txBox="1"/>
          <p:nvPr/>
        </p:nvSpPr>
        <p:spPr>
          <a:xfrm>
            <a:off x="9997007" y="3803811"/>
            <a:ext cx="106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C2D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7" name="그림 6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AFEBEB38-B1FA-AC37-02DC-E4DE6602B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37" y="2630873"/>
            <a:ext cx="3628463" cy="1854042"/>
          </a:xfrm>
          <a:prstGeom prst="rect">
            <a:avLst/>
          </a:prstGeom>
        </p:spPr>
      </p:pic>
      <p:pic>
        <p:nvPicPr>
          <p:cNvPr id="10" name="그림 9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4B1322F1-126E-6218-89F6-CD642B1AE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03" y="4912806"/>
            <a:ext cx="3521530" cy="18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62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E7CA0-BA28-9F17-C7E2-970C9735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B5FA37-F90E-7623-2125-571F2299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574937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Experiments on </a:t>
            </a:r>
            <a:r>
              <a:rPr lang="en-US" altLang="ko-KR" dirty="0">
                <a:sym typeface="Wingdings" panose="05000000000000000000" pitchFamily="2" charset="2"/>
              </a:rPr>
              <a:t>Charades</a:t>
            </a:r>
          </a:p>
          <a:p>
            <a:pPr lvl="1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Non-local I3D with 5 Blocks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동일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Dataset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에 대한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2017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년 대회 우승자의 기존 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mAP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성능을 압도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BE57777C-C8B7-4175-B360-7F6E96A437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Video Classification Models (Experiments)</a:t>
            </a:r>
            <a:endParaRPr lang="ko-KR" altLang="en-US" sz="2000" dirty="0"/>
          </a:p>
        </p:txBody>
      </p:sp>
      <p:pic>
        <p:nvPicPr>
          <p:cNvPr id="2" name="그림 1" descr="텍스트, 폰트, 번호, 스크린샷이(가) 표시된 사진&#10;&#10;자동 생성된 설명">
            <a:extLst>
              <a:ext uri="{FF2B5EF4-FFF2-40B4-BE49-F238E27FC236}">
                <a16:creationId xmlns:a16="http://schemas.microsoft.com/office/drawing/2014/main" id="{F3421B80-FAD5-C2D4-775C-B7A9D31AD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11" y="851254"/>
            <a:ext cx="3116273" cy="2858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C68D4-E20C-CF58-C544-7EB8CC062065}"/>
              </a:ext>
            </a:extLst>
          </p:cNvPr>
          <p:cNvSpPr txBox="1"/>
          <p:nvPr/>
        </p:nvSpPr>
        <p:spPr>
          <a:xfrm>
            <a:off x="9997007" y="3803811"/>
            <a:ext cx="106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C2D</a:t>
            </a:r>
            <a:endParaRPr lang="ko-KR" altLang="en-US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6" name="그림 5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94AC40B2-F2AB-2085-6405-438B4BE71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5" y="2822889"/>
            <a:ext cx="6725589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4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97551-62AE-B2D1-EB14-9FF0B45C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CDC924D-8FAB-E907-2F4F-D476894D2C36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302568-8429-3F5D-4095-B44D4ED79A1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Extension: Experiments on COCO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95AA94-CCB4-E809-BD27-EBE48F378565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E1228869-E23F-EC71-57B2-2342B33D3041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1349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41653-B23F-45ED-2C34-D8DAC0716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D96BCE6-E35B-F65F-D219-0273BBF3E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492411" cy="557493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>
                    <a:sym typeface="Wingdings" panose="05000000000000000000" pitchFamily="2" charset="2"/>
                  </a:rPr>
                  <a:t>Mask R-CNN Baseline for COCO</a:t>
                </a:r>
              </a:p>
              <a:p>
                <a:pPr lvl="1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Object Detection/Segmentation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Mask R-CNN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Backbone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네트워크의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𝑟𝑒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  <m:r>
                      <a:rPr lang="ko-KR" alt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에</m:t>
                    </m:r>
                  </m:oMath>
                </a14:m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Non-local Block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추가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marL="914400" lvl="2" indent="0">
                  <a:buNone/>
                </a:pP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Pose Estimation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Mask R-CNN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Backbone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네트워크의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  <a:sym typeface="Wingdings" panose="05000000000000000000" pitchFamily="2" charset="2"/>
                      </a:rPr>
                      <m:t>𝑟𝑒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  <m:r>
                      <a:rPr lang="ko-KR" alt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에</m:t>
                    </m:r>
                  </m:oMath>
                </a14:m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Non-local Block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추가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+ </a:t>
                </a:r>
                <a:r>
                  <a:rPr lang="en-US" altLang="ko-KR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KeyPoint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Detection Head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에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4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개의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Non-local Block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추가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D96BCE6-E35B-F65F-D219-0273BBF3E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492411" cy="5574937"/>
              </a:xfrm>
              <a:blipFill>
                <a:blip r:embed="rId3"/>
                <a:stretch>
                  <a:fillRect l="-371" t="-5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7AAEA33F-261F-0DBF-0C43-95641DEAF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Extension:</a:t>
            </a:r>
            <a:r>
              <a:rPr lang="ko-KR" altLang="en-US" sz="2000" dirty="0"/>
              <a:t> </a:t>
            </a:r>
            <a:r>
              <a:rPr lang="en-US" altLang="ko-KR" sz="2000" dirty="0"/>
              <a:t>Experiments</a:t>
            </a:r>
            <a:r>
              <a:rPr lang="ko-KR" altLang="en-US" sz="2000" dirty="0"/>
              <a:t> </a:t>
            </a:r>
            <a:r>
              <a:rPr lang="en-US" altLang="ko-KR" sz="2000" dirty="0"/>
              <a:t>on</a:t>
            </a:r>
            <a:r>
              <a:rPr lang="ko-KR" altLang="en-US" sz="2000" dirty="0"/>
              <a:t> </a:t>
            </a:r>
            <a:r>
              <a:rPr lang="en-US" altLang="ko-KR" sz="2000" dirty="0"/>
              <a:t>COCO</a:t>
            </a:r>
            <a:endParaRPr lang="ko-KR" altLang="en-US" sz="2000" dirty="0"/>
          </a:p>
        </p:txBody>
      </p:sp>
      <p:pic>
        <p:nvPicPr>
          <p:cNvPr id="10" name="그림 9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67822301-209B-4246-0E92-A451A60D3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36" y="2314506"/>
            <a:ext cx="4959877" cy="1568636"/>
          </a:xfrm>
          <a:prstGeom prst="rect">
            <a:avLst/>
          </a:prstGeom>
        </p:spPr>
      </p:pic>
      <p:pic>
        <p:nvPicPr>
          <p:cNvPr id="12" name="그림 11" descr="텍스트, 폰트, 스크린샷, 라인이(가) 표시된 사진&#10;&#10;자동 생성된 설명">
            <a:extLst>
              <a:ext uri="{FF2B5EF4-FFF2-40B4-BE49-F238E27FC236}">
                <a16:creationId xmlns:a16="http://schemas.microsoft.com/office/drawing/2014/main" id="{1E108A3E-03A5-CF0C-28F4-B6B11DDFE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64" y="5171488"/>
            <a:ext cx="5798210" cy="13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62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9361B-56CA-8AEB-B04F-BE043611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50E2069-8198-1835-488C-25B5B1AF12EB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F50FC0-4C10-843C-6716-561F7D227CAC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Conclusion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866E2B-50C7-7F50-5B43-4D35BF077D06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CA369F3B-6640-0360-5A6A-E9E5E054127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7023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D9FBC-61A9-1A49-C42B-F4B7E5AE0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D80C2E-8765-D6C4-392B-2636C54D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574937"/>
          </a:xfrm>
        </p:spPr>
        <p:txBody>
          <a:bodyPr>
            <a:norm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Non-local Operation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Long-range Dependency</a:t>
            </a:r>
            <a:r>
              <a:rPr lang="ko-KR" altLang="en-US" dirty="0">
                <a:sym typeface="Wingdings" panose="05000000000000000000" pitchFamily="2" charset="2"/>
              </a:rPr>
              <a:t>를 포착하는 새로운 종류의 </a:t>
            </a:r>
            <a:r>
              <a:rPr lang="en-US" altLang="ko-KR" dirty="0">
                <a:sym typeface="Wingdings" panose="05000000000000000000" pitchFamily="2" charset="2"/>
              </a:rPr>
              <a:t>Neural Network </a:t>
            </a:r>
            <a:r>
              <a:rPr lang="ko-KR" altLang="en-US" dirty="0">
                <a:sym typeface="Wingdings" panose="05000000000000000000" pitchFamily="2" charset="2"/>
              </a:rPr>
              <a:t>제안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Non-local Block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기존 네트워크와의 높은 호환성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기존의 존재하는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Architecture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에 쉽게 결합 가능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다양한 작업에서의 범용성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Video Classification, Object Detection, Segmentation, Pose Estimation</a:t>
            </a:r>
          </a:p>
          <a:p>
            <a:pPr lvl="4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Computer Vision Problem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을 대상으로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Non-local Block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을 추가하는 것만으로도 기본 모델 대비 성능이 향상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9E28D82F-0319-2BCA-7A03-0D0281AEF9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Conclusion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8092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Deep Neural Networks</a:t>
            </a:r>
          </a:p>
          <a:p>
            <a:pPr lvl="1"/>
            <a:r>
              <a:rPr lang="en-US" altLang="ko-KR" dirty="0"/>
              <a:t>Long-range Dependency</a:t>
            </a:r>
            <a:r>
              <a:rPr lang="ko-KR" altLang="en-US" dirty="0"/>
              <a:t> 포착의 중요성</a:t>
            </a:r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Recurrent, Convolutional Operation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자연어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 Recurrent Operations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이미지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 Convolutional Operations</a:t>
            </a:r>
            <a:endParaRPr lang="en-US" altLang="ko-KR" dirty="0">
              <a:sym typeface="Wingdings" panose="05000000000000000000" pitchFamily="2" charset="2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시간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공간 축에서 지역적 데이터를 처리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4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Long-range dependency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포착하기 위해서는 해당 연산을 반복적으로 수행해야 함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ko-KR" altLang="en-US" dirty="0"/>
              <a:t>반복적 연산의 주요 한계</a:t>
            </a:r>
            <a:endParaRPr lang="en-US" altLang="ko-KR" dirty="0"/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계산 비효율성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멀리 떨어진 위치들 간의 상호작용을 모델링하는 데 있어 효과적이지 못함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43DE8292-53DC-074C-C5A4-7C3044F79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Introduction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2254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F7DA4-3772-CC29-2065-3D59B05A8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631E34-13EC-CE83-E900-BC979B78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731691"/>
          </a:xfrm>
        </p:spPr>
        <p:txBody>
          <a:bodyPr>
            <a:normAutofit/>
          </a:bodyPr>
          <a:lstStyle/>
          <a:p>
            <a:r>
              <a:rPr lang="en-US" altLang="ko-KR" dirty="0"/>
              <a:t>Non-local</a:t>
            </a:r>
            <a:r>
              <a:rPr lang="ko-KR" altLang="en-US" dirty="0"/>
              <a:t> </a:t>
            </a:r>
            <a:r>
              <a:rPr lang="en-US" altLang="ko-KR" dirty="0"/>
              <a:t>Operation</a:t>
            </a:r>
          </a:p>
          <a:p>
            <a:pPr lvl="1"/>
            <a:r>
              <a:rPr lang="en-US" altLang="ko-KR" dirty="0"/>
              <a:t>Long-range</a:t>
            </a:r>
            <a:r>
              <a:rPr lang="ko-KR" altLang="en-US" dirty="0"/>
              <a:t> </a:t>
            </a:r>
            <a:r>
              <a:rPr lang="en-US" altLang="ko-KR" dirty="0"/>
              <a:t>Dependency</a:t>
            </a:r>
            <a:r>
              <a:rPr lang="ko-KR" altLang="en-US" dirty="0"/>
              <a:t>를 포착하기 위한</a:t>
            </a:r>
            <a:r>
              <a:rPr lang="en-US" altLang="ko-KR" dirty="0"/>
              <a:t> Efficient, Simple, Generic Component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특정 위치를 계산할 때 주변만이 아닌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모든 위치와의 상호작용 관계를 계산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위치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 Space (Position) &amp; Time (Frame)</a:t>
            </a:r>
          </a:p>
          <a:p>
            <a:pPr lvl="3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(Image, Video, Sequence) Problems</a:t>
            </a: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  <a:sym typeface="Wingdings" panose="05000000000000000000" pitchFamily="2" charset="2"/>
            </a:endParaRP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Efficient, Simple, Generic Component</a:t>
            </a: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입력 전체를 고려하고 모든 위치 간의 관계를 한 번의 연산으로 계산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적은 연산만으로도 좋은 성능을 보임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입력과 출력의 크기가 같기 때문에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쉽게 다른 연산과 조합 가능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/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/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F06ABF26-3EC5-BE48-C27F-B431D7E60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Introduction</a:t>
            </a:r>
            <a:endParaRPr lang="ko-KR" altLang="en-US" sz="2000" dirty="0"/>
          </a:p>
        </p:txBody>
      </p:sp>
      <p:pic>
        <p:nvPicPr>
          <p:cNvPr id="4" name="그림 3" descr="축구, 운동장, 야외, 운동 경기이(가) 표시된 사진&#10;&#10;자동 생성된 설명">
            <a:extLst>
              <a:ext uri="{FF2B5EF4-FFF2-40B4-BE49-F238E27FC236}">
                <a16:creationId xmlns:a16="http://schemas.microsoft.com/office/drawing/2014/main" id="{0CD52943-6B8E-30A2-A723-6929E611F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92" y="3054114"/>
            <a:ext cx="4649755" cy="1440190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1C3975F-B205-83F6-1E6B-D65C7BB2DCC7}"/>
              </a:ext>
            </a:extLst>
          </p:cNvPr>
          <p:cNvCxnSpPr>
            <a:cxnSpLocks/>
          </p:cNvCxnSpPr>
          <p:nvPr/>
        </p:nvCxnSpPr>
        <p:spPr>
          <a:xfrm>
            <a:off x="3303973" y="4097857"/>
            <a:ext cx="5256556" cy="5354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9B0BEE-AC8F-F260-BF52-6A2BD389A1D9}"/>
              </a:ext>
            </a:extLst>
          </p:cNvPr>
          <p:cNvSpPr txBox="1"/>
          <p:nvPr/>
        </p:nvSpPr>
        <p:spPr>
          <a:xfrm>
            <a:off x="4972598" y="4405842"/>
            <a:ext cx="106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Time</a:t>
            </a:r>
            <a:endParaRPr lang="ko-KR" altLang="en-US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18BCE39-0211-DE91-A678-87B427C9D710}"/>
              </a:ext>
            </a:extLst>
          </p:cNvPr>
          <p:cNvSpPr/>
          <p:nvPr/>
        </p:nvSpPr>
        <p:spPr>
          <a:xfrm>
            <a:off x="3730382" y="3006567"/>
            <a:ext cx="1242216" cy="136687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627151-AA69-9201-A89D-AD27E5297562}"/>
              </a:ext>
            </a:extLst>
          </p:cNvPr>
          <p:cNvSpPr txBox="1"/>
          <p:nvPr/>
        </p:nvSpPr>
        <p:spPr>
          <a:xfrm>
            <a:off x="2772439" y="3314006"/>
            <a:ext cx="106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Space</a:t>
            </a:r>
            <a:endParaRPr lang="ko-KR" altLang="en-US" dirty="0">
              <a:solidFill>
                <a:srgbClr val="0070C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660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3B84B-7ADC-B07A-EE44-551853B78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7DD2FF3-0CAE-4037-2C4C-4FB78B2CBE99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57FFEE-65BC-A46F-7C5D-48A5CB551844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Related Work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D6280A-6202-20E2-B5EA-523712C94A27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5F0132F1-4795-7335-D6C7-43AFD5E73215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20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38A8B-FB9B-BB30-230D-2EB86C4F6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58B6F1-C895-FDA8-3919-3A3E4068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574937"/>
          </a:xfrm>
        </p:spPr>
        <p:txBody>
          <a:bodyPr>
            <a:normAutofit/>
          </a:bodyPr>
          <a:lstStyle/>
          <a:p>
            <a:r>
              <a:rPr lang="en-US" altLang="ko-KR" dirty="0"/>
              <a:t>Non-local Image Processing</a:t>
            </a:r>
          </a:p>
          <a:p>
            <a:pPr lvl="1"/>
            <a:r>
              <a:rPr lang="ko-KR" altLang="en-US" dirty="0"/>
              <a:t>이미지의 국소적 </a:t>
            </a:r>
            <a:r>
              <a:rPr lang="ko-KR" altLang="en-US" dirty="0" err="1"/>
              <a:t>정보뿐</a:t>
            </a:r>
            <a:r>
              <a:rPr lang="ko-KR" altLang="en-US" dirty="0"/>
              <a:t> 아니라 멀리 떨어진 픽셀이나 패치의 유사도를 계산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Denoising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Image Restoration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Super Resolution</a:t>
            </a: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endParaRPr lang="en-US" altLang="ko-KR" dirty="0"/>
          </a:p>
          <a:p>
            <a:r>
              <a:rPr lang="en-US" altLang="ko-KR" dirty="0"/>
              <a:t>Feedforward Modeling for Sequences</a:t>
            </a:r>
          </a:p>
          <a:p>
            <a:pPr lvl="1"/>
            <a:r>
              <a:rPr lang="en-US" altLang="ko-KR" dirty="0"/>
              <a:t>Recurrent </a:t>
            </a:r>
            <a:r>
              <a:rPr lang="ko-KR" altLang="en-US" dirty="0"/>
              <a:t>네트워크 대신 </a:t>
            </a:r>
            <a:r>
              <a:rPr lang="en-US" altLang="ko-KR" dirty="0"/>
              <a:t>Feedforward </a:t>
            </a:r>
            <a:r>
              <a:rPr lang="ko-KR" altLang="en-US" dirty="0"/>
              <a:t>네트워크를 활용한 음성 및 언어 모델링</a:t>
            </a:r>
            <a:endParaRPr lang="en-US" altLang="ko-KR" dirty="0"/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매우 깊은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1D Convolution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Layer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사용하여 넓은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Receptive Field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확보함으로써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Long-range Dependency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포착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Feedforward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네트워크는 구조적으로 병렬화가 가능하기 때문에 더 빠르고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효율적</a:t>
            </a:r>
            <a:endParaRPr lang="en-US" altLang="ko-KR" dirty="0"/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/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0C8A5C59-E212-CFC2-A49B-E945E9ED4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Related Work</a:t>
            </a:r>
            <a:endParaRPr lang="ko-KR" altLang="en-US" sz="2000" dirty="0"/>
          </a:p>
        </p:txBody>
      </p:sp>
      <p:pic>
        <p:nvPicPr>
          <p:cNvPr id="9" name="그림 8" descr="텍스트, 스크린샷, 만화, 예술이(가) 표시된 사진&#10;&#10;자동 생성된 설명">
            <a:extLst>
              <a:ext uri="{FF2B5EF4-FFF2-40B4-BE49-F238E27FC236}">
                <a16:creationId xmlns:a16="http://schemas.microsoft.com/office/drawing/2014/main" id="{82C6E064-2E57-E73A-B71D-EB4100903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26" y="3119461"/>
            <a:ext cx="7233748" cy="15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1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091E2-EAD4-4A2D-D65C-BEEB2251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FEDD03-54E0-6196-194F-EBF6DD933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Self-Attention</a:t>
            </a:r>
          </a:p>
          <a:p>
            <a:pPr lvl="1"/>
            <a:r>
              <a:rPr lang="ko-KR" altLang="en-US" dirty="0"/>
              <a:t>주로 기계 번역에서 활용</a:t>
            </a:r>
            <a:endParaRPr lang="en-US" altLang="ko-KR" dirty="0"/>
          </a:p>
          <a:p>
            <a:pPr lvl="1"/>
            <a:r>
              <a:rPr lang="en-US" altLang="ko-KR" dirty="0"/>
              <a:t>Sequence</a:t>
            </a:r>
            <a:r>
              <a:rPr lang="ko-KR" altLang="en-US" dirty="0"/>
              <a:t>의 특정 위치에 대한 응답을 계산할 때</a:t>
            </a:r>
            <a:r>
              <a:rPr lang="en-US" altLang="ko-KR" dirty="0"/>
              <a:t>, </a:t>
            </a:r>
            <a:r>
              <a:rPr lang="ko-KR" altLang="en-US" dirty="0"/>
              <a:t>전체 </a:t>
            </a:r>
            <a:r>
              <a:rPr lang="en-US" altLang="ko-KR" dirty="0"/>
              <a:t>Sequence </a:t>
            </a:r>
            <a:r>
              <a:rPr lang="ko-KR" altLang="en-US" dirty="0"/>
              <a:t>내의 모든 위치를 참조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Non-local Operations</a:t>
            </a: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기계 번역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 Computer Vision (Image &amp; Video)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Video Classification Architectures</a:t>
            </a:r>
          </a:p>
          <a:p>
            <a:pPr lvl="1"/>
            <a:r>
              <a:rPr lang="ko-KR" altLang="en-US" dirty="0"/>
              <a:t>일반적으로 </a:t>
            </a:r>
            <a:r>
              <a:rPr lang="en-US" altLang="ko-KR" dirty="0"/>
              <a:t>CNN (for Spatial) + RNN (for Temporal) </a:t>
            </a:r>
            <a:r>
              <a:rPr lang="ko-KR" altLang="en-US" dirty="0"/>
              <a:t>조합의 구조가 사용되어 옴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3D Convolution</a:t>
            </a:r>
            <a:r>
              <a:rPr lang="ko-KR" altLang="en-US" dirty="0"/>
              <a:t>을 활용하여 한 번의 연산으로 </a:t>
            </a:r>
            <a:r>
              <a:rPr lang="en-US" altLang="ko-KR" dirty="0"/>
              <a:t>Spatial </a:t>
            </a:r>
            <a:r>
              <a:rPr lang="ko-KR" altLang="en-US" dirty="0"/>
              <a:t>및 </a:t>
            </a:r>
            <a:r>
              <a:rPr lang="en-US" altLang="ko-KR" dirty="0"/>
              <a:t>Temporal </a:t>
            </a:r>
            <a:r>
              <a:rPr lang="ko-KR" altLang="en-US" dirty="0"/>
              <a:t>정보를 동시에 처리하려는 시도</a:t>
            </a:r>
            <a:endParaRPr lang="en-US" altLang="ko-KR" dirty="0"/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/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DFF08C5A-0C11-0C47-7175-AAFB3C291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Related Work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168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8CC46-D3E3-A6FA-0736-F49AA633B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14E4CC9-7316-F8BB-B176-2201E5948AE8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7ECF7C-C24D-5EC1-43B7-9F878B063FA0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Non-local Neural Networks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0C0F91-C79E-031D-0105-D75FEE45EC39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3FB028F8-E3AF-FE2B-234A-7F71677EB147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091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00B6F-CB09-7CA7-CEAB-2BC709A7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4C73179-D78D-297C-CD75-4C0DA6D357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Non-local Operation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입력 신호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출력 신호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입력 신호의 크기 유지</a:t>
                </a:r>
                <a:r>
                  <a:rPr lang="en-US" altLang="ko-KR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ko-K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altLang="ko-KR" dirty="0"/>
                  <a:t> : Normalize factor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특정 위치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가능한 모든 위치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altLang="ko-KR" dirty="0"/>
                  <a:t> :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와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ko-KR" altLang="en-US" dirty="0"/>
                  <a:t>의 관계를 계산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특성 표현 계산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연산 과정 중에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모든 위치가 고려됨</a:t>
                </a:r>
                <a:r>
                  <a:rPr lang="en-US" altLang="ko-KR" dirty="0"/>
                  <a:t>.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Convolution Operation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– 1 &lt;= 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𝑗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&lt;= </m:t>
                    </m:r>
                    <m:r>
                      <a:rPr lang="en-US" altLang="ko-KR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+ 1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(1D)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Recurrent Operation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𝑗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</m:t>
                    </m:r>
                    <m:r>
                      <a:rPr lang="en-US" altLang="ko-KR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  or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− 1</m:t>
                    </m:r>
                  </m:oMath>
                </a14:m>
                <a:endParaRPr lang="en-US" altLang="ko-KR" dirty="0">
                  <a:latin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Non-local Operation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j</m:t>
                    </m:r>
                    <m:r>
                      <a:rPr lang="en-US" altLang="ko-KR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∀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/>
                    </m:nary>
                  </m:oMath>
                </a14:m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4C73179-D78D-297C-CD75-4C0DA6D357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 b="-80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5CA227C1-FA1A-9602-5BD8-48BC116B8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Non-local Neural Networks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41B4D8-298B-2B98-5183-6AB7ADEF615F}"/>
                  </a:ext>
                </a:extLst>
              </p:cNvPr>
              <p:cNvSpPr txBox="1"/>
              <p:nvPr/>
            </p:nvSpPr>
            <p:spPr>
              <a:xfrm>
                <a:off x="4899220" y="2322310"/>
                <a:ext cx="5216660" cy="938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ko-K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41B4D8-298B-2B98-5183-6AB7ADEF6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20" y="2322310"/>
                <a:ext cx="5216660" cy="938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76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26956</TotalTime>
  <Words>1250</Words>
  <Application>Microsoft Office PowerPoint</Application>
  <PresentationFormat>와이드스크린</PresentationFormat>
  <Paragraphs>268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7" baseType="lpstr">
      <vt:lpstr>KoPubWorld돋움체 Bold</vt:lpstr>
      <vt:lpstr>KoPubWorld돋움체 Medium</vt:lpstr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Sunwoo Pi</cp:lastModifiedBy>
  <cp:revision>2454</cp:revision>
  <cp:lastPrinted>2025-01-14T03:45:11Z</cp:lastPrinted>
  <dcterms:created xsi:type="dcterms:W3CDTF">2020-01-31T06:40:47Z</dcterms:created>
  <dcterms:modified xsi:type="dcterms:W3CDTF">2025-01-14T03:46:21Z</dcterms:modified>
</cp:coreProperties>
</file>