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0"/>
  </p:notesMasterIdLst>
  <p:handoutMasterIdLst>
    <p:handoutMasterId r:id="rId31"/>
  </p:handoutMasterIdLst>
  <p:sldIdLst>
    <p:sldId id="342" r:id="rId2"/>
    <p:sldId id="346" r:id="rId3"/>
    <p:sldId id="347" r:id="rId4"/>
    <p:sldId id="398" r:id="rId5"/>
    <p:sldId id="348" r:id="rId6"/>
    <p:sldId id="400" r:id="rId7"/>
    <p:sldId id="401" r:id="rId8"/>
    <p:sldId id="360" r:id="rId9"/>
    <p:sldId id="372" r:id="rId10"/>
    <p:sldId id="362" r:id="rId11"/>
    <p:sldId id="363" r:id="rId12"/>
    <p:sldId id="364" r:id="rId13"/>
    <p:sldId id="365" r:id="rId14"/>
    <p:sldId id="374" r:id="rId15"/>
    <p:sldId id="367" r:id="rId16"/>
    <p:sldId id="368" r:id="rId17"/>
    <p:sldId id="402" r:id="rId18"/>
    <p:sldId id="352" r:id="rId19"/>
    <p:sldId id="361" r:id="rId20"/>
    <p:sldId id="387" r:id="rId21"/>
    <p:sldId id="392" r:id="rId22"/>
    <p:sldId id="391" r:id="rId23"/>
    <p:sldId id="403" r:id="rId24"/>
    <p:sldId id="393" r:id="rId25"/>
    <p:sldId id="394" r:id="rId26"/>
    <p:sldId id="395" r:id="rId27"/>
    <p:sldId id="396" r:id="rId28"/>
    <p:sldId id="39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DC5"/>
    <a:srgbClr val="FFF3CD"/>
    <a:srgbClr val="7D5DA6"/>
    <a:srgbClr val="DC9490"/>
    <a:srgbClr val="A2BFF4"/>
    <a:srgbClr val="000000"/>
    <a:srgbClr val="3E3E3E"/>
    <a:srgbClr val="CD0F41"/>
    <a:srgbClr val="D5B186"/>
    <a:srgbClr val="DC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72242" autoAdjust="0"/>
  </p:normalViewPr>
  <p:slideViewPr>
    <p:cSldViewPr snapToGrid="0" showGuides="1">
      <p:cViewPr varScale="1">
        <p:scale>
          <a:sx n="80" d="100"/>
          <a:sy n="80" d="100"/>
        </p:scale>
        <p:origin x="1716" y="78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2025-01-14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03:40:36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 655 24464,'0'25'0,"-1"2"0,-2-2 0,0 1 0,-2-1 0,1 0 0,-2 0 0,-1-1 0,-1 1 0,-1-1 0,0 0 0,-1-2 0,-1 1 0,-1-1 0,-1 0 0,0-1 0,-1-1 0,-1 0 0,0 0 0,-2-2 0,0 0 0,0-1 0,-2 0 0,1-2 0,-2 0 0,1-2 0,-2 1 0,1-2 0,-1-1 0,-1 0 0,0-2 0,0-1 0,-1 0 0,1-2 0,-1 0 0,0-2 0,-1-1 0,1 0 0,0-2 0,-1 0 0,1-2 0,-1 0 0,1-2 0,0 0 0,0-1 0,0-2 0,0 0 0,1-2 0,0 0 0,0-1 0,1-2 0,-1 0 0,2-1 0,-1-2 0,1 1 0,1-2 0,1 0 0,0-2 0,0 0 0,1-1 0,1 0 0,0-2 0,1 0 0,1 0 0,1-1 0,0-1 0,1 0 0,1-1 0,1 1 0,0-2 0,2 0 0,0-1 0,2 1 0,-1-1 0,2 0 0,1 0 0,1-1 0,1 1 0,1-2 0,0 2 0,2-1 0,0 1 0,1-1 0,1 0 0,1 1 0,1 0 0,2 0 0,-1 1 0,2 0 0,0-1 0,2 2 0,0 0 0,1 0 0,1 0 0,1 2 0,0 0 0,1 0 0,1 2 0,1 0 0,0 0 0,1 1 0,1 1 0,0 1 0,0 0 0,1 1 0,1 2 0,1-1 0,-1 3 0,2-1 0,-1 2 0,1 0 0,0 2 0,0 0 0,1 2 0,0 1 0,0 0 0,0 1 0,0 2 0,1 1 0,-1 0 0,1 2 0,-1 0 0,0 1 0,1 2 0,-1 1 0,0 0 0,-1 1 0,1 2 0,-1 0 0,0 2 0,0 0 0,-1 2 0,-1-1 0,1 3 0,-2-1 0,1 2 0,-2 1 0,1 0 0,-2 1 0,0 1 0,0 1 0,-2 0 0,0 0 0,-1 2 0,-1 0 0,0 0 0,-1 2 0,-1 0 0,-1 0 0,-1 0 0,0 2 0,-1-1 0,-1 0 0,-1 1 0,-2 0 0,1 0 0,-2 1 0,0 0 0,-2-1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01:52:05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1379 778 24464,'-1'30'0,"0"1"0,-2-1 0,-1 1 0,-1-1 0,0-1 0,-2 1 0,-1-1 0,-1 0 0,-1 0 0,-1-1 0,0-1 0,-2 0 0,-1-1 0,-1 0 0,0-1 0,-1-1 0,-1 0 0,-1-1 0,-1-1 0,-1-1 0,0-1 0,-1 0 0,0-2 0,-2 0 0,1-2 0,-2 0 0,0-2 0,0-1 0,-1 0 0,0-2 0,-1-1 0,0-1 0,0-2 0,0 0 0,-1-2 0,0-1 0,0-1 0,0-1 0,0-1 0,0-2 0,0-1 0,0-1 0,0-1 0,1-1 0,-1-2 0,1 0 0,0-2 0,1-1 0,0-1 0,0-2 0,0 0 0,2-1 0,-1-2 0,1 0 0,1-2 0,1 0 0,0-2 0,0 0 0,2-1 0,0-1 0,1-1 0,1-1 0,1 0 0,0-1 0,2-1 0,0 0 0,1-1 0,1 0 0,1-1 0,2-1 0,0 0 0,1 0 0,1-1 0,1 1 0,1-1 0,2-1 0,0 1 0,2-1 0,0 1 0,2-1 0,0 1 0,2-1 0,0 1 0,2 0 0,1 0 0,1 1 0,1 0 0,1 0 0,0 0 0,2 1 0,1 1 0,1 0 0,1 0 0,0 2 0,2 0 0,0 0 0,1 2 0,1 0 0,1 1 0,0 1 0,2 0 0,0 2 0,0 1 0,1 0 0,1 2 0,1 0 0,-1 2 0,2 0 0,0 2 0,0 1 0,0 1 0,1 1 0,0 1 0,1 2 0,-1 1 0,1 0 0,0 2 0,0 2 0,0 0 0,0 2 0,0 0 0,0 2 0,0 2 0,0 0 0,-1 1 0,0 2 0,0 1 0,0 1 0,-1 1 0,0 1 0,-1 2 0,0 0 0,0 2 0,-2 0 0,1 2 0,-2 0 0,0 1 0,-1 2 0,0 0 0,-1 1 0,-1 1 0,-1 0 0,-1 2 0,-1 0 0,0 0 0,-1 2 0,-1 0 0,-2 0 0,0 1 0,-1 1 0,-1 0 0,-1 0 0,-1 0 0,-2 1 0,0 0 0,-1 0 0,-1 1 0,-2-1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2025-01-14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세미나용 발표자료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– </a:t>
            </a:r>
            <a:r>
              <a:rPr lang="ko-KR" altLang="en-US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학부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Department of Computer Science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–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대학원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C5384-E7AD-9598-9598-58093C620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20C0616-BD6D-B440-27C3-24C9687188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4086577-6698-631C-57C0-386DC4569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ko-KR" dirty="0" err="1"/>
              <a:t>HRNet</a:t>
            </a:r>
            <a:r>
              <a:rPr lang="en-US" altLang="ko-KR" dirty="0"/>
              <a:t>: input size</a:t>
            </a:r>
            <a:r>
              <a:rPr lang="ko-KR" altLang="en-US" dirty="0" err="1"/>
              <a:t>를</a:t>
            </a:r>
            <a:r>
              <a:rPr lang="ko-KR" altLang="en-US" dirty="0"/>
              <a:t> </a:t>
            </a:r>
            <a:r>
              <a:rPr lang="en-US" altLang="ko-KR" dirty="0"/>
              <a:t>¼</a:t>
            </a:r>
            <a:r>
              <a:rPr lang="ko-KR" altLang="en-US" dirty="0"/>
              <a:t>로 </a:t>
            </a:r>
            <a:r>
              <a:rPr lang="en-US" altLang="ko-KR" dirty="0" err="1"/>
              <a:t>downsample</a:t>
            </a:r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	→ output</a:t>
            </a:r>
            <a:r>
              <a:rPr lang="ko-KR" altLang="en-US" dirty="0"/>
              <a:t>을 선형 </a:t>
            </a:r>
            <a:r>
              <a:rPr lang="ko-KR" altLang="en-US" dirty="0" err="1"/>
              <a:t>보간법으로</a:t>
            </a:r>
            <a:r>
              <a:rPr lang="ko-KR" altLang="en-US" dirty="0"/>
              <a:t> 원본 해상도로 </a:t>
            </a:r>
            <a:r>
              <a:rPr lang="en-US" altLang="ko-KR" dirty="0" err="1"/>
              <a:t>upsample</a:t>
            </a:r>
            <a:endParaRPr lang="en-US" altLang="ko-KR" dirty="0"/>
          </a:p>
          <a:p>
            <a:pPr lvl="1"/>
            <a:r>
              <a:rPr lang="en-US" altLang="ko-KR" dirty="0"/>
              <a:t>Semantic segmentation map</a:t>
            </a:r>
            <a:r>
              <a:rPr lang="ko-KR" altLang="en-US" dirty="0"/>
              <a:t>에서 </a:t>
            </a:r>
            <a:r>
              <a:rPr lang="ko-KR" altLang="en-US" dirty="0" err="1"/>
              <a:t>카테터로</a:t>
            </a:r>
            <a:r>
              <a:rPr lang="ko-KR" altLang="en-US" dirty="0"/>
              <a:t> 예측한 픽셀만 </a:t>
            </a:r>
            <a:r>
              <a:rPr lang="en-US" altLang="ko-KR" dirty="0"/>
              <a:t>Embedding map</a:t>
            </a:r>
            <a:r>
              <a:rPr lang="ko-KR" altLang="en-US" dirty="0"/>
              <a:t>에서 추출</a:t>
            </a:r>
            <a:endParaRPr lang="en-US" altLang="ko-KR" dirty="0"/>
          </a:p>
          <a:p>
            <a:pPr lvl="1"/>
            <a:r>
              <a:rPr lang="en-US" altLang="ko-KR" b="1" i="0" dirty="0">
                <a:solidFill>
                  <a:srgbClr val="212529"/>
                </a:solidFill>
                <a:effectLst/>
                <a:latin typeface="-apple-system"/>
              </a:rPr>
              <a:t>Mean Shift Clustering 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-apple-system"/>
              </a:rPr>
              <a:t>알고리즘을 활용하여 각 픽셀을 개별 </a:t>
            </a:r>
            <a:r>
              <a:rPr lang="ko-KR" altLang="en-US" b="1" i="0" dirty="0" err="1">
                <a:solidFill>
                  <a:srgbClr val="212529"/>
                </a:solidFill>
                <a:effectLst/>
                <a:latin typeface="-apple-system"/>
              </a:rPr>
              <a:t>카테터에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-apple-system"/>
              </a:rPr>
              <a:t> 할당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A7F527E-359C-F283-1568-621E4416B3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716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1FB67-7378-989B-5D71-D68F6624B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1ED5E05-D35E-51A4-2ADF-4B7EA46B3F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82978B1-E603-F0C5-5909-66E3D3C14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i="0" dirty="0">
                <a:solidFill>
                  <a:srgbClr val="212529"/>
                </a:solidFill>
                <a:effectLst/>
                <a:latin typeface="-apple-system"/>
              </a:rPr>
              <a:t>Mean Shift Clustering </a:t>
            </a: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Mean Shift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는 중심을 데이터가 많이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-apple-system"/>
              </a:rPr>
              <a:t>모여있는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 곳으로 이동 시킴</a:t>
            </a: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foreground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embeddings을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대상으로 비슷한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임베딩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값들(유사한 특징을 가지는 픽셀들)을 모아 클러스터(군집)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를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형성합니다.</a:t>
            </a:r>
            <a:endParaRPr lang="ko-KR" altLang="en-US" dirty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/>
            <a:r>
              <a:rPr lang="en-US" altLang="ko-KR" b="1" i="0" dirty="0">
                <a:solidFill>
                  <a:srgbClr val="212529"/>
                </a:solidFill>
                <a:effectLst/>
                <a:latin typeface="-apple-system"/>
              </a:rPr>
              <a:t>Mean Shift Clustering 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-apple-system"/>
              </a:rPr>
              <a:t>알고리즘을 활용하여 각 픽셀을 개별 </a:t>
            </a:r>
            <a:r>
              <a:rPr lang="ko-KR" altLang="en-US" b="1" i="0" dirty="0" err="1">
                <a:solidFill>
                  <a:srgbClr val="212529"/>
                </a:solidFill>
                <a:effectLst/>
                <a:latin typeface="-apple-system"/>
              </a:rPr>
              <a:t>카테터에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-apple-system"/>
              </a:rPr>
              <a:t> 할당</a:t>
            </a:r>
            <a:endParaRPr lang="en-US" altLang="ko-KR" dirty="0"/>
          </a:p>
          <a:p>
            <a:r>
              <a:rPr lang="en-US" altLang="ko-KR" dirty="0"/>
              <a:t>	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AC622E3-A97B-35D3-BE21-5D0EE070DC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7457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55950-34C9-55F3-06D2-4F4F20810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B154EA5-6D02-3521-02F3-C32477DBF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8772B4A-7E05-BEAF-E946-6C1E2748D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각 픽셀에 대해 </a:t>
            </a:r>
            <a:r>
              <a:rPr lang="en-US" altLang="ko-KR" dirty="0"/>
              <a:t>Mean Shift</a:t>
            </a:r>
            <a:r>
              <a:rPr lang="ko-KR" altLang="en-US" dirty="0"/>
              <a:t>로 예측된 클러스터 중심들까지의 거리를 계산하고</a:t>
            </a:r>
            <a:r>
              <a:rPr lang="en-US" altLang="ko-KR" dirty="0"/>
              <a:t>, </a:t>
            </a:r>
            <a:r>
              <a:rPr lang="ko-KR" altLang="en-US" dirty="0"/>
              <a:t>이를 이용해 유사도 점수 </a:t>
            </a:r>
            <a:r>
              <a:rPr lang="en-US" altLang="ko-KR" dirty="0"/>
              <a:t>s</a:t>
            </a:r>
            <a:r>
              <a:rPr lang="ko-KR" altLang="en-US" dirty="0" err="1"/>
              <a:t>를</a:t>
            </a:r>
            <a:r>
              <a:rPr lang="ko-KR" altLang="en-US" dirty="0"/>
              <a:t> 정의합니다</a:t>
            </a:r>
            <a:r>
              <a:rPr lang="en-US" altLang="ko-KR" dirty="0"/>
              <a:t>. </a:t>
            </a:r>
            <a:r>
              <a:rPr lang="ko-KR" altLang="en-US" dirty="0"/>
              <a:t>이는 다음 식으로 계산됩니다</a:t>
            </a:r>
            <a:r>
              <a:rPr lang="en-US" altLang="ko-KR" dirty="0"/>
              <a:t>: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32AAF4-F9BD-431A-6518-526B2022C6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969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17F6F-4A25-9337-99F6-C18EEB5BF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FFB9623-C19F-0912-C6BF-700234B99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0B72554-FF80-5C16-FBA7-FDE4F615F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65D8754-FA6E-DE07-6D25-7663856E41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043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ko-KR" dirty="0"/>
              <a:t>다중 단편 보완 네트워크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203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ko-KR" dirty="0"/>
              <a:t>다중 단편 보완 네트워크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769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9100" lvl="1" indent="0">
              <a:buNone/>
            </a:pPr>
            <a:r>
              <a:rPr lang="en-US" altLang="ko-KR" dirty="0"/>
              <a:t>Stage 1. </a:t>
            </a:r>
            <a:r>
              <a:rPr lang="ko-KR" altLang="en-US" dirty="0"/>
              <a:t>기존의 </a:t>
            </a:r>
            <a:r>
              <a:rPr lang="en-US" altLang="ko-KR" dirty="0"/>
              <a:t>PICC line segmentation</a:t>
            </a:r>
            <a:r>
              <a:rPr lang="ko-KR" altLang="en-US" dirty="0"/>
              <a:t> </a:t>
            </a:r>
            <a:r>
              <a:rPr lang="en-US" altLang="ko-KR" dirty="0"/>
              <a:t>network (base model).</a:t>
            </a:r>
          </a:p>
          <a:p>
            <a:pPr marL="419100" lvl="1" indent="0">
              <a:buNone/>
            </a:pPr>
            <a:r>
              <a:rPr lang="en-US" altLang="ko-KR" dirty="0"/>
              <a:t>Stage 2. </a:t>
            </a:r>
            <a:r>
              <a:rPr lang="en" altLang="ko-KR" dirty="0"/>
              <a:t>Patch-based PICC line segmentation network</a:t>
            </a:r>
          </a:p>
          <a:p>
            <a:pPr marL="419100" lvl="1" indent="0">
              <a:buNone/>
            </a:pPr>
            <a:r>
              <a:rPr lang="en-US" altLang="ko-KR" dirty="0"/>
              <a:t>Stage 3. </a:t>
            </a:r>
            <a:r>
              <a:rPr lang="en" altLang="ko-KR" dirty="0"/>
              <a:t>PICC line reconnection</a:t>
            </a:r>
            <a:r>
              <a:rPr lang="ko-KR" altLang="en-US" dirty="0"/>
              <a:t> </a:t>
            </a:r>
            <a:r>
              <a:rPr lang="en" altLang="ko-KR" dirty="0"/>
              <a:t>network.</a:t>
            </a:r>
            <a:endParaRPr lang="en-US" altLang="ko-KR" dirty="0"/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358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FCDN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004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1202C-D34C-4745-B044-EFE05C0A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77BC3C-F9A9-F328-A259-BDE19107B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F1E835F-9AC8-C23D-25D8-5163653E1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Train </a:t>
            </a:r>
          </a:p>
          <a:p>
            <a:r>
              <a:rPr kumimoji="1" lang="en-US" altLang="ko-KR" dirty="0"/>
              <a:t>input: </a:t>
            </a:r>
            <a:r>
              <a:rPr kumimoji="1" lang="ko-KR" altLang="en-US" dirty="0" err="1"/>
              <a:t>랜덤패치</a:t>
            </a:r>
            <a:r>
              <a:rPr kumimoji="1" lang="ko-KR" altLang="en-US" dirty="0"/>
              <a:t> 모듈로 만들어진 패치들</a:t>
            </a:r>
            <a:endParaRPr kumimoji="1" lang="en-US" altLang="ko-KR" dirty="0"/>
          </a:p>
          <a:p>
            <a:r>
              <a:rPr kumimoji="1" lang="en-US" altLang="ko-KR" dirty="0"/>
              <a:t>Output: </a:t>
            </a:r>
            <a:r>
              <a:rPr kumimoji="1" lang="ko-KR" altLang="en-US" dirty="0"/>
              <a:t>패치</a:t>
            </a:r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en-US" altLang="ko-KR" dirty="0"/>
              <a:t>Inference</a:t>
            </a:r>
          </a:p>
          <a:p>
            <a:r>
              <a:rPr kumimoji="1" lang="en-US" altLang="ko-KR" dirty="0"/>
              <a:t>input: 1</a:t>
            </a:r>
            <a:r>
              <a:rPr kumimoji="1" lang="ko-KR" altLang="en-US" dirty="0"/>
              <a:t>단계 </a:t>
            </a:r>
            <a:r>
              <a:rPr kumimoji="1" lang="en-US" altLang="ko-KR" dirty="0"/>
              <a:t>pred </a:t>
            </a:r>
            <a:r>
              <a:rPr kumimoji="1" lang="ko-KR" altLang="en-US" dirty="0"/>
              <a:t>가 </a:t>
            </a:r>
            <a:r>
              <a:rPr kumimoji="1" lang="ko-KR" altLang="en-US" dirty="0" err="1"/>
              <a:t>랜덤패치로</a:t>
            </a:r>
            <a:r>
              <a:rPr kumimoji="1" lang="en-US" altLang="ko-KR" dirty="0"/>
              <a:t>(pred mask</a:t>
            </a:r>
            <a:r>
              <a:rPr kumimoji="1" lang="ko-KR" altLang="en-US" dirty="0"/>
              <a:t>패치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원본이미지</a:t>
            </a:r>
            <a:r>
              <a:rPr kumimoji="1" lang="ko-KR" altLang="en-US" dirty="0"/>
              <a:t> 패치</a:t>
            </a:r>
            <a:r>
              <a:rPr kumimoji="1" lang="en-US" altLang="ko-KR" dirty="0"/>
              <a:t>)</a:t>
            </a:r>
          </a:p>
          <a:p>
            <a:r>
              <a:rPr kumimoji="1" lang="en-US" altLang="ko-KR" dirty="0"/>
              <a:t>Output: </a:t>
            </a:r>
            <a:r>
              <a:rPr kumimoji="1" lang="ko-KR" altLang="en-US" dirty="0"/>
              <a:t>패치가 나와서 </a:t>
            </a:r>
            <a:r>
              <a:rPr kumimoji="1" lang="en-US" altLang="ko-KR" dirty="0"/>
              <a:t>majority voting </a:t>
            </a:r>
            <a:r>
              <a:rPr kumimoji="1" lang="ko-KR" altLang="en-US" dirty="0"/>
              <a:t>결과로 하나의 마스크 만듦</a:t>
            </a:r>
            <a:endParaRPr kumimoji="1" lang="en-US" altLang="ko-KR" dirty="0"/>
          </a:p>
          <a:p>
            <a:endParaRPr kumimoji="1" lang="en-US" altLang="ko-KR" dirty="0"/>
          </a:p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9278F9A-1231-9BB1-1A7F-BFF17654E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0185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87DD4-EECA-D39F-EA47-1AB028728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A4A872E-46FE-FF0A-0866-C86B625C1E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257D2B5-57A0-F6AD-5316-497091983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GT mask</a:t>
            </a:r>
            <a:r>
              <a:rPr lang="ko-KR" altLang="en-US" dirty="0"/>
              <a:t>의 </a:t>
            </a:r>
            <a:r>
              <a:rPr lang="en-US" altLang="ko-KR" dirty="0"/>
              <a:t>PICC </a:t>
            </a:r>
            <a:r>
              <a:rPr lang="ko-KR" altLang="en-US" dirty="0"/>
              <a:t>영역 내에서 </a:t>
            </a:r>
            <a:r>
              <a:rPr lang="en-US" altLang="ko-KR" dirty="0"/>
              <a:t>2</a:t>
            </a:r>
            <a:r>
              <a:rPr lang="ko-KR" altLang="en-US" dirty="0"/>
              <a:t>차원 좌표를 랜덤으로 선택</a:t>
            </a:r>
          </a:p>
          <a:p>
            <a:r>
              <a:rPr lang="ko-KR" altLang="en-US" dirty="0"/>
              <a:t>선택된 좌표를 패치</a:t>
            </a:r>
            <a:r>
              <a:rPr lang="en-US" altLang="ko-KR" dirty="0"/>
              <a:t>(512×512) </a:t>
            </a:r>
            <a:r>
              <a:rPr lang="ko-KR" altLang="en-US" dirty="0"/>
              <a:t>내 임의의 위치에 포함하도록 랜덤 패치 생성</a:t>
            </a:r>
          </a:p>
          <a:p>
            <a:r>
              <a:rPr lang="ko-KR" altLang="en-US" dirty="0"/>
              <a:t>각 </a:t>
            </a:r>
            <a:r>
              <a:rPr lang="en-US" altLang="ko-KR" dirty="0"/>
              <a:t>CXR </a:t>
            </a:r>
            <a:r>
              <a:rPr lang="ko-KR" altLang="en-US" dirty="0"/>
              <a:t>이미지에서 총 </a:t>
            </a:r>
            <a:r>
              <a:rPr lang="en-US" altLang="ko-KR" dirty="0"/>
              <a:t>100</a:t>
            </a:r>
            <a:r>
              <a:rPr lang="ko-KR" altLang="en-US" dirty="0"/>
              <a:t>개의 패치를 생성</a:t>
            </a:r>
          </a:p>
          <a:p>
            <a:r>
              <a:rPr lang="ko-KR" altLang="en-US" dirty="0"/>
              <a:t>동일한 위치에서 원본 </a:t>
            </a:r>
            <a:r>
              <a:rPr lang="en-US" altLang="ko-KR" dirty="0"/>
              <a:t>CXR </a:t>
            </a:r>
            <a:r>
              <a:rPr lang="ko-KR" altLang="en-US" dirty="0"/>
              <a:t>이미지와 </a:t>
            </a:r>
            <a:r>
              <a:rPr lang="en-US" altLang="ko-KR" dirty="0"/>
              <a:t>PICC </a:t>
            </a:r>
            <a:r>
              <a:rPr lang="ko-KR" altLang="en-US" dirty="0"/>
              <a:t>마스크 이미지를 잘라 패치 쌍을 생성</a:t>
            </a:r>
            <a:r>
              <a:rPr lang="en-US" altLang="ko-KR" dirty="0"/>
              <a:t>,  </a:t>
            </a:r>
            <a:r>
              <a:rPr lang="ko-KR" altLang="en-US" dirty="0"/>
              <a:t>모델 학습 입력 및 출력으로 사용</a:t>
            </a:r>
            <a:r>
              <a:rPr lang="en-US" altLang="ko-KR" dirty="0"/>
              <a:t>.</a:t>
            </a:r>
          </a:p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0093F5A-E9F7-3B29-E581-FE7CCC146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00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4428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3F1D0-36EC-0F5C-9F3E-99721BF92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16857FD-EC0D-E1E2-FB70-6A3F0D183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3B2226B-1B72-1559-8B6B-FD550E91F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Train </a:t>
            </a:r>
          </a:p>
          <a:p>
            <a:r>
              <a:rPr kumimoji="1" lang="en-US" altLang="ko-KR" dirty="0"/>
              <a:t>input: </a:t>
            </a:r>
            <a:r>
              <a:rPr kumimoji="1" lang="ko-KR" altLang="en-US" dirty="0" err="1"/>
              <a:t>랜덤패치</a:t>
            </a:r>
            <a:r>
              <a:rPr kumimoji="1" lang="ko-KR" altLang="en-US" dirty="0"/>
              <a:t> 모듈로 만들어진 패치들</a:t>
            </a:r>
            <a:endParaRPr kumimoji="1" lang="en-US" altLang="ko-KR" dirty="0"/>
          </a:p>
          <a:p>
            <a:r>
              <a:rPr kumimoji="1" lang="en-US" altLang="ko-KR" dirty="0"/>
              <a:t>Output: </a:t>
            </a:r>
            <a:r>
              <a:rPr kumimoji="1" lang="ko-KR" altLang="en-US" dirty="0"/>
              <a:t>패치</a:t>
            </a:r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en-US" altLang="ko-KR" dirty="0"/>
              <a:t>Inference</a:t>
            </a:r>
          </a:p>
          <a:p>
            <a:r>
              <a:rPr kumimoji="1" lang="en-US" altLang="ko-KR" dirty="0"/>
              <a:t>input: 1</a:t>
            </a:r>
            <a:r>
              <a:rPr kumimoji="1" lang="ko-KR" altLang="en-US" dirty="0"/>
              <a:t>단계 </a:t>
            </a:r>
            <a:r>
              <a:rPr kumimoji="1" lang="en-US" altLang="ko-KR" dirty="0"/>
              <a:t>pred </a:t>
            </a:r>
            <a:r>
              <a:rPr kumimoji="1" lang="ko-KR" altLang="en-US" dirty="0"/>
              <a:t>가 </a:t>
            </a:r>
            <a:r>
              <a:rPr kumimoji="1" lang="ko-KR" altLang="en-US" dirty="0" err="1"/>
              <a:t>랜덤패치로</a:t>
            </a:r>
            <a:r>
              <a:rPr kumimoji="1" lang="en-US" altLang="ko-KR" dirty="0"/>
              <a:t>(pred mask</a:t>
            </a:r>
            <a:r>
              <a:rPr kumimoji="1" lang="ko-KR" altLang="en-US" dirty="0"/>
              <a:t>패치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원본이미지</a:t>
            </a:r>
            <a:r>
              <a:rPr kumimoji="1" lang="ko-KR" altLang="en-US" dirty="0"/>
              <a:t> 패치</a:t>
            </a:r>
            <a:r>
              <a:rPr kumimoji="1" lang="en-US" altLang="ko-KR" dirty="0"/>
              <a:t>)</a:t>
            </a:r>
          </a:p>
          <a:p>
            <a:r>
              <a:rPr kumimoji="1" lang="en-US" altLang="ko-KR" dirty="0"/>
              <a:t>Output: </a:t>
            </a:r>
            <a:r>
              <a:rPr kumimoji="1" lang="ko-KR" altLang="en-US" dirty="0"/>
              <a:t>패치가 나와서 </a:t>
            </a:r>
            <a:r>
              <a:rPr kumimoji="1" lang="en-US" altLang="ko-KR" dirty="0"/>
              <a:t>majority voting </a:t>
            </a:r>
            <a:r>
              <a:rPr kumimoji="1" lang="ko-KR" altLang="en-US" dirty="0"/>
              <a:t>결과로 하나의 마스크 만듦</a:t>
            </a:r>
            <a:endParaRPr kumimoji="1" lang="en-US" altLang="ko-KR" dirty="0"/>
          </a:p>
          <a:p>
            <a:endParaRPr kumimoji="1" lang="en-US" altLang="ko-KR" dirty="0"/>
          </a:p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4A1E13-3D55-5815-32A2-384E2009B8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3130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EB810-3FD0-9B41-EC4E-5C10338D7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0B0DBED-CAB2-995F-A3AE-BD1B1C4495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F49CD8A-E70C-006F-1C69-FB89C6CED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Train </a:t>
            </a:r>
          </a:p>
          <a:p>
            <a:r>
              <a:rPr kumimoji="1" lang="en-US" altLang="ko-KR" dirty="0"/>
              <a:t>input: </a:t>
            </a:r>
            <a:r>
              <a:rPr kumimoji="1" lang="ko-KR" altLang="en-US" dirty="0" err="1"/>
              <a:t>랜덤패치</a:t>
            </a:r>
            <a:r>
              <a:rPr kumimoji="1" lang="ko-KR" altLang="en-US" dirty="0"/>
              <a:t> 모듈로 만들어진 패치들</a:t>
            </a:r>
            <a:endParaRPr kumimoji="1" lang="en-US" altLang="ko-KR" dirty="0"/>
          </a:p>
          <a:p>
            <a:r>
              <a:rPr kumimoji="1" lang="en-US" altLang="ko-KR" dirty="0"/>
              <a:t>Output: </a:t>
            </a:r>
            <a:r>
              <a:rPr kumimoji="1" lang="ko-KR" altLang="en-US" dirty="0"/>
              <a:t>패치</a:t>
            </a:r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en-US" altLang="ko-KR" dirty="0"/>
              <a:t>Inference</a:t>
            </a:r>
          </a:p>
          <a:p>
            <a:r>
              <a:rPr kumimoji="1" lang="en-US" altLang="ko-KR" dirty="0"/>
              <a:t>input: 1</a:t>
            </a:r>
            <a:r>
              <a:rPr kumimoji="1" lang="ko-KR" altLang="en-US" dirty="0"/>
              <a:t>단계 </a:t>
            </a:r>
            <a:r>
              <a:rPr kumimoji="1" lang="en-US" altLang="ko-KR" dirty="0"/>
              <a:t>pred </a:t>
            </a:r>
            <a:r>
              <a:rPr kumimoji="1" lang="ko-KR" altLang="en-US" dirty="0"/>
              <a:t>가 </a:t>
            </a:r>
            <a:r>
              <a:rPr kumimoji="1" lang="ko-KR" altLang="en-US" dirty="0" err="1"/>
              <a:t>랜덤패치로</a:t>
            </a:r>
            <a:r>
              <a:rPr kumimoji="1" lang="en-US" altLang="ko-KR" dirty="0"/>
              <a:t>(pred mask</a:t>
            </a:r>
            <a:r>
              <a:rPr kumimoji="1" lang="ko-KR" altLang="en-US" dirty="0"/>
              <a:t>패치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원본이미지</a:t>
            </a:r>
            <a:r>
              <a:rPr kumimoji="1" lang="ko-KR" altLang="en-US" dirty="0"/>
              <a:t> 패치</a:t>
            </a:r>
            <a:r>
              <a:rPr kumimoji="1" lang="en-US" altLang="ko-KR" dirty="0"/>
              <a:t>)</a:t>
            </a:r>
          </a:p>
          <a:p>
            <a:r>
              <a:rPr kumimoji="1" lang="en-US" altLang="ko-KR" dirty="0"/>
              <a:t>Output: </a:t>
            </a:r>
            <a:r>
              <a:rPr kumimoji="1" lang="ko-KR" altLang="en-US" dirty="0"/>
              <a:t>패치가 나와서 </a:t>
            </a:r>
            <a:r>
              <a:rPr kumimoji="1" lang="en-US" altLang="ko-KR" dirty="0"/>
              <a:t>majority voting </a:t>
            </a:r>
            <a:r>
              <a:rPr kumimoji="1" lang="ko-KR" altLang="en-US" dirty="0"/>
              <a:t>결과로 하나의 마스크 만듦</a:t>
            </a:r>
            <a:endParaRPr kumimoji="1" lang="en-US" altLang="ko-KR" dirty="0"/>
          </a:p>
          <a:p>
            <a:endParaRPr kumimoji="1" lang="en-US" altLang="ko-KR" dirty="0"/>
          </a:p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64329D-5576-61A8-4C29-CB08774B1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8312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B4A0F-9143-9690-C1FF-6B6668107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39FB2D8-1897-86D9-05FD-3132311368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C7286C2-033A-2720-22DA-4F4C7DC27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2570DDB-41AA-5C25-127C-D61BDD566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214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3CCF8-6B99-DC87-FD3A-666D6909B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5ED1DF1-BB4F-328F-E421-249C0532AC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163313E-F28C-A806-D3DB-6CDC0BCDE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1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단계에서 </a:t>
            </a:r>
            <a:r>
              <a:rPr lang="en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PICC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마스크를 분할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2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단계에서 이 </a:t>
            </a:r>
            <a:r>
              <a:rPr lang="en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PICC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영역에서 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(</a:t>
            </a:r>
            <a:r>
              <a:rPr lang="en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x, y)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좌표를 선택한 후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3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및 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4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단계에서 이 좌표 주변의 반지름이 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10~50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픽셀인 원 영역을 제거하여 </a:t>
            </a:r>
            <a:r>
              <a:rPr lang="en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PICC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라인에 단절을 만듭니다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</a:t>
            </a:r>
          </a:p>
          <a:p>
            <a:endParaRPr lang="en-US" altLang="ko-KR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이 제거 과정을 반복한 후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(5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단계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),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가상 다중 조각 라인이 생성됩니다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</a:t>
            </a:r>
          </a:p>
          <a:p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학습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각 이미지에 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10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개의 가상 조각을 생성</a:t>
            </a:r>
            <a:endParaRPr lang="en-US" altLang="ko-KR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endParaRPr lang="en-US" altLang="ko-KR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이때 가상 </a:t>
            </a:r>
            <a:r>
              <a:rPr lang="en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PICC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라인은 원래의 팁을 유지하도록 설계되었습니다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(2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단계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).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이렇게 함으로써 네트워크는 팁 위치를 명시적으로 인식하게 되어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PICC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라인이 팁을 넘어 계속 확장되지 않도록 합니다</a:t>
            </a:r>
            <a:endParaRPr lang="en-US" altLang="ko-KR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endParaRPr lang="en-US" altLang="ko-KR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08CEA0-20BA-A52E-0C5B-9BCD0DF08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82939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29808-4AA7-2116-400B-F03B73C30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6F67676-0941-614C-DEC9-C7D021A3D2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180A982-2ED2-D85D-DCD0-8D989824E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Train </a:t>
            </a:r>
          </a:p>
          <a:p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input : </a:t>
            </a:r>
            <a:r>
              <a:rPr lang="ko-KR" alt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구멍낸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마스크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altLang="ko-KR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gt</a:t>
            </a:r>
            <a:endParaRPr lang="en-US" altLang="ko-KR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output: pred mask</a:t>
            </a:r>
          </a:p>
          <a:p>
            <a:endParaRPr lang="en-US" altLang="ko-KR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Test </a:t>
            </a:r>
          </a:p>
          <a:p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Input: 2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단계에서 만들어진 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pred mask, </a:t>
            </a:r>
            <a:r>
              <a:rPr lang="en-US" altLang="ko-KR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gt</a:t>
            </a:r>
            <a:endParaRPr lang="en-US" altLang="ko-KR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output: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최종 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pred mask,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tip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좌표</a:t>
            </a:r>
            <a:endParaRPr lang="en-US" altLang="ko-KR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endParaRPr lang="en-US" altLang="ko-KR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최종 팁 위치는 </a:t>
            </a:r>
            <a:r>
              <a:rPr lang="en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PICC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예측 라인의 상단에서 하단으로 추적하여 단절점이 존재할 때까지 확인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단절점이 있는 좌표</a:t>
            </a:r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2F59DF6-1D6F-4153-2E83-E1FBD6BBB2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0086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PA:</a:t>
            </a:r>
            <a:r>
              <a:rPr kumimoji="1" lang="ko-KR" altLang="en-US" dirty="0" err="1"/>
              <a:t>등에서촬영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784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ko-KR" b="1" i="0" u="none" strike="noStrike" dirty="0">
                <a:solidFill>
                  <a:srgbClr val="000000"/>
                </a:solidFill>
                <a:effectLst/>
              </a:rPr>
              <a:t>CVC</a:t>
            </a:r>
            <a:r>
              <a:rPr lang="en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(Central Venous Catheter)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나 </a:t>
            </a:r>
            <a:r>
              <a:rPr lang="en" altLang="ko-KR" b="1" i="0" u="none" strike="noStrike" dirty="0">
                <a:solidFill>
                  <a:srgbClr val="000000"/>
                </a:solidFill>
                <a:effectLst/>
              </a:rPr>
              <a:t>Swan-Ganz Catheter</a:t>
            </a:r>
            <a:r>
              <a:rPr lang="ko-KR" alt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처럼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혈관이나 중심 정맥에 삽입되는 장치들이 </a:t>
            </a:r>
            <a:r>
              <a:rPr lang="ko-KR" altLang="en-US" b="1" i="0" u="none" strike="noStrike" dirty="0" err="1">
                <a:solidFill>
                  <a:srgbClr val="000000"/>
                </a:solidFill>
                <a:effectLst/>
              </a:rPr>
              <a:t>카테터</a:t>
            </a:r>
            <a:r>
              <a:rPr lang="ko-KR" alt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로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명시되는 경우가 많습니다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  <a:endParaRPr kumimoji="1" lang="ko-KR" altLang="en-US" dirty="0"/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414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2023</a:t>
            </a:r>
            <a:r>
              <a:rPr kumimoji="1" lang="ko-KR" altLang="en-US" dirty="0"/>
              <a:t> </a:t>
            </a:r>
            <a:r>
              <a:rPr kumimoji="1" lang="en-US" altLang="ko-KR" dirty="0"/>
              <a:t>preprint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6451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" altLang="ko-KR" b="1" i="0" u="none" strike="noStrike" dirty="0" err="1">
                <a:solidFill>
                  <a:srgbClr val="000000"/>
                </a:solidFill>
                <a:effectLst/>
              </a:rPr>
              <a:t>HRNet</a:t>
            </a:r>
            <a:r>
              <a:rPr lang="ko-KR" altLang="en-US" b="1" i="0" u="none" strike="noStrike" dirty="0">
                <a:solidFill>
                  <a:srgbClr val="000000"/>
                </a:solidFill>
                <a:effectLst/>
              </a:rPr>
              <a:t>이 </a:t>
            </a:r>
            <a:r>
              <a:rPr lang="en" altLang="ko-KR" b="1" i="0" u="none" strike="noStrike" dirty="0" err="1">
                <a:solidFill>
                  <a:srgbClr val="000000"/>
                </a:solidFill>
                <a:effectLst/>
              </a:rPr>
              <a:t>ENet</a:t>
            </a:r>
            <a:r>
              <a:rPr lang="ko-KR" altLang="en-US" b="1" i="0" u="none" strike="noStrike" dirty="0">
                <a:solidFill>
                  <a:srgbClr val="000000"/>
                </a:solidFill>
                <a:effectLst/>
              </a:rPr>
              <a:t>보다 얇고 긴 구조물</a:t>
            </a:r>
            <a:r>
              <a:rPr lang="en-US" altLang="ko-KR" b="1" i="0" u="none" strike="noStrike" dirty="0">
                <a:solidFill>
                  <a:srgbClr val="000000"/>
                </a:solidFill>
                <a:effectLst/>
              </a:rPr>
              <a:t>(</a:t>
            </a:r>
            <a:r>
              <a:rPr lang="ko-KR" altLang="en-US" b="1" i="0" u="none" strike="noStrike" dirty="0" err="1">
                <a:solidFill>
                  <a:srgbClr val="000000"/>
                </a:solidFill>
                <a:effectLst/>
              </a:rPr>
              <a:t>카테터</a:t>
            </a:r>
            <a:r>
              <a:rPr lang="ko-KR" altLang="en-US" b="1" i="0" u="none" strike="noStrike" dirty="0">
                <a:solidFill>
                  <a:srgbClr val="000000"/>
                </a:solidFill>
                <a:effectLst/>
              </a:rPr>
              <a:t> 등</a:t>
            </a:r>
            <a:r>
              <a:rPr lang="en-US" altLang="ko-KR" b="1" i="0" u="none" strike="noStrike" dirty="0">
                <a:solidFill>
                  <a:srgbClr val="000000"/>
                </a:solidFill>
                <a:effectLst/>
              </a:rPr>
              <a:t>)</a:t>
            </a:r>
            <a:r>
              <a:rPr lang="ko-KR" altLang="en-US" b="1" i="0" u="none" strike="noStrike" dirty="0">
                <a:solidFill>
                  <a:srgbClr val="000000"/>
                </a:solidFill>
                <a:effectLst/>
              </a:rPr>
              <a:t>을 더 잘 세분화할 수 있는 고해상도 표현을 제공하기 때문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입니다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algn="l"/>
            <a:r>
              <a:rPr lang="en-US" altLang="ko-KR" b="1" i="0" u="none" strike="noStrike" dirty="0">
                <a:solidFill>
                  <a:srgbClr val="000000"/>
                </a:solidFill>
                <a:effectLst/>
              </a:rPr>
              <a:t>1. </a:t>
            </a:r>
            <a:r>
              <a:rPr lang="en" altLang="ko-KR" b="1" i="0" u="none" strike="noStrike" dirty="0" err="1">
                <a:solidFill>
                  <a:srgbClr val="000000"/>
                </a:solidFill>
                <a:effectLst/>
              </a:rPr>
              <a:t>ENet</a:t>
            </a:r>
            <a:r>
              <a:rPr lang="ko-KR" altLang="en-US" b="1" i="0" u="none" strike="noStrike" dirty="0">
                <a:solidFill>
                  <a:srgbClr val="000000"/>
                </a:solidFill>
                <a:effectLst/>
              </a:rPr>
              <a:t>과 </a:t>
            </a:r>
            <a:r>
              <a:rPr lang="en" altLang="ko-KR" b="1" i="0" u="none" strike="noStrike" dirty="0" err="1">
                <a:solidFill>
                  <a:srgbClr val="000000"/>
                </a:solidFill>
                <a:effectLst/>
              </a:rPr>
              <a:t>HRNet</a:t>
            </a:r>
            <a:r>
              <a:rPr lang="ko-KR" altLang="en-US" b="1" i="0" u="none" strike="noStrike" dirty="0">
                <a:solidFill>
                  <a:srgbClr val="000000"/>
                </a:solidFill>
                <a:effectLst/>
              </a:rPr>
              <a:t>의 주요 특성</a:t>
            </a:r>
          </a:p>
          <a:p>
            <a:pPr algn="l"/>
            <a:r>
              <a:rPr lang="en" altLang="ko-KR" b="1" i="0" u="none" strike="noStrike" dirty="0" err="1">
                <a:solidFill>
                  <a:srgbClr val="000000"/>
                </a:solidFill>
                <a:effectLst/>
              </a:rPr>
              <a:t>ENet</a:t>
            </a:r>
            <a:r>
              <a:rPr lang="en" altLang="ko-KR" b="1" i="0" u="none" strike="noStrike" dirty="0">
                <a:solidFill>
                  <a:srgbClr val="000000"/>
                </a:solidFill>
                <a:effectLst/>
              </a:rPr>
              <a:t> (Efficient Neural Network)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1" i="0" u="none" strike="noStrike" dirty="0">
                <a:solidFill>
                  <a:srgbClr val="000000"/>
                </a:solidFill>
                <a:effectLst/>
              </a:rPr>
              <a:t>경량 네트워크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: </a:t>
            </a:r>
            <a:r>
              <a:rPr lang="en" altLang="ko-KR" b="0" i="0" u="none" strike="noStrike" dirty="0" err="1">
                <a:solidFill>
                  <a:srgbClr val="000000"/>
                </a:solidFill>
                <a:effectLst/>
              </a:rPr>
              <a:t>ENet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은 경량화에 중점을 둔 네트워크로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빠른 연산과 낮은 메모리 소비가 특징입니다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주로 </a:t>
            </a:r>
            <a:r>
              <a:rPr lang="ko-KR" altLang="en-US" b="1" i="0" u="none" strike="noStrike" dirty="0">
                <a:solidFill>
                  <a:srgbClr val="000000"/>
                </a:solidFill>
                <a:effectLst/>
              </a:rPr>
              <a:t>실시간 애플리케이션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(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예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: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자율주행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모바일 디바이스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)</a:t>
            </a:r>
            <a:r>
              <a:rPr lang="ko-KR" altLang="en-US" b="0" i="0" u="none" strike="noStrike" dirty="0" err="1">
                <a:solidFill>
                  <a:srgbClr val="000000"/>
                </a:solidFill>
                <a:effectLst/>
              </a:rPr>
              <a:t>에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 적합합니다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1" i="0" u="none" strike="noStrike" dirty="0">
                <a:solidFill>
                  <a:srgbClr val="000000"/>
                </a:solidFill>
                <a:effectLst/>
              </a:rPr>
              <a:t>구조적 특징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: </a:t>
            </a:r>
            <a:r>
              <a:rPr lang="en" altLang="ko-KR" b="0" i="0" u="none" strike="noStrike" dirty="0" err="1">
                <a:solidFill>
                  <a:srgbClr val="000000"/>
                </a:solidFill>
                <a:effectLst/>
              </a:rPr>
              <a:t>ENet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은 고해상도의 입력 이미지를 반복적으로 </a:t>
            </a:r>
            <a:r>
              <a:rPr lang="ko-KR" altLang="en-US" b="0" i="0" u="none" strike="noStrike" dirty="0" err="1">
                <a:solidFill>
                  <a:srgbClr val="000000"/>
                </a:solidFill>
                <a:effectLst/>
              </a:rPr>
              <a:t>다운샘플링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(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해상도를 줄임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)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하여 작은 특징 </a:t>
            </a:r>
            <a:r>
              <a:rPr lang="ko-KR" altLang="en-US" b="0" i="0" u="none" strike="noStrike" dirty="0" err="1">
                <a:solidFill>
                  <a:srgbClr val="000000"/>
                </a:solidFill>
                <a:effectLst/>
              </a:rPr>
              <a:t>맵에서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 연산을 수행합니다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이 과정에서 </a:t>
            </a:r>
            <a:r>
              <a:rPr lang="ko-KR" altLang="en-US" b="0" i="0" u="none" strike="noStrike" dirty="0" err="1">
                <a:solidFill>
                  <a:srgbClr val="000000"/>
                </a:solidFill>
                <a:effectLst/>
              </a:rPr>
              <a:t>계산량을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 줄이지만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공간적 세부 정보를 잃기 쉽습니다</a:t>
            </a:r>
            <a:endParaRPr lang="en-US" altLang="ko-KR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ko-KR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" altLang="ko-KR" b="1" i="0" u="none" strike="noStrike" dirty="0" err="1">
                <a:solidFill>
                  <a:srgbClr val="000000"/>
                </a:solidFill>
                <a:effectLst/>
              </a:rPr>
              <a:t>HRNet</a:t>
            </a:r>
            <a:r>
              <a:rPr lang="en" altLang="ko-KR" b="1" i="0" u="none" strike="noStrike" dirty="0">
                <a:solidFill>
                  <a:srgbClr val="000000"/>
                </a:solidFill>
                <a:effectLst/>
              </a:rPr>
              <a:t> (High-Resolution Network)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1" i="0" u="none" strike="noStrike" dirty="0">
                <a:solidFill>
                  <a:srgbClr val="000000"/>
                </a:solidFill>
                <a:effectLst/>
              </a:rPr>
              <a:t>고해상도 유지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: </a:t>
            </a:r>
            <a:r>
              <a:rPr lang="en" altLang="ko-KR" b="0" i="0" u="none" strike="noStrike" dirty="0" err="1">
                <a:solidFill>
                  <a:srgbClr val="000000"/>
                </a:solidFill>
                <a:effectLst/>
              </a:rPr>
              <a:t>HRNet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은 </a:t>
            </a:r>
            <a:r>
              <a:rPr lang="ko-KR" altLang="en-US" b="1" i="0" u="none" strike="noStrike" dirty="0">
                <a:solidFill>
                  <a:srgbClr val="000000"/>
                </a:solidFill>
                <a:effectLst/>
              </a:rPr>
              <a:t>입력 이미지의 고해상도 특징을 지속적으로 유지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하면서 연산을 수행합니다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이는 얇고 복잡한 구조를 정확하게 표현하는 데 유리합니다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1" i="0" u="none" strike="noStrike" dirty="0">
                <a:solidFill>
                  <a:srgbClr val="000000"/>
                </a:solidFill>
                <a:effectLst/>
              </a:rPr>
              <a:t>구조적 특징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: </a:t>
            </a:r>
            <a:r>
              <a:rPr lang="en" altLang="ko-KR" b="0" i="0" u="none" strike="noStrike" dirty="0" err="1">
                <a:solidFill>
                  <a:srgbClr val="000000"/>
                </a:solidFill>
                <a:effectLst/>
              </a:rPr>
              <a:t>HRNet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은 다중 해상도 병합 구조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(</a:t>
            </a:r>
            <a:r>
              <a:rPr lang="en" altLang="ko-KR" b="0" i="0" u="none" strike="noStrike" dirty="0">
                <a:solidFill>
                  <a:srgbClr val="000000"/>
                </a:solidFill>
                <a:effectLst/>
              </a:rPr>
              <a:t>multi-resolution fusion)</a:t>
            </a:r>
            <a:r>
              <a:rPr lang="ko-KR" altLang="en-US" b="0" i="0" u="none" strike="noStrike" dirty="0" err="1">
                <a:solidFill>
                  <a:srgbClr val="000000"/>
                </a:solidFill>
                <a:effectLst/>
              </a:rPr>
              <a:t>를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 사용합니다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여러 해상도에서 추출한 특징을 결합하여 </a:t>
            </a:r>
            <a:r>
              <a:rPr lang="ko-KR" altLang="en-US" b="1" i="0" u="none" strike="noStrike" dirty="0">
                <a:solidFill>
                  <a:srgbClr val="000000"/>
                </a:solidFill>
                <a:effectLst/>
              </a:rPr>
              <a:t>세밀한 공간적 표현과 전역적 문맥 정보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를 동시에 활용합니다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344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539A2-EC32-9E79-DF8A-D70A49AE8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141DC18-4E7D-381E-F3ED-072579300B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B0166A3-D49C-6821-A3AC-56327EE35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LaneNet</a:t>
            </a:r>
            <a:r>
              <a:rPr lang="ko-KR" altLang="en-US" dirty="0"/>
              <a:t>아키텍처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en-US" b="1" dirty="0" err="1"/>
              <a:t>세그멘테이션</a:t>
            </a:r>
            <a:r>
              <a:rPr lang="ko-KR" altLang="en-US" b="1" dirty="0"/>
              <a:t> </a:t>
            </a:r>
            <a:r>
              <a:rPr lang="ko-KR" altLang="en-US" b="1" dirty="0" err="1"/>
              <a:t>브랜치</a:t>
            </a:r>
            <a:r>
              <a:rPr lang="ko-KR" altLang="en-US" dirty="0" err="1"/>
              <a:t>와</a:t>
            </a:r>
            <a:r>
              <a:rPr lang="ko-KR" altLang="en-US" dirty="0"/>
              <a:t> </a:t>
            </a:r>
            <a:r>
              <a:rPr lang="ko-KR" altLang="en-US" b="1" dirty="0" err="1"/>
              <a:t>임베딩</a:t>
            </a:r>
            <a:r>
              <a:rPr lang="ko-KR" altLang="en-US" b="1" dirty="0"/>
              <a:t> </a:t>
            </a:r>
            <a:r>
              <a:rPr lang="ko-KR" altLang="en-US" b="1" dirty="0" err="1"/>
              <a:t>브랜치</a:t>
            </a:r>
            <a:r>
              <a:rPr lang="ko-KR" altLang="en-US" b="1" dirty="0"/>
              <a:t> 가짐</a:t>
            </a:r>
            <a:endParaRPr lang="en-US" altLang="ko-KR" b="1" dirty="0"/>
          </a:p>
          <a:p>
            <a:endParaRPr lang="en-US" altLang="ko-KR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임베딩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ko-K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브랜치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(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위쪽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)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는 각 차선 픽셀에 대해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N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차원 </a:t>
            </a: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임베딩을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생성합니다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.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같은 차선에 속한 픽셀들의 </a:t>
            </a: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임베딩은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서로 가까운 값이 되고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다른 차선에 속한 픽셀들의 </a:t>
            </a: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임베딩은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서로 멀리 떨어지도록 학습된다는 것입니다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.</a:t>
            </a: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b="1" dirty="0" err="1"/>
              <a:t>세그멘테이션</a:t>
            </a:r>
            <a:r>
              <a:rPr lang="ko-KR" altLang="en-US" b="1" dirty="0"/>
              <a:t> </a:t>
            </a:r>
            <a:r>
              <a:rPr lang="ko-KR" altLang="en-US" b="1" dirty="0" err="1"/>
              <a:t>브랜치</a:t>
            </a:r>
            <a:r>
              <a:rPr lang="en-US" altLang="ko-KR" dirty="0"/>
              <a:t>(</a:t>
            </a:r>
            <a:r>
              <a:rPr lang="ko-KR" altLang="en-US" dirty="0"/>
              <a:t>아래쪽</a:t>
            </a:r>
            <a:r>
              <a:rPr lang="en-US" altLang="ko-KR" dirty="0"/>
              <a:t>)</a:t>
            </a:r>
            <a:r>
              <a:rPr lang="ko-KR" altLang="en-US" dirty="0"/>
              <a:t>는 이진 차선 마스크를 생성하도록 학습됩니다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차선 영역을 나타내는 마스크를 만들어내는 역할을 합니다</a:t>
            </a:r>
            <a:r>
              <a:rPr lang="en-US" altLang="ko-K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dirty="0"/>
          </a:p>
          <a:p>
            <a:r>
              <a:rPr lang="ko-KR" altLang="en-US" dirty="0"/>
              <a:t>픽셀 </a:t>
            </a:r>
            <a:r>
              <a:rPr lang="ko-KR" altLang="en-US" dirty="0" err="1"/>
              <a:t>임베딩에서</a:t>
            </a:r>
            <a:r>
              <a:rPr lang="ko-KR" altLang="en-US" dirty="0"/>
              <a:t> </a:t>
            </a:r>
            <a:r>
              <a:rPr lang="ko-KR" altLang="en-US" dirty="0" err="1"/>
              <a:t>세그멘테이션</a:t>
            </a:r>
            <a:r>
              <a:rPr lang="ko-KR" altLang="en-US" dirty="0"/>
              <a:t> </a:t>
            </a:r>
            <a:r>
              <a:rPr lang="ko-KR" altLang="en-US" dirty="0" err="1"/>
              <a:t>브랜치에서</a:t>
            </a:r>
            <a:r>
              <a:rPr lang="ko-KR" altLang="en-US" dirty="0"/>
              <a:t> 생성된 이진 마스크를 사용하여 배경 픽셀을 제거합니다</a:t>
            </a:r>
            <a:r>
              <a:rPr lang="en-US" altLang="ko-K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  그리고 </a:t>
            </a:r>
            <a:r>
              <a:rPr lang="en-US" altLang="ko-KR" dirty="0"/>
              <a:t> </a:t>
            </a:r>
            <a:r>
              <a:rPr lang="ko-KR" altLang="en-US" b="1" dirty="0"/>
              <a:t>차선 </a:t>
            </a:r>
            <a:r>
              <a:rPr lang="ko-KR" altLang="en-US" b="1" dirty="0" err="1"/>
              <a:t>임베딩</a:t>
            </a:r>
            <a:r>
              <a:rPr lang="en-US" altLang="ko-KR" dirty="0"/>
              <a:t>(</a:t>
            </a:r>
            <a:r>
              <a:rPr lang="ko-KR" altLang="en-US" dirty="0"/>
              <a:t>파란 점들</a:t>
            </a:r>
            <a:r>
              <a:rPr lang="en-US" altLang="ko-KR" dirty="0"/>
              <a:t>)</a:t>
            </a:r>
            <a:r>
              <a:rPr lang="ko-KR" altLang="en-US" dirty="0"/>
              <a:t>을 모아서 클러스터링을 수행하고</a:t>
            </a:r>
            <a:r>
              <a:rPr lang="en-US" altLang="ko-KR" dirty="0"/>
              <a:t>, </a:t>
            </a:r>
            <a:r>
              <a:rPr lang="ko-KR" altLang="en-US" dirty="0"/>
              <a:t>각 클러스터의 중심</a:t>
            </a:r>
            <a:r>
              <a:rPr lang="en-US" altLang="ko-KR" dirty="0"/>
              <a:t>(</a:t>
            </a:r>
            <a:r>
              <a:rPr lang="ko-KR" altLang="en-US" dirty="0"/>
              <a:t>빨간 점들</a:t>
            </a:r>
            <a:r>
              <a:rPr lang="en-US" altLang="ko-KR" dirty="0"/>
              <a:t>)</a:t>
            </a:r>
            <a:r>
              <a:rPr lang="ko-KR" altLang="en-US" dirty="0"/>
              <a:t>을 할당합니다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과정을 통해 </a:t>
            </a:r>
            <a:r>
              <a:rPr lang="en-US" altLang="ko-KR" dirty="0" err="1"/>
              <a:t>LaneNet</a:t>
            </a:r>
            <a:r>
              <a:rPr lang="ko-KR" altLang="en-US" dirty="0"/>
              <a:t>은 차선을 정확하게 구분하고</a:t>
            </a:r>
            <a:r>
              <a:rPr lang="en-US" altLang="ko-KR" dirty="0"/>
              <a:t>, </a:t>
            </a:r>
            <a:r>
              <a:rPr lang="ko-KR" altLang="en-US" dirty="0"/>
              <a:t>각 차선의 특성을 잘 반영하는 </a:t>
            </a:r>
            <a:r>
              <a:rPr lang="ko-KR" altLang="en-US" dirty="0" err="1"/>
              <a:t>임베딩을</a:t>
            </a:r>
            <a:r>
              <a:rPr lang="ko-KR" altLang="en-US" dirty="0"/>
              <a:t> 생성하게 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095997B-5913-B66E-3CBD-A05CA2DE18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799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DA271-6EA9-5ADD-4BA3-4EB103300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8EE8181-D5CA-5D2D-3959-A121AE001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AA8FF9D-6BBB-B3F1-D93F-8AA719880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1</a:t>
            </a:r>
            <a:r>
              <a:rPr lang="ko-KR" altLang="en-US" dirty="0"/>
              <a:t>단계에서 </a:t>
            </a:r>
            <a:r>
              <a:rPr lang="en-US" altLang="ko-KR" dirty="0"/>
              <a:t>segmentation map</a:t>
            </a:r>
            <a:r>
              <a:rPr lang="ko-KR" altLang="en-US" dirty="0"/>
              <a:t>과</a:t>
            </a:r>
            <a:r>
              <a:rPr lang="en-US" altLang="ko-KR" dirty="0"/>
              <a:t> embedding map</a:t>
            </a:r>
            <a:r>
              <a:rPr lang="ko-KR" altLang="en-US" dirty="0"/>
              <a:t> 만듦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2</a:t>
            </a:r>
            <a:r>
              <a:rPr lang="ko-KR" altLang="en-US" dirty="0"/>
              <a:t>단계에서 </a:t>
            </a:r>
            <a:r>
              <a:rPr lang="en-US" altLang="ko-KR" dirty="0"/>
              <a:t>segmentation map</a:t>
            </a:r>
            <a:r>
              <a:rPr lang="ko-KR" altLang="en-US" dirty="0"/>
              <a:t>과</a:t>
            </a:r>
            <a:r>
              <a:rPr lang="en-US" altLang="ko-KR" dirty="0"/>
              <a:t> embedding map </a:t>
            </a:r>
            <a:r>
              <a:rPr lang="ko-KR" altLang="en-US" dirty="0"/>
              <a:t>교집합을 기반으로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72DEB90-1E7C-F6F6-5E2D-FB388DB2F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802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130C2-4386-AA7B-1291-F5B137F5D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75EA700-7FC3-7EAC-2A9F-A2448473C4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91503DD-4ADB-1FB3-6E73-BA1DB0D2F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두 </a:t>
            </a:r>
            <a:r>
              <a:rPr lang="ko-KR" altLang="en-US" dirty="0" err="1"/>
              <a:t>브랜치는</a:t>
            </a:r>
            <a:r>
              <a:rPr lang="ko-KR" altLang="en-US" dirty="0"/>
              <a:t> 모두 </a:t>
            </a:r>
            <a:r>
              <a:rPr lang="en-US" altLang="ko-KR" dirty="0"/>
              <a:t>1x1 </a:t>
            </a:r>
            <a:r>
              <a:rPr lang="ko-KR" altLang="en-US" dirty="0" err="1"/>
              <a:t>컨볼루션으로</a:t>
            </a:r>
            <a:r>
              <a:rPr lang="ko-KR" altLang="en-US" dirty="0"/>
              <a:t> 구현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E38801-BD50-8D7A-6996-420062DB5A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014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13D91-75F1-0B8B-B4AD-1DE78E68D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01376D6-22C1-15C0-1426-53D1213DB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B16890A-2F12-052C-29CF-5D0FF742A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두 </a:t>
            </a:r>
            <a:r>
              <a:rPr lang="ko-KR" altLang="en-US" dirty="0" err="1"/>
              <a:t>브랜치는</a:t>
            </a:r>
            <a:r>
              <a:rPr lang="ko-KR" altLang="en-US" dirty="0"/>
              <a:t> 모두 </a:t>
            </a:r>
            <a:r>
              <a:rPr lang="en-US" altLang="ko-KR" dirty="0"/>
              <a:t>1x1 </a:t>
            </a:r>
            <a:r>
              <a:rPr lang="ko-KR" altLang="en-US" dirty="0" err="1"/>
              <a:t>컨볼루션으로</a:t>
            </a:r>
            <a:r>
              <a:rPr lang="ko-KR" altLang="en-US" dirty="0"/>
              <a:t> 구현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8B7577-9820-895B-ADC7-0DE116E06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1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6.06730" TargetMode="External"/><Relationship Id="rId2" Type="http://schemas.openxmlformats.org/officeDocument/2006/relationships/hyperlink" Target="https://arxiv.org/pdf/2312.0336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Catheter Segmentation Tutorial</a:t>
            </a:r>
            <a:endParaRPr lang="ko-KR" altLang="en-US" sz="3600" spc="-15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2025.01.13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Ji-Yoon </a:t>
            </a:r>
            <a:r>
              <a:rPr lang="en-US" altLang="ko-KR" dirty="0" err="1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Kweon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89EB4-E826-7F25-D00C-2C78D52C4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56CBA35-E3E8-1455-9A16-7AB55E2E7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BOTTOM-UP INSTANCE SEGMENTATION OF CATHETERS FOR CHEST X-RAYS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D9D75D-2931-3622-56F7-7E997F53F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</a:p>
          <a:p>
            <a:pPr lvl="1"/>
            <a:r>
              <a:rPr lang="en-US" altLang="ko-KR" dirty="0"/>
              <a:t>3-staged method</a:t>
            </a:r>
          </a:p>
          <a:p>
            <a:pPr lvl="2"/>
            <a:endParaRPr lang="en-US" altLang="ko-KR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BEFAF6B-BFA9-5841-0C85-735B35943F23}"/>
              </a:ext>
            </a:extLst>
          </p:cNvPr>
          <p:cNvGrpSpPr/>
          <p:nvPr/>
        </p:nvGrpSpPr>
        <p:grpSpPr>
          <a:xfrm>
            <a:off x="1456996" y="2195725"/>
            <a:ext cx="9800142" cy="3731226"/>
            <a:chOff x="1456996" y="2195725"/>
            <a:chExt cx="9800142" cy="3731226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C8015D99-FE77-07EB-E3F7-ED954636B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402" b="26326"/>
            <a:stretch/>
          </p:blipFill>
          <p:spPr>
            <a:xfrm>
              <a:off x="1456996" y="2365081"/>
              <a:ext cx="9800142" cy="3297403"/>
            </a:xfrm>
            <a:prstGeom prst="rect">
              <a:avLst/>
            </a:prstGeom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7ACE101F-8A90-6524-AE2F-2D03105A62B0}"/>
                </a:ext>
              </a:extLst>
            </p:cNvPr>
            <p:cNvSpPr/>
            <p:nvPr/>
          </p:nvSpPr>
          <p:spPr>
            <a:xfrm>
              <a:off x="1606216" y="2457255"/>
              <a:ext cx="3528274" cy="310036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086BB188-819F-A4FC-192C-DA8B60DC8A86}"/>
                </a:ext>
              </a:extLst>
            </p:cNvPr>
            <p:cNvSpPr/>
            <p:nvPr/>
          </p:nvSpPr>
          <p:spPr>
            <a:xfrm>
              <a:off x="3477127" y="2195725"/>
              <a:ext cx="5089357" cy="3093322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5090E45-46AA-6F43-0731-75EF60C672F1}"/>
                </a:ext>
              </a:extLst>
            </p:cNvPr>
            <p:cNvSpPr/>
            <p:nvPr/>
          </p:nvSpPr>
          <p:spPr>
            <a:xfrm>
              <a:off x="6972301" y="2365081"/>
              <a:ext cx="4099587" cy="300818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C5F6D0-E2E6-A224-B68D-056B992D8E36}"/>
                </a:ext>
              </a:extLst>
            </p:cNvPr>
            <p:cNvSpPr txBox="1"/>
            <p:nvPr/>
          </p:nvSpPr>
          <p:spPr>
            <a:xfrm>
              <a:off x="1606216" y="5557619"/>
              <a:ext cx="975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rgbClr val="C0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Stage</a:t>
              </a:r>
              <a:r>
                <a:rPr lang="ko-KR" altLang="en-US" dirty="0">
                  <a:solidFill>
                    <a:srgbClr val="C0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</a:t>
              </a:r>
              <a:r>
                <a:rPr lang="en-US" altLang="ko-KR" dirty="0">
                  <a:solidFill>
                    <a:srgbClr val="C0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1</a:t>
              </a:r>
              <a:endParaRPr lang="ko-KR" altLang="en-US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DCFF83-F370-8A30-6D28-546DA01EC3AE}"/>
                </a:ext>
              </a:extLst>
            </p:cNvPr>
            <p:cNvSpPr txBox="1"/>
            <p:nvPr/>
          </p:nvSpPr>
          <p:spPr>
            <a:xfrm>
              <a:off x="5792673" y="5401666"/>
              <a:ext cx="975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chemeClr val="accent6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Stage</a:t>
              </a:r>
              <a:r>
                <a:rPr lang="ko-KR" altLang="en-US" dirty="0">
                  <a:solidFill>
                    <a:schemeClr val="accent6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</a:t>
              </a:r>
              <a:r>
                <a:rPr lang="en-US" altLang="ko-KR" dirty="0">
                  <a:solidFill>
                    <a:schemeClr val="accent6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</a:t>
              </a:r>
              <a:endParaRPr lang="ko-KR" altLang="en-US" dirty="0">
                <a:solidFill>
                  <a:schemeClr val="accent6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83414E-C33B-77C5-37EC-12FD6201E27D}"/>
                </a:ext>
              </a:extLst>
            </p:cNvPr>
            <p:cNvSpPr txBox="1"/>
            <p:nvPr/>
          </p:nvSpPr>
          <p:spPr>
            <a:xfrm>
              <a:off x="10128350" y="5462508"/>
              <a:ext cx="9758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Stage</a:t>
              </a:r>
              <a:r>
                <a:rPr lang="ko-KR" altLang="en-US" dirty="0">
                  <a:solidFill>
                    <a:schemeClr val="accent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</a:t>
              </a:r>
              <a:r>
                <a:rPr lang="en-US" altLang="ko-KR" dirty="0">
                  <a:solidFill>
                    <a:schemeClr val="accent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3.</a:t>
              </a:r>
              <a:endParaRPr lang="ko-KR" altLang="en-US" dirty="0">
                <a:solidFill>
                  <a:schemeClr val="accent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705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7F361-588A-B544-71DF-62593420C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3293D02-C35A-9127-490A-751EFC2C4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BOTTOM-UP INSTANCE SEGMENTATION OF CATHETERS FOR CHEST X-RAYS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7A6068-365B-27D2-0823-11D5FC723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</a:p>
          <a:p>
            <a:pPr marL="457200" lvl="1" indent="0">
              <a:buNone/>
            </a:pPr>
            <a:r>
              <a:rPr lang="en-US" altLang="ko-KR" dirty="0"/>
              <a:t>Stage1. segmentation and embeddings prediction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segmentation map,</a:t>
            </a:r>
            <a:r>
              <a:rPr lang="ko-KR" altLang="en-US" dirty="0"/>
              <a:t> </a:t>
            </a:r>
            <a:r>
              <a:rPr lang="en-US" altLang="ko-KR" dirty="0"/>
              <a:t>embedding map</a:t>
            </a:r>
            <a:r>
              <a:rPr lang="ko-KR" altLang="en-US" dirty="0"/>
              <a:t> 생성 단계</a:t>
            </a:r>
            <a:endParaRPr lang="en-US" altLang="ko-KR" dirty="0"/>
          </a:p>
          <a:p>
            <a:pPr lvl="2"/>
            <a:r>
              <a:rPr lang="en-US" altLang="ko-KR" dirty="0" err="1"/>
              <a:t>LaneNet</a:t>
            </a:r>
            <a:r>
              <a:rPr lang="ko-KR" altLang="en-US" dirty="0"/>
              <a:t>의 마지막 </a:t>
            </a:r>
            <a:r>
              <a:rPr lang="en-US" altLang="ko-KR" dirty="0"/>
              <a:t>layer</a:t>
            </a:r>
            <a:r>
              <a:rPr lang="ko-KR" altLang="en-US" dirty="0"/>
              <a:t> 두 개의 </a:t>
            </a:r>
            <a:r>
              <a:rPr lang="en-US" altLang="ko-KR" dirty="0"/>
              <a:t>branch</a:t>
            </a:r>
            <a:r>
              <a:rPr lang="ko-KR" altLang="en-US" dirty="0"/>
              <a:t>로 구성 </a:t>
            </a:r>
            <a:r>
              <a:rPr lang="en-US" altLang="ko-KR" dirty="0"/>
              <a:t>:</a:t>
            </a:r>
          </a:p>
          <a:p>
            <a:pPr marL="1714500" lvl="3" indent="-342900">
              <a:buFont typeface="+mj-lt"/>
              <a:buAutoNum type="arabicPeriod"/>
            </a:pPr>
            <a:endParaRPr lang="en-US" altLang="ko-KR" dirty="0"/>
          </a:p>
          <a:p>
            <a:pPr marL="1714500" lvl="3" indent="-342900">
              <a:buFont typeface="+mj-lt"/>
              <a:buAutoNum type="arabicPeriod"/>
            </a:pPr>
            <a:r>
              <a:rPr lang="en-US" altLang="ko-KR" dirty="0"/>
              <a:t>segmentation branch :</a:t>
            </a:r>
            <a:r>
              <a:rPr lang="ko-KR" altLang="en-US" dirty="0"/>
              <a:t> </a:t>
            </a:r>
            <a:r>
              <a:rPr lang="en-US" altLang="ko-KR" dirty="0"/>
              <a:t>catheter</a:t>
            </a:r>
            <a:r>
              <a:rPr lang="ko-KR" altLang="en-US" dirty="0"/>
              <a:t>에 속하는 픽셀들 탐지</a:t>
            </a:r>
            <a:endParaRPr lang="en-US" altLang="ko-KR" dirty="0"/>
          </a:p>
          <a:p>
            <a:pPr lvl="4"/>
            <a:r>
              <a:rPr lang="en-US" altLang="ko-KR" dirty="0"/>
              <a:t>Dice loss</a:t>
            </a:r>
            <a:r>
              <a:rPr lang="ko-KR" altLang="en-US" dirty="0"/>
              <a:t>로 학습</a:t>
            </a:r>
            <a:endParaRPr lang="en-US" altLang="ko-KR" dirty="0"/>
          </a:p>
          <a:p>
            <a:pPr lvl="4"/>
            <a:r>
              <a:rPr lang="en-US" altLang="ko-KR" dirty="0"/>
              <a:t>output : segmentation map.</a:t>
            </a:r>
          </a:p>
          <a:p>
            <a:pPr marL="1714500" lvl="3" indent="-342900">
              <a:buFont typeface="+mj-lt"/>
              <a:buAutoNum type="arabicPeriod"/>
            </a:pPr>
            <a:endParaRPr lang="en-US" altLang="ko-KR" dirty="0"/>
          </a:p>
          <a:p>
            <a:pPr marL="1714500" lvl="3" indent="-342900">
              <a:buFont typeface="+mj-lt"/>
              <a:buAutoNum type="arabicPeriod"/>
            </a:pPr>
            <a:r>
              <a:rPr lang="en-US" altLang="ko-KR" dirty="0"/>
              <a:t>embedding branch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각</a:t>
            </a:r>
            <a:r>
              <a:rPr lang="en-US" altLang="ko-KR" dirty="0"/>
              <a:t> </a:t>
            </a:r>
            <a:r>
              <a:rPr lang="ko-KR" altLang="en-US" dirty="0"/>
              <a:t>픽셀에 대한 </a:t>
            </a:r>
            <a:r>
              <a:rPr lang="ko-KR" altLang="en-US" dirty="0" err="1"/>
              <a:t>임베딩</a:t>
            </a:r>
            <a:r>
              <a:rPr lang="ko-KR" altLang="en-US" dirty="0"/>
              <a:t> 값 예측</a:t>
            </a:r>
            <a:r>
              <a:rPr lang="en-US" altLang="ko-KR" dirty="0"/>
              <a:t> </a:t>
            </a:r>
          </a:p>
          <a:p>
            <a:pPr lvl="4"/>
            <a:r>
              <a:rPr lang="en-US" altLang="ko-KR" dirty="0"/>
              <a:t>discriminative loss</a:t>
            </a:r>
            <a:r>
              <a:rPr lang="ko-KR" altLang="en-US" dirty="0"/>
              <a:t>로 학습</a:t>
            </a:r>
            <a:endParaRPr lang="en-US" altLang="ko-KR" dirty="0"/>
          </a:p>
          <a:p>
            <a:pPr lvl="4"/>
            <a:r>
              <a:rPr lang="en-US" altLang="ko-KR" dirty="0"/>
              <a:t>output : embedding map</a:t>
            </a:r>
          </a:p>
          <a:p>
            <a:pPr lvl="5"/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동일한 </a:t>
            </a:r>
            <a:r>
              <a:rPr lang="ko-KR" altLang="en-US" sz="14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카테터에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속하는 픽셀은 가까이 위치</a:t>
            </a: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2286000" lvl="5" indent="0">
              <a:buNone/>
            </a:pP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4"/>
            <a:endParaRPr lang="en-US" altLang="ko-KR" dirty="0"/>
          </a:p>
          <a:p>
            <a:pPr lvl="4"/>
            <a:endParaRPr lang="en-US" altLang="ko-KR" dirty="0"/>
          </a:p>
          <a:p>
            <a:pPr lvl="2"/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2F8297A-92E7-94AA-0DBF-AA26AFF726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402" r="63315" b="26326"/>
          <a:stretch/>
        </p:blipFill>
        <p:spPr>
          <a:xfrm>
            <a:off x="7001416" y="2227924"/>
            <a:ext cx="4008043" cy="3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44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30674-C25E-F80C-C8A7-8F8D4F38F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0341AB0-742B-4A04-EF02-0EAC061E36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BOTTOM-UP INSTANCE SEGMENTATION OF CATHETERS FOR CHEST X-RAYS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D3A1AC-CE36-51BB-9BFD-32810A5E0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Method</a:t>
            </a:r>
          </a:p>
          <a:p>
            <a:pPr marL="457200" lvl="1" indent="0">
              <a:buNone/>
            </a:pPr>
            <a:r>
              <a:rPr lang="en-US" altLang="ko-KR" dirty="0"/>
              <a:t>Stage1. segmentation and embeddings prediction :</a:t>
            </a:r>
            <a:r>
              <a:rPr lang="ko-KR" altLang="en-US" dirty="0"/>
              <a:t> </a:t>
            </a:r>
            <a:r>
              <a:rPr lang="en-US" altLang="ko-KR" dirty="0"/>
              <a:t>segmentation map,</a:t>
            </a:r>
            <a:r>
              <a:rPr lang="ko-KR" altLang="en-US" dirty="0"/>
              <a:t> </a:t>
            </a:r>
            <a:r>
              <a:rPr lang="en-US" altLang="ko-KR" dirty="0"/>
              <a:t>embedding map</a:t>
            </a:r>
            <a:r>
              <a:rPr lang="ko-KR" altLang="en-US" dirty="0"/>
              <a:t> 생성 단계</a:t>
            </a:r>
            <a:endParaRPr lang="en-US" altLang="ko-KR" dirty="0"/>
          </a:p>
          <a:p>
            <a:pPr marL="914400" lvl="2" indent="0">
              <a:buNone/>
            </a:pPr>
            <a:r>
              <a:rPr lang="en-US" altLang="ko-KR" dirty="0"/>
              <a:t>1.   segmentation branch</a:t>
            </a:r>
          </a:p>
          <a:p>
            <a:pPr marL="914400" lvl="2" indent="0">
              <a:buNone/>
            </a:pPr>
            <a:r>
              <a:rPr lang="en-US" altLang="ko-KR" dirty="0"/>
              <a:t>2.   embedding branch</a:t>
            </a:r>
          </a:p>
          <a:p>
            <a:pPr lvl="3"/>
            <a:r>
              <a:rPr lang="en-US" altLang="ko-KR" dirty="0"/>
              <a:t>discriminative loss</a:t>
            </a:r>
            <a:r>
              <a:rPr lang="ko-KR" altLang="en-US" dirty="0"/>
              <a:t>로 학습 </a:t>
            </a:r>
            <a:endParaRPr lang="en-US" altLang="ko-KR" dirty="0"/>
          </a:p>
          <a:p>
            <a:pPr lvl="4"/>
            <a:r>
              <a:rPr lang="en-US" altLang="ko-KR" dirty="0" err="1"/>
              <a:t>Lvar</a:t>
            </a:r>
            <a:r>
              <a:rPr lang="en-US" altLang="ko-KR" dirty="0"/>
              <a:t>, </a:t>
            </a:r>
            <a:r>
              <a:rPr lang="en-US" altLang="ko-KR" dirty="0" err="1"/>
              <a:t>Ldist</a:t>
            </a:r>
            <a:r>
              <a:rPr lang="ko-KR" altLang="en-US" dirty="0"/>
              <a:t>의 </a:t>
            </a:r>
            <a:r>
              <a:rPr lang="ko-KR" altLang="en-US" dirty="0" err="1"/>
              <a:t>가중합</a:t>
            </a:r>
            <a:endParaRPr lang="en-US" altLang="ko-KR" dirty="0"/>
          </a:p>
          <a:p>
            <a:pPr lvl="4"/>
            <a:r>
              <a:rPr lang="en-US" altLang="ko-KR" dirty="0" err="1"/>
              <a:t>Lvar</a:t>
            </a:r>
            <a:r>
              <a:rPr lang="en-US" altLang="ko-KR" dirty="0"/>
              <a:t> : </a:t>
            </a:r>
            <a:r>
              <a:rPr lang="ko-KR" altLang="en-US" dirty="0"/>
              <a:t>거리 </a:t>
            </a:r>
            <a:r>
              <a:rPr lang="en-US" altLang="ko-KR" dirty="0"/>
              <a:t>&gt; </a:t>
            </a:r>
            <a:r>
              <a:rPr lang="en-US" altLang="ko-KR" dirty="0" err="1"/>
              <a:t>δv</a:t>
            </a:r>
            <a:r>
              <a:rPr lang="ko-KR" altLang="en-US" dirty="0"/>
              <a:t>인 경우</a:t>
            </a:r>
            <a:r>
              <a:rPr lang="en-US" altLang="ko-KR" dirty="0"/>
              <a:t> →  </a:t>
            </a:r>
            <a:r>
              <a:rPr lang="ko-KR" altLang="en-US" dirty="0"/>
              <a:t>동일한 클러스터의 </a:t>
            </a:r>
            <a:r>
              <a:rPr lang="ko-KR" altLang="en-US" dirty="0" err="1"/>
              <a:t>임베딩을</a:t>
            </a:r>
            <a:r>
              <a:rPr lang="ko-KR" altLang="en-US" dirty="0"/>
              <a:t> 클러스터 중심으로 끌어당김</a:t>
            </a:r>
            <a:endParaRPr lang="en-US" altLang="ko-KR" dirty="0"/>
          </a:p>
          <a:p>
            <a:pPr lvl="4"/>
            <a:r>
              <a:rPr lang="en-US" altLang="ko-KR" dirty="0" err="1"/>
              <a:t>Ldist</a:t>
            </a:r>
            <a:r>
              <a:rPr lang="en-US" altLang="ko-KR" dirty="0"/>
              <a:t> : </a:t>
            </a:r>
            <a:r>
              <a:rPr lang="ko-KR" altLang="en-US" dirty="0"/>
              <a:t>거리 </a:t>
            </a:r>
            <a:r>
              <a:rPr lang="en-US" altLang="ko-KR" dirty="0"/>
              <a:t>&lt; </a:t>
            </a:r>
            <a:r>
              <a:rPr lang="en-US" altLang="ko-KR" dirty="0" err="1"/>
              <a:t>δd</a:t>
            </a:r>
            <a:r>
              <a:rPr lang="ko-KR" altLang="en-US" dirty="0"/>
              <a:t>인 경우</a:t>
            </a:r>
            <a:r>
              <a:rPr lang="en-US" altLang="ko-KR" dirty="0"/>
              <a:t> → </a:t>
            </a:r>
            <a:r>
              <a:rPr lang="ko-KR" altLang="en-US" dirty="0"/>
              <a:t>서로 다른 클러스터의 중심 간 거리를 더 멀리 떨어뜨림</a:t>
            </a:r>
            <a:endParaRPr lang="en-US" altLang="ko-KR" dirty="0"/>
          </a:p>
          <a:p>
            <a:pPr lvl="4"/>
            <a:endParaRPr lang="en-US" altLang="ko-KR" dirty="0"/>
          </a:p>
          <a:p>
            <a:pPr lvl="4"/>
            <a:endParaRPr lang="en-US" altLang="ko-KR" dirty="0"/>
          </a:p>
          <a:p>
            <a:pPr lvl="4"/>
            <a:endParaRPr lang="en-US" altLang="ko-KR" dirty="0"/>
          </a:p>
          <a:p>
            <a:pPr lvl="3"/>
            <a:endParaRPr lang="en-US" altLang="ko-KR" dirty="0"/>
          </a:p>
          <a:p>
            <a:pPr lvl="3"/>
            <a:endParaRPr lang="en-US" altLang="ko-KR" dirty="0"/>
          </a:p>
          <a:p>
            <a:pPr lvl="3"/>
            <a:r>
              <a:rPr lang="en-US" altLang="ko-KR" dirty="0"/>
              <a:t>output : </a:t>
            </a:r>
            <a:r>
              <a:rPr lang="ko-KR" altLang="en-US" dirty="0" err="1"/>
              <a:t>임베딩</a:t>
            </a:r>
            <a:r>
              <a:rPr lang="ko-KR" altLang="en-US" dirty="0"/>
              <a:t> 값</a:t>
            </a:r>
            <a:endParaRPr lang="en-US" altLang="ko-KR" dirty="0"/>
          </a:p>
          <a:p>
            <a:pPr lvl="4"/>
            <a:r>
              <a: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동일한 </a:t>
            </a:r>
            <a:r>
              <a:rPr lang="ko-KR" altLang="en-US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카테터에</a:t>
            </a:r>
            <a:r>
              <a: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속하는 픽셀은 가까이 위치</a:t>
            </a:r>
            <a:endParaRPr lang="en-US" altLang="ko-KR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4"/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4"/>
            <a:endParaRPr lang="en-US" altLang="ko-KR" dirty="0"/>
          </a:p>
          <a:p>
            <a:pPr lvl="4"/>
            <a:endParaRPr lang="en-US" altLang="ko-KR" dirty="0"/>
          </a:p>
          <a:p>
            <a:pPr lvl="2"/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98CCF52-CF15-7CA2-AAD7-AF1516B6E1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872" b="40589"/>
          <a:stretch/>
        </p:blipFill>
        <p:spPr>
          <a:xfrm>
            <a:off x="2657969" y="3972025"/>
            <a:ext cx="5221901" cy="1156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107866-3C1D-48C7-EC6E-7F17C121DD36}"/>
              </a:ext>
            </a:extLst>
          </p:cNvPr>
          <p:cNvSpPr txBox="1"/>
          <p:nvPr/>
        </p:nvSpPr>
        <p:spPr>
          <a:xfrm>
            <a:off x="8043110" y="3972025"/>
            <a:ext cx="28248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C: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클러스터 수</a:t>
            </a: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Nc: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클러스터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에 속하는 요소 수</a:t>
            </a: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xi: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픽셀 </a:t>
            </a:r>
            <a:r>
              <a:rPr lang="ko-KR" altLang="en-US" sz="14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임베딩</a:t>
            </a: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µc: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클러스터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의 평균 </a:t>
            </a:r>
            <a:r>
              <a:rPr lang="ko-KR" altLang="en-US" sz="14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임베딩</a:t>
            </a: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[x]+ = max(0, x)</a:t>
            </a:r>
            <a:endParaRPr lang="ko-KR" altLang="en-US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5743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51C66-F0B4-F351-A3A7-AA6AB4A92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00CA764-98C8-1891-26C0-223AB59D09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BOTTOM-UP INSTANCE SEGMENTATION OF CATHETERS FOR CHEST X-RAYS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D68EDD-7EBE-E187-BB61-B76ED1EF9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</a:p>
          <a:p>
            <a:pPr marL="457200" lvl="1" indent="0">
              <a:buNone/>
            </a:pPr>
            <a:r>
              <a:rPr lang="en-US" altLang="ko-KR" dirty="0"/>
              <a:t>Stage 2. Embeddings clustering : </a:t>
            </a:r>
            <a:r>
              <a:rPr lang="ko-KR" altLang="en-US" dirty="0"/>
              <a:t>각 픽셀을 개별 </a:t>
            </a:r>
            <a:r>
              <a:rPr lang="en-US" altLang="ko-KR" dirty="0"/>
              <a:t>catheter</a:t>
            </a:r>
            <a:r>
              <a:rPr lang="ko-KR" altLang="en-US" dirty="0"/>
              <a:t>로 할당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2"/>
            <a:r>
              <a:rPr lang="en-US" altLang="ko-KR" dirty="0"/>
              <a:t>Foreground embedding: </a:t>
            </a:r>
          </a:p>
          <a:p>
            <a:pPr marL="1371600" lvl="3" indent="0">
              <a:buNone/>
            </a:pPr>
            <a:r>
              <a:rPr lang="en-US" altLang="ko-KR" dirty="0"/>
              <a:t>Semantic segmentation map</a:t>
            </a:r>
            <a:r>
              <a:rPr lang="ko-KR" altLang="en-US" dirty="0"/>
              <a:t>에서 </a:t>
            </a:r>
            <a:r>
              <a:rPr lang="ko-KR" altLang="en-US" dirty="0" err="1"/>
              <a:t>카테터로</a:t>
            </a:r>
            <a:r>
              <a:rPr lang="ko-KR" altLang="en-US" dirty="0"/>
              <a:t> 예측한 픽셀만 </a:t>
            </a:r>
            <a:r>
              <a:rPr lang="en-US" altLang="ko-KR" dirty="0"/>
              <a:t>Embedding map</a:t>
            </a:r>
            <a:r>
              <a:rPr lang="ko-KR" altLang="en-US" dirty="0"/>
              <a:t>에서 추출하여 만듦</a:t>
            </a:r>
          </a:p>
          <a:p>
            <a:pPr lvl="2"/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7F9C53F-40B1-19D1-7008-8C45BB36A8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402" b="26326"/>
          <a:stretch/>
        </p:blipFill>
        <p:spPr>
          <a:xfrm>
            <a:off x="1493091" y="3175586"/>
            <a:ext cx="9800142" cy="329740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1564037-0F90-1C31-2B40-071E84276613}"/>
              </a:ext>
            </a:extLst>
          </p:cNvPr>
          <p:cNvSpPr/>
          <p:nvPr/>
        </p:nvSpPr>
        <p:spPr>
          <a:xfrm>
            <a:off x="3551321" y="3272589"/>
            <a:ext cx="5089357" cy="277444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70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6803D-06F2-FA88-6EBE-C73C46760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622455D-3F17-E887-6434-AF32354E05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BOTTOM-UP INSTANCE SEGMENTATION OF CATHETERS FOR CHEST X-RAYS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7D4D59-A39F-8909-67A0-B72E91903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</a:p>
          <a:p>
            <a:pPr marL="457200" lvl="1" indent="0">
              <a:buNone/>
            </a:pPr>
            <a:r>
              <a:rPr lang="en-US" altLang="ko-KR" dirty="0"/>
              <a:t>Stage 2. Embeddings clustering : </a:t>
            </a:r>
            <a:r>
              <a:rPr lang="ko-KR" altLang="en-US" dirty="0"/>
              <a:t>각 픽셀을 개별 </a:t>
            </a:r>
            <a:r>
              <a:rPr lang="en-US" altLang="ko-KR" dirty="0"/>
              <a:t>catheter</a:t>
            </a:r>
            <a:r>
              <a:rPr lang="ko-KR" altLang="en-US" dirty="0"/>
              <a:t>로 할당</a:t>
            </a:r>
            <a:endParaRPr lang="en-US" altLang="ko-KR" dirty="0"/>
          </a:p>
          <a:p>
            <a:pPr lvl="1"/>
            <a:endParaRPr lang="en-US" altLang="ko-KR" dirty="0"/>
          </a:p>
          <a:p>
            <a:pPr lvl="2"/>
            <a:r>
              <a:rPr lang="en-US" altLang="ko-KR" dirty="0"/>
              <a:t>Clustered map(w/o </a:t>
            </a:r>
            <a:r>
              <a:rPr lang="en-US" altLang="ko-KR" dirty="0" err="1"/>
              <a:t>ingtersection</a:t>
            </a:r>
            <a:r>
              <a:rPr lang="en-US" altLang="ko-KR" dirty="0"/>
              <a:t>) </a:t>
            </a:r>
          </a:p>
          <a:p>
            <a:pPr lvl="3"/>
            <a:r>
              <a:rPr lang="en-US" altLang="ko-KR" dirty="0"/>
              <a:t>foreground embeddings</a:t>
            </a:r>
            <a:r>
              <a:rPr lang="ko-KR" altLang="en-US" dirty="0"/>
              <a:t>을 대상으로 </a:t>
            </a:r>
            <a:r>
              <a:rPr lang="en-US" altLang="ko-KR" dirty="0"/>
              <a:t>Mean Shift Clustering </a:t>
            </a:r>
            <a:r>
              <a:rPr lang="ko-KR" altLang="en-US" dirty="0"/>
              <a:t>진행하여 각 픽셀을 개별 </a:t>
            </a:r>
            <a:r>
              <a:rPr lang="ko-KR" altLang="en-US" dirty="0" err="1"/>
              <a:t>카테터로</a:t>
            </a:r>
            <a:r>
              <a:rPr lang="ko-KR" altLang="en-US" dirty="0"/>
              <a:t> </a:t>
            </a:r>
            <a:r>
              <a:rPr lang="ko-KR" altLang="en-US" dirty="0" err="1"/>
              <a:t>할당시킨</a:t>
            </a:r>
            <a:r>
              <a:rPr lang="ko-KR" altLang="en-US" dirty="0"/>
              <a:t> 것</a:t>
            </a:r>
            <a:endParaRPr lang="en-US" altLang="ko-KR" dirty="0"/>
          </a:p>
          <a:p>
            <a:pPr lvl="1"/>
            <a:endParaRPr lang="en-US" altLang="ko-KR" dirty="0"/>
          </a:p>
          <a:p>
            <a:pPr lvl="2"/>
            <a:r>
              <a:rPr lang="en-US" altLang="ko-KR" dirty="0"/>
              <a:t>Similarity scores map : </a:t>
            </a:r>
          </a:p>
          <a:p>
            <a:pPr lvl="3"/>
            <a:r>
              <a:rPr lang="en-US" altLang="ko-KR" dirty="0"/>
              <a:t>Mean Shift Clustering </a:t>
            </a:r>
            <a:r>
              <a:rPr lang="ko-KR" altLang="en-US" dirty="0"/>
              <a:t>결과 기반 각 픽셀에 대해 유사도 점수 계산</a:t>
            </a:r>
            <a:endParaRPr lang="en-US" altLang="ko-KR" dirty="0"/>
          </a:p>
          <a:p>
            <a:pPr lvl="3"/>
            <a:r>
              <a:rPr lang="ko-KR" altLang="en-US" dirty="0"/>
              <a:t>빨간색에 가까울 수록 해당 픽셀의 </a:t>
            </a:r>
            <a:r>
              <a:rPr lang="ko-KR" altLang="en-US" dirty="0" err="1"/>
              <a:t>임베딩이</a:t>
            </a:r>
            <a:r>
              <a:rPr lang="ko-KR" altLang="en-US" dirty="0"/>
              <a:t> 두 클러스터 중심 모두와 비슷함</a:t>
            </a:r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E5F71E2-00F9-A7F7-C052-9D54085CFC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482" t="7402" r="27423" b="26326"/>
          <a:stretch/>
        </p:blipFill>
        <p:spPr>
          <a:xfrm>
            <a:off x="7779962" y="2977471"/>
            <a:ext cx="3373310" cy="342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55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C3580-E173-2A62-6468-90CA7E25D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B4F8833-C3DD-E0DA-0737-78B1982F46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BOTTOM-UP INSTANCE SEGMENTATION OF CATHETERS FOR CHEST X-RAYS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9347F6-E932-A93B-CD12-34F130385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</a:p>
          <a:p>
            <a:pPr marL="457200" lvl="1" indent="0">
              <a:buNone/>
            </a:pPr>
            <a:r>
              <a:rPr lang="en-US" altLang="ko-KR" dirty="0"/>
              <a:t>Stage 3. Intersection resolution : 2</a:t>
            </a:r>
            <a:r>
              <a:rPr lang="ko-KR" altLang="en-US" dirty="0"/>
              <a:t>개 이상의 </a:t>
            </a:r>
            <a:r>
              <a:rPr lang="ko-KR" altLang="en-US" dirty="0" err="1"/>
              <a:t>카테터가</a:t>
            </a:r>
            <a:r>
              <a:rPr lang="ko-KR" altLang="en-US" dirty="0"/>
              <a:t> 겹치는 픽셀이 단일 </a:t>
            </a:r>
            <a:r>
              <a:rPr lang="ko-KR" altLang="en-US" dirty="0" err="1"/>
              <a:t>카테터에만</a:t>
            </a:r>
            <a:r>
              <a:rPr lang="ko-KR" altLang="en-US" dirty="0"/>
              <a:t> 할당되는 문제 극복</a:t>
            </a:r>
            <a:endParaRPr lang="en-US" altLang="ko-KR" dirty="0"/>
          </a:p>
          <a:p>
            <a:pPr lvl="2"/>
            <a:r>
              <a:rPr lang="en-US" altLang="ko-KR" dirty="0"/>
              <a:t>Mean Shift Clustering </a:t>
            </a:r>
            <a:r>
              <a:rPr lang="ko-KR" altLang="en-US" dirty="0"/>
              <a:t>알고리즘은 픽셀을 단순히 </a:t>
            </a:r>
            <a:r>
              <a:rPr lang="en-US" altLang="ko-KR" dirty="0"/>
              <a:t>n</a:t>
            </a:r>
            <a:r>
              <a:rPr lang="ko-KR" altLang="en-US" dirty="0"/>
              <a:t>개의 그룹으로 분류했음</a:t>
            </a:r>
            <a:endParaRPr lang="en-US" altLang="ko-KR" dirty="0"/>
          </a:p>
          <a:p>
            <a:pPr lvl="2"/>
            <a:r>
              <a:rPr lang="en-US" altLang="ko-KR" dirty="0"/>
              <a:t>Intersection resolution</a:t>
            </a:r>
          </a:p>
          <a:p>
            <a:pPr lvl="3"/>
            <a:r>
              <a:rPr lang="ko-KR" altLang="en-US" dirty="0"/>
              <a:t>각 픽셀의 유사도 점수가 특정 </a:t>
            </a:r>
            <a:r>
              <a:rPr lang="ko-KR" altLang="en-US" dirty="0" err="1"/>
              <a:t>임계값보다</a:t>
            </a:r>
            <a:r>
              <a:rPr lang="ko-KR" altLang="en-US" dirty="0"/>
              <a:t> 낮으면 교차 픽셀로 분류</a:t>
            </a:r>
            <a:endParaRPr lang="en-US" altLang="ko-KR" dirty="0"/>
          </a:p>
          <a:p>
            <a:pPr lvl="3"/>
            <a:r>
              <a:rPr lang="ko-KR" altLang="en-US" dirty="0"/>
              <a:t>교차 픽셀들은 </a:t>
            </a:r>
            <a:r>
              <a:rPr lang="en" altLang="ko-KR" dirty="0"/>
              <a:t>Mean Shift </a:t>
            </a:r>
            <a:r>
              <a:rPr lang="en-US" altLang="ko-KR" dirty="0"/>
              <a:t>Clustering</a:t>
            </a:r>
            <a:r>
              <a:rPr lang="ko-KR" altLang="en-US" dirty="0"/>
              <a:t> 결과와 병합되어 최종 결과에 반영됨</a:t>
            </a:r>
            <a:endParaRPr lang="en-US" altLang="ko-KR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157B9710-BE26-A6C1-0F58-3FF3B4EEF513}"/>
              </a:ext>
            </a:extLst>
          </p:cNvPr>
          <p:cNvGrpSpPr/>
          <p:nvPr/>
        </p:nvGrpSpPr>
        <p:grpSpPr>
          <a:xfrm>
            <a:off x="1288554" y="3344776"/>
            <a:ext cx="9800142" cy="3008188"/>
            <a:chOff x="1613407" y="3665582"/>
            <a:chExt cx="9800142" cy="3008188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5790619D-300F-991F-EBE3-607E17969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402" b="26326"/>
            <a:stretch/>
          </p:blipFill>
          <p:spPr>
            <a:xfrm>
              <a:off x="1613407" y="3665582"/>
              <a:ext cx="9800142" cy="2935705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E69CC22D-B326-AD53-FCA7-0E921C8238BF}"/>
                </a:ext>
              </a:extLst>
            </p:cNvPr>
            <p:cNvSpPr/>
            <p:nvPr/>
          </p:nvSpPr>
          <p:spPr>
            <a:xfrm>
              <a:off x="7080585" y="3665582"/>
              <a:ext cx="4099587" cy="300818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39942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82986-ACF3-278D-4202-46FFE139D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239D04C-529F-7E26-59EB-1D0C5AEB3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BOTTOM-UP INSTANCE SEGMENTATION OF CATHETERS FOR CHEST X-RAYS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1136FA-A0B3-1159-5175-C5572978C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EXPERIMENTS</a:t>
            </a:r>
          </a:p>
          <a:p>
            <a:pPr lvl="1"/>
            <a:r>
              <a:rPr lang="en-US" altLang="ko-KR" dirty="0"/>
              <a:t>RANZCR </a:t>
            </a:r>
            <a:r>
              <a:rPr lang="en-US" altLang="ko-KR" dirty="0" err="1"/>
              <a:t>CLiP</a:t>
            </a:r>
            <a:r>
              <a:rPr lang="ko-KR" altLang="en-US" dirty="0"/>
              <a:t> </a:t>
            </a:r>
            <a:r>
              <a:rPr lang="en-US" altLang="ko-KR" dirty="0"/>
              <a:t>dataset</a:t>
            </a:r>
          </a:p>
          <a:p>
            <a:pPr lvl="2"/>
            <a:r>
              <a:rPr lang="en-US" altLang="ko-KR" dirty="0"/>
              <a:t>8,877</a:t>
            </a:r>
            <a:r>
              <a:rPr lang="ko-KR" altLang="en-US" dirty="0"/>
              <a:t>개의 </a:t>
            </a:r>
            <a:r>
              <a:rPr lang="en-US" altLang="ko-KR" dirty="0"/>
              <a:t>CXR </a:t>
            </a:r>
            <a:r>
              <a:rPr lang="ko-KR" altLang="en-US" dirty="0"/>
              <a:t>이미지</a:t>
            </a:r>
            <a:endParaRPr lang="en-US" altLang="ko-KR" dirty="0"/>
          </a:p>
          <a:p>
            <a:pPr lvl="2"/>
            <a:r>
              <a:rPr lang="ko-KR" altLang="en-US" dirty="0"/>
              <a:t>중심 정맥 </a:t>
            </a:r>
            <a:r>
              <a:rPr lang="en-US" altLang="ko-KR" dirty="0"/>
              <a:t>Catheter(CVC),</a:t>
            </a:r>
            <a:r>
              <a:rPr lang="ko-KR" altLang="en-US" dirty="0"/>
              <a:t> </a:t>
            </a:r>
            <a:r>
              <a:rPr lang="en-US" altLang="ko-KR" dirty="0"/>
              <a:t>Swan-Ganz Catheter(SWG)</a:t>
            </a:r>
            <a:r>
              <a:rPr lang="ko-KR" altLang="en-US" dirty="0"/>
              <a:t>로 구성</a:t>
            </a:r>
            <a:endParaRPr lang="en-US" altLang="ko-KR" dirty="0"/>
          </a:p>
          <a:p>
            <a:pPr lvl="2"/>
            <a:r>
              <a:rPr lang="ko-KR" altLang="en-US" dirty="0">
                <a:effectLst/>
              </a:rPr>
              <a:t>실험에서 </a:t>
            </a:r>
            <a:r>
              <a:rPr lang="en-US" altLang="ko-KR" dirty="0">
                <a:effectLst/>
              </a:rPr>
              <a:t>CVC</a:t>
            </a:r>
            <a:r>
              <a:rPr lang="ko-KR" altLang="en-US" dirty="0">
                <a:effectLst/>
              </a:rPr>
              <a:t>와 </a:t>
            </a:r>
            <a:r>
              <a:rPr lang="en-US" altLang="ko-KR" dirty="0">
                <a:effectLst/>
              </a:rPr>
              <a:t>SWG</a:t>
            </a:r>
            <a:r>
              <a:rPr lang="ko-KR" altLang="en-US" dirty="0"/>
              <a:t> 종류 </a:t>
            </a:r>
            <a:r>
              <a:rPr lang="ko-KR" altLang="en-US" dirty="0">
                <a:effectLst/>
              </a:rPr>
              <a:t>구분하지 않</a:t>
            </a:r>
            <a:r>
              <a:rPr lang="ko-KR" altLang="en-US" dirty="0"/>
              <a:t>고 사용</a:t>
            </a:r>
            <a:endParaRPr lang="en-US" altLang="ko-KR" dirty="0">
              <a:effectLst/>
            </a:endParaRPr>
          </a:p>
          <a:p>
            <a:pPr marL="381000" indent="-342900"/>
            <a:r>
              <a:rPr lang="en-US" altLang="ko-KR" dirty="0"/>
              <a:t>RESULTS</a:t>
            </a:r>
          </a:p>
          <a:p>
            <a:pPr marL="381000" indent="-342900"/>
            <a:endParaRPr lang="en-US" altLang="ko-KR" b="1" dirty="0"/>
          </a:p>
          <a:p>
            <a:pPr marL="381000" indent="-342900"/>
            <a:endParaRPr lang="en-US" altLang="ko-KR" b="1" dirty="0"/>
          </a:p>
          <a:p>
            <a:pPr marL="381000" indent="-342900"/>
            <a:endParaRPr lang="en-US" altLang="ko-KR" b="1" dirty="0"/>
          </a:p>
          <a:p>
            <a:pPr marL="1257300" lvl="2" indent="-342900"/>
            <a:r>
              <a:rPr lang="en-US" altLang="ko-KR" b="1" dirty="0"/>
              <a:t>CC: </a:t>
            </a:r>
            <a:r>
              <a:rPr lang="en-US" altLang="ko-KR" b="1" dirty="0" err="1"/>
              <a:t>HRNet</a:t>
            </a:r>
            <a:r>
              <a:rPr lang="ko-KR" altLang="en-US" b="1" dirty="0"/>
              <a:t>으로 예측된 </a:t>
            </a:r>
            <a:r>
              <a:rPr lang="en-US" altLang="ko-KR" b="1" dirty="0"/>
              <a:t>binary segmentation map</a:t>
            </a:r>
            <a:r>
              <a:rPr lang="ko-KR" altLang="en-US" b="1" dirty="0"/>
              <a:t>에서 </a:t>
            </a:r>
            <a:r>
              <a:rPr lang="en-US" altLang="ko-KR" b="1" dirty="0"/>
              <a:t>Connected Component Analysis</a:t>
            </a:r>
            <a:r>
              <a:rPr lang="ko-KR" altLang="en-US" b="1" dirty="0"/>
              <a:t>로 </a:t>
            </a:r>
            <a:r>
              <a:rPr lang="en-US" altLang="ko-KR" b="1" dirty="0"/>
              <a:t>catheter instance </a:t>
            </a:r>
            <a:r>
              <a:rPr lang="ko-KR" altLang="en-US" b="1" dirty="0"/>
              <a:t>예측</a:t>
            </a:r>
            <a:endParaRPr lang="en-US" altLang="ko-KR" b="1" dirty="0"/>
          </a:p>
          <a:p>
            <a:r>
              <a:rPr lang="en-US" altLang="ko-KR" dirty="0"/>
              <a:t>CONCLUSION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</a:rPr>
              <a:t>Chest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" altLang="ko-KR" b="0" i="0" u="none" strike="noStrike" dirty="0">
                <a:solidFill>
                  <a:srgbClr val="000000"/>
                </a:solidFill>
                <a:effectLst/>
              </a:rPr>
              <a:t>X-ray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이미지에서 개별 </a:t>
            </a:r>
            <a:r>
              <a:rPr lang="ko-KR" altLang="en-US" b="0" i="0" u="none" strike="noStrike" dirty="0" err="1">
                <a:solidFill>
                  <a:srgbClr val="000000"/>
                </a:solidFill>
                <a:effectLst/>
              </a:rPr>
              <a:t>카테터를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" altLang="ko-KR" b="1" i="0" u="none" strike="noStrike" dirty="0">
                <a:solidFill>
                  <a:srgbClr val="000000"/>
                </a:solidFill>
                <a:effectLst/>
              </a:rPr>
              <a:t>top-down</a:t>
            </a:r>
            <a:r>
              <a:rPr lang="en" altLang="ko-KR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방식이 아닌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" altLang="ko-KR" b="1" i="0" u="none" strike="noStrike" dirty="0">
                <a:solidFill>
                  <a:srgbClr val="000000"/>
                </a:solidFill>
                <a:effectLst/>
              </a:rPr>
              <a:t>bottom-up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방식으로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" altLang="ko-KR" b="0" i="0" u="none" strike="noStrike" dirty="0">
                <a:solidFill>
                  <a:srgbClr val="000000"/>
                </a:solidFill>
                <a:effectLst/>
              </a:rPr>
              <a:t>segmentation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하는 새로운 접근법을 제시</a:t>
            </a:r>
            <a:endParaRPr lang="en-US" altLang="ko-KR" dirty="0"/>
          </a:p>
          <a:p>
            <a:pPr marL="381000" indent="-342900"/>
            <a:endParaRPr lang="en-US" altLang="ko-KR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FD5E3C6-9B38-85C4-1110-65690D10B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296653"/>
            <a:ext cx="7772400" cy="134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71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FFC38-1B3E-9214-946D-ED9311727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59392BF-691E-74D2-FB60-D01BBCEBC5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-34091"/>
            <a:ext cx="11339177" cy="624423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7744E4-D3C1-2C41-CCB7-D53EE8269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17107"/>
            <a:ext cx="11332755" cy="5278845"/>
          </a:xfrm>
        </p:spPr>
        <p:txBody>
          <a:bodyPr/>
          <a:lstStyle/>
          <a:p>
            <a:pPr marL="800100" lvl="1" indent="-342900">
              <a:buFont typeface="+mj-lt"/>
              <a:buAutoNum type="arabicPeriod"/>
            </a:pPr>
            <a:endParaRPr lang="en-US" altLang="ko-KR" dirty="0"/>
          </a:p>
          <a:p>
            <a:pPr marL="800100" lvl="1" indent="-342900">
              <a:buFont typeface="+mj-lt"/>
              <a:buAutoNum type="arabicPeriod"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F9ABA5A-6947-6A16-4204-AD3AEC8741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90"/>
          <a:stretch/>
        </p:blipFill>
        <p:spPr>
          <a:xfrm>
            <a:off x="4326114" y="1925906"/>
            <a:ext cx="3725020" cy="46932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1873C6-3D34-4EA2-EFA4-2E947121FF4A}"/>
              </a:ext>
            </a:extLst>
          </p:cNvPr>
          <p:cNvSpPr txBox="1"/>
          <p:nvPr/>
        </p:nvSpPr>
        <p:spPr>
          <a:xfrm>
            <a:off x="1037885" y="1175965"/>
            <a:ext cx="10116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2. </a:t>
            </a:r>
            <a:r>
              <a:rPr lang="en" altLang="ko-KR" dirty="0">
                <a:solidFill>
                  <a:srgbClr val="000000"/>
                </a:solidFill>
                <a:effectLst/>
                <a:latin typeface="Helvetica" pitchFamily="2" charset="0"/>
              </a:rPr>
              <a:t>MFCN : </a:t>
            </a:r>
            <a:r>
              <a:rPr lang="en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Automated Precision Localization of Peripherally Inserted Central Catheter Tip through </a:t>
            </a:r>
          </a:p>
          <a:p>
            <a:pPr marL="0" indent="0">
              <a:buNone/>
            </a:pPr>
            <a:r>
              <a:rPr lang="en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             Model-Agnostic Multi-Stage Networks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</a:t>
            </a:r>
            <a:r>
              <a:rPr lang="en" altLang="ko-KR" i="0" u="none" strike="noStrike" dirty="0">
                <a:solidFill>
                  <a:srgbClr val="000000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Artificial Intelligence in Medicine</a:t>
            </a:r>
            <a:r>
              <a:rPr lang="ko-KR" altLang="en-US" i="0" u="none" strike="noStrike" dirty="0">
                <a:solidFill>
                  <a:srgbClr val="000000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i="0" u="none" strike="noStrike" dirty="0">
                <a:solidFill>
                  <a:srgbClr val="000000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2023)</a:t>
            </a:r>
          </a:p>
        </p:txBody>
      </p:sp>
    </p:spTree>
    <p:extLst>
      <p:ext uri="{BB962C8B-B14F-4D97-AF65-F5344CB8AC3E}">
        <p14:creationId xmlns:p14="http://schemas.microsoft.com/office/powerpoint/2010/main" val="1843504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EF96957-BEBF-56CA-C2BC-6630652C47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" altLang="ko-KR" dirty="0"/>
              <a:t>MFCN</a:t>
            </a:r>
            <a:r>
              <a:rPr lang="en-US" altLang="ko-KR" dirty="0"/>
              <a:t>(Multi-Fragment Complementary Network) </a:t>
            </a:r>
            <a:endParaRPr lang="en" alt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C4B636-FE53-3074-F569-E633F2C2D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2</a:t>
            </a:r>
            <a:r>
              <a:rPr lang="en" altLang="ko-KR" dirty="0"/>
              <a:t>. </a:t>
            </a:r>
            <a:r>
              <a:rPr lang="en" altLang="ko-KR" dirty="0">
                <a:solidFill>
                  <a:srgbClr val="000000"/>
                </a:solidFill>
                <a:effectLst/>
                <a:latin typeface="Helvetica" pitchFamily="2" charset="0"/>
              </a:rPr>
              <a:t>MFCN</a:t>
            </a:r>
            <a:r>
              <a:rPr lang="ko-KR" alt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Helvetica" pitchFamily="2" charset="0"/>
              </a:rPr>
              <a:t>:</a:t>
            </a:r>
            <a:r>
              <a:rPr lang="ko-KR" alt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" altLang="ko-KR" dirty="0"/>
              <a:t>Automated Precision Localization of Peripherally Inserted Central Catheter Tip through Model-Agnostic Multi-Stage Networks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en" altLang="ko-KR" i="0" u="none" strike="noStrike" dirty="0">
                <a:solidFill>
                  <a:srgbClr val="000000"/>
                </a:solidFill>
                <a:effectLst/>
              </a:rPr>
              <a:t>Artificial Intelligence in Medicine</a:t>
            </a:r>
            <a:r>
              <a:rPr lang="ko-KR" altLang="en-US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altLang="ko-KR" i="0" u="none" strike="noStrike" dirty="0">
                <a:solidFill>
                  <a:srgbClr val="000000"/>
                </a:solidFill>
                <a:effectLst/>
              </a:rPr>
              <a:t>2023)</a:t>
            </a:r>
          </a:p>
          <a:p>
            <a:endParaRPr lang="en-US" altLang="ko-KR" dirty="0">
              <a:solidFill>
                <a:srgbClr val="000000"/>
              </a:solidFill>
            </a:endParaRPr>
          </a:p>
          <a:p>
            <a:endParaRPr lang="en-US" altLang="ko-KR" dirty="0">
              <a:solidFill>
                <a:srgbClr val="000000"/>
              </a:solidFill>
            </a:endParaRPr>
          </a:p>
          <a:p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다중 분절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현상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(</a:t>
            </a:r>
            <a:r>
              <a:rPr lang="en" altLang="ko-KR" b="0" i="0" u="none" strike="noStrike" dirty="0">
                <a:solidFill>
                  <a:srgbClr val="000000"/>
                </a:solidFill>
                <a:effectLst/>
              </a:rPr>
              <a:t>MFP)</a:t>
            </a:r>
          </a:p>
          <a:p>
            <a:pPr lvl="1"/>
            <a:r>
              <a:rPr lang="ko-KR" altLang="en-US" b="0" i="0" strike="noStrike" dirty="0">
                <a:solidFill>
                  <a:srgbClr val="000000"/>
                </a:solidFill>
                <a:effectLst/>
              </a:rPr>
              <a:t>선이 </a:t>
            </a:r>
            <a:r>
              <a:rPr lang="ko-KR" altLang="en-US" b="1" i="0" strike="noStrike" dirty="0">
                <a:solidFill>
                  <a:srgbClr val="000000"/>
                </a:solidFill>
                <a:effectLst/>
              </a:rPr>
              <a:t>완전한 연결된 형태</a:t>
            </a:r>
            <a:r>
              <a:rPr lang="ko-KR" altLang="en-US" b="0" i="0" strike="noStrike" dirty="0">
                <a:solidFill>
                  <a:srgbClr val="000000"/>
                </a:solidFill>
                <a:effectLst/>
              </a:rPr>
              <a:t>로 나타나지 않고 </a:t>
            </a:r>
            <a:r>
              <a:rPr lang="ko-KR" altLang="en-US" b="1" i="0" strike="noStrike" dirty="0">
                <a:solidFill>
                  <a:srgbClr val="000000"/>
                </a:solidFill>
                <a:effectLst/>
              </a:rPr>
              <a:t>여러 조각으로 분리</a:t>
            </a:r>
            <a:r>
              <a:rPr lang="ko-KR" altLang="en-US" b="0" i="0" strike="noStrike" dirty="0">
                <a:solidFill>
                  <a:srgbClr val="000000"/>
                </a:solidFill>
                <a:effectLst/>
              </a:rPr>
              <a:t>되어 예측되는</a:t>
            </a:r>
            <a:r>
              <a:rPr lang="ko-KR" altLang="en-US" b="0" i="0" u="sng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현상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lvl="1"/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딥러닝</a:t>
            </a:r>
            <a:r>
              <a:rPr lang="ko-KR" altLang="en-US" dirty="0">
                <a:solidFill>
                  <a:srgbClr val="000000"/>
                </a:solidFill>
              </a:rPr>
              <a:t>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기술을 활용한 </a:t>
            </a:r>
            <a:r>
              <a:rPr lang="en" altLang="ko-KR" b="0" i="0" u="none" strike="noStrike" dirty="0">
                <a:solidFill>
                  <a:srgbClr val="000000"/>
                </a:solidFill>
                <a:effectLst/>
              </a:rPr>
              <a:t>PICC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끝 감지</a:t>
            </a:r>
            <a:r>
              <a:rPr lang="ko-KR" altLang="en-US" dirty="0">
                <a:solidFill>
                  <a:srgbClr val="000000"/>
                </a:solidFill>
              </a:rPr>
              <a:t>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기술적 한계</a:t>
            </a:r>
            <a:r>
              <a:rPr lang="ko-KR" altLang="en-US" dirty="0">
                <a:solidFill>
                  <a:srgbClr val="000000"/>
                </a:solidFill>
              </a:rPr>
              <a:t>로 </a:t>
            </a:r>
            <a:r>
              <a:rPr lang="ko-KR" altLang="en-US" b="0" i="0" u="none" strike="noStrike" dirty="0" err="1">
                <a:solidFill>
                  <a:srgbClr val="000000"/>
                </a:solidFill>
                <a:effectLst/>
              </a:rPr>
              <a:t>오탐</a:t>
            </a:r>
            <a:r>
              <a:rPr lang="ko-KR" altLang="en-US" dirty="0" err="1">
                <a:solidFill>
                  <a:srgbClr val="000000"/>
                </a:solidFill>
              </a:rPr>
              <a:t>지</a:t>
            </a:r>
            <a:r>
              <a:rPr lang="ko-KR" altLang="en-US" b="0" i="0" u="none" strike="noStrike" dirty="0" err="1">
                <a:solidFill>
                  <a:srgbClr val="000000"/>
                </a:solidFill>
                <a:effectLst/>
              </a:rPr>
              <a:t>와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 미탐지</a:t>
            </a:r>
            <a:r>
              <a:rPr lang="ko-KR" altLang="en-US" dirty="0">
                <a:solidFill>
                  <a:srgbClr val="000000"/>
                </a:solidFill>
              </a:rPr>
              <a:t>가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발생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  <a:r>
              <a:rPr lang="en-US" altLang="ko-KR" dirty="0">
                <a:solidFill>
                  <a:srgbClr val="000000"/>
                </a:solidFill>
                <a:latin typeface="-webkit-standard"/>
              </a:rPr>
              <a:t>	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다중 분절 문제</a:t>
            </a:r>
            <a:r>
              <a:rPr lang="en-US" altLang="ko-KR" dirty="0"/>
              <a:t>(</a:t>
            </a:r>
            <a:r>
              <a:rPr lang="en" altLang="ko-KR" dirty="0"/>
              <a:t>MFP</a:t>
            </a:r>
            <a:r>
              <a:rPr lang="en-US" altLang="ko-KR" dirty="0"/>
              <a:t>)</a:t>
            </a:r>
            <a:r>
              <a:rPr lang="ko-KR" altLang="en-US" dirty="0"/>
              <a:t> 해결 위한 </a:t>
            </a:r>
            <a:r>
              <a:rPr lang="en" altLang="ko-KR" dirty="0"/>
              <a:t>MFCN(Multi-Fragment Complementary Network)</a:t>
            </a:r>
            <a:r>
              <a:rPr lang="ko-KR" altLang="en-US" dirty="0"/>
              <a:t> 제안</a:t>
            </a:r>
            <a:endParaRPr lang="en-US" altLang="ko-KR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E61E075E-0417-9324-6CAD-CECDFEE343EA}"/>
              </a:ext>
            </a:extLst>
          </p:cNvPr>
          <p:cNvGrpSpPr/>
          <p:nvPr/>
        </p:nvGrpSpPr>
        <p:grpSpPr>
          <a:xfrm>
            <a:off x="9178681" y="2394074"/>
            <a:ext cx="1891963" cy="1861055"/>
            <a:chOff x="9551661" y="3850104"/>
            <a:chExt cx="1891963" cy="1861055"/>
          </a:xfrm>
        </p:grpSpPr>
        <p:pic>
          <p:nvPicPr>
            <p:cNvPr id="4" name="그림 3" descr="흑백, 블랙, 모노크롬, 예술이(가) 표시된 사진&#10;&#10;자동 생성된 설명">
              <a:extLst>
                <a:ext uri="{FF2B5EF4-FFF2-40B4-BE49-F238E27FC236}">
                  <a16:creationId xmlns:a16="http://schemas.microsoft.com/office/drawing/2014/main" id="{A4796A96-49BE-76BC-3456-A2BD42ACA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1661" y="3850104"/>
              <a:ext cx="1891963" cy="1861055"/>
            </a:xfrm>
            <a:prstGeom prst="rect">
              <a:avLst/>
            </a:prstGeom>
          </p:spPr>
        </p:pic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FCCD3415-B071-0F94-6B1F-B403A979CE00}"/>
                </a:ext>
              </a:extLst>
            </p:cNvPr>
            <p:cNvSpPr/>
            <p:nvPr/>
          </p:nvSpPr>
          <p:spPr>
            <a:xfrm>
              <a:off x="10274968" y="4042611"/>
              <a:ext cx="445169" cy="11309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8894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B9CA273-8CD4-541A-08B9-84A2322C7D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" altLang="ko-KR" dirty="0"/>
              <a:t>MFCN</a:t>
            </a:r>
            <a:r>
              <a:rPr lang="en-US" altLang="ko-KR" dirty="0"/>
              <a:t>(Multi-Fragment Complementary Network) </a:t>
            </a:r>
            <a:endParaRPr lang="en" alt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9F0682-CBB5-675C-FAD3-83A0274EE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Architecture </a:t>
            </a:r>
          </a:p>
          <a:p>
            <a:pPr lvl="1"/>
            <a:endParaRPr lang="en-US" altLang="ko-KR" dirty="0"/>
          </a:p>
          <a:p>
            <a:endParaRPr lang="en-US" altLang="ko-KR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B48F57F8-CEB2-01CD-88FE-EDA27B38A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4"/>
          <a:stretch/>
        </p:blipFill>
        <p:spPr bwMode="auto">
          <a:xfrm>
            <a:off x="1442328" y="1532048"/>
            <a:ext cx="8024742" cy="447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1519B9E-F548-230A-FEC5-452D30D1C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5" b="69668"/>
          <a:stretch/>
        </p:blipFill>
        <p:spPr bwMode="auto">
          <a:xfrm>
            <a:off x="9503237" y="3862137"/>
            <a:ext cx="2492869" cy="214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09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Introduction </a:t>
            </a:r>
          </a:p>
          <a:p>
            <a:endParaRPr lang="en-US" altLang="ko-KR" dirty="0"/>
          </a:p>
          <a:p>
            <a:r>
              <a:rPr lang="en-US" altLang="ko-KR" dirty="0"/>
              <a:t>BOTTOM-UP INSTANCE SEGMENTATION OF CATHETERS FOR CHEST X-RAYS(preprint 2023)</a:t>
            </a:r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hlinkClick r:id="rId2"/>
              </a:rPr>
              <a:t>https://arxiv.org/pdf/2312.03368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endParaRPr lang="ko-KR" altLang="en-US" dirty="0"/>
          </a:p>
          <a:p>
            <a:r>
              <a:rPr lang="en" altLang="ko-KR" dirty="0"/>
              <a:t>Automated Precision Localization of Peripherally Inserted Central Catheter Tip through Model-Agnostic Multi-Stage Networks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en" altLang="ko-KR" i="0" u="none" strike="noStrike" dirty="0">
                <a:solidFill>
                  <a:srgbClr val="000000"/>
                </a:solidFill>
                <a:effectLst/>
              </a:rPr>
              <a:t>Artificial Intelligence in Medicine</a:t>
            </a:r>
            <a:r>
              <a:rPr lang="ko-KR" altLang="en-US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altLang="ko-KR" i="0" u="none" strike="noStrike" dirty="0">
                <a:solidFill>
                  <a:srgbClr val="000000"/>
                </a:solidFill>
                <a:effectLst/>
              </a:rPr>
              <a:t>2023)</a:t>
            </a:r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hlinkClick r:id="rId3"/>
              </a:rPr>
              <a:t>https://arxiv.org/pdf/2206.06730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890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84F94-361C-A0D4-9AC1-84FDC835F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E34D533-3DF8-FBE7-1EDE-74B8CBA3FA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" altLang="ko-KR" dirty="0"/>
              <a:t>MFCN</a:t>
            </a:r>
            <a:r>
              <a:rPr lang="en-US" altLang="ko-KR" dirty="0"/>
              <a:t>(Multi-Fragment Complementary Network) </a:t>
            </a:r>
            <a:endParaRPr lang="en" alt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79B890-077D-F8EB-BF3E-F75F600BB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Architecture </a:t>
            </a:r>
          </a:p>
          <a:p>
            <a:pPr marL="419100" lvl="1" indent="0">
              <a:buNone/>
            </a:pPr>
            <a:r>
              <a:rPr lang="en-US" altLang="ko-KR" dirty="0"/>
              <a:t>Stage 1. </a:t>
            </a:r>
            <a:r>
              <a:rPr lang="ko-KR" altLang="en-US" dirty="0"/>
              <a:t>기존의 </a:t>
            </a:r>
            <a:r>
              <a:rPr lang="en-US" altLang="ko-KR" dirty="0"/>
              <a:t>segmentation</a:t>
            </a:r>
            <a:r>
              <a:rPr lang="ko-KR" altLang="en-US" dirty="0"/>
              <a:t> </a:t>
            </a:r>
            <a:r>
              <a:rPr lang="en-US" altLang="ko-KR" dirty="0"/>
              <a:t>network (FCDN </a:t>
            </a:r>
            <a:r>
              <a:rPr lang="ko-KR" altLang="en-US" dirty="0"/>
              <a:t>사용</a:t>
            </a:r>
            <a:r>
              <a:rPr lang="en-US" altLang="ko-KR" dirty="0"/>
              <a:t>).</a:t>
            </a:r>
          </a:p>
          <a:p>
            <a:pPr lvl="2"/>
            <a:r>
              <a:rPr lang="en-US" altLang="ko-KR" dirty="0"/>
              <a:t>Input : CXR </a:t>
            </a:r>
            <a:r>
              <a:rPr lang="ko-KR" altLang="en-US" dirty="0"/>
              <a:t>이미지 </a:t>
            </a:r>
            <a:r>
              <a:rPr lang="en-US" altLang="ko-KR" dirty="0"/>
              <a:t>/ Output: pred mask</a:t>
            </a:r>
          </a:p>
          <a:p>
            <a:pPr lvl="2"/>
            <a:endParaRPr lang="en-US" altLang="ko-KR" dirty="0"/>
          </a:p>
          <a:p>
            <a:pPr lvl="2"/>
            <a:r>
              <a:rPr lang="en-US" altLang="ko-KR" dirty="0"/>
              <a:t>inference phases</a:t>
            </a:r>
          </a:p>
          <a:p>
            <a:pPr lvl="3"/>
            <a:r>
              <a:rPr lang="ko-KR" altLang="en-US" dirty="0" err="1"/>
              <a:t>임계값</a:t>
            </a:r>
            <a:r>
              <a:rPr lang="en-US" altLang="ko-KR" dirty="0"/>
              <a:t>: 0.01</a:t>
            </a:r>
          </a:p>
          <a:p>
            <a:pPr lvl="3"/>
            <a:r>
              <a:rPr lang="en-US" altLang="ko-KR" dirty="0"/>
              <a:t>FN</a:t>
            </a:r>
            <a:r>
              <a:rPr lang="ko-KR" altLang="en-US" dirty="0"/>
              <a:t>을 줄이기 위해 일부 </a:t>
            </a:r>
            <a:r>
              <a:rPr lang="en-US" altLang="ko-KR" dirty="0"/>
              <a:t>FP</a:t>
            </a:r>
            <a:r>
              <a:rPr lang="ko-KR" altLang="en-US" dirty="0"/>
              <a:t>를 허용</a:t>
            </a:r>
          </a:p>
          <a:p>
            <a:pPr marL="914400" lvl="2" indent="0">
              <a:buNone/>
            </a:pPr>
            <a:endParaRPr lang="en-US" altLang="ko-K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0DBEAA4-6E2F-B2B5-5E27-E26668DC5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28" b="60385"/>
          <a:stretch/>
        </p:blipFill>
        <p:spPr bwMode="auto">
          <a:xfrm>
            <a:off x="6545689" y="2470652"/>
            <a:ext cx="4667120" cy="33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A051BB5-CB86-E3EE-019C-79AC5989E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5" b="69668"/>
          <a:stretch/>
        </p:blipFill>
        <p:spPr bwMode="auto">
          <a:xfrm>
            <a:off x="3695756" y="3842831"/>
            <a:ext cx="2492869" cy="214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621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FEDBF-ECA8-5444-D493-3C7C78DC7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F6EBFF1-3C7F-6EDF-6735-FFB7491588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" altLang="ko-KR" dirty="0"/>
              <a:t>MFCN</a:t>
            </a:r>
            <a:r>
              <a:rPr lang="en-US" altLang="ko-KR" dirty="0"/>
              <a:t>(Multi-Fragment Complementary Network) </a:t>
            </a:r>
            <a:endParaRPr lang="en" alt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EDA01B-C6F7-6D4F-58A3-FE2BD4D08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Architecture </a:t>
            </a:r>
          </a:p>
          <a:p>
            <a:pPr marL="419100" lvl="1" indent="0">
              <a:buNone/>
            </a:pPr>
            <a:r>
              <a:rPr lang="en-US" altLang="ko-KR" dirty="0"/>
              <a:t>Stage 2. </a:t>
            </a:r>
            <a:r>
              <a:rPr lang="en" altLang="ko-KR" dirty="0"/>
              <a:t>Patch-based PICC line segmentation network</a:t>
            </a:r>
          </a:p>
          <a:p>
            <a:pPr lvl="2"/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C454E600-1AAC-5C04-372A-F0C93334EB49}"/>
              </a:ext>
            </a:extLst>
          </p:cNvPr>
          <p:cNvGrpSpPr/>
          <p:nvPr/>
        </p:nvGrpSpPr>
        <p:grpSpPr>
          <a:xfrm>
            <a:off x="1982150" y="2572512"/>
            <a:ext cx="6583351" cy="3732493"/>
            <a:chOff x="6425184" y="3429000"/>
            <a:chExt cx="5221759" cy="2882156"/>
          </a:xfrm>
        </p:grpSpPr>
        <p:pic>
          <p:nvPicPr>
            <p:cNvPr id="18434" name="Picture 2">
              <a:extLst>
                <a:ext uri="{FF2B5EF4-FFF2-40B4-BE49-F238E27FC236}">
                  <a16:creationId xmlns:a16="http://schemas.microsoft.com/office/drawing/2014/main" id="{C4604E7A-93D1-3CF9-ADFA-243ABDB6DB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321"/>
            <a:stretch/>
          </p:blipFill>
          <p:spPr bwMode="auto">
            <a:xfrm>
              <a:off x="6425184" y="3429000"/>
              <a:ext cx="5221759" cy="2882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46029C5D-AAD3-4FFC-09E9-53FA7F2E0F54}"/>
                </a:ext>
              </a:extLst>
            </p:cNvPr>
            <p:cNvSpPr/>
            <p:nvPr/>
          </p:nvSpPr>
          <p:spPr>
            <a:xfrm>
              <a:off x="8658111" y="4626323"/>
              <a:ext cx="755904" cy="63810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27034427-8375-9908-B23D-414BA227C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9" b="69282"/>
          <a:stretch/>
        </p:blipFill>
        <p:spPr bwMode="auto">
          <a:xfrm>
            <a:off x="9251787" y="4031369"/>
            <a:ext cx="2320994" cy="202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F194216-7590-476E-ABA3-ED8C558B7A64}"/>
              </a:ext>
            </a:extLst>
          </p:cNvPr>
          <p:cNvSpPr/>
          <p:nvPr/>
        </p:nvSpPr>
        <p:spPr>
          <a:xfrm>
            <a:off x="1695473" y="4218432"/>
            <a:ext cx="7156704" cy="218187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988D1-9E4A-A4B5-0D4D-4EBCD2ADD57E}"/>
              </a:ext>
            </a:extLst>
          </p:cNvPr>
          <p:cNvSpPr txBox="1"/>
          <p:nvPr/>
        </p:nvSpPr>
        <p:spPr>
          <a:xfrm>
            <a:off x="1600444" y="3961504"/>
            <a:ext cx="9199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500" dirty="0"/>
              <a:t>inference</a:t>
            </a:r>
            <a:endParaRPr kumimoji="1"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931458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DF2BB-CA8D-A2C5-B9B2-DBD6565EE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9F0BBEB-E18D-CBD4-E4CA-107057F05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" altLang="ko-KR" dirty="0"/>
              <a:t>MFCN</a:t>
            </a:r>
            <a:r>
              <a:rPr lang="en-US" altLang="ko-KR" dirty="0"/>
              <a:t>(Multi-Fragment Complementary Network) </a:t>
            </a:r>
            <a:endParaRPr lang="en" alt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C43C09-F5E8-FD8E-2BB8-1DF091622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Architecture </a:t>
            </a:r>
          </a:p>
          <a:p>
            <a:pPr marL="419100" lvl="1" indent="0">
              <a:buNone/>
            </a:pPr>
            <a:r>
              <a:rPr lang="en-US" altLang="ko-KR" dirty="0"/>
              <a:t>Stage 2. </a:t>
            </a:r>
            <a:r>
              <a:rPr lang="en" altLang="ko-KR" dirty="0"/>
              <a:t>Patch-based PICC line segmentation network</a:t>
            </a:r>
          </a:p>
          <a:p>
            <a:pPr marL="1162050" lvl="2" indent="-285750"/>
            <a:r>
              <a:rPr lang="ko-KR" altLang="en-US" dirty="0">
                <a:solidFill>
                  <a:srgbClr val="000000"/>
                </a:solidFill>
              </a:rPr>
              <a:t>패치 기반 학습을 통해 </a:t>
            </a:r>
            <a:r>
              <a:rPr lang="en" altLang="ko-KR" dirty="0">
                <a:solidFill>
                  <a:srgbClr val="000000"/>
                </a:solidFill>
              </a:rPr>
              <a:t>PICC </a:t>
            </a:r>
            <a:r>
              <a:rPr lang="ko-KR" altLang="en-US" dirty="0">
                <a:solidFill>
                  <a:srgbClr val="000000"/>
                </a:solidFill>
              </a:rPr>
              <a:t>영역을 강조</a:t>
            </a:r>
            <a:endParaRPr lang="en" altLang="ko-KR" dirty="0"/>
          </a:p>
          <a:p>
            <a:pPr lvl="2"/>
            <a:r>
              <a:rPr lang="en" altLang="ko-KR" dirty="0">
                <a:solidFill>
                  <a:srgbClr val="000000"/>
                </a:solidFill>
                <a:effectLst/>
              </a:rPr>
              <a:t>Random patch generation </a:t>
            </a:r>
          </a:p>
          <a:p>
            <a:pPr lvl="3"/>
            <a:r>
              <a:rPr lang="en-US" altLang="ko-KR" dirty="0"/>
              <a:t>CXR image size : 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2017×2017~3408×3040</a:t>
            </a:r>
          </a:p>
          <a:p>
            <a:pPr lvl="3"/>
            <a:r>
              <a:rPr lang="en-US" altLang="ko-KR" dirty="0">
                <a:solidFill>
                  <a:srgbClr val="000000"/>
                </a:solidFill>
              </a:rPr>
              <a:t>Patch size : 512 x 512</a:t>
            </a:r>
          </a:p>
          <a:p>
            <a:pPr lvl="3"/>
            <a:r>
              <a:rPr lang="en-US" altLang="ko-KR" dirty="0">
                <a:solidFill>
                  <a:srgbClr val="000000"/>
                </a:solidFill>
              </a:rPr>
              <a:t>Train : GT</a:t>
            </a:r>
            <a:r>
              <a:rPr lang="ko-KR" altLang="en-US" dirty="0">
                <a:solidFill>
                  <a:srgbClr val="000000"/>
                </a:solidFill>
              </a:rPr>
              <a:t> </a:t>
            </a:r>
            <a:r>
              <a:rPr lang="en-US" altLang="ko-KR" dirty="0">
                <a:solidFill>
                  <a:srgbClr val="000000"/>
                </a:solidFill>
              </a:rPr>
              <a:t>mask</a:t>
            </a:r>
            <a:r>
              <a:rPr lang="ko-KR" altLang="en-US" dirty="0">
                <a:solidFill>
                  <a:srgbClr val="000000"/>
                </a:solidFill>
              </a:rPr>
              <a:t>에서 좌표</a:t>
            </a:r>
            <a:endParaRPr lang="en-US" altLang="ko-KR" dirty="0">
              <a:solidFill>
                <a:srgbClr val="000000"/>
              </a:solidFill>
            </a:endParaRPr>
          </a:p>
          <a:p>
            <a:pPr lvl="3"/>
            <a:r>
              <a:rPr lang="en-US" altLang="ko-KR" dirty="0"/>
              <a:t>Inference :</a:t>
            </a:r>
            <a:r>
              <a:rPr lang="ko-KR" altLang="en-US" dirty="0"/>
              <a:t> </a:t>
            </a:r>
            <a:r>
              <a:rPr lang="en-US" altLang="ko-KR" dirty="0"/>
              <a:t>Stage 1</a:t>
            </a:r>
            <a:r>
              <a:rPr lang="ko-KR" altLang="en-US" dirty="0"/>
              <a:t>의 </a:t>
            </a:r>
            <a:r>
              <a:rPr lang="en-US" altLang="ko-KR" dirty="0"/>
              <a:t>pred mask</a:t>
            </a:r>
            <a:r>
              <a:rPr lang="ko-KR" altLang="en-US" dirty="0"/>
              <a:t>에서 좌표</a:t>
            </a:r>
            <a:endParaRPr lang="en-US" altLang="ko-KR" dirty="0"/>
          </a:p>
          <a:p>
            <a:pPr lvl="2"/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936539E-E9F7-D749-D6B0-027A78AA5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593" y="4114818"/>
            <a:ext cx="7772400" cy="219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7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7A94B-20F8-0B83-D9B6-A6DAB49E9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1910E1C-DDB7-480D-7247-1FD48E485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" altLang="ko-KR" dirty="0"/>
              <a:t>MFCN</a:t>
            </a:r>
            <a:r>
              <a:rPr lang="en-US" altLang="ko-KR" dirty="0"/>
              <a:t>(Multi-Fragment Complementary Network) </a:t>
            </a:r>
            <a:endParaRPr lang="en" alt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F61D1D-D0BC-F863-9E79-CFB7D1FD3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Architecture </a:t>
            </a:r>
          </a:p>
          <a:p>
            <a:pPr marL="419100" lvl="1" indent="0">
              <a:buNone/>
            </a:pPr>
            <a:r>
              <a:rPr lang="en-US" altLang="ko-KR" dirty="0"/>
              <a:t>Stage 2. </a:t>
            </a:r>
            <a:r>
              <a:rPr lang="en" altLang="ko-KR" dirty="0"/>
              <a:t>Patch-based PICC line segmentation network</a:t>
            </a:r>
          </a:p>
          <a:p>
            <a:pPr lvl="2"/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2414506F-8AF2-0B72-0392-B09A747E2E99}"/>
              </a:ext>
            </a:extLst>
          </p:cNvPr>
          <p:cNvGrpSpPr/>
          <p:nvPr/>
        </p:nvGrpSpPr>
        <p:grpSpPr>
          <a:xfrm>
            <a:off x="1982150" y="2572512"/>
            <a:ext cx="6583351" cy="3732493"/>
            <a:chOff x="6425184" y="3429000"/>
            <a:chExt cx="5221759" cy="2882156"/>
          </a:xfrm>
        </p:grpSpPr>
        <p:pic>
          <p:nvPicPr>
            <p:cNvPr id="18434" name="Picture 2">
              <a:extLst>
                <a:ext uri="{FF2B5EF4-FFF2-40B4-BE49-F238E27FC236}">
                  <a16:creationId xmlns:a16="http://schemas.microsoft.com/office/drawing/2014/main" id="{80CD7BCB-17BD-6E24-B2BE-8E01E71524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321"/>
            <a:stretch/>
          </p:blipFill>
          <p:spPr bwMode="auto">
            <a:xfrm>
              <a:off x="6425184" y="3429000"/>
              <a:ext cx="5221759" cy="2882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9DD9EF1-D615-C271-E80F-0C4DFC9C5831}"/>
                </a:ext>
              </a:extLst>
            </p:cNvPr>
            <p:cNvSpPr/>
            <p:nvPr/>
          </p:nvSpPr>
          <p:spPr>
            <a:xfrm>
              <a:off x="8658111" y="4626323"/>
              <a:ext cx="755904" cy="63810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9C027B63-026A-0380-3485-A2F9EF28E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9" b="69282"/>
          <a:stretch/>
        </p:blipFill>
        <p:spPr bwMode="auto">
          <a:xfrm>
            <a:off x="9251787" y="4031369"/>
            <a:ext cx="2320994" cy="202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1BE37802-6B54-EDC2-E81B-64BF8BC10067}"/>
              </a:ext>
            </a:extLst>
          </p:cNvPr>
          <p:cNvSpPr/>
          <p:nvPr/>
        </p:nvSpPr>
        <p:spPr>
          <a:xfrm>
            <a:off x="1695473" y="4218432"/>
            <a:ext cx="7156704" cy="218187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0615FC-6B9E-9652-75B0-142DFF6FCC92}"/>
              </a:ext>
            </a:extLst>
          </p:cNvPr>
          <p:cNvSpPr txBox="1"/>
          <p:nvPr/>
        </p:nvSpPr>
        <p:spPr>
          <a:xfrm>
            <a:off x="1600444" y="3961504"/>
            <a:ext cx="9199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500" dirty="0"/>
              <a:t>inference</a:t>
            </a:r>
            <a:endParaRPr kumimoji="1"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743171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DB902-8D7D-23CF-8AE1-A24ED24F1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2BB4574-5920-3774-06DC-C4B192FB48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" altLang="ko-KR" dirty="0"/>
              <a:t>MFCN</a:t>
            </a:r>
            <a:r>
              <a:rPr lang="en-US" altLang="ko-KR" dirty="0"/>
              <a:t>(Multi-Fragment Complementary Network) </a:t>
            </a:r>
            <a:endParaRPr lang="en" alt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45730B-3E7D-1E16-F04E-B5FCEEA3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Architecture </a:t>
            </a:r>
          </a:p>
          <a:p>
            <a:pPr marL="419100" lvl="1" indent="0">
              <a:buNone/>
            </a:pPr>
            <a:r>
              <a:rPr lang="en-US" altLang="ko-KR" dirty="0"/>
              <a:t>Stage 2. </a:t>
            </a:r>
            <a:r>
              <a:rPr lang="en" altLang="ko-KR" dirty="0"/>
              <a:t>Patch-based PICC line segmentation network</a:t>
            </a:r>
          </a:p>
          <a:p>
            <a:pPr lvl="2"/>
            <a:r>
              <a:rPr kumimoji="1" lang="en-US" altLang="ko-KR" dirty="0"/>
              <a:t> pixel-wise majority voting </a:t>
            </a:r>
          </a:p>
          <a:p>
            <a:pPr marL="1714500" lvl="3" indent="-342900">
              <a:buFont typeface="+mj-lt"/>
              <a:buAutoNum type="arabicPeriod"/>
            </a:pPr>
            <a:r>
              <a:rPr lang="ko-KR" altLang="en-US" dirty="0"/>
              <a:t>전체 </a:t>
            </a:r>
            <a:r>
              <a:rPr lang="en-US" altLang="ko-KR" dirty="0"/>
              <a:t>CXR </a:t>
            </a:r>
            <a:r>
              <a:rPr lang="ko-KR" altLang="en-US" dirty="0"/>
              <a:t>이미지에서 특정 좌표를 선택</a:t>
            </a:r>
            <a:endParaRPr lang="en-US" altLang="ko-KR" dirty="0"/>
          </a:p>
          <a:p>
            <a:pPr marL="1714500" lvl="3" indent="-342900">
              <a:buFont typeface="+mj-lt"/>
              <a:buAutoNum type="arabicPeriod"/>
            </a:pPr>
            <a:r>
              <a:rPr lang="ko-KR" altLang="en-US" dirty="0"/>
              <a:t>해당 좌표를 포함하는 모든 패치의 값의 평균 계산</a:t>
            </a:r>
            <a:endParaRPr lang="en-US" altLang="ko-KR" dirty="0"/>
          </a:p>
          <a:p>
            <a:pPr marL="1714500" lvl="3" indent="-342900">
              <a:buFont typeface="+mj-lt"/>
              <a:buAutoNum type="arabicPeriod"/>
            </a:pPr>
            <a:r>
              <a:rPr lang="ko-KR" altLang="en-US" dirty="0"/>
              <a:t>이 평균 값에 바이너리 </a:t>
            </a:r>
            <a:r>
              <a:rPr lang="ko-KR" altLang="en-US" dirty="0" err="1"/>
              <a:t>임계값을</a:t>
            </a:r>
            <a:r>
              <a:rPr lang="ko-KR" altLang="en-US" dirty="0"/>
              <a:t> 적용</a:t>
            </a:r>
            <a:r>
              <a:rPr lang="en-US" altLang="ko-KR" dirty="0"/>
              <a:t>,</a:t>
            </a:r>
            <a:r>
              <a:rPr lang="ko-KR" altLang="en-US" dirty="0"/>
              <a:t> 선택된 좌표에 이진 값을 할당</a:t>
            </a:r>
            <a:endParaRPr lang="en-US" altLang="ko-KR" dirty="0"/>
          </a:p>
          <a:p>
            <a:pPr marL="1714500" lvl="3" indent="-342900">
              <a:buFont typeface="+mj-lt"/>
              <a:buAutoNum type="arabicPeriod"/>
            </a:pPr>
            <a:r>
              <a:rPr lang="ko-KR" altLang="en-US" dirty="0"/>
              <a:t>전체 </a:t>
            </a:r>
            <a:r>
              <a:rPr lang="en-US" altLang="ko-KR" dirty="0"/>
              <a:t>CXR </a:t>
            </a:r>
            <a:r>
              <a:rPr lang="ko-KR" altLang="en-US" dirty="0"/>
              <a:t>이미지의 모든 좌표에 대해 반복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E680829-2106-8540-5333-ABC9E70A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425" y="3665582"/>
            <a:ext cx="7772400" cy="243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50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A21E2-F1BF-B0C3-58CD-1EAE051C3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B9883D2-8275-86FB-F46E-BEDAD595B3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" altLang="ko-KR" dirty="0"/>
              <a:t>MFCN</a:t>
            </a:r>
            <a:r>
              <a:rPr lang="en-US" altLang="ko-KR" dirty="0"/>
              <a:t>(Multi-Fragment Complementary Network) </a:t>
            </a:r>
            <a:endParaRPr lang="en" alt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98CCCF-24FB-A3B1-C28D-7C4316D97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Architecture </a:t>
            </a:r>
          </a:p>
          <a:p>
            <a:pPr marL="419100" lvl="1" indent="0">
              <a:buNone/>
            </a:pPr>
            <a:r>
              <a:rPr lang="en-US" altLang="ko-KR" dirty="0"/>
              <a:t>Stage 3. </a:t>
            </a:r>
            <a:r>
              <a:rPr lang="en" altLang="ko-KR" dirty="0"/>
              <a:t>PICC line reconnection</a:t>
            </a:r>
            <a:r>
              <a:rPr lang="ko-KR" altLang="en-US" dirty="0"/>
              <a:t> </a:t>
            </a:r>
            <a:r>
              <a:rPr lang="en" altLang="ko-KR" dirty="0"/>
              <a:t>network.</a:t>
            </a:r>
            <a:endParaRPr lang="en-US" altLang="ko-KR" dirty="0"/>
          </a:p>
          <a:p>
            <a:pPr marL="1162050" lvl="2" indent="-285750"/>
            <a:r>
              <a:rPr lang="en" altLang="ko-KR" b="0" i="0" u="none" strike="noStrike" dirty="0">
                <a:solidFill>
                  <a:srgbClr val="000000"/>
                </a:solidFill>
                <a:effectLst/>
              </a:rPr>
              <a:t>Virtual multi-fragment line generation (VMFLG)</a:t>
            </a:r>
            <a:endParaRPr lang="en-US" altLang="ko-KR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F2070E89-1DDF-61DA-D63D-C69BDAF6D377}"/>
              </a:ext>
            </a:extLst>
          </p:cNvPr>
          <p:cNvGrpSpPr/>
          <p:nvPr/>
        </p:nvGrpSpPr>
        <p:grpSpPr>
          <a:xfrm>
            <a:off x="1982150" y="2572512"/>
            <a:ext cx="6583351" cy="3732493"/>
            <a:chOff x="6425184" y="3429000"/>
            <a:chExt cx="5221759" cy="2882156"/>
          </a:xfrm>
        </p:grpSpPr>
        <p:pic>
          <p:nvPicPr>
            <p:cNvPr id="18434" name="Picture 2">
              <a:extLst>
                <a:ext uri="{FF2B5EF4-FFF2-40B4-BE49-F238E27FC236}">
                  <a16:creationId xmlns:a16="http://schemas.microsoft.com/office/drawing/2014/main" id="{22D4D48D-E104-2258-00A4-7E4A1B14EF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321"/>
            <a:stretch/>
          </p:blipFill>
          <p:spPr bwMode="auto">
            <a:xfrm>
              <a:off x="6425184" y="3429000"/>
              <a:ext cx="5221759" cy="2882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13CB190-658D-D4E3-6E92-CE8700DDE9E7}"/>
                </a:ext>
              </a:extLst>
            </p:cNvPr>
            <p:cNvSpPr/>
            <p:nvPr/>
          </p:nvSpPr>
          <p:spPr>
            <a:xfrm>
              <a:off x="10050650" y="4090363"/>
              <a:ext cx="755904" cy="117406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45A96D3C-2B4C-765D-3015-E94C45EFF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9" b="69282"/>
          <a:stretch/>
        </p:blipFill>
        <p:spPr bwMode="auto">
          <a:xfrm>
            <a:off x="9251787" y="4031369"/>
            <a:ext cx="2320994" cy="202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ED92D27A-5F6C-A4B0-5813-AFC09E9E3696}"/>
              </a:ext>
            </a:extLst>
          </p:cNvPr>
          <p:cNvSpPr/>
          <p:nvPr/>
        </p:nvSpPr>
        <p:spPr>
          <a:xfrm>
            <a:off x="1695473" y="4218432"/>
            <a:ext cx="7156704" cy="218187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53128-12BF-17FD-D32A-A60739A1164A}"/>
              </a:ext>
            </a:extLst>
          </p:cNvPr>
          <p:cNvSpPr txBox="1"/>
          <p:nvPr/>
        </p:nvSpPr>
        <p:spPr>
          <a:xfrm>
            <a:off x="1600444" y="3961504"/>
            <a:ext cx="9199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500" dirty="0"/>
              <a:t>inference</a:t>
            </a:r>
            <a:endParaRPr kumimoji="1"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573215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5C350-7C2C-F442-9DE8-61C014A79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F10556F-9027-E3CD-5229-BFC05CCC27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" altLang="ko-KR" dirty="0"/>
              <a:t>MFCN</a:t>
            </a:r>
            <a:r>
              <a:rPr lang="en-US" altLang="ko-KR" dirty="0"/>
              <a:t>(Multi-Fragment Complementary Network) </a:t>
            </a:r>
            <a:endParaRPr lang="en" alt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6A2BE59-968C-E98B-D62C-E90CC39D1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Architecture </a:t>
            </a:r>
          </a:p>
          <a:p>
            <a:pPr marL="419100" lvl="1" indent="0">
              <a:buNone/>
            </a:pPr>
            <a:r>
              <a:rPr lang="en-US" altLang="ko-KR" dirty="0"/>
              <a:t>Stage 3. </a:t>
            </a:r>
            <a:r>
              <a:rPr lang="en" altLang="ko-KR" dirty="0"/>
              <a:t>PICC line reconnection</a:t>
            </a:r>
            <a:r>
              <a:rPr lang="ko-KR" altLang="en-US" dirty="0"/>
              <a:t> </a:t>
            </a:r>
            <a:r>
              <a:rPr lang="en" altLang="ko-KR" dirty="0"/>
              <a:t>network.</a:t>
            </a:r>
            <a:endParaRPr lang="en-US" altLang="ko-KR" dirty="0"/>
          </a:p>
          <a:p>
            <a:pPr marL="1162050" lvl="2" indent="-285750"/>
            <a:r>
              <a:rPr lang="en" altLang="ko-KR" b="0" i="0" u="none" strike="noStrike" dirty="0">
                <a:solidFill>
                  <a:srgbClr val="000000"/>
                </a:solidFill>
                <a:effectLst/>
              </a:rPr>
              <a:t>Virtual multi-fragment line generation (VMFLG)</a:t>
            </a:r>
          </a:p>
          <a:p>
            <a:pPr marL="1619250" lvl="3" indent="-285750"/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가상 </a:t>
            </a:r>
            <a:r>
              <a:rPr lang="en" altLang="ko-KR" b="0" i="0" u="none" strike="noStrike" dirty="0">
                <a:solidFill>
                  <a:srgbClr val="000000"/>
                </a:solidFill>
                <a:effectLst/>
              </a:rPr>
              <a:t>PICC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라인은 원래의 팁을 유지하도록 설계됨</a:t>
            </a:r>
            <a:endParaRPr lang="en-US" altLang="ko-KR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420717D-4B04-DDE7-30B2-ED8A2140C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425" y="2556587"/>
            <a:ext cx="7772400" cy="41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74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B2570-946F-B739-2B37-B2BABFBBF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09FF23F-63FD-4F1C-69ED-3D80C48C1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" altLang="ko-KR" dirty="0"/>
              <a:t>MFCN</a:t>
            </a:r>
            <a:r>
              <a:rPr lang="en-US" altLang="ko-KR" dirty="0"/>
              <a:t>(Multi-Fragment Complementary Network) </a:t>
            </a:r>
            <a:endParaRPr lang="en" alt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CB5F06-ECF2-FFD5-0599-8037BE034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Architecture </a:t>
            </a:r>
          </a:p>
          <a:p>
            <a:pPr marL="419100" lvl="1" indent="0">
              <a:buNone/>
            </a:pPr>
            <a:r>
              <a:rPr lang="en-US" altLang="ko-KR" dirty="0"/>
              <a:t>Stage 3. </a:t>
            </a:r>
            <a:r>
              <a:rPr lang="en" altLang="ko-KR" dirty="0"/>
              <a:t>PICC line reconnection</a:t>
            </a:r>
            <a:r>
              <a:rPr lang="ko-KR" altLang="en-US" dirty="0"/>
              <a:t> </a:t>
            </a:r>
            <a:r>
              <a:rPr lang="en" altLang="ko-KR" dirty="0"/>
              <a:t>network.</a:t>
            </a:r>
            <a:endParaRPr lang="en-US" altLang="ko-KR" dirty="0"/>
          </a:p>
          <a:p>
            <a:pPr marL="1162050" lvl="2" indent="-285750"/>
            <a:r>
              <a:rPr lang="en" altLang="ko-KR" b="0" i="0" u="none" strike="noStrike" dirty="0">
                <a:solidFill>
                  <a:srgbClr val="000000"/>
                </a:solidFill>
                <a:effectLst/>
              </a:rPr>
              <a:t>Virtual multi-fragment line generation (VMFLG)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F97FA4C-E748-8CD8-86F0-D29880FBD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277943"/>
            <a:ext cx="5715000" cy="445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88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CA3291D-D052-9187-1AE6-1FE02D39A6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" altLang="ko-KR" dirty="0"/>
              <a:t>MFCN</a:t>
            </a:r>
            <a:r>
              <a:rPr lang="en-US" altLang="ko-KR" dirty="0"/>
              <a:t>(Multi-Fragment Complementary Network) </a:t>
            </a:r>
            <a:endParaRPr lang="en" alt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ABB99D-B03D-23CA-0A83-B073432AF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</a:p>
          <a:p>
            <a:pPr lvl="1"/>
            <a:r>
              <a:rPr lang="ko-KR" altLang="en-US" dirty="0"/>
              <a:t>자체 </a:t>
            </a:r>
            <a:r>
              <a:rPr lang="en-US" altLang="ko-KR" dirty="0"/>
              <a:t>dataset</a:t>
            </a:r>
          </a:p>
          <a:p>
            <a:pPr lvl="2"/>
            <a:r>
              <a:rPr lang="en-US" altLang="ko-KR" dirty="0">
                <a:solidFill>
                  <a:srgbClr val="000000"/>
                </a:solidFill>
              </a:rPr>
              <a:t>PICC catheter</a:t>
            </a:r>
            <a:r>
              <a:rPr lang="ko-KR" altLang="en-US" dirty="0">
                <a:solidFill>
                  <a:srgbClr val="000000"/>
                </a:solidFill>
              </a:rPr>
              <a:t>만 포함하는 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280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개의 이미지</a:t>
            </a:r>
            <a:endParaRPr lang="en-US" altLang="ko-KR" b="1" dirty="0">
              <a:solidFill>
                <a:srgbClr val="000000"/>
              </a:solidFill>
              <a:latin typeface="-webkit-standard"/>
            </a:endParaRPr>
          </a:p>
          <a:p>
            <a:r>
              <a:rPr lang="en-US" altLang="ko-KR" dirty="0"/>
              <a:t>RESULTS</a:t>
            </a:r>
          </a:p>
          <a:p>
            <a:pPr lvl="1"/>
            <a:r>
              <a:rPr lang="en" altLang="ko-KR" dirty="0">
                <a:solidFill>
                  <a:srgbClr val="000000"/>
                </a:solidFill>
                <a:effectLst/>
              </a:rPr>
              <a:t>PICC line segmentation</a:t>
            </a:r>
          </a:p>
          <a:p>
            <a:pPr lvl="1"/>
            <a:endParaRPr lang="en" altLang="ko-KR" dirty="0">
              <a:solidFill>
                <a:srgbClr val="000000"/>
              </a:solidFill>
            </a:endParaRPr>
          </a:p>
          <a:p>
            <a:pPr lvl="1"/>
            <a:endParaRPr lang="en" altLang="ko-KR" dirty="0">
              <a:solidFill>
                <a:srgbClr val="000000"/>
              </a:solidFill>
              <a:effectLst/>
            </a:endParaRPr>
          </a:p>
          <a:p>
            <a:pPr lvl="1"/>
            <a:endParaRPr lang="en" altLang="ko-KR" dirty="0">
              <a:solidFill>
                <a:srgbClr val="000000"/>
              </a:solidFill>
            </a:endParaRPr>
          </a:p>
          <a:p>
            <a:pPr lvl="1"/>
            <a:endParaRPr lang="en" altLang="ko-KR" dirty="0">
              <a:solidFill>
                <a:srgbClr val="000000"/>
              </a:solidFill>
              <a:effectLst/>
            </a:endParaRPr>
          </a:p>
          <a:p>
            <a:pPr marL="457200" lvl="1" indent="0">
              <a:buNone/>
            </a:pPr>
            <a:endParaRPr lang="en" altLang="ko-KR" dirty="0">
              <a:solidFill>
                <a:srgbClr val="000000"/>
              </a:solidFill>
              <a:effectLst/>
            </a:endParaRPr>
          </a:p>
          <a:p>
            <a:r>
              <a:rPr lang="en-US" altLang="ko-KR" dirty="0"/>
              <a:t>CONCLUSION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</a:rPr>
              <a:t>catheter </a:t>
            </a:r>
            <a:r>
              <a:rPr lang="ko-KR" altLang="en-US" b="0" i="0" strike="noStrike" dirty="0">
                <a:solidFill>
                  <a:srgbClr val="000000"/>
                </a:solidFill>
                <a:effectLst/>
              </a:rPr>
              <a:t>선이 </a:t>
            </a:r>
            <a:r>
              <a:rPr lang="ko-KR" altLang="en-US" b="1" i="0" strike="noStrike" dirty="0">
                <a:solidFill>
                  <a:srgbClr val="000000"/>
                </a:solidFill>
                <a:effectLst/>
              </a:rPr>
              <a:t>여러 조각으로 분리</a:t>
            </a:r>
            <a:r>
              <a:rPr lang="ko-KR" altLang="en-US" b="0" i="0" strike="noStrike" dirty="0">
                <a:solidFill>
                  <a:srgbClr val="000000"/>
                </a:solidFill>
                <a:effectLst/>
              </a:rPr>
              <a:t>되어 예측되는</a:t>
            </a:r>
            <a:r>
              <a:rPr lang="ko-KR" altLang="en-US" b="0" i="0" u="sng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현상을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해결하는 네트워크 제안</a:t>
            </a:r>
            <a:endParaRPr lang="en" altLang="ko-KR" dirty="0">
              <a:solidFill>
                <a:srgbClr val="000000"/>
              </a:solidFill>
              <a:effectLst/>
            </a:endParaRPr>
          </a:p>
          <a:p>
            <a:pPr lvl="2"/>
            <a:endParaRPr lang="en-US" altLang="ko-KR" b="1" dirty="0"/>
          </a:p>
          <a:p>
            <a:pPr lvl="2"/>
            <a:endParaRPr lang="en-US" altLang="ko-KR" b="1" dirty="0"/>
          </a:p>
          <a:p>
            <a:endParaRPr kumimoji="1"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5493BC0-2C81-07C9-C31D-8F68E85C3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172" y="2964557"/>
            <a:ext cx="6690360" cy="219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2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Catheter segmentation</a:t>
            </a:r>
          </a:p>
          <a:p>
            <a:pPr lvl="1"/>
            <a:r>
              <a:rPr lang="en" altLang="ko-KR" b="0" i="0" u="none" strike="noStrike" dirty="0">
                <a:solidFill>
                  <a:srgbClr val="000000"/>
                </a:solidFill>
                <a:effectLst/>
              </a:rPr>
              <a:t>Catheter </a:t>
            </a:r>
          </a:p>
          <a:p>
            <a:pPr marL="914400" lvl="2" indent="0">
              <a:buNone/>
            </a:pPr>
            <a:r>
              <a:rPr lang="en-US" altLang="ko-KR" dirty="0">
                <a:solidFill>
                  <a:srgbClr val="000000"/>
                </a:solidFill>
                <a:latin typeface="-webkit-standard"/>
              </a:rPr>
              <a:t>: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의학에서 사용되는 튜브 형태의 기구로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체내로 삽입되어 체액을 빼거나 주입하는 등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치료적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진단적 목적으로 사용</a:t>
            </a:r>
            <a:endParaRPr lang="en-US" altLang="ko-KR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914400" lvl="2" indent="0">
              <a:buNone/>
            </a:pPr>
            <a:endParaRPr lang="en-US" altLang="ko-KR" dirty="0">
              <a:solidFill>
                <a:srgbClr val="000000"/>
              </a:solidFill>
              <a:latin typeface="-webkit-standard"/>
            </a:endParaRPr>
          </a:p>
          <a:p>
            <a:pPr lvl="1"/>
            <a:r>
              <a:rPr lang="en" altLang="ko-KR" b="0" i="0" u="none" strike="noStrike" dirty="0">
                <a:solidFill>
                  <a:srgbClr val="000000"/>
                </a:solidFill>
                <a:effectLst/>
              </a:rPr>
              <a:t>Catheter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가 잘못된 위치에 삽입되면 </a:t>
            </a:r>
            <a:r>
              <a:rPr lang="ko-KR" altLang="en-US" dirty="0" err="1"/>
              <a:t>혈전증</a:t>
            </a:r>
            <a:r>
              <a:rPr lang="en-US" altLang="ko-KR" dirty="0"/>
              <a:t>, </a:t>
            </a:r>
            <a:r>
              <a:rPr lang="ko-KR" altLang="en-US" dirty="0"/>
              <a:t>심장 부정맥 등 합병증 발생 가능</a:t>
            </a:r>
            <a:endParaRPr lang="en-US" altLang="ko-KR" dirty="0"/>
          </a:p>
          <a:p>
            <a:pPr lvl="2"/>
            <a:r>
              <a:rPr lang="ko-KR" altLang="en-US" dirty="0"/>
              <a:t>삽입 후 즉시 팁의 위치를 확인하는 것이 필수적</a:t>
            </a:r>
            <a:endParaRPr lang="en-US" altLang="ko-KR" dirty="0"/>
          </a:p>
          <a:p>
            <a:pPr lvl="2"/>
            <a:endParaRPr lang="en-US" altLang="ko-KR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424B33B-84E8-CA17-892C-182D82372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0" y="3141662"/>
            <a:ext cx="3327400" cy="329630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B854DFB-EBAB-309F-63C8-1EF16B29490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7874000" y="3141661"/>
            <a:ext cx="3327400" cy="329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7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53061AA-A5CA-A367-E147-B04ECE8E28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AD4137-8618-F290-2B8C-7E350082F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Open</a:t>
            </a:r>
            <a:r>
              <a:rPr lang="ko-KR" altLang="en-US" dirty="0"/>
              <a:t> </a:t>
            </a:r>
            <a:r>
              <a:rPr lang="en-US" altLang="ko-KR" dirty="0"/>
              <a:t>dataset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" altLang="ko-KR" dirty="0"/>
              <a:t>RANZCR </a:t>
            </a:r>
            <a:r>
              <a:rPr lang="en" altLang="ko-KR" dirty="0" err="1"/>
              <a:t>CLiP</a:t>
            </a:r>
            <a:r>
              <a:rPr lang="ko-KR" altLang="en-US" dirty="0"/>
              <a:t> </a:t>
            </a:r>
            <a:r>
              <a:rPr lang="en-US" altLang="ko-KR" dirty="0"/>
              <a:t>Dataset</a:t>
            </a:r>
          </a:p>
          <a:p>
            <a:pPr lvl="1"/>
            <a:r>
              <a:rPr lang="en-US" altLang="ko-KR" dirty="0"/>
              <a:t>9095</a:t>
            </a:r>
            <a:r>
              <a:rPr lang="ko-KR" altLang="en-US" dirty="0"/>
              <a:t>장 </a:t>
            </a:r>
            <a:r>
              <a:rPr lang="en-US" altLang="ko-KR" dirty="0"/>
              <a:t>Chest X-Ray </a:t>
            </a:r>
            <a:r>
              <a:rPr lang="ko-KR" altLang="en-US" dirty="0"/>
              <a:t>이미지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Label</a:t>
            </a:r>
          </a:p>
          <a:p>
            <a:pPr lvl="2"/>
            <a:r>
              <a:rPr lang="en-US" altLang="ko-KR" dirty="0"/>
              <a:t>CVC (Central Venous Catheter): </a:t>
            </a:r>
          </a:p>
          <a:p>
            <a:pPr lvl="3"/>
            <a:r>
              <a:rPr lang="ko-KR" altLang="en-US" dirty="0"/>
              <a:t>중앙 정맥에 삽입되어 약물 투여나 혈액 샘플 채취 등 다양한 의료 목적에 사용</a:t>
            </a:r>
            <a:endParaRPr lang="en-US" altLang="ko-KR" dirty="0"/>
          </a:p>
          <a:p>
            <a:pPr lvl="2"/>
            <a:r>
              <a:rPr lang="en-US" altLang="ko-KR" dirty="0"/>
              <a:t>Swan Ganz Catheter: </a:t>
            </a:r>
          </a:p>
          <a:p>
            <a:pPr lvl="3"/>
            <a:r>
              <a:rPr lang="ko-KR" altLang="en-US" dirty="0"/>
              <a:t>심장과 폐의 기능을 모니터링하기 위해 삽입</a:t>
            </a:r>
            <a:endParaRPr lang="en-US" altLang="ko-KR" dirty="0"/>
          </a:p>
          <a:p>
            <a:pPr lvl="2"/>
            <a:r>
              <a:rPr lang="en-US" altLang="ko-KR" dirty="0"/>
              <a:t>ETT (Endotracheal Tube): </a:t>
            </a:r>
          </a:p>
          <a:p>
            <a:pPr lvl="3"/>
            <a:r>
              <a:rPr lang="ko-KR" altLang="en-US" dirty="0"/>
              <a:t>기도를 확보하고 호흡을 지원하기 위해 기관에 삽입</a:t>
            </a:r>
            <a:endParaRPr lang="en-US" altLang="ko-KR" dirty="0"/>
          </a:p>
          <a:p>
            <a:pPr lvl="2"/>
            <a:r>
              <a:rPr lang="en-US" altLang="ko-KR" dirty="0"/>
              <a:t>NGT (Nasogastric Tube): </a:t>
            </a:r>
          </a:p>
          <a:p>
            <a:pPr lvl="3"/>
            <a:r>
              <a:rPr lang="ko-KR" altLang="en-US" dirty="0"/>
              <a:t>코를 통해 위에 삽입되어 영양 공급이나 위 내용물 배출 등 다양한 용도로 사용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531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E7CE5-4CB6-DDCC-6593-B87A06E23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DD046B9-5D13-ECCF-E591-A83D22BE93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214DAA-F809-E003-9731-B1FAC399E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Catheter segmentation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 err="1"/>
              <a:t>LaneNet</a:t>
            </a:r>
            <a:r>
              <a:rPr lang="en-US" altLang="ko-KR" dirty="0"/>
              <a:t> </a:t>
            </a:r>
            <a:r>
              <a:rPr lang="ko-KR" altLang="en-US" dirty="0"/>
              <a:t>기반 </a:t>
            </a:r>
            <a:r>
              <a:rPr lang="en-US" altLang="ko-KR" dirty="0"/>
              <a:t>instance segmentation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/>
              <a:t>FCDN </a:t>
            </a:r>
            <a:r>
              <a:rPr lang="ko-KR" altLang="en-US" dirty="0"/>
              <a:t>사용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rgbClr val="000000"/>
                </a:solidFill>
              </a:rPr>
              <a:t>catheter </a:t>
            </a:r>
            <a:r>
              <a:rPr lang="ko-KR" altLang="en-US" b="0" i="0" strike="noStrike" dirty="0">
                <a:solidFill>
                  <a:srgbClr val="000000"/>
                </a:solidFill>
                <a:effectLst/>
              </a:rPr>
              <a:t>선이 </a:t>
            </a:r>
            <a:r>
              <a:rPr lang="ko-KR" altLang="en-US" b="1" i="0" strike="noStrike" dirty="0">
                <a:solidFill>
                  <a:srgbClr val="000000"/>
                </a:solidFill>
                <a:effectLst/>
              </a:rPr>
              <a:t>여러 조각으로 분리</a:t>
            </a:r>
            <a:r>
              <a:rPr lang="ko-KR" altLang="en-US" b="0" i="0" strike="noStrike" dirty="0">
                <a:solidFill>
                  <a:srgbClr val="000000"/>
                </a:solidFill>
                <a:effectLst/>
              </a:rPr>
              <a:t>되어 예측되는</a:t>
            </a:r>
            <a:r>
              <a:rPr lang="ko-KR" altLang="en-US" b="0" i="0" u="sng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현상을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해결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9B8B1F7-E783-62E0-0090-53CAE8270C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" t="1834"/>
          <a:stretch/>
        </p:blipFill>
        <p:spPr>
          <a:xfrm>
            <a:off x="3082833" y="2404419"/>
            <a:ext cx="2793700" cy="3600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8C0BA1F-A7A4-2FFC-E4B1-6A1E3DA65F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90"/>
          <a:stretch/>
        </p:blipFill>
        <p:spPr>
          <a:xfrm>
            <a:off x="6694327" y="2404419"/>
            <a:ext cx="2857334" cy="360000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26C72E34-1CD3-5116-B805-64696317045C}"/>
              </a:ext>
            </a:extLst>
          </p:cNvPr>
          <p:cNvGrpSpPr/>
          <p:nvPr/>
        </p:nvGrpSpPr>
        <p:grpSpPr>
          <a:xfrm>
            <a:off x="748376" y="3850104"/>
            <a:ext cx="1976184" cy="1861055"/>
            <a:chOff x="2453490" y="3251602"/>
            <a:chExt cx="3295462" cy="2831002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DF4F2514-37EA-1253-E343-61CBE9F0F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2326" t="37630" r="63909" b="39079"/>
            <a:stretch/>
          </p:blipFill>
          <p:spPr>
            <a:xfrm>
              <a:off x="2453490" y="3251602"/>
              <a:ext cx="3295462" cy="2831002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잉크 7">
                  <a:extLst>
                    <a:ext uri="{FF2B5EF4-FFF2-40B4-BE49-F238E27FC236}">
                      <a16:creationId xmlns:a16="http://schemas.microsoft.com/office/drawing/2014/main" id="{38E89EBC-C4B4-ECFE-61B0-D1A78FEC6C10}"/>
                    </a:ext>
                  </a:extLst>
                </p14:cNvPr>
                <p14:cNvContentPartPr/>
                <p14:nvPr/>
              </p14:nvContentPartPr>
              <p14:xfrm>
                <a:off x="3380935" y="4136158"/>
                <a:ext cx="717840" cy="717840"/>
              </p14:xfrm>
            </p:contentPart>
          </mc:Choice>
          <mc:Fallback xmlns=""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1633FCD2-1C13-AE4E-A018-F13D0D1C7E5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67931" y="4124632"/>
                  <a:ext cx="743329" cy="740431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그림 9" descr="흑백, 블랙, 모노크롬, 예술이(가) 표시된 사진&#10;&#10;자동 생성된 설명">
            <a:extLst>
              <a:ext uri="{FF2B5EF4-FFF2-40B4-BE49-F238E27FC236}">
                <a16:creationId xmlns:a16="http://schemas.microsoft.com/office/drawing/2014/main" id="{CDF3750A-93C0-7923-C6E9-5DBCFBC2BD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61" y="3850104"/>
            <a:ext cx="1891963" cy="1861055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D6669E8F-4A6A-C5D0-2706-BB21333F0C10}"/>
              </a:ext>
            </a:extLst>
          </p:cNvPr>
          <p:cNvSpPr/>
          <p:nvPr/>
        </p:nvSpPr>
        <p:spPr>
          <a:xfrm>
            <a:off x="10274968" y="4042611"/>
            <a:ext cx="445169" cy="11309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850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9F0F9-BEAC-6B7D-9787-A180A0069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F173B9-A2A1-DC97-471F-F9B0476255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" t="1834"/>
          <a:stretch/>
        </p:blipFill>
        <p:spPr>
          <a:xfrm>
            <a:off x="4439632" y="2136772"/>
            <a:ext cx="3312736" cy="42688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C462CC-5538-B7A0-659D-4004D856B1E0}"/>
              </a:ext>
            </a:extLst>
          </p:cNvPr>
          <p:cNvSpPr txBox="1"/>
          <p:nvPr/>
        </p:nvSpPr>
        <p:spPr>
          <a:xfrm>
            <a:off x="889705" y="1433611"/>
            <a:ext cx="10412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BOTTOM-UP INSTANCE SEGMENTATION OF CATHETERS FOR CHEST X-RAYS (preprint 2023)</a:t>
            </a:r>
            <a:endParaRPr lang="ko-KR" altLang="en-US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F9549396-6BF5-7F36-7337-F4FD63030E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6857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07457-EC18-FA9A-DA12-D7BA963F5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A6BA751-42D5-EBA0-FF22-FD5EAC2ED6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BOTTOM-UP INSTANCE SEGMENTATION OF CATHETERS FOR CHEST X-RAYS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BDEE4F-D99A-79B7-AF07-F84FC7828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  <a:p>
            <a:r>
              <a:rPr lang="en-US" altLang="ko-KR" dirty="0"/>
              <a:t>Problem</a:t>
            </a:r>
          </a:p>
          <a:p>
            <a:pPr lvl="1"/>
            <a:r>
              <a:rPr lang="ko-KR" altLang="en-US" dirty="0"/>
              <a:t>여러 </a:t>
            </a:r>
            <a:r>
              <a:rPr lang="en-US" altLang="ko-KR" dirty="0"/>
              <a:t>catheter</a:t>
            </a:r>
            <a:r>
              <a:rPr lang="ko-KR" altLang="en-US" dirty="0"/>
              <a:t>가 겹쳐 보이는 경우</a:t>
            </a:r>
            <a:r>
              <a:rPr lang="en-US" altLang="ko-KR" dirty="0"/>
              <a:t>, </a:t>
            </a:r>
            <a:r>
              <a:rPr lang="ko-KR" altLang="en-US" dirty="0"/>
              <a:t>개별 </a:t>
            </a:r>
            <a:r>
              <a:rPr lang="en-US" altLang="ko-KR" dirty="0"/>
              <a:t>catheter</a:t>
            </a:r>
            <a:r>
              <a:rPr lang="ko-KR" altLang="en-US" dirty="0"/>
              <a:t>를 정확히 식별하고 분리하는 것이 중요</a:t>
            </a:r>
            <a:endParaRPr lang="en-US" altLang="ko-KR" dirty="0"/>
          </a:p>
          <a:p>
            <a:pPr lvl="2">
              <a:buFont typeface="Wingdings" panose="05000000000000000000" pitchFamily="2" charset="2"/>
              <a:buChar char="è"/>
            </a:pPr>
            <a:r>
              <a:rPr lang="ko-KR" altLang="en-US" dirty="0">
                <a:sym typeface="Wingdings" panose="05000000000000000000" pitchFamily="2" charset="2"/>
              </a:rPr>
              <a:t>이를 </a:t>
            </a:r>
            <a:r>
              <a:rPr lang="en-US" altLang="ko-KR" dirty="0">
                <a:sym typeface="Wingdings" panose="05000000000000000000" pitchFamily="2" charset="2"/>
              </a:rPr>
              <a:t>Instance segmentation</a:t>
            </a:r>
            <a:r>
              <a:rPr lang="ko-KR" altLang="en-US" dirty="0">
                <a:sym typeface="Wingdings" panose="05000000000000000000" pitchFamily="2" charset="2"/>
              </a:rPr>
              <a:t>을 통해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 err="1">
                <a:sym typeface="Wingdings" panose="05000000000000000000" pitchFamily="2" charset="2"/>
              </a:rPr>
              <a:t>카테터들이</a:t>
            </a:r>
            <a:r>
              <a:rPr lang="ko-KR" altLang="en-US" dirty="0">
                <a:sym typeface="Wingdings" panose="05000000000000000000" pitchFamily="2" charset="2"/>
              </a:rPr>
              <a:t> 구분되어 </a:t>
            </a:r>
            <a:r>
              <a:rPr lang="en-US" altLang="ko-KR" dirty="0">
                <a:sym typeface="Wingdings" panose="05000000000000000000" pitchFamily="2" charset="2"/>
              </a:rPr>
              <a:t>segmentation </a:t>
            </a:r>
            <a:r>
              <a:rPr lang="ko-KR" altLang="en-US" dirty="0">
                <a:sym typeface="Wingdings" panose="05000000000000000000" pitchFamily="2" charset="2"/>
              </a:rPr>
              <a:t>되도록 설계</a:t>
            </a:r>
            <a:endParaRPr lang="en-US" altLang="ko-KR" dirty="0">
              <a:sym typeface="Wingdings" panose="05000000000000000000" pitchFamily="2" charset="2"/>
            </a:endParaRPr>
          </a:p>
          <a:p>
            <a:pPr lvl="2">
              <a:buFont typeface="Wingdings" panose="05000000000000000000" pitchFamily="2" charset="2"/>
              <a:buChar char="è"/>
            </a:pPr>
            <a:endParaRPr lang="en-US" altLang="ko-KR" dirty="0"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effectLst/>
              </a:rPr>
              <a:t>기존의 </a:t>
            </a:r>
            <a:r>
              <a:rPr lang="en-US" altLang="ko-KR" dirty="0"/>
              <a:t>instance segmentation : Top-Down</a:t>
            </a:r>
          </a:p>
          <a:p>
            <a:pPr lvl="2"/>
            <a:r>
              <a:rPr lang="en-US" altLang="ko-KR" dirty="0"/>
              <a:t>detection </a:t>
            </a:r>
            <a:r>
              <a:rPr lang="ko-KR" altLang="en-US" dirty="0"/>
              <a:t>결과를 바탕으로</a:t>
            </a:r>
            <a:r>
              <a:rPr lang="en-US" altLang="ko-KR" dirty="0"/>
              <a:t> segmentation</a:t>
            </a:r>
            <a:r>
              <a:rPr lang="ko-KR" altLang="en-US" dirty="0"/>
              <a:t> 진행</a:t>
            </a:r>
            <a:endParaRPr lang="en-US" altLang="ko-KR" dirty="0"/>
          </a:p>
          <a:p>
            <a:pPr lvl="2"/>
            <a:r>
              <a:rPr lang="ko-KR" altLang="en-US" dirty="0"/>
              <a:t>얇고 긴 구조의 </a:t>
            </a:r>
            <a:r>
              <a:rPr lang="en-US" altLang="ko-KR" dirty="0"/>
              <a:t>Catheter</a:t>
            </a:r>
            <a:r>
              <a:rPr lang="ko-KR" altLang="en-US" dirty="0"/>
              <a:t> 정확히 </a:t>
            </a:r>
            <a:r>
              <a:rPr lang="en-US" altLang="ko-KR" dirty="0"/>
              <a:t>segmentation</a:t>
            </a:r>
            <a:r>
              <a:rPr lang="ko-KR" altLang="en-US" dirty="0"/>
              <a:t> 하기 적합하지 않음</a:t>
            </a:r>
            <a:endParaRPr lang="en-US" altLang="ko-KR" dirty="0"/>
          </a:p>
          <a:p>
            <a:pPr lvl="2"/>
            <a:endParaRPr lang="en-US" altLang="ko-KR" dirty="0">
              <a:effectLst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02139602-927B-1B7C-7FE0-FBD5159C2AEA}"/>
              </a:ext>
            </a:extLst>
          </p:cNvPr>
          <p:cNvGrpSpPr/>
          <p:nvPr/>
        </p:nvGrpSpPr>
        <p:grpSpPr>
          <a:xfrm>
            <a:off x="9170482" y="3429000"/>
            <a:ext cx="2279648" cy="2209970"/>
            <a:chOff x="2453490" y="3251602"/>
            <a:chExt cx="3295462" cy="2831002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6EFAF917-E897-EB11-A4C2-ECB9C65A9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2326" t="37630" r="63909" b="39079"/>
            <a:stretch/>
          </p:blipFill>
          <p:spPr>
            <a:xfrm>
              <a:off x="2453490" y="3251602"/>
              <a:ext cx="3295462" cy="2831002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1633FCD2-1C13-AE4E-A018-F13D0D1C7E51}"/>
                    </a:ext>
                  </a:extLst>
                </p14:cNvPr>
                <p14:cNvContentPartPr/>
                <p14:nvPr/>
              </p14:nvContentPartPr>
              <p14:xfrm>
                <a:off x="3380935" y="4136158"/>
                <a:ext cx="717840" cy="717840"/>
              </p14:xfrm>
            </p:contentPart>
          </mc:Choice>
          <mc:Fallback xmlns=""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1633FCD2-1C13-AE4E-A018-F13D0D1C7E5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67931" y="4124632"/>
                  <a:ext cx="743329" cy="74043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553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2F321-3AD4-4517-1063-4C2C6A194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927F0EC-A6FC-641F-AD1B-9603A2D99C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BOTTOM-UP INSTANCE SEGMENTATION OF CATHETERS FOR CHEST X-RAYS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5BAFA9-9B63-8BF7-0D27-C6438DCFA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</a:p>
          <a:p>
            <a:pPr lvl="1"/>
            <a:r>
              <a:rPr lang="en-US" altLang="ko-KR" dirty="0" err="1"/>
              <a:t>LaneNet</a:t>
            </a:r>
            <a:r>
              <a:rPr lang="en-US" altLang="ko-KR" dirty="0"/>
              <a:t> </a:t>
            </a:r>
            <a:r>
              <a:rPr lang="ko-KR" altLang="en-US" dirty="0"/>
              <a:t>기반 </a:t>
            </a:r>
            <a:r>
              <a:rPr lang="en-US" altLang="ko-KR" dirty="0"/>
              <a:t>architecture</a:t>
            </a:r>
            <a:r>
              <a:rPr lang="ko-KR" altLang="en-US" dirty="0"/>
              <a:t> 사용</a:t>
            </a:r>
            <a:endParaRPr lang="en-US" altLang="ko-KR" dirty="0"/>
          </a:p>
          <a:p>
            <a:pPr lvl="1"/>
            <a:r>
              <a:rPr lang="en-US" altLang="ko-KR" dirty="0" err="1"/>
              <a:t>LaneNet</a:t>
            </a:r>
            <a:r>
              <a:rPr lang="en-US" altLang="ko-KR" dirty="0"/>
              <a:t> : </a:t>
            </a:r>
            <a:r>
              <a:rPr lang="ko-KR" altLang="en-US" dirty="0"/>
              <a:t>자율주행의 차 선 </a:t>
            </a:r>
            <a:r>
              <a:rPr lang="en-US" altLang="ko-KR" dirty="0"/>
              <a:t>instance segmentation task</a:t>
            </a:r>
            <a:r>
              <a:rPr lang="ko-KR" altLang="en-US" dirty="0"/>
              <a:t>에 사용</a:t>
            </a:r>
            <a:endParaRPr lang="en-US" altLang="ko-KR" dirty="0"/>
          </a:p>
          <a:p>
            <a:pPr lvl="2"/>
            <a:r>
              <a:rPr lang="en-US" altLang="ko-KR" dirty="0" err="1"/>
              <a:t>LaneNet</a:t>
            </a:r>
            <a:r>
              <a:rPr lang="ko-KR" altLang="en-US" dirty="0"/>
              <a:t>의 </a:t>
            </a:r>
            <a:r>
              <a:rPr lang="en-US" altLang="ko-KR" dirty="0"/>
              <a:t>backbone</a:t>
            </a:r>
            <a:r>
              <a:rPr lang="ko-KR" altLang="en-US" dirty="0"/>
              <a:t>을 </a:t>
            </a:r>
            <a:r>
              <a:rPr lang="en-US" altLang="ko-KR" dirty="0" err="1"/>
              <a:t>ENet</a:t>
            </a:r>
            <a:r>
              <a:rPr lang="en-US" altLang="ko-KR" dirty="0"/>
              <a:t> </a:t>
            </a:r>
            <a:r>
              <a:rPr lang="ko-KR" altLang="en-US" dirty="0"/>
              <a:t>대신 </a:t>
            </a:r>
            <a:r>
              <a:rPr lang="en-US" altLang="ko-KR" dirty="0" err="1"/>
              <a:t>HRNet</a:t>
            </a:r>
            <a:r>
              <a:rPr lang="ko-KR" altLang="en-US" dirty="0"/>
              <a:t>으로 사용</a:t>
            </a:r>
            <a:endParaRPr lang="en-US" altLang="ko-KR" dirty="0"/>
          </a:p>
          <a:p>
            <a:pPr marL="1371600" lvl="3" indent="0">
              <a:buNone/>
            </a:pPr>
            <a:r>
              <a:rPr lang="ko-KR" altLang="en-US" dirty="0"/>
              <a:t>기존의 </a:t>
            </a:r>
            <a:r>
              <a:rPr lang="en-US" altLang="ko-KR" dirty="0" err="1"/>
              <a:t>Enet</a:t>
            </a:r>
            <a:r>
              <a:rPr lang="ko-KR" altLang="en-US" dirty="0"/>
              <a:t>은 경량화에 중점을 두어 반복적인 </a:t>
            </a:r>
            <a:r>
              <a:rPr lang="ko-KR" altLang="en-US" dirty="0" err="1"/>
              <a:t>다운샘플링을</a:t>
            </a:r>
            <a:r>
              <a:rPr lang="ko-KR" altLang="en-US" dirty="0"/>
              <a:t> 수행하여 세부적인 정보를 얻기 적합하지 않음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787B7A8-1D5A-9DEA-65BD-A83080E605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232" b="18936"/>
          <a:stretch/>
        </p:blipFill>
        <p:spPr>
          <a:xfrm>
            <a:off x="2388083" y="3147027"/>
            <a:ext cx="7753483" cy="25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8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F1053-3CEF-2A5E-46DF-53B7B4791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3B1EC17-B02E-7E68-993E-52A42ECE8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BOTTOM-UP INSTANCE SEGMENTATION OF CATHETERS FOR CHEST X-RAYS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4449D3-9024-81E3-377A-F77117685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</a:p>
          <a:p>
            <a:pPr lvl="1"/>
            <a:r>
              <a:rPr lang="en-US" altLang="ko-KR" dirty="0" err="1"/>
              <a:t>LaneNet</a:t>
            </a:r>
            <a:r>
              <a:rPr lang="en-US" altLang="ko-KR" dirty="0"/>
              <a:t> </a:t>
            </a:r>
            <a:r>
              <a:rPr lang="ko-KR" altLang="en-US" dirty="0"/>
              <a:t>기반 </a:t>
            </a:r>
            <a:r>
              <a:rPr lang="en-US" altLang="ko-KR" dirty="0"/>
              <a:t>architecture</a:t>
            </a:r>
            <a:r>
              <a:rPr lang="ko-KR" altLang="en-US" dirty="0"/>
              <a:t> 사용</a:t>
            </a:r>
            <a:endParaRPr lang="en-US" altLang="ko-KR" dirty="0"/>
          </a:p>
          <a:p>
            <a:pPr marL="800100" lvl="1" indent="-342900"/>
            <a:r>
              <a:rPr lang="en-US" altLang="ko-KR" dirty="0"/>
              <a:t>multi-task network:</a:t>
            </a:r>
          </a:p>
          <a:p>
            <a:pPr marL="1257300" lvl="2" indent="-342900"/>
            <a:r>
              <a:rPr lang="en-US" altLang="ko-KR" dirty="0"/>
              <a:t>segmentation branch </a:t>
            </a:r>
          </a:p>
          <a:p>
            <a:pPr marL="1371600" lvl="3" indent="0">
              <a:buNone/>
            </a:pPr>
            <a:r>
              <a:rPr lang="en-US" altLang="ko-KR" dirty="0"/>
              <a:t>:</a:t>
            </a:r>
            <a:r>
              <a:rPr lang="ko-KR" altLang="en-US" dirty="0"/>
              <a:t> 차선에 속하는 픽셀들 탐지</a:t>
            </a:r>
            <a:endParaRPr lang="en-US" altLang="ko-KR" dirty="0"/>
          </a:p>
          <a:p>
            <a:pPr marL="1257300" lvl="2" indent="-342900"/>
            <a:r>
              <a:rPr lang="en-US" altLang="ko-KR" dirty="0"/>
              <a:t>embedding branch </a:t>
            </a:r>
          </a:p>
          <a:p>
            <a:pPr marL="1371600" lvl="3" indent="0">
              <a:buNone/>
            </a:pPr>
            <a:r>
              <a:rPr lang="en-US" altLang="ko-KR" dirty="0"/>
              <a:t>: </a:t>
            </a:r>
            <a:r>
              <a:rPr lang="ko-KR" altLang="en-US" dirty="0"/>
              <a:t>각</a:t>
            </a:r>
            <a:r>
              <a:rPr lang="en-US" altLang="ko-KR" dirty="0"/>
              <a:t> </a:t>
            </a:r>
            <a:r>
              <a:rPr lang="ko-KR" altLang="en-US" dirty="0"/>
              <a:t>차선 픽셀에 대한</a:t>
            </a:r>
            <a:r>
              <a:rPr lang="en-US" altLang="ko-KR" dirty="0"/>
              <a:t> </a:t>
            </a:r>
            <a:r>
              <a:rPr lang="ko-KR" altLang="en-US" dirty="0" err="1"/>
              <a:t>임베딩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193206B-BA91-E4AD-475A-434E8FF639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232" b="18936"/>
          <a:stretch/>
        </p:blipFill>
        <p:spPr>
          <a:xfrm>
            <a:off x="2311883" y="3744643"/>
            <a:ext cx="7753483" cy="25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8438</TotalTime>
  <Words>1979</Words>
  <Application>Microsoft Office PowerPoint</Application>
  <PresentationFormat>와이드스크린</PresentationFormat>
  <Paragraphs>330</Paragraphs>
  <Slides>28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41" baseType="lpstr">
      <vt:lpstr>-apple-system</vt:lpstr>
      <vt:lpstr>KoPubWorld돋움체 Bold</vt:lpstr>
      <vt:lpstr>KoPubWorld돋움체 Medium</vt:lpstr>
      <vt:lpstr>Malgun Gothic Semilight</vt:lpstr>
      <vt:lpstr>-webkit-standard</vt:lpstr>
      <vt:lpstr>맑은 고딕</vt:lpstr>
      <vt:lpstr>Arial</vt:lpstr>
      <vt:lpstr>Calibri</vt:lpstr>
      <vt:lpstr>Calibri Light</vt:lpstr>
      <vt:lpstr>Helvetica</vt:lpstr>
      <vt:lpstr>Wingdings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권지윤</cp:lastModifiedBy>
  <cp:revision>740</cp:revision>
  <cp:lastPrinted>2025-01-14T03:43:35Z</cp:lastPrinted>
  <dcterms:created xsi:type="dcterms:W3CDTF">2022-02-02T04:32:22Z</dcterms:created>
  <dcterms:modified xsi:type="dcterms:W3CDTF">2025-01-14T06:08:59Z</dcterms:modified>
</cp:coreProperties>
</file>