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5"/>
  </p:notesMasterIdLst>
  <p:handoutMasterIdLst>
    <p:handoutMasterId r:id="rId26"/>
  </p:handoutMasterIdLst>
  <p:sldIdLst>
    <p:sldId id="342" r:id="rId2"/>
    <p:sldId id="438" r:id="rId3"/>
    <p:sldId id="466" r:id="rId4"/>
    <p:sldId id="506" r:id="rId5"/>
    <p:sldId id="507" r:id="rId6"/>
    <p:sldId id="508" r:id="rId7"/>
    <p:sldId id="509" r:id="rId8"/>
    <p:sldId id="520" r:id="rId9"/>
    <p:sldId id="513" r:id="rId10"/>
    <p:sldId id="447" r:id="rId11"/>
    <p:sldId id="469" r:id="rId12"/>
    <p:sldId id="514" r:id="rId13"/>
    <p:sldId id="516" r:id="rId14"/>
    <p:sldId id="517" r:id="rId15"/>
    <p:sldId id="518" r:id="rId16"/>
    <p:sldId id="519" r:id="rId17"/>
    <p:sldId id="446" r:id="rId18"/>
    <p:sldId id="439" r:id="rId19"/>
    <p:sldId id="441" r:id="rId20"/>
    <p:sldId id="505" r:id="rId21"/>
    <p:sldId id="503" r:id="rId22"/>
    <p:sldId id="481" r:id="rId23"/>
    <p:sldId id="48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2A08E13D-E4C2-42CC-9B56-46B1DA2F6597}">
          <p14:sldIdLst>
            <p14:sldId id="342"/>
            <p14:sldId id="438"/>
            <p14:sldId id="466"/>
            <p14:sldId id="506"/>
            <p14:sldId id="507"/>
            <p14:sldId id="508"/>
            <p14:sldId id="509"/>
            <p14:sldId id="520"/>
            <p14:sldId id="513"/>
            <p14:sldId id="447"/>
            <p14:sldId id="469"/>
            <p14:sldId id="514"/>
            <p14:sldId id="516"/>
            <p14:sldId id="517"/>
            <p14:sldId id="518"/>
            <p14:sldId id="519"/>
            <p14:sldId id="446"/>
            <p14:sldId id="439"/>
            <p14:sldId id="441"/>
            <p14:sldId id="505"/>
            <p14:sldId id="503"/>
            <p14:sldId id="481"/>
            <p14:sldId id="482"/>
          </p14:sldIdLst>
        </p14:section>
      </p14:sectionLst>
    </p:ext>
    <p:ext uri="{EFAFB233-063F-42B5-8137-9DF3F51BA10A}">
      <p15:sldGuideLst xmlns:p15="http://schemas.microsoft.com/office/powerpoint/2012/main">
        <p15:guide id="3" pos="3817" userDrawn="1">
          <p15:clr>
            <a:srgbClr val="A4A3A4"/>
          </p15:clr>
        </p15:guide>
        <p15:guide id="6" orient="horz" pos="777" userDrawn="1">
          <p15:clr>
            <a:srgbClr val="A4A3A4"/>
          </p15:clr>
        </p15:guide>
        <p15:guide id="7" pos="483" userDrawn="1">
          <p15:clr>
            <a:srgbClr val="A4A3A4"/>
          </p15:clr>
        </p15:guide>
        <p15:guide id="9" pos="3500" userDrawn="1">
          <p15:clr>
            <a:srgbClr val="A4A3A4"/>
          </p15:clr>
        </p15:guide>
        <p15:guide id="10" pos="4180" userDrawn="1">
          <p15:clr>
            <a:srgbClr val="A4A3A4"/>
          </p15:clr>
        </p15:guide>
        <p15:guide id="11" pos="7197" userDrawn="1">
          <p15:clr>
            <a:srgbClr val="A4A3A4"/>
          </p15:clr>
        </p15:guide>
        <p15:guide id="12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000"/>
    <a:srgbClr val="FFFFFF"/>
    <a:srgbClr val="F2F2F2"/>
    <a:srgbClr val="FFF2CC"/>
    <a:srgbClr val="66FF33"/>
    <a:srgbClr val="000000"/>
    <a:srgbClr val="555657"/>
    <a:srgbClr val="F2E5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3455" autoAdjust="0"/>
  </p:normalViewPr>
  <p:slideViewPr>
    <p:cSldViewPr snapToGrid="0" showGuides="1">
      <p:cViewPr varScale="1">
        <p:scale>
          <a:sx n="103" d="100"/>
          <a:sy n="103" d="100"/>
        </p:scale>
        <p:origin x="1236" y="108"/>
      </p:cViewPr>
      <p:guideLst>
        <p:guide pos="3817"/>
        <p:guide orient="horz" pos="777"/>
        <p:guide pos="483"/>
        <p:guide pos="3500"/>
        <p:guide pos="4180"/>
        <p:guide pos="7197"/>
        <p:guide orient="horz" pos="663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37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D21606-E1F2-4B97-92D1-DAFD45C02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DE7504-E995-4FB2-8A43-D5D7468BF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224D-1184-45AE-8BA6-1991448FAB4A}" type="datetimeFigureOut">
              <a:rPr lang="ko-KR" altLang="en-US" smtClean="0"/>
              <a:t>2025-02-05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C423F3-CAF7-4940-839A-645C7FDAD4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301FC86-7DA0-458D-A79F-F298A2B274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0067-DAD4-47D5-9E01-EB118C352F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88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B575A-33D8-471D-8367-A965AB842AA0}" type="datetimeFigureOut">
              <a:rPr lang="ko-KR" altLang="en-US" smtClean="0"/>
              <a:t>2025-02-05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02A0-409D-4B63-B3B2-61BA02D306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2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SAM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 나온 후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medical domain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으로 </a:t>
            </a:r>
            <a:r>
              <a:rPr lang="ko-KR" altLang="en-US" sz="12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확장시키려는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여러 방향의 연구들을 소개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SAM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 나온 후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medical domain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으로 </a:t>
            </a:r>
            <a:r>
              <a:rPr lang="ko-KR" altLang="en-US" sz="12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확장시키려는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여러 방향의 연구들을 소개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6370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93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A5934-836C-15A1-BC8B-F6A1D65AA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FF9D092-2B7A-5282-3B77-457E3D6C6C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DAA6F34-855A-0AF9-3854-31445370B8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6D2E056-CE2A-D327-86D3-9E7C74FFFF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4205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3C9D8-C982-29D2-B175-38186819B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34F0D96-E975-1C83-B5F8-76E094C86D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C2FDA0E-9218-7736-586D-9BD9096E96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9406CE7-FE89-A95E-F2E8-F7618421D8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5912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1484C-DA59-A6AF-461C-49DC8E9C3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F647F56-FC4C-EE6D-7375-7531F9F2C3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0442D1C-F69C-A0F1-DB58-4655F0357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4B1616D-AF2B-364E-399A-FF9CEA14B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4770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4BC8C-F5F3-282C-33B2-FF3B6FAB6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AB2913E-9B3C-675E-3718-79E9478D09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BBADD98-1455-C0B5-B705-E084BDA2A4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1CFDDD2-8867-1220-81A7-F949125615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5375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29C8F-490B-7694-3848-2DFB6D29B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A026D06-5401-10E0-5286-B756B7AE5A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6129874-7B65-3AB2-166C-B0B72067F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349590A-CFE9-D27F-50C9-FABFABCAE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9329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SAM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 나온 후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medical domain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으로 </a:t>
            </a:r>
            <a:r>
              <a:rPr lang="ko-KR" altLang="en-US" sz="12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확장시키려는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여러 방향의 연구들을 소개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7518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9932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26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5285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3AA66-557E-991C-E1B6-94B6B8F59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B714E0A-FC3F-A7AC-6C7E-5B62D4E72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10EF3B7-5B03-B0DB-D5CD-977F45260D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D0824E8-4451-8660-2E1A-45A762F4E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206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E8EC8-1265-C0DE-5889-6D406B15C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04AF8E7-57B9-7414-040E-9F8EBABD65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17ACE1D-B5DF-620D-CA8F-CAD93C7A81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Why??????????????????????????????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66A74DA-DD2D-979F-91B9-CC523A917F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78540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SAM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 나온 후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medical domain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으로 </a:t>
            </a:r>
            <a:r>
              <a:rPr lang="ko-KR" altLang="en-US" sz="12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확장시키려는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여러 방향의 연구들을 소개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9334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691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altLang="ko-KR" dirty="0">
              <a:sym typeface="Wingdings" panose="05000000000000000000" pitchFamily="2" charset="2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1687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94BAB-4B3B-F7EF-00B4-994A71857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42CFD85-5AEF-7C2D-7CA0-B27E5AA0CA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9CE0EEA-DDB9-4981-73A5-07753C6E4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altLang="ko-KR" dirty="0">
              <a:sym typeface="Wingdings" panose="05000000000000000000" pitchFamily="2" charset="2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40D132C-7DA1-B4F5-C906-2AF4F2B342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295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1C884-C17B-A966-FF2A-FC25E2AC4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247EE08-23E4-9F13-A758-D6081DB5F6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3C12FBD-0266-01D6-F37D-B84437ECCB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altLang="ko-KR" dirty="0">
              <a:sym typeface="Wingdings" panose="05000000000000000000" pitchFamily="2" charset="2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52BF66B-924F-647A-3FED-5CE0706AB1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8862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C70E0-0E8F-9D2F-F567-DF3E86471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C81655A-3E4F-BE6C-F6D4-5489557729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2C464FB-6F95-BB26-2A9F-833C260737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altLang="ko-KR" dirty="0">
              <a:sym typeface="Wingdings" panose="05000000000000000000" pitchFamily="2" charset="2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3E3EE2E-1AAF-6F18-320A-343F3D349E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3718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A27EB-7471-A958-8303-078F9A0E2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1EA5AD7-AE61-63AD-4C57-7374CAC0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79CA8FB-9E38-8EB2-187A-AB8F94F76B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ko-KR" altLang="en-US" dirty="0"/>
              <a:t>이미지의 각 픽셀이 어떤 세그먼테이션 레이블을 가질 확률을 모델링</a:t>
            </a:r>
            <a:endParaRPr lang="en-US" altLang="ko-KR" dirty="0">
              <a:sym typeface="Wingdings" panose="05000000000000000000" pitchFamily="2" charset="2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EC6AB73-C9A9-A8E6-4EA9-48DAD9CD0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0115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7A29A-0C0E-83AF-BB96-638C2547E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2403F9F-D493-5317-4F61-678F542FEF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B72EA68-3135-D422-7020-26CB8041D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ko-KR" altLang="en-US" dirty="0"/>
              <a:t>이미지의 각 픽셀이 어떤 세그먼테이션 레이블을 가질 확률을 모델링</a:t>
            </a:r>
            <a:endParaRPr lang="en-US" altLang="ko-KR" dirty="0">
              <a:sym typeface="Wingdings" panose="05000000000000000000" pitchFamily="2" charset="2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836D4DE-7908-556E-9FDC-E56BEF60F2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2538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5C19B-D392-3CA9-4DBF-54DC68221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DF1242E-3E09-8F10-85AF-55F38F4B53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6376D8A-DDD4-DD88-D422-9D0F2D0367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ko-KR" altLang="en-US" dirty="0"/>
              <a:t>이미지의 각 픽셀이 어떤 세그먼테이션 레이블을 가질 확률을 모델링</a:t>
            </a:r>
            <a:endParaRPr lang="en-US" altLang="ko-KR" dirty="0">
              <a:sym typeface="Wingdings" panose="05000000000000000000" pitchFamily="2" charset="2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C3A2AF-74A9-E864-0D77-CBF59BE9E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994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322541-8C97-729F-9E19-B407D204EC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866C2B-7F0C-1F5C-A6D1-E755534610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39818" r="21200" b="46182"/>
          <a:stretch/>
        </p:blipFill>
        <p:spPr bwMode="auto">
          <a:xfrm>
            <a:off x="155950" y="6312264"/>
            <a:ext cx="1727284" cy="50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49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631596" y="1545249"/>
            <a:ext cx="10928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Uncertainty-Aware Adapter: Adapting Segment Anything Model (SAM) for Ambiguous Medical Image Segmentation (2024)</a:t>
            </a:r>
            <a:endParaRPr lang="ko-KR" altLang="en-US" sz="3200" spc="-150" dirty="0">
              <a:solidFill>
                <a:srgbClr val="0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4E2-B93A-D1CF-6BCF-5F24A50994A9}"/>
              </a:ext>
            </a:extLst>
          </p:cNvPr>
          <p:cNvSpPr txBox="1"/>
          <p:nvPr/>
        </p:nvSpPr>
        <p:spPr>
          <a:xfrm>
            <a:off x="6920871" y="3642946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2025.02.05</a:t>
            </a: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 err="1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SeungHa</a:t>
            </a: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Noh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78527FE-1B74-E341-79EB-877263DC6C9D}"/>
              </a:ext>
            </a:extLst>
          </p:cNvPr>
          <p:cNvGrpSpPr/>
          <p:nvPr/>
        </p:nvGrpSpPr>
        <p:grpSpPr>
          <a:xfrm>
            <a:off x="333786" y="2011194"/>
            <a:ext cx="8536236" cy="1533222"/>
            <a:chOff x="333786" y="2011194"/>
            <a:chExt cx="8536236" cy="15332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FA0518-F440-3D88-9632-3E60F247AC88}"/>
                </a:ext>
              </a:extLst>
            </p:cNvPr>
            <p:cNvSpPr txBox="1"/>
            <p:nvPr/>
          </p:nvSpPr>
          <p:spPr>
            <a:xfrm>
              <a:off x="339048" y="2198669"/>
              <a:ext cx="85309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Method</a:t>
              </a:r>
              <a:endParaRPr lang="ko-KR" altLang="en-US" sz="4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F1561F-75E0-0F9A-9800-9A0B63259CFE}"/>
                </a:ext>
              </a:extLst>
            </p:cNvPr>
            <p:cNvSpPr txBox="1"/>
            <p:nvPr/>
          </p:nvSpPr>
          <p:spPr>
            <a:xfrm>
              <a:off x="519036" y="3028890"/>
              <a:ext cx="8350985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ko-KR" altLang="en-US" sz="2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FE57E940-6336-5F59-AEBF-AC2B20A1A594}"/>
                </a:ext>
              </a:extLst>
            </p:cNvPr>
            <p:cNvCxnSpPr/>
            <p:nvPr/>
          </p:nvCxnSpPr>
          <p:spPr>
            <a:xfrm>
              <a:off x="333786" y="2011194"/>
              <a:ext cx="1632031" cy="0"/>
            </a:xfrm>
            <a:prstGeom prst="line">
              <a:avLst/>
            </a:prstGeom>
            <a:ln w="38100">
              <a:solidFill>
                <a:srgbClr val="3E3E3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5631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>
                <a:sym typeface="Wingdings" panose="05000000000000000000" pitchFamily="2" charset="2"/>
              </a:rPr>
              <a:t>Overview</a:t>
            </a:r>
          </a:p>
          <a:p>
            <a:pPr lvl="1"/>
            <a:r>
              <a:rPr lang="en-US" altLang="ko-KR" sz="1600" b="1" dirty="0">
                <a:sym typeface="Wingdings" panose="05000000000000000000" pitchFamily="2" charset="2"/>
              </a:rPr>
              <a:t>Probabilistic branch</a:t>
            </a:r>
          </a:p>
          <a:p>
            <a:pPr lvl="1"/>
            <a:r>
              <a:rPr lang="en-US" altLang="ko-KR" sz="1600" b="1" dirty="0">
                <a:sym typeface="Wingdings" panose="05000000000000000000" pitchFamily="2" charset="2"/>
              </a:rPr>
              <a:t>Uncertainty-aware Adapter</a:t>
            </a:r>
          </a:p>
          <a:p>
            <a:pPr marL="0" indent="0">
              <a:buNone/>
            </a:pPr>
            <a:endParaRPr lang="en-US" altLang="ko-KR" b="1" dirty="0">
              <a:sym typeface="Wingdings" panose="05000000000000000000" pitchFamily="2" charset="2"/>
            </a:endParaRPr>
          </a:p>
        </p:txBody>
      </p:sp>
      <p:pic>
        <p:nvPicPr>
          <p:cNvPr id="5122" name="Picture 2" descr="Refer to caption">
            <a:extLst>
              <a:ext uri="{FF2B5EF4-FFF2-40B4-BE49-F238E27FC236}">
                <a16:creationId xmlns:a16="http://schemas.microsoft.com/office/drawing/2014/main" id="{5CB8BDA8-CA2F-C5CD-AD53-25659E984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15"/>
          <a:stretch/>
        </p:blipFill>
        <p:spPr bwMode="auto">
          <a:xfrm>
            <a:off x="1939045" y="2847130"/>
            <a:ext cx="8313909" cy="34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851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BFD41-289E-B529-51E2-429DD7EFE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1819868-4D4D-3BF3-65E2-CEAA0C7C87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88BEE1-AD5F-28FE-3299-273C89103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>
                <a:sym typeface="Wingdings" panose="05000000000000000000" pitchFamily="2" charset="2"/>
              </a:rPr>
              <a:t>Probabilistic branch</a:t>
            </a:r>
          </a:p>
          <a:p>
            <a:pPr lvl="1"/>
            <a:r>
              <a:rPr lang="en-US" altLang="ko-KR" sz="1600" b="1" dirty="0">
                <a:sym typeface="Wingdings" panose="05000000000000000000" pitchFamily="2" charset="2"/>
              </a:rPr>
              <a:t>Uncertainty samples</a:t>
            </a:r>
            <a:r>
              <a:rPr lang="ko-KR" altLang="en-US" sz="1600" b="1" dirty="0">
                <a:sym typeface="Wingdings" panose="05000000000000000000" pitchFamily="2" charset="2"/>
              </a:rPr>
              <a:t>를 다루기 위한 </a:t>
            </a:r>
            <a:r>
              <a:rPr lang="ko-KR" altLang="en-US" sz="1600" b="1" dirty="0" err="1">
                <a:sym typeface="Wingdings" panose="05000000000000000000" pitchFamily="2" charset="2"/>
              </a:rPr>
              <a:t>브랜치</a:t>
            </a:r>
            <a:endParaRPr lang="en-US" altLang="ko-KR" sz="1600" b="1" dirty="0">
              <a:sym typeface="Wingdings" panose="05000000000000000000" pitchFamily="2" charset="2"/>
            </a:endParaRPr>
          </a:p>
          <a:p>
            <a:pPr lvl="1"/>
            <a:r>
              <a:rPr lang="en-US" altLang="ko-KR" sz="1600" b="1" dirty="0">
                <a:sym typeface="Wingdings" panose="05000000000000000000" pitchFamily="2" charset="2"/>
              </a:rPr>
              <a:t>Prior Net</a:t>
            </a:r>
            <a:r>
              <a:rPr lang="ko-KR" altLang="en-US" sz="1600" b="1" dirty="0">
                <a:sym typeface="Wingdings" panose="05000000000000000000" pitchFamily="2" charset="2"/>
              </a:rPr>
              <a:t>과 </a:t>
            </a:r>
            <a:r>
              <a:rPr lang="en-US" altLang="ko-KR" sz="1600" b="1" dirty="0">
                <a:sym typeface="Wingdings" panose="05000000000000000000" pitchFamily="2" charset="2"/>
              </a:rPr>
              <a:t>Posterior Net</a:t>
            </a:r>
            <a:r>
              <a:rPr lang="ko-KR" altLang="en-US" sz="1600" b="1" dirty="0">
                <a:sym typeface="Wingdings" panose="05000000000000000000" pitchFamily="2" charset="2"/>
              </a:rPr>
              <a:t>을 통해 </a:t>
            </a:r>
            <a:r>
              <a:rPr lang="en-US" altLang="ko-KR" sz="1600" b="1" dirty="0">
                <a:sym typeface="Wingdings" panose="05000000000000000000" pitchFamily="2" charset="2"/>
              </a:rPr>
              <a:t>latent space</a:t>
            </a:r>
            <a:r>
              <a:rPr lang="ko-KR" altLang="en-US" sz="1600" b="1" dirty="0">
                <a:sym typeface="Wingdings" panose="05000000000000000000" pitchFamily="2" charset="2"/>
              </a:rPr>
              <a:t>을 구성</a:t>
            </a:r>
            <a:endParaRPr lang="en-US" altLang="ko-KR" sz="1600" b="1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US" altLang="ko-KR" sz="1400" b="1" dirty="0">
                <a:sym typeface="Wingdings" panose="05000000000000000000" pitchFamily="2" charset="2"/>
              </a:rPr>
              <a:t></a:t>
            </a:r>
            <a:r>
              <a:rPr lang="ko-KR" altLang="en-US" sz="1400" b="1" dirty="0">
                <a:sym typeface="Wingdings" panose="05000000000000000000" pitchFamily="2" charset="2"/>
              </a:rPr>
              <a:t> 즉</a:t>
            </a:r>
            <a:r>
              <a:rPr lang="en-US" altLang="ko-KR" sz="1400" b="1" dirty="0">
                <a:sym typeface="Wingdings" panose="05000000000000000000" pitchFamily="2" charset="2"/>
              </a:rPr>
              <a:t>, </a:t>
            </a:r>
            <a:r>
              <a:rPr lang="ko-KR" altLang="en-US" sz="1400" b="1" dirty="0">
                <a:sym typeface="Wingdings" panose="05000000000000000000" pitchFamily="2" charset="2"/>
              </a:rPr>
              <a:t>가능한 </a:t>
            </a:r>
            <a:r>
              <a:rPr lang="en-US" altLang="ko-KR" sz="1400" b="1" dirty="0">
                <a:sym typeface="Wingdings" panose="05000000000000000000" pitchFamily="2" charset="2"/>
              </a:rPr>
              <a:t>segmentation variants</a:t>
            </a:r>
            <a:r>
              <a:rPr lang="ko-KR" altLang="en-US" sz="1400" b="1" dirty="0">
                <a:sym typeface="Wingdings" panose="05000000000000000000" pitchFamily="2" charset="2"/>
              </a:rPr>
              <a:t>를 생성</a:t>
            </a:r>
            <a:endParaRPr lang="en-US" altLang="ko-KR" sz="1400" b="1" dirty="0">
              <a:sym typeface="Wingdings" panose="05000000000000000000" pitchFamily="2" charset="2"/>
            </a:endParaRPr>
          </a:p>
        </p:txBody>
      </p:sp>
      <p:pic>
        <p:nvPicPr>
          <p:cNvPr id="5122" name="Picture 2" descr="Refer to caption">
            <a:extLst>
              <a:ext uri="{FF2B5EF4-FFF2-40B4-BE49-F238E27FC236}">
                <a16:creationId xmlns:a16="http://schemas.microsoft.com/office/drawing/2014/main" id="{217C6B1D-1D24-C0EB-6ADE-4C9925410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15"/>
          <a:stretch/>
        </p:blipFill>
        <p:spPr bwMode="auto">
          <a:xfrm>
            <a:off x="1939045" y="2847130"/>
            <a:ext cx="8313909" cy="34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88EE6EAF-EB3B-DCB5-A18D-FC13363A6E20}"/>
              </a:ext>
            </a:extLst>
          </p:cNvPr>
          <p:cNvGrpSpPr/>
          <p:nvPr/>
        </p:nvGrpSpPr>
        <p:grpSpPr>
          <a:xfrm>
            <a:off x="3124200" y="2886075"/>
            <a:ext cx="5143500" cy="2066925"/>
            <a:chOff x="2971800" y="2733675"/>
            <a:chExt cx="5143500" cy="2066925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D808E51A-77BF-0A9E-6892-65C67C78B871}"/>
                </a:ext>
              </a:extLst>
            </p:cNvPr>
            <p:cNvSpPr/>
            <p:nvPr/>
          </p:nvSpPr>
          <p:spPr>
            <a:xfrm>
              <a:off x="2971800" y="2733675"/>
              <a:ext cx="5143500" cy="20669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4A5C3A-C40B-2883-63FD-6250163BC2EB}"/>
                </a:ext>
              </a:extLst>
            </p:cNvPr>
            <p:cNvSpPr txBox="1"/>
            <p:nvPr/>
          </p:nvSpPr>
          <p:spPr>
            <a:xfrm>
              <a:off x="2971800" y="2733675"/>
              <a:ext cx="2104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+mj-ea"/>
                <a:buAutoNum type="circleNumDbPlain"/>
              </a:pPr>
              <a:r>
                <a:rPr lang="en-US" altLang="ko-KR" sz="2000" b="1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2214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E96AD-045E-65FF-05C5-749BFEAE7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lt text">
            <a:extLst>
              <a:ext uri="{FF2B5EF4-FFF2-40B4-BE49-F238E27FC236}">
                <a16:creationId xmlns:a16="http://schemas.microsoft.com/office/drawing/2014/main" id="{54E5C686-8AB1-CB82-A482-5AF06E6CA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8"/>
          <a:stretch/>
        </p:blipFill>
        <p:spPr bwMode="auto">
          <a:xfrm>
            <a:off x="8289222" y="2983268"/>
            <a:ext cx="3298717" cy="266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ED00D72-D12E-DCAD-0F00-680126B445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A18B8495-EDD2-6B14-0E47-F42280E24E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b="1" dirty="0">
                    <a:sym typeface="Wingdings" panose="05000000000000000000" pitchFamily="2" charset="2"/>
                  </a:rPr>
                  <a:t>Uncertainty-aware Adapter</a:t>
                </a:r>
              </a:p>
              <a:p>
                <a:pPr lvl="1"/>
                <a:r>
                  <a:rPr lang="ko-KR" altLang="en-US" sz="1600" b="1" dirty="0">
                    <a:sym typeface="Wingdings" panose="05000000000000000000" pitchFamily="2" charset="2"/>
                  </a:rPr>
                  <a:t>기존 </a:t>
                </a:r>
                <a:r>
                  <a:rPr lang="en-US" altLang="ko-KR" sz="1600" b="1" dirty="0">
                    <a:sym typeface="Wingdings" panose="05000000000000000000" pitchFamily="2" charset="2"/>
                  </a:rPr>
                  <a:t>Probabilistic model </a:t>
                </a:r>
                <a:r>
                  <a:rPr lang="ko-KR" altLang="en-US" sz="1600" b="1" dirty="0">
                    <a:sym typeface="Wingdings" panose="05000000000000000000" pitchFamily="2" charset="2"/>
                  </a:rPr>
                  <a:t>연구들은 확률 샘플</a:t>
                </a:r>
                <a:r>
                  <a:rPr lang="en-US" altLang="ko-KR" sz="1600" b="1" dirty="0">
                    <a:sym typeface="Wingdings" panose="05000000000000000000" pitchFamily="2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𝒛</m:t>
                    </m:r>
                  </m:oMath>
                </a14:m>
                <a:r>
                  <a:rPr lang="en-US" altLang="ko-KR" sz="1600" b="1" dirty="0">
                    <a:sym typeface="Wingdings" panose="05000000000000000000" pitchFamily="2" charset="2"/>
                  </a:rPr>
                  <a:t>)</a:t>
                </a:r>
                <a:r>
                  <a:rPr lang="ko-KR" altLang="en-US" sz="1600" b="1" dirty="0">
                    <a:sym typeface="Wingdings" panose="05000000000000000000" pitchFamily="2" charset="2"/>
                  </a:rPr>
                  <a:t>을 모델의 </a:t>
                </a:r>
                <a:r>
                  <a:rPr lang="ko-KR" altLang="en-US" sz="1600" b="1" u="sng" dirty="0">
                    <a:sym typeface="Wingdings" panose="05000000000000000000" pitchFamily="2" charset="2"/>
                  </a:rPr>
                  <a:t>최종 출력층에 단순히 추가</a:t>
                </a:r>
                <a:r>
                  <a:rPr lang="en-US" altLang="ko-KR" sz="1600" b="1" dirty="0">
                    <a:sym typeface="Wingdings" panose="05000000000000000000" pitchFamily="2" charset="2"/>
                  </a:rPr>
                  <a:t>(concatenate)</a:t>
                </a:r>
                <a:r>
                  <a:rPr lang="ko-KR" altLang="en-US" sz="1600" b="1" dirty="0">
                    <a:sym typeface="Wingdings" panose="05000000000000000000" pitchFamily="2" charset="2"/>
                  </a:rPr>
                  <a:t>하는 방식을 사용</a:t>
                </a:r>
                <a:endParaRPr lang="en-US" altLang="ko-KR" sz="1600" b="1" dirty="0">
                  <a:sym typeface="Wingdings" panose="05000000000000000000" pitchFamily="2" charset="2"/>
                </a:endParaRPr>
              </a:p>
              <a:p>
                <a:pPr lvl="1"/>
                <a:r>
                  <a:rPr lang="ko-KR" altLang="en-US" sz="1600" b="1" dirty="0">
                    <a:sym typeface="Wingdings" panose="05000000000000000000" pitchFamily="2" charset="2"/>
                  </a:rPr>
                  <a:t>이러한 방식은 모델에 확률 샘플</a:t>
                </a:r>
                <a:r>
                  <a:rPr lang="en-US" altLang="ko-KR" sz="1600" b="1" dirty="0">
                    <a:sym typeface="Wingdings" panose="05000000000000000000" pitchFamily="2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𝒛</m:t>
                    </m:r>
                  </m:oMath>
                </a14:m>
                <a:r>
                  <a:rPr lang="en-US" altLang="ko-KR" sz="1600" b="1" dirty="0">
                    <a:sym typeface="Wingdings" panose="05000000000000000000" pitchFamily="2" charset="2"/>
                  </a:rPr>
                  <a:t>)</a:t>
                </a:r>
                <a:r>
                  <a:rPr lang="ko-KR" altLang="en-US" sz="1600" b="1" dirty="0">
                    <a:sym typeface="Wingdings" panose="05000000000000000000" pitchFamily="2" charset="2"/>
                  </a:rPr>
                  <a:t>이 모델에 의해 무시될 수 있음</a:t>
                </a:r>
                <a:endParaRPr lang="en-US" altLang="ko-KR" sz="1600" b="1" dirty="0">
                  <a:sym typeface="Wingdings" panose="05000000000000000000" pitchFamily="2" charset="2"/>
                </a:endParaRPr>
              </a:p>
              <a:p>
                <a:pPr marL="457200" lvl="1" indent="0">
                  <a:buNone/>
                </a:pPr>
                <a:r>
                  <a:rPr lang="en-US" altLang="ko-KR" sz="1600" b="1" dirty="0">
                    <a:sym typeface="Wingdings" panose="05000000000000000000" pitchFamily="2" charset="2"/>
                  </a:rPr>
                  <a:t>  </a:t>
                </a:r>
                <a:r>
                  <a:rPr lang="ko-KR" altLang="en-US" sz="1600" b="1" u="sng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효과적으로 모델에 확률 샘플의 정보를 제공</a:t>
                </a:r>
                <a:r>
                  <a:rPr lang="ko-KR" altLang="en-US" sz="1600" b="1" dirty="0">
                    <a:sym typeface="Wingdings" panose="05000000000000000000" pitchFamily="2" charset="2"/>
                  </a:rPr>
                  <a:t>하는 방법 고민</a:t>
                </a:r>
                <a:endParaRPr lang="en-US" altLang="ko-KR" sz="1600" b="1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A18B8495-EDD2-6B14-0E47-F42280E24E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그룹 14">
            <a:extLst>
              <a:ext uri="{FF2B5EF4-FFF2-40B4-BE49-F238E27FC236}">
                <a16:creationId xmlns:a16="http://schemas.microsoft.com/office/drawing/2014/main" id="{CE118843-7D93-62DE-F30F-ADEFEFA3F034}"/>
              </a:ext>
            </a:extLst>
          </p:cNvPr>
          <p:cNvGrpSpPr/>
          <p:nvPr/>
        </p:nvGrpSpPr>
        <p:grpSpPr>
          <a:xfrm>
            <a:off x="519037" y="2983269"/>
            <a:ext cx="3799777" cy="2993418"/>
            <a:chOff x="519036" y="3076575"/>
            <a:chExt cx="3799777" cy="2993418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56A3BA1F-0329-5390-5A61-D725F04F9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9036" y="3076575"/>
              <a:ext cx="3799777" cy="266682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7DF932-DC4E-B92F-8FB3-44E04FB8DDC8}"/>
                </a:ext>
              </a:extLst>
            </p:cNvPr>
            <p:cNvSpPr txBox="1"/>
            <p:nvPr/>
          </p:nvSpPr>
          <p:spPr>
            <a:xfrm>
              <a:off x="519036" y="5792994"/>
              <a:ext cx="37997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Probabilistic U-Net (2018)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D3658263-6B08-B6AF-3B71-C9F4F1F05281}"/>
              </a:ext>
            </a:extLst>
          </p:cNvPr>
          <p:cNvGrpSpPr/>
          <p:nvPr/>
        </p:nvGrpSpPr>
        <p:grpSpPr>
          <a:xfrm>
            <a:off x="4574473" y="2983270"/>
            <a:ext cx="3298717" cy="2993417"/>
            <a:chOff x="4875245" y="3076575"/>
            <a:chExt cx="3298717" cy="2993417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93ECC587-8725-BEA9-DADB-13BADB31A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5245" y="3076575"/>
              <a:ext cx="3298717" cy="266682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3EDA2C-DA2C-323A-8C68-83EB5161667E}"/>
                </a:ext>
              </a:extLst>
            </p:cNvPr>
            <p:cNvSpPr txBox="1"/>
            <p:nvPr/>
          </p:nvSpPr>
          <p:spPr>
            <a:xfrm>
              <a:off x="4875245" y="5792993"/>
              <a:ext cx="32987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Generalized Probabilistic U-Net (2023)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5804D37-2564-EBD0-81B2-76C6C4F0495C}"/>
              </a:ext>
            </a:extLst>
          </p:cNvPr>
          <p:cNvSpPr txBox="1"/>
          <p:nvPr/>
        </p:nvSpPr>
        <p:spPr>
          <a:xfrm>
            <a:off x="8289223" y="5699688"/>
            <a:ext cx="3298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Probabilistic 3D segmentation (2023)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FEAA2A-5276-C206-3EFE-E7CCC473D8B7}"/>
              </a:ext>
            </a:extLst>
          </p:cNvPr>
          <p:cNvSpPr txBox="1"/>
          <p:nvPr/>
        </p:nvSpPr>
        <p:spPr>
          <a:xfrm>
            <a:off x="3194437" y="6270115"/>
            <a:ext cx="829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A probabilistic u-net for segmentation of ambiguous images. Advances in neural information processing systems 31 (2018)</a:t>
            </a:r>
          </a:p>
          <a:p>
            <a:pPr algn="r"/>
            <a:r>
              <a:rPr lang="en-US" altLang="ko-KR" sz="8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Effect of latent space distribution on the segmentation of images with multiple annotations. Machine Learning for Biomedical Imaging 2(UNSURE2022), 151–171 (Apr 2023)</a:t>
            </a:r>
          </a:p>
          <a:p>
            <a:pPr algn="r"/>
            <a:r>
              <a:rPr lang="en-US" altLang="ko-KR" sz="8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Probabilistic 3d segmentation for aleatoric uncertainty quantification in full 3d medical data. </a:t>
            </a:r>
            <a:r>
              <a:rPr lang="en-US" altLang="ko-KR" sz="800" dirty="0" err="1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arXiv</a:t>
            </a:r>
            <a:r>
              <a:rPr lang="en-US" altLang="ko-KR" sz="8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 preprint arXiv:2305.00950 (2023)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AD3E2C18-ED6C-E61F-56EC-EADBE603031E}"/>
              </a:ext>
            </a:extLst>
          </p:cNvPr>
          <p:cNvSpPr/>
          <p:nvPr/>
        </p:nvSpPr>
        <p:spPr>
          <a:xfrm>
            <a:off x="2741481" y="4805265"/>
            <a:ext cx="272307" cy="600995"/>
          </a:xfrm>
          <a:prstGeom prst="rect">
            <a:avLst/>
          </a:prstGeom>
          <a:solidFill>
            <a:srgbClr val="FF0000">
              <a:alpha val="1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2D561E5-B0B1-8C41-2999-BEFDF58BDDD4}"/>
              </a:ext>
            </a:extLst>
          </p:cNvPr>
          <p:cNvSpPr/>
          <p:nvPr/>
        </p:nvSpPr>
        <p:spPr>
          <a:xfrm>
            <a:off x="6886331" y="4168775"/>
            <a:ext cx="272307" cy="633933"/>
          </a:xfrm>
          <a:prstGeom prst="rect">
            <a:avLst/>
          </a:prstGeom>
          <a:solidFill>
            <a:srgbClr val="FF0000">
              <a:alpha val="1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4DFACF0-174F-3ACC-724E-3E98A9118A08}"/>
              </a:ext>
            </a:extLst>
          </p:cNvPr>
          <p:cNvSpPr/>
          <p:nvPr/>
        </p:nvSpPr>
        <p:spPr>
          <a:xfrm>
            <a:off x="10879494" y="3751394"/>
            <a:ext cx="522514" cy="960565"/>
          </a:xfrm>
          <a:prstGeom prst="rect">
            <a:avLst/>
          </a:prstGeom>
          <a:solidFill>
            <a:srgbClr val="FF0000">
              <a:alpha val="1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7042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6BF3C-3BB7-564E-667C-4F55E1FBD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648D6ED1-E1A0-254F-7F67-0BFF7CC709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87794CA-552D-EC04-8994-5EF08861A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>
                <a:sym typeface="Wingdings" panose="05000000000000000000" pitchFamily="2" charset="2"/>
              </a:rPr>
              <a:t>Uncertainty-aware Adapter</a:t>
            </a:r>
          </a:p>
          <a:p>
            <a:pPr lvl="1"/>
            <a:r>
              <a:rPr lang="en-US" altLang="ko-KR" sz="1600" b="1" u="sng" dirty="0">
                <a:sym typeface="Wingdings" panose="05000000000000000000" pitchFamily="2" charset="2"/>
              </a:rPr>
              <a:t>segmentation</a:t>
            </a:r>
            <a:r>
              <a:rPr lang="ko-KR" altLang="en-US" sz="1600" b="1" u="sng" dirty="0">
                <a:sym typeface="Wingdings" panose="05000000000000000000" pitchFamily="2" charset="2"/>
              </a:rPr>
              <a:t> 모델과 확률 샘플 간이</a:t>
            </a:r>
            <a:r>
              <a:rPr lang="en-US" altLang="ko-KR" sz="1600" b="1" u="sng" dirty="0">
                <a:sym typeface="Wingdings" panose="05000000000000000000" pitchFamily="2" charset="2"/>
              </a:rPr>
              <a:t> </a:t>
            </a:r>
            <a:r>
              <a:rPr lang="ko-KR" altLang="en-US" sz="1600" b="1" u="sng" dirty="0">
                <a:sym typeface="Wingdings" panose="05000000000000000000" pitchFamily="2" charset="2"/>
              </a:rPr>
              <a:t>중간중간 </a:t>
            </a:r>
            <a:r>
              <a:rPr lang="ko-KR" altLang="en-US" sz="16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상호작용</a:t>
            </a:r>
            <a:r>
              <a:rPr lang="ko-KR" altLang="en-US" sz="1600" b="1" u="sng" dirty="0">
                <a:sym typeface="Wingdings" panose="05000000000000000000" pitchFamily="2" charset="2"/>
              </a:rPr>
              <a:t>을 할 수 있도록 </a:t>
            </a:r>
            <a:r>
              <a:rPr lang="en-US" altLang="ko-KR" sz="16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Adapter</a:t>
            </a:r>
            <a:r>
              <a:rPr lang="en-US" altLang="ko-KR" sz="1600" b="1" dirty="0">
                <a:sym typeface="Wingdings" panose="05000000000000000000" pitchFamily="2" charset="2"/>
              </a:rPr>
              <a:t> </a:t>
            </a:r>
            <a:r>
              <a:rPr lang="ko-KR" altLang="en-US" sz="1600" b="1" dirty="0">
                <a:sym typeface="Wingdings" panose="05000000000000000000" pitchFamily="2" charset="2"/>
              </a:rPr>
              <a:t>도입</a:t>
            </a:r>
            <a:endParaRPr lang="en-US" altLang="ko-KR" sz="1600" b="1" dirty="0">
              <a:sym typeface="Wingdings" panose="05000000000000000000" pitchFamily="2" charset="2"/>
            </a:endParaRPr>
          </a:p>
          <a:p>
            <a:pPr lvl="1"/>
            <a:r>
              <a:rPr lang="ko-KR" altLang="en-US" sz="1600" b="1" dirty="0">
                <a:sym typeface="Wingdings" panose="05000000000000000000" pitchFamily="2" charset="2"/>
              </a:rPr>
              <a:t>이를 통해 확률 샘플이 보다 효과적으로 </a:t>
            </a:r>
            <a:r>
              <a:rPr lang="en-US" altLang="ko-KR" sz="1600" b="1" dirty="0">
                <a:sym typeface="Wingdings" panose="05000000000000000000" pitchFamily="2" charset="2"/>
              </a:rPr>
              <a:t>segmentation </a:t>
            </a:r>
            <a:r>
              <a:rPr lang="ko-KR" altLang="en-US" sz="1600" b="1" dirty="0">
                <a:sym typeface="Wingdings" panose="05000000000000000000" pitchFamily="2" charset="2"/>
              </a:rPr>
              <a:t>모델에 통합될 수 있도록 도움</a:t>
            </a:r>
            <a:endParaRPr lang="en-US" altLang="ko-KR" sz="1600" b="1" dirty="0">
              <a:sym typeface="Wingdings" panose="05000000000000000000" pitchFamily="2" charset="2"/>
            </a:endParaRPr>
          </a:p>
          <a:p>
            <a:pPr lvl="1"/>
            <a:r>
              <a:rPr lang="ko-KR" altLang="en-US" sz="1600" b="1" dirty="0">
                <a:sym typeface="Wingdings" panose="05000000000000000000" pitchFamily="2" charset="2"/>
              </a:rPr>
              <a:t>주요 구성 요소</a:t>
            </a:r>
            <a:endParaRPr lang="en-US" altLang="ko-KR" sz="1600" b="1" dirty="0">
              <a:sym typeface="Wingdings" panose="05000000000000000000" pitchFamily="2" charset="2"/>
            </a:endParaRPr>
          </a:p>
          <a:p>
            <a:pPr lvl="2"/>
            <a:r>
              <a:rPr lang="en-US" altLang="ko-KR" sz="1400" dirty="0">
                <a:sym typeface="Wingdings" panose="05000000000000000000" pitchFamily="2" charset="2"/>
              </a:rPr>
              <a:t>Condition Modifies Sample Module (CMSM) : </a:t>
            </a:r>
            <a:r>
              <a:rPr lang="ko-KR" altLang="en-US" sz="1400" dirty="0">
                <a:sym typeface="Wingdings" panose="05000000000000000000" pitchFamily="2" charset="2"/>
              </a:rPr>
              <a:t>실제 </a:t>
            </a:r>
            <a:r>
              <a:rPr lang="en-US" altLang="ko-KR" sz="1400" dirty="0">
                <a:sym typeface="Wingdings" panose="05000000000000000000" pitchFamily="2" charset="2"/>
              </a:rPr>
              <a:t>Adapter</a:t>
            </a:r>
            <a:r>
              <a:rPr lang="ko-KR" altLang="en-US" sz="1400" dirty="0">
                <a:sym typeface="Wingdings" panose="05000000000000000000" pitchFamily="2" charset="2"/>
              </a:rPr>
              <a:t>와 </a:t>
            </a:r>
            <a:r>
              <a:rPr lang="en-US" altLang="ko-KR" sz="1400" dirty="0">
                <a:sym typeface="Wingdings" panose="05000000000000000000" pitchFamily="2" charset="2"/>
              </a:rPr>
              <a:t>uncertainty sample</a:t>
            </a:r>
            <a:r>
              <a:rPr lang="ko-KR" altLang="en-US" sz="1400" dirty="0">
                <a:sym typeface="Wingdings" panose="05000000000000000000" pitchFamily="2" charset="2"/>
              </a:rPr>
              <a:t>간의 상호작용하는 모듈</a:t>
            </a:r>
            <a:endParaRPr lang="en-US" altLang="ko-KR" sz="1400" dirty="0">
              <a:sym typeface="Wingdings" panose="05000000000000000000" pitchFamily="2" charset="2"/>
            </a:endParaRPr>
          </a:p>
          <a:p>
            <a:pPr lvl="2"/>
            <a:r>
              <a:rPr lang="en-US" altLang="ko-KR" sz="1400" dirty="0">
                <a:sym typeface="Wingdings" panose="05000000000000000000" pitchFamily="2" charset="2"/>
              </a:rPr>
              <a:t>Bottle-Neck : Down-</a:t>
            </a:r>
            <a:r>
              <a:rPr lang="en-US" altLang="ko-KR" sz="1400" dirty="0" err="1">
                <a:sym typeface="Wingdings" panose="05000000000000000000" pitchFamily="2" charset="2"/>
              </a:rPr>
              <a:t>ReLU</a:t>
            </a:r>
            <a:r>
              <a:rPr lang="en-US" altLang="ko-KR" sz="1400" dirty="0">
                <a:sym typeface="Wingdings" panose="05000000000000000000" pitchFamily="2" charset="2"/>
              </a:rPr>
              <a:t>-Up </a:t>
            </a:r>
            <a:r>
              <a:rPr lang="ko-KR" altLang="en-US" sz="1400" dirty="0">
                <a:sym typeface="Wingdings" panose="05000000000000000000" pitchFamily="2" charset="2"/>
              </a:rPr>
              <a:t>구조</a:t>
            </a:r>
            <a:r>
              <a:rPr lang="en-US" altLang="ko-KR" sz="1400" dirty="0">
                <a:sym typeface="Wingdings" panose="05000000000000000000" pitchFamily="2" charset="2"/>
              </a:rPr>
              <a:t>. CMSM</a:t>
            </a:r>
            <a:r>
              <a:rPr lang="ko-KR" altLang="en-US" sz="1400" dirty="0">
                <a:sym typeface="Wingdings" panose="05000000000000000000" pitchFamily="2" charset="2"/>
              </a:rPr>
              <a:t>에서 얻은 정보를 이미지 </a:t>
            </a:r>
            <a:r>
              <a:rPr lang="ko-KR" altLang="en-US" sz="1400" dirty="0" err="1">
                <a:sym typeface="Wingdings" panose="05000000000000000000" pitchFamily="2" charset="2"/>
              </a:rPr>
              <a:t>임베딩에게</a:t>
            </a:r>
            <a:r>
              <a:rPr lang="ko-KR" altLang="en-US" sz="1400" dirty="0">
                <a:sym typeface="Wingdings" panose="05000000000000000000" pitchFamily="2" charset="2"/>
              </a:rPr>
              <a:t> 전달</a:t>
            </a:r>
            <a:endParaRPr lang="en-US" altLang="ko-KR" sz="1400" dirty="0">
              <a:sym typeface="Wingdings" panose="05000000000000000000" pitchFamily="2" charset="2"/>
            </a:endParaRPr>
          </a:p>
          <a:p>
            <a:pPr lvl="1"/>
            <a:endParaRPr lang="en-US" altLang="ko-KR" sz="1400" b="1" dirty="0">
              <a:sym typeface="Wingdings" panose="05000000000000000000" pitchFamily="2" charset="2"/>
            </a:endParaRPr>
          </a:p>
          <a:p>
            <a:pPr lvl="1"/>
            <a:endParaRPr lang="en-US" altLang="ko-KR" sz="1400" b="1" dirty="0">
              <a:sym typeface="Wingdings" panose="05000000000000000000" pitchFamily="2" charset="2"/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F0B01154-185E-5B39-664A-C0080659FB45}"/>
              </a:ext>
            </a:extLst>
          </p:cNvPr>
          <p:cNvGrpSpPr/>
          <p:nvPr/>
        </p:nvGrpSpPr>
        <p:grpSpPr>
          <a:xfrm>
            <a:off x="1038739" y="3532029"/>
            <a:ext cx="10173879" cy="2868226"/>
            <a:chOff x="1038739" y="3532029"/>
            <a:chExt cx="10173879" cy="2868226"/>
          </a:xfrm>
        </p:grpSpPr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8D71DB3C-74A5-48B5-CFCA-2ACAAF1F9DCD}"/>
                </a:ext>
              </a:extLst>
            </p:cNvPr>
            <p:cNvGrpSpPr/>
            <p:nvPr/>
          </p:nvGrpSpPr>
          <p:grpSpPr>
            <a:xfrm>
              <a:off x="1038739" y="3532029"/>
              <a:ext cx="10114522" cy="2868226"/>
              <a:chOff x="429622" y="3541757"/>
              <a:chExt cx="10114522" cy="2868226"/>
            </a:xfrm>
          </p:grpSpPr>
          <p:grpSp>
            <p:nvGrpSpPr>
              <p:cNvPr id="32" name="그룹 31">
                <a:extLst>
                  <a:ext uri="{FF2B5EF4-FFF2-40B4-BE49-F238E27FC236}">
                    <a16:creationId xmlns:a16="http://schemas.microsoft.com/office/drawing/2014/main" id="{10772372-8128-501F-6227-2B0DD94B1C48}"/>
                  </a:ext>
                </a:extLst>
              </p:cNvPr>
              <p:cNvGrpSpPr/>
              <p:nvPr/>
            </p:nvGrpSpPr>
            <p:grpSpPr>
              <a:xfrm>
                <a:off x="429622" y="3541757"/>
                <a:ext cx="6500888" cy="2542630"/>
                <a:chOff x="1939045" y="2847130"/>
                <a:chExt cx="8313909" cy="3457875"/>
              </a:xfrm>
            </p:grpSpPr>
            <p:pic>
              <p:nvPicPr>
                <p:cNvPr id="33" name="Picture 2" descr="Refer to caption">
                  <a:extLst>
                    <a:ext uri="{FF2B5EF4-FFF2-40B4-BE49-F238E27FC236}">
                      <a16:creationId xmlns:a16="http://schemas.microsoft.com/office/drawing/2014/main" id="{38AF9BB5-B50C-7488-8548-4D65452F8FA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1515"/>
                <a:stretch/>
              </p:blipFill>
              <p:spPr bwMode="auto">
                <a:xfrm>
                  <a:off x="1939045" y="2847130"/>
                  <a:ext cx="8313909" cy="34578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34" name="그룹 33">
                  <a:extLst>
                    <a:ext uri="{FF2B5EF4-FFF2-40B4-BE49-F238E27FC236}">
                      <a16:creationId xmlns:a16="http://schemas.microsoft.com/office/drawing/2014/main" id="{06A216A9-8D88-9413-F817-B1A237527135}"/>
                    </a:ext>
                  </a:extLst>
                </p:cNvPr>
                <p:cNvGrpSpPr/>
                <p:nvPr/>
              </p:nvGrpSpPr>
              <p:grpSpPr>
                <a:xfrm>
                  <a:off x="3686175" y="4743450"/>
                  <a:ext cx="590550" cy="1561555"/>
                  <a:chOff x="2971800" y="2733675"/>
                  <a:chExt cx="5143500" cy="2066925"/>
                </a:xfrm>
              </p:grpSpPr>
              <p:sp>
                <p:nvSpPr>
                  <p:cNvPr id="37" name="직사각형 36">
                    <a:extLst>
                      <a:ext uri="{FF2B5EF4-FFF2-40B4-BE49-F238E27FC236}">
                        <a16:creationId xmlns:a16="http://schemas.microsoft.com/office/drawing/2014/main" id="{BFC65FD0-7CDB-5C2E-9F0B-ECAAE72AF2F5}"/>
                      </a:ext>
                    </a:extLst>
                  </p:cNvPr>
                  <p:cNvSpPr/>
                  <p:nvPr/>
                </p:nvSpPr>
                <p:spPr>
                  <a:xfrm>
                    <a:off x="2971800" y="2733675"/>
                    <a:ext cx="5143500" cy="2066925"/>
                  </a:xfrm>
                  <a:prstGeom prst="rect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DF3F2331-2F6D-2896-D47D-C2D39E62EB20}"/>
                      </a:ext>
                    </a:extLst>
                  </p:cNvPr>
                  <p:cNvSpPr txBox="1"/>
                  <p:nvPr/>
                </p:nvSpPr>
                <p:spPr>
                  <a:xfrm>
                    <a:off x="2971800" y="2733675"/>
                    <a:ext cx="2104715" cy="7202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457200" indent="-457200">
                      <a:buFont typeface="+mj-ea"/>
                      <a:buAutoNum type="circleNumDbPlain" startAt="2"/>
                    </a:pPr>
                    <a:r>
                      <a:rPr lang="en-US" altLang="ko-KR" sz="2000" b="1" dirty="0">
                        <a:solidFill>
                          <a:srgbClr val="FF0000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 </a:t>
                    </a:r>
                  </a:p>
                </p:txBody>
              </p:sp>
            </p:grpSp>
            <p:sp>
              <p:nvSpPr>
                <p:cNvPr id="35" name="직사각형 34">
                  <a:extLst>
                    <a:ext uri="{FF2B5EF4-FFF2-40B4-BE49-F238E27FC236}">
                      <a16:creationId xmlns:a16="http://schemas.microsoft.com/office/drawing/2014/main" id="{F946FB30-45AA-8B64-8FBE-EA404C2B0E3E}"/>
                    </a:ext>
                  </a:extLst>
                </p:cNvPr>
                <p:cNvSpPr/>
                <p:nvPr/>
              </p:nvSpPr>
              <p:spPr>
                <a:xfrm>
                  <a:off x="4736162" y="4743449"/>
                  <a:ext cx="590550" cy="156155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6" name="직사각형 35">
                  <a:extLst>
                    <a:ext uri="{FF2B5EF4-FFF2-40B4-BE49-F238E27FC236}">
                      <a16:creationId xmlns:a16="http://schemas.microsoft.com/office/drawing/2014/main" id="{0227E16E-81F1-BF4C-917D-BAB852411C04}"/>
                    </a:ext>
                  </a:extLst>
                </p:cNvPr>
                <p:cNvSpPr/>
                <p:nvPr/>
              </p:nvSpPr>
              <p:spPr>
                <a:xfrm>
                  <a:off x="5800398" y="4743448"/>
                  <a:ext cx="590550" cy="156155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pic>
            <p:nvPicPr>
              <p:cNvPr id="39" name="Picture 2" descr="Refer to caption">
                <a:extLst>
                  <a:ext uri="{FF2B5EF4-FFF2-40B4-BE49-F238E27FC236}">
                    <a16:creationId xmlns:a16="http://schemas.microsoft.com/office/drawing/2014/main" id="{6DA987B7-89ED-FE32-A3A0-0076996299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629" t="61250" r="14971" b="1674"/>
              <a:stretch/>
            </p:blipFill>
            <p:spPr bwMode="auto">
              <a:xfrm>
                <a:off x="8524035" y="3541757"/>
                <a:ext cx="2020109" cy="286822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2" name="직선 연결선 41">
                <a:extLst>
                  <a:ext uri="{FF2B5EF4-FFF2-40B4-BE49-F238E27FC236}">
                    <a16:creationId xmlns:a16="http://schemas.microsoft.com/office/drawing/2014/main" id="{BC92298B-A6EF-86F0-78A2-6473CED98C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10695" y="3541757"/>
                <a:ext cx="4613340" cy="1394393"/>
              </a:xfrm>
              <a:prstGeom prst="line">
                <a:avLst/>
              </a:prstGeom>
              <a:ln w="952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43">
                <a:extLst>
                  <a:ext uri="{FF2B5EF4-FFF2-40B4-BE49-F238E27FC236}">
                    <a16:creationId xmlns:a16="http://schemas.microsoft.com/office/drawing/2014/main" id="{BD4C189A-02E8-F001-250A-9E9DE6EC4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0695" y="6084386"/>
                <a:ext cx="4613340" cy="325597"/>
              </a:xfrm>
              <a:prstGeom prst="line">
                <a:avLst/>
              </a:prstGeom>
              <a:ln w="952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DCDA2E4-1329-3BBD-8E27-B78C937B4400}"/>
                </a:ext>
              </a:extLst>
            </p:cNvPr>
            <p:cNvSpPr txBox="1"/>
            <p:nvPr/>
          </p:nvSpPr>
          <p:spPr>
            <a:xfrm>
              <a:off x="9740209" y="5543259"/>
              <a:ext cx="974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Uncertainty</a:t>
              </a:r>
              <a:r>
                <a:rPr lang="ko-KR" alt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</a:t>
              </a:r>
              <a:endParaRPr lang="en-US" altLang="ko-KR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  <a:p>
              <a:r>
                <a:rPr lang="en-US" altLang="ko-KR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sample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8DB7F29-8D6A-6492-E7C0-DB8814640E56}"/>
                </a:ext>
              </a:extLst>
            </p:cNvPr>
            <p:cNvSpPr txBox="1"/>
            <p:nvPr/>
          </p:nvSpPr>
          <p:spPr>
            <a:xfrm>
              <a:off x="8814534" y="5510299"/>
              <a:ext cx="97475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Learnable</a:t>
              </a:r>
            </a:p>
            <a:p>
              <a:pPr algn="r"/>
              <a:r>
                <a:rPr lang="en-US" altLang="ko-KR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Position</a:t>
              </a:r>
            </a:p>
            <a:p>
              <a:pPr algn="r"/>
              <a:r>
                <a:rPr lang="en-US" altLang="ko-KR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variant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4A65CE5-E104-6748-5B6B-5EBCC69785CD}"/>
                </a:ext>
              </a:extLst>
            </p:cNvPr>
            <p:cNvSpPr txBox="1"/>
            <p:nvPr/>
          </p:nvSpPr>
          <p:spPr>
            <a:xfrm>
              <a:off x="10396346" y="5500540"/>
              <a:ext cx="816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Image Embedding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333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B1D36-9173-83C6-4BA8-C0EFE6EEF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6080797-4A1C-3783-BDD8-1933BDD91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CEDDFF9-7103-7E45-4532-CAB78A64C1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b="1" dirty="0">
                    <a:sym typeface="Wingdings" panose="05000000000000000000" pitchFamily="2" charset="2"/>
                  </a:rPr>
                  <a:t>Uncertainty-aware Adapter</a:t>
                </a:r>
              </a:p>
              <a:p>
                <a:pPr lvl="1"/>
                <a:r>
                  <a:rPr lang="en-US" altLang="ko-KR" sz="1600" dirty="0"/>
                  <a:t>Learnable Position Variant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ko-KR" sz="1600" dirty="0"/>
                  <a:t>) : </a:t>
                </a:r>
                <a:r>
                  <a:rPr lang="ko-KR" altLang="en-US" sz="1600" dirty="0"/>
                  <a:t>학습 가능한 파라미터로</a:t>
                </a:r>
                <a:r>
                  <a:rPr lang="en-US" altLang="ko-KR" sz="1600" dirty="0"/>
                  <a:t>, CMSM</a:t>
                </a:r>
                <a:r>
                  <a:rPr lang="ko-KR" altLang="en-US" sz="1600" dirty="0"/>
                  <a:t>에서 </a:t>
                </a:r>
                <a:r>
                  <a:rPr lang="en-US" altLang="ko-KR" sz="1600" dirty="0"/>
                  <a:t>uncertainty sample(</a:t>
                </a: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𝒛</m:t>
                    </m:r>
                  </m:oMath>
                </a14:m>
                <a:r>
                  <a:rPr lang="en-US" altLang="ko-KR" sz="1600" dirty="0"/>
                  <a:t>)</a:t>
                </a:r>
                <a:r>
                  <a:rPr lang="ko-KR" altLang="en-US" sz="1600" dirty="0"/>
                  <a:t>의 상태를 바꾸기 위한 조건으로 활용</a:t>
                </a:r>
                <a:endParaRPr lang="en-US" altLang="ko-KR" sz="1600" dirty="0"/>
              </a:p>
              <a:p>
                <a:pPr lvl="1"/>
                <a:r>
                  <a:rPr lang="en-US" altLang="ko-KR" sz="1600" dirty="0"/>
                  <a:t> dot-product attention </a:t>
                </a:r>
                <a:r>
                  <a:rPr lang="ko-KR" altLang="en-US" sz="1600" dirty="0"/>
                  <a:t>메커니즘과 유사하게 수행</a:t>
                </a:r>
                <a:endParaRPr lang="en-US" altLang="ko-KR" sz="1600" dirty="0"/>
              </a:p>
              <a:p>
                <a:pPr lvl="2"/>
                <a:r>
                  <a:rPr lang="ko-KR" altLang="en-US" sz="1400" dirty="0"/>
                  <a:t>이를 통해</a:t>
                </a:r>
                <a:r>
                  <a:rPr lang="en-US" altLang="ko-KR" sz="1400" dirty="0"/>
                  <a:t>, </a:t>
                </a:r>
                <a:r>
                  <a:rPr lang="ko-KR" altLang="en-US" sz="1400" dirty="0"/>
                  <a:t>불확실성 샘플을 효과적으로 이미지 </a:t>
                </a:r>
                <a:r>
                  <a:rPr lang="ko-KR" altLang="en-US" sz="1400" dirty="0" err="1"/>
                  <a:t>임베딩에</a:t>
                </a:r>
                <a:r>
                  <a:rPr lang="ko-KR" altLang="en-US" sz="1400" dirty="0"/>
                  <a:t> 통합될 수 있음</a:t>
                </a:r>
                <a:endParaRPr lang="en-US" altLang="ko-KR" sz="1400" dirty="0"/>
              </a:p>
              <a:p>
                <a:pPr lvl="1"/>
                <a:endParaRPr lang="en-US" altLang="ko-KR" sz="1400" b="1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CEDDFF9-7103-7E45-4532-CAB78A64C1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그룹 10">
            <a:extLst>
              <a:ext uri="{FF2B5EF4-FFF2-40B4-BE49-F238E27FC236}">
                <a16:creationId xmlns:a16="http://schemas.microsoft.com/office/drawing/2014/main" id="{082F5C56-465C-8B51-474D-89B26D795212}"/>
              </a:ext>
            </a:extLst>
          </p:cNvPr>
          <p:cNvGrpSpPr/>
          <p:nvPr/>
        </p:nvGrpSpPr>
        <p:grpSpPr>
          <a:xfrm>
            <a:off x="251626" y="3132233"/>
            <a:ext cx="11346626" cy="3054657"/>
            <a:chOff x="784959" y="3312113"/>
            <a:chExt cx="11346626" cy="3054657"/>
          </a:xfrm>
        </p:grpSpPr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90E19A9F-3381-E752-5EFF-73FA2FAD217A}"/>
                </a:ext>
              </a:extLst>
            </p:cNvPr>
            <p:cNvGrpSpPr/>
            <p:nvPr/>
          </p:nvGrpSpPr>
          <p:grpSpPr>
            <a:xfrm>
              <a:off x="784959" y="3498544"/>
              <a:ext cx="2398084" cy="2868226"/>
              <a:chOff x="8814534" y="3532029"/>
              <a:chExt cx="2398084" cy="2868226"/>
            </a:xfrm>
          </p:grpSpPr>
          <p:pic>
            <p:nvPicPr>
              <p:cNvPr id="39" name="Picture 2" descr="Refer to caption">
                <a:extLst>
                  <a:ext uri="{FF2B5EF4-FFF2-40B4-BE49-F238E27FC236}">
                    <a16:creationId xmlns:a16="http://schemas.microsoft.com/office/drawing/2014/main" id="{3987E5BB-3817-D692-4D1F-8136A86BD9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629" t="61250" r="14971" b="1674"/>
              <a:stretch/>
            </p:blipFill>
            <p:spPr bwMode="auto">
              <a:xfrm>
                <a:off x="9133152" y="3532029"/>
                <a:ext cx="2020109" cy="2868226"/>
              </a:xfrm>
              <a:prstGeom prst="rect">
                <a:avLst/>
              </a:prstGeom>
              <a:noFill/>
              <a:ln w="381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753C223-6FC0-7EAF-DFE9-8BACCCEA50DB}"/>
                  </a:ext>
                </a:extLst>
              </p:cNvPr>
              <p:cNvSpPr txBox="1"/>
              <p:nvPr/>
            </p:nvSpPr>
            <p:spPr>
              <a:xfrm>
                <a:off x="9740209" y="5543259"/>
                <a:ext cx="9747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Uncertainty</a:t>
                </a:r>
                <a:r>
                  <a:rPr lang="ko-KR" altLang="en-US" sz="9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</a:t>
                </a:r>
                <a:endParaRPr lang="en-US" altLang="ko-KR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  <a:p>
                <a:r>
                  <a:rPr lang="en-US" altLang="ko-KR" sz="9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sample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EB6C590-AC65-4D25-2D22-E5A9299ECDB6}"/>
                  </a:ext>
                </a:extLst>
              </p:cNvPr>
              <p:cNvSpPr txBox="1"/>
              <p:nvPr/>
            </p:nvSpPr>
            <p:spPr>
              <a:xfrm>
                <a:off x="8814534" y="5510299"/>
                <a:ext cx="97475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b="1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Learnable</a:t>
                </a:r>
              </a:p>
              <a:p>
                <a:pPr algn="r"/>
                <a:r>
                  <a:rPr lang="en-US" altLang="ko-KR" sz="900" b="1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Position</a:t>
                </a:r>
              </a:p>
              <a:p>
                <a:pPr algn="r"/>
                <a:r>
                  <a:rPr lang="en-US" altLang="ko-KR" sz="900" b="1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variant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88C3DAE-61CA-5425-65FF-4771924B5B7B}"/>
                  </a:ext>
                </a:extLst>
              </p:cNvPr>
              <p:cNvSpPr txBox="1"/>
              <p:nvPr/>
            </p:nvSpPr>
            <p:spPr>
              <a:xfrm>
                <a:off x="10396346" y="5500540"/>
                <a:ext cx="816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Image Embedding</a:t>
                </a:r>
              </a:p>
            </p:txBody>
          </p:sp>
        </p:grpSp>
        <p:pic>
          <p:nvPicPr>
            <p:cNvPr id="5122" name="Picture 2" descr="Refer to caption">
              <a:extLst>
                <a:ext uri="{FF2B5EF4-FFF2-40B4-BE49-F238E27FC236}">
                  <a16:creationId xmlns:a16="http://schemas.microsoft.com/office/drawing/2014/main" id="{A1ADFD1D-47D8-ACD8-9BE1-CF8F8147FC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9" t="51528" r="39316" b="556"/>
            <a:stretch/>
          </p:blipFill>
          <p:spPr bwMode="auto">
            <a:xfrm>
              <a:off x="8129543" y="3312113"/>
              <a:ext cx="4002042" cy="305465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75318C71-C17E-416F-63AB-235EC04BC980}"/>
                </a:ext>
              </a:extLst>
            </p:cNvPr>
            <p:cNvSpPr/>
            <p:nvPr/>
          </p:nvSpPr>
          <p:spPr>
            <a:xfrm>
              <a:off x="1304670" y="4794463"/>
              <a:ext cx="974755" cy="43853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58385FDB-E1B6-9CF4-6E13-BFF79B66F7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9425" y="3312113"/>
              <a:ext cx="5850118" cy="1482350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120D479E-A03D-E1B0-67D3-E4EF31546C47}"/>
                </a:ext>
              </a:extLst>
            </p:cNvPr>
            <p:cNvCxnSpPr>
              <a:cxnSpLocks/>
            </p:cNvCxnSpPr>
            <p:nvPr/>
          </p:nvCxnSpPr>
          <p:spPr>
            <a:xfrm>
              <a:off x="2279425" y="5233002"/>
              <a:ext cx="5850118" cy="1133768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24379594-719A-87E8-DB1F-9EF7D48CCC37}"/>
              </a:ext>
            </a:extLst>
          </p:cNvPr>
          <p:cNvGrpSpPr/>
          <p:nvPr/>
        </p:nvGrpSpPr>
        <p:grpSpPr>
          <a:xfrm>
            <a:off x="3814711" y="3851846"/>
            <a:ext cx="3617373" cy="1525474"/>
            <a:chOff x="875618" y="2489619"/>
            <a:chExt cx="3617373" cy="1525474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9917A18F-A408-6527-93FB-C4B6981C3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2709"/>
            <a:stretch/>
          </p:blipFill>
          <p:spPr>
            <a:xfrm>
              <a:off x="875618" y="2489620"/>
              <a:ext cx="3283931" cy="1525473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A248C8B1-5ECB-7C13-DDFC-ABFFE6038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93500" r="-898"/>
            <a:stretch/>
          </p:blipFill>
          <p:spPr>
            <a:xfrm>
              <a:off x="4178666" y="2489619"/>
              <a:ext cx="314325" cy="1525473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8334369-A948-00A2-D0E7-C36AD73CF69E}"/>
              </a:ext>
            </a:extLst>
          </p:cNvPr>
          <p:cNvSpPr txBox="1"/>
          <p:nvPr/>
        </p:nvSpPr>
        <p:spPr>
          <a:xfrm>
            <a:off x="8570965" y="4833852"/>
            <a:ext cx="6383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Query</a:t>
            </a:r>
            <a:endParaRPr lang="ko-KR" altLang="en-US" sz="1050" dirty="0">
              <a:solidFill>
                <a:srgbClr val="FF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180560-988C-BBEF-A0CD-1A5880073E5D}"/>
              </a:ext>
            </a:extLst>
          </p:cNvPr>
          <p:cNvSpPr txBox="1"/>
          <p:nvPr/>
        </p:nvSpPr>
        <p:spPr>
          <a:xfrm>
            <a:off x="9493540" y="4833852"/>
            <a:ext cx="2104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Key</a:t>
            </a:r>
            <a:endParaRPr lang="ko-KR" altLang="en-US" sz="1050" dirty="0">
              <a:solidFill>
                <a:srgbClr val="FF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0216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8AEA2-C412-DD59-7736-6ACD67759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EA9D928-ADC9-5E31-DF08-EA18BB842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E33431-9CCD-406D-4ABF-2F52C0CE2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>
                <a:sym typeface="Wingdings" panose="05000000000000000000" pitchFamily="2" charset="2"/>
              </a:rPr>
              <a:t>Loss</a:t>
            </a:r>
            <a:r>
              <a:rPr lang="ko-KR" altLang="en-US" b="1" dirty="0">
                <a:sym typeface="Wingdings" panose="05000000000000000000" pitchFamily="2" charset="2"/>
              </a:rPr>
              <a:t> </a:t>
            </a:r>
            <a:r>
              <a:rPr lang="en-US" altLang="ko-KR" b="1" dirty="0">
                <a:sym typeface="Wingdings" panose="05000000000000000000" pitchFamily="2" charset="2"/>
              </a:rPr>
              <a:t>Function</a:t>
            </a:r>
          </a:p>
          <a:p>
            <a:pPr lvl="1"/>
            <a:r>
              <a:rPr lang="ko-KR" altLang="en-US" sz="1600" dirty="0">
                <a:sym typeface="Wingdings" panose="05000000000000000000" pitchFamily="2" charset="2"/>
              </a:rPr>
              <a:t>하나의 입력 이미지에 대해 </a:t>
            </a:r>
            <a:r>
              <a:rPr lang="ko-KR" altLang="en-US" sz="1600" b="1" u="sng" dirty="0">
                <a:sym typeface="Wingdings" panose="05000000000000000000" pitchFamily="2" charset="2"/>
              </a:rPr>
              <a:t>정확</a:t>
            </a:r>
            <a:r>
              <a:rPr lang="ko-KR" altLang="en-US" sz="1600" dirty="0">
                <a:sym typeface="Wingdings" panose="05000000000000000000" pitchFamily="2" charset="2"/>
              </a:rPr>
              <a:t>하면서 </a:t>
            </a:r>
            <a:r>
              <a:rPr lang="ko-KR" altLang="en-US" sz="1600" b="1" u="sng" dirty="0">
                <a:sym typeface="Wingdings" panose="05000000000000000000" pitchFamily="2" charset="2"/>
              </a:rPr>
              <a:t>다양</a:t>
            </a:r>
            <a:r>
              <a:rPr lang="ko-KR" altLang="en-US" sz="1600" dirty="0">
                <a:sym typeface="Wingdings" panose="05000000000000000000" pitchFamily="2" charset="2"/>
              </a:rPr>
              <a:t>한 마스크 생성</a:t>
            </a:r>
            <a:endParaRPr lang="en-US" altLang="ko-KR" sz="1600" dirty="0">
              <a:sym typeface="Wingdings" panose="05000000000000000000" pitchFamily="2" charset="2"/>
            </a:endParaRPr>
          </a:p>
          <a:p>
            <a:pPr lvl="1"/>
            <a:r>
              <a:rPr lang="en-US" altLang="ko-KR" sz="1600" b="1" dirty="0">
                <a:sym typeface="Wingdings" panose="05000000000000000000" pitchFamily="2" charset="2"/>
              </a:rPr>
              <a:t>CE loss</a:t>
            </a:r>
            <a:r>
              <a:rPr lang="ko-KR" altLang="en-US" sz="1600" b="1" dirty="0">
                <a:sym typeface="Wingdings" panose="05000000000000000000" pitchFamily="2" charset="2"/>
              </a:rPr>
              <a:t>와 </a:t>
            </a:r>
            <a:r>
              <a:rPr lang="en-US" altLang="ko-KR" sz="1600" b="1" dirty="0">
                <a:sym typeface="Wingdings" panose="05000000000000000000" pitchFamily="2" charset="2"/>
              </a:rPr>
              <a:t>KL</a:t>
            </a:r>
            <a:r>
              <a:rPr lang="ko-KR" altLang="en-US" sz="1600" b="1" dirty="0">
                <a:sym typeface="Wingdings" panose="05000000000000000000" pitchFamily="2" charset="2"/>
              </a:rPr>
              <a:t> </a:t>
            </a:r>
            <a:r>
              <a:rPr lang="en-US" altLang="ko-KR" sz="1600" b="1" dirty="0">
                <a:sym typeface="Wingdings" panose="05000000000000000000" pitchFamily="2" charset="2"/>
              </a:rPr>
              <a:t>Divergence loss</a:t>
            </a:r>
            <a:r>
              <a:rPr lang="ko-KR" altLang="en-US" sz="1600" b="1" dirty="0">
                <a:sym typeface="Wingdings" panose="05000000000000000000" pitchFamily="2" charset="2"/>
              </a:rPr>
              <a:t>를 함께</a:t>
            </a:r>
            <a:r>
              <a:rPr lang="en-US" altLang="ko-KR" sz="1600" b="1" dirty="0">
                <a:sym typeface="Wingdings" panose="05000000000000000000" pitchFamily="2" charset="2"/>
              </a:rPr>
              <a:t> </a:t>
            </a:r>
            <a:r>
              <a:rPr lang="ko-KR" altLang="en-US" sz="1600" b="1" dirty="0">
                <a:sym typeface="Wingdings" panose="05000000000000000000" pitchFamily="2" charset="2"/>
              </a:rPr>
              <a:t>사용</a:t>
            </a:r>
            <a:endParaRPr lang="en-US" altLang="ko-KR" sz="1600" b="1" dirty="0">
              <a:sym typeface="Wingdings" panose="05000000000000000000" pitchFamily="2" charset="2"/>
            </a:endParaRPr>
          </a:p>
          <a:p>
            <a:pPr lvl="1"/>
            <a:endParaRPr lang="en-US" altLang="ko-KR" sz="1200" b="1" dirty="0">
              <a:sym typeface="Wingdings" panose="05000000000000000000" pitchFamily="2" charset="2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9585A82-ED11-7CE5-56B7-B7B01E9E6740}"/>
              </a:ext>
            </a:extLst>
          </p:cNvPr>
          <p:cNvGrpSpPr/>
          <p:nvPr/>
        </p:nvGrpSpPr>
        <p:grpSpPr>
          <a:xfrm>
            <a:off x="2325571" y="3454760"/>
            <a:ext cx="7540857" cy="2964645"/>
            <a:chOff x="1939045" y="2837799"/>
            <a:chExt cx="8313909" cy="3457875"/>
          </a:xfrm>
        </p:grpSpPr>
        <p:pic>
          <p:nvPicPr>
            <p:cNvPr id="7" name="Picture 2" descr="Refer to caption">
              <a:extLst>
                <a:ext uri="{FF2B5EF4-FFF2-40B4-BE49-F238E27FC236}">
                  <a16:creationId xmlns:a16="http://schemas.microsoft.com/office/drawing/2014/main" id="{E192B6E6-DC04-7CFE-2A06-11BE3CCD43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515"/>
            <a:stretch/>
          </p:blipFill>
          <p:spPr bwMode="auto">
            <a:xfrm>
              <a:off x="1939045" y="2837799"/>
              <a:ext cx="8313909" cy="3457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C71ED8D-995D-3485-BFC8-EFED578C3769}"/>
                </a:ext>
              </a:extLst>
            </p:cNvPr>
            <p:cNvSpPr/>
            <p:nvPr/>
          </p:nvSpPr>
          <p:spPr>
            <a:xfrm>
              <a:off x="4877451" y="3778757"/>
              <a:ext cx="552965" cy="55064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FF800874-A9CE-71FC-E157-8E55C6F14F5C}"/>
                </a:ext>
              </a:extLst>
            </p:cNvPr>
            <p:cNvSpPr/>
            <p:nvPr/>
          </p:nvSpPr>
          <p:spPr>
            <a:xfrm>
              <a:off x="8678119" y="4789572"/>
              <a:ext cx="876428" cy="4169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B2BDF1C1-5BD6-408A-2493-74AB26AEF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408" y="2470841"/>
            <a:ext cx="6909182" cy="640718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54663478-92B1-6FEC-5491-7FCDED45C684}"/>
              </a:ext>
            </a:extLst>
          </p:cNvPr>
          <p:cNvSpPr/>
          <p:nvPr/>
        </p:nvSpPr>
        <p:spPr>
          <a:xfrm>
            <a:off x="4203414" y="2495706"/>
            <a:ext cx="1892586" cy="592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0DF563-3E63-D500-2162-5DD367412688}"/>
              </a:ext>
            </a:extLst>
          </p:cNvPr>
          <p:cNvSpPr txBox="1"/>
          <p:nvPr/>
        </p:nvSpPr>
        <p:spPr>
          <a:xfrm>
            <a:off x="4201284" y="2218707"/>
            <a:ext cx="1669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Cross-entropy Loss</a:t>
            </a:r>
            <a:endParaRPr lang="ko-KR" altLang="en-US" sz="1200" dirty="0">
              <a:solidFill>
                <a:srgbClr val="FF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71A1A0C-F54D-913C-0BF1-6F0B9CA72154}"/>
              </a:ext>
            </a:extLst>
          </p:cNvPr>
          <p:cNvSpPr/>
          <p:nvPr/>
        </p:nvSpPr>
        <p:spPr>
          <a:xfrm>
            <a:off x="6737802" y="2490564"/>
            <a:ext cx="2676786" cy="592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3240EE-F0A9-75D5-D228-1CCBA163D510}"/>
              </a:ext>
            </a:extLst>
          </p:cNvPr>
          <p:cNvSpPr txBox="1"/>
          <p:nvPr/>
        </p:nvSpPr>
        <p:spPr>
          <a:xfrm>
            <a:off x="6672209" y="2225998"/>
            <a:ext cx="1765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KL</a:t>
            </a:r>
            <a:r>
              <a:rPr lang="ko-KR" altLang="en-US" sz="12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12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Divergence Loss</a:t>
            </a:r>
            <a:endParaRPr lang="ko-KR" altLang="en-US" sz="1200" dirty="0">
              <a:solidFill>
                <a:srgbClr val="FF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8668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78527FE-1B74-E341-79EB-877263DC6C9D}"/>
              </a:ext>
            </a:extLst>
          </p:cNvPr>
          <p:cNvGrpSpPr/>
          <p:nvPr/>
        </p:nvGrpSpPr>
        <p:grpSpPr>
          <a:xfrm>
            <a:off x="333786" y="2011194"/>
            <a:ext cx="8536236" cy="1533222"/>
            <a:chOff x="333786" y="2011194"/>
            <a:chExt cx="8536236" cy="15332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FA0518-F440-3D88-9632-3E60F247AC88}"/>
                </a:ext>
              </a:extLst>
            </p:cNvPr>
            <p:cNvSpPr txBox="1"/>
            <p:nvPr/>
          </p:nvSpPr>
          <p:spPr>
            <a:xfrm>
              <a:off x="339048" y="2198669"/>
              <a:ext cx="85309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Experiments</a:t>
              </a:r>
              <a:endParaRPr lang="ko-KR" altLang="en-US" sz="4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F1561F-75E0-0F9A-9800-9A0B63259CFE}"/>
                </a:ext>
              </a:extLst>
            </p:cNvPr>
            <p:cNvSpPr txBox="1"/>
            <p:nvPr/>
          </p:nvSpPr>
          <p:spPr>
            <a:xfrm>
              <a:off x="519036" y="3028890"/>
              <a:ext cx="8350985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ko-KR" altLang="en-US" sz="2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FE57E940-6336-5F59-AEBF-AC2B20A1A594}"/>
                </a:ext>
              </a:extLst>
            </p:cNvPr>
            <p:cNvCxnSpPr/>
            <p:nvPr/>
          </p:nvCxnSpPr>
          <p:spPr>
            <a:xfrm>
              <a:off x="333786" y="2011194"/>
              <a:ext cx="1632031" cy="0"/>
            </a:xfrm>
            <a:prstGeom prst="line">
              <a:avLst/>
            </a:prstGeom>
            <a:ln w="38100">
              <a:solidFill>
                <a:srgbClr val="3E3E3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0449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Dataset</a:t>
            </a:r>
          </a:p>
          <a:p>
            <a:pPr lvl="1"/>
            <a:r>
              <a:rPr lang="en-US" altLang="ko-KR" sz="1600" dirty="0"/>
              <a:t>2</a:t>
            </a:r>
            <a:r>
              <a:rPr lang="ko-KR" altLang="en-US" sz="1600" dirty="0"/>
              <a:t>가지 데이터셋 사용</a:t>
            </a:r>
            <a:endParaRPr lang="en-US" altLang="ko-KR" sz="1600" dirty="0"/>
          </a:p>
          <a:p>
            <a:pPr lvl="2"/>
            <a:r>
              <a:rPr lang="en-US" altLang="ko-KR" sz="1400" dirty="0"/>
              <a:t>LIDC-IDRI dataset : Lung nodule segmentation in CT imaging</a:t>
            </a:r>
          </a:p>
          <a:p>
            <a:pPr lvl="2"/>
            <a:r>
              <a:rPr lang="en-US" altLang="ko-KR" sz="1400" dirty="0"/>
              <a:t>REFUGE dataset : Optic-cup segmentation in fundus imaging</a:t>
            </a:r>
          </a:p>
          <a:p>
            <a:pPr lvl="1"/>
            <a:endParaRPr lang="en-US" altLang="ko-KR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BD5DAFD-7A02-D1DE-9B58-34673DB232E8}"/>
              </a:ext>
            </a:extLst>
          </p:cNvPr>
          <p:cNvGrpSpPr/>
          <p:nvPr/>
        </p:nvGrpSpPr>
        <p:grpSpPr>
          <a:xfrm>
            <a:off x="1497623" y="3603489"/>
            <a:ext cx="9196754" cy="2228351"/>
            <a:chOff x="1731922" y="3500733"/>
            <a:chExt cx="9196754" cy="2228351"/>
          </a:xfrm>
        </p:grpSpPr>
        <p:pic>
          <p:nvPicPr>
            <p:cNvPr id="1026" name="Picture 2" descr="Optical Flow Methods for Lung Nodule Segmentation on LIDC-IDRI Images |  Journal of Imaging Informatics in Medicine">
              <a:extLst>
                <a:ext uri="{FF2B5EF4-FFF2-40B4-BE49-F238E27FC236}">
                  <a16:creationId xmlns:a16="http://schemas.microsoft.com/office/drawing/2014/main" id="{6DE34AF3-63E0-89F5-FBD7-D10A65C4F1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1731922" y="3500733"/>
              <a:ext cx="4456703" cy="2228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5C78A483-A51E-4683-60AD-85FAEDB3D015}"/>
                </a:ext>
              </a:extLst>
            </p:cNvPr>
            <p:cNvGrpSpPr/>
            <p:nvPr/>
          </p:nvGrpSpPr>
          <p:grpSpPr>
            <a:xfrm>
              <a:off x="6574342" y="3500733"/>
              <a:ext cx="4354334" cy="2137140"/>
              <a:chOff x="6665094" y="3564296"/>
              <a:chExt cx="4354334" cy="2137140"/>
            </a:xfrm>
          </p:grpSpPr>
          <p:pic>
            <p:nvPicPr>
              <p:cNvPr id="6" name="그림 5">
                <a:extLst>
                  <a:ext uri="{FF2B5EF4-FFF2-40B4-BE49-F238E27FC236}">
                    <a16:creationId xmlns:a16="http://schemas.microsoft.com/office/drawing/2014/main" id="{1334EABD-0889-33C8-35E4-360B99FC10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81211" t="4973" r="1342" b="4973"/>
              <a:stretch/>
            </p:blipFill>
            <p:spPr>
              <a:xfrm>
                <a:off x="8892245" y="3564296"/>
                <a:ext cx="2127183" cy="2137140"/>
              </a:xfrm>
              <a:prstGeom prst="rect">
                <a:avLst/>
              </a:prstGeom>
            </p:spPr>
          </p:pic>
          <p:pic>
            <p:nvPicPr>
              <p:cNvPr id="7" name="그림 6">
                <a:extLst>
                  <a:ext uri="{FF2B5EF4-FFF2-40B4-BE49-F238E27FC236}">
                    <a16:creationId xmlns:a16="http://schemas.microsoft.com/office/drawing/2014/main" id="{918C40D7-375B-AE2E-FECF-3AC4232B0E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981" t="5702" r="81572" b="4245"/>
              <a:stretch/>
            </p:blipFill>
            <p:spPr>
              <a:xfrm>
                <a:off x="6665094" y="3564296"/>
                <a:ext cx="2127183" cy="21371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79245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Comparison of UA-SAM with SOTA methods</a:t>
            </a:r>
          </a:p>
          <a:p>
            <a:pPr lvl="1"/>
            <a:r>
              <a:rPr lang="ko-KR" altLang="en-US" sz="1600" dirty="0"/>
              <a:t>제안한 </a:t>
            </a:r>
            <a:r>
              <a:rPr lang="en-US" altLang="ko-KR" sz="1600" dirty="0"/>
              <a:t>UA-SAM</a:t>
            </a:r>
            <a:r>
              <a:rPr lang="ko-KR" altLang="en-US" sz="1600" dirty="0"/>
              <a:t>이 두 데이터셋에서 </a:t>
            </a:r>
            <a:r>
              <a:rPr lang="en-US" altLang="ko-KR" sz="1600" dirty="0"/>
              <a:t>88.7%</a:t>
            </a:r>
            <a:r>
              <a:rPr lang="ko-KR" altLang="en-US" sz="1600" dirty="0"/>
              <a:t>와 </a:t>
            </a:r>
            <a:r>
              <a:rPr lang="en-US" altLang="ko-KR" sz="1600" dirty="0"/>
              <a:t>85.6%</a:t>
            </a:r>
            <a:r>
              <a:rPr lang="ko-KR" altLang="en-US" sz="1600" dirty="0"/>
              <a:t>로 가장 높은 성능을 보임</a:t>
            </a:r>
            <a:endParaRPr lang="en-US" altLang="ko-KR" sz="1600" dirty="0"/>
          </a:p>
          <a:p>
            <a:pPr lvl="1"/>
            <a:endParaRPr lang="en-US" altLang="ko-KR" sz="1600" dirty="0"/>
          </a:p>
          <a:p>
            <a:pPr lvl="1"/>
            <a:endParaRPr lang="en-US" altLang="ko-KR" dirty="0"/>
          </a:p>
          <a:p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0B81534-32AA-D33E-421D-DEB405DD8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993" y="2652852"/>
            <a:ext cx="6826013" cy="364748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14EA0E08-FB81-3217-570E-DEB6A79FE6BD}"/>
              </a:ext>
            </a:extLst>
          </p:cNvPr>
          <p:cNvSpPr/>
          <p:nvPr/>
        </p:nvSpPr>
        <p:spPr>
          <a:xfrm>
            <a:off x="4592259" y="6046237"/>
            <a:ext cx="4122533" cy="2541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813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78527FE-1B74-E341-79EB-877263DC6C9D}"/>
              </a:ext>
            </a:extLst>
          </p:cNvPr>
          <p:cNvGrpSpPr/>
          <p:nvPr/>
        </p:nvGrpSpPr>
        <p:grpSpPr>
          <a:xfrm>
            <a:off x="333786" y="2011194"/>
            <a:ext cx="8536236" cy="1533222"/>
            <a:chOff x="333786" y="2011194"/>
            <a:chExt cx="8536236" cy="15332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FA0518-F440-3D88-9632-3E60F247AC88}"/>
                </a:ext>
              </a:extLst>
            </p:cNvPr>
            <p:cNvSpPr txBox="1"/>
            <p:nvPr/>
          </p:nvSpPr>
          <p:spPr>
            <a:xfrm>
              <a:off x="339048" y="2198669"/>
              <a:ext cx="85309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Introduction</a:t>
              </a:r>
              <a:endParaRPr lang="ko-KR" altLang="en-US" sz="4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F1561F-75E0-0F9A-9800-9A0B63259CFE}"/>
                </a:ext>
              </a:extLst>
            </p:cNvPr>
            <p:cNvSpPr txBox="1"/>
            <p:nvPr/>
          </p:nvSpPr>
          <p:spPr>
            <a:xfrm>
              <a:off x="519036" y="3028890"/>
              <a:ext cx="8350985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ko-KR" sz="2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FE57E940-6336-5F59-AEBF-AC2B20A1A594}"/>
                </a:ext>
              </a:extLst>
            </p:cNvPr>
            <p:cNvCxnSpPr/>
            <p:nvPr/>
          </p:nvCxnSpPr>
          <p:spPr>
            <a:xfrm>
              <a:off x="333786" y="2011194"/>
              <a:ext cx="1632031" cy="0"/>
            </a:xfrm>
            <a:prstGeom prst="line">
              <a:avLst/>
            </a:prstGeom>
            <a:ln w="38100">
              <a:solidFill>
                <a:srgbClr val="3E3E3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1029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542AF-D0F5-8191-7CB4-637FCA5FF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C797CA1-2F20-C748-B486-9A1AEEE974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2263E2-439B-221E-E9B5-0DA817B93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Visualization Results</a:t>
            </a:r>
          </a:p>
          <a:p>
            <a:pPr lvl="1"/>
            <a:r>
              <a:rPr lang="ko-KR" altLang="en-US" sz="1600" dirty="0"/>
              <a:t>다른 모델들과 비교했을 때</a:t>
            </a:r>
            <a:r>
              <a:rPr lang="en-US" altLang="ko-KR" sz="1600" dirty="0"/>
              <a:t>, GT</a:t>
            </a:r>
            <a:r>
              <a:rPr lang="ko-KR" altLang="en-US" sz="1600" dirty="0"/>
              <a:t> 분포와 더 유사한 특징을 가지면서도</a:t>
            </a:r>
            <a:r>
              <a:rPr lang="en-US" altLang="ko-KR" sz="1600" dirty="0"/>
              <a:t>, </a:t>
            </a:r>
            <a:r>
              <a:rPr lang="ko-KR" altLang="en-US" sz="1600" dirty="0"/>
              <a:t>다양한 마스크를 효과적으로 생성함</a:t>
            </a:r>
            <a:endParaRPr lang="en-US" altLang="ko-KR" sz="1600" dirty="0"/>
          </a:p>
          <a:p>
            <a:endParaRPr lang="en-US" altLang="ko-KR" dirty="0"/>
          </a:p>
        </p:txBody>
      </p:sp>
      <p:pic>
        <p:nvPicPr>
          <p:cNvPr id="3074" name="Picture 2" descr="Refer to caption">
            <a:extLst>
              <a:ext uri="{FF2B5EF4-FFF2-40B4-BE49-F238E27FC236}">
                <a16:creationId xmlns:a16="http://schemas.microsoft.com/office/drawing/2014/main" id="{88409C2D-8FC6-C0BF-5631-54E39BAFF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37" y="2212100"/>
            <a:ext cx="7501375" cy="42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541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E829D-4CD8-DAC0-F3F6-3F9E82C48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FF162143-AAC6-B510-3E3D-8AC68D63C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20BD4EB-7FBC-4AFA-C22B-578299BAC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Ablation Study</a:t>
            </a:r>
          </a:p>
          <a:p>
            <a:pPr lvl="1"/>
            <a:r>
              <a:rPr lang="en-US" altLang="ko-KR" sz="1600" dirty="0"/>
              <a:t>The comparison of the number of latent space dimension</a:t>
            </a:r>
          </a:p>
          <a:p>
            <a:pPr lvl="2"/>
            <a:r>
              <a:rPr lang="en-US" altLang="ko-KR" sz="1400" dirty="0"/>
              <a:t>Latent space dimension</a:t>
            </a:r>
            <a:r>
              <a:rPr lang="ko-KR" altLang="en-US" sz="1400" dirty="0"/>
              <a:t>이 </a:t>
            </a:r>
            <a:r>
              <a:rPr lang="en-US" altLang="ko-KR" sz="1400" dirty="0"/>
              <a:t>6</a:t>
            </a:r>
            <a:r>
              <a:rPr lang="ko-KR" altLang="en-US" sz="1400" dirty="0"/>
              <a:t>일 때 가장 우수한 성능을 기록함</a:t>
            </a:r>
            <a:endParaRPr lang="en-US" altLang="ko-KR" sz="1400" dirty="0"/>
          </a:p>
          <a:p>
            <a:pPr lvl="1"/>
            <a:r>
              <a:rPr lang="en-US" altLang="ko-KR" sz="1600" dirty="0"/>
              <a:t>The comparison of model parameter</a:t>
            </a:r>
          </a:p>
          <a:p>
            <a:pPr lvl="2"/>
            <a:r>
              <a:rPr lang="ko-KR" altLang="en-US" sz="1400" dirty="0"/>
              <a:t>다른 </a:t>
            </a:r>
            <a:r>
              <a:rPr lang="en-US" altLang="ko-KR" sz="1400" dirty="0"/>
              <a:t>full fine-tuning </a:t>
            </a:r>
            <a:r>
              <a:rPr lang="ko-KR" altLang="en-US" sz="1400" dirty="0"/>
              <a:t>방법들과 비교했을 때</a:t>
            </a:r>
            <a:r>
              <a:rPr lang="en-US" altLang="ko-KR" sz="1400" dirty="0"/>
              <a:t>, </a:t>
            </a:r>
            <a:r>
              <a:rPr lang="ko-KR" altLang="en-US" sz="1400" dirty="0"/>
              <a:t>현저히 적은 수의 파라미터로도 우수한 성능을 달성함</a:t>
            </a:r>
            <a:endParaRPr lang="en-US" altLang="ko-KR" sz="1400" dirty="0"/>
          </a:p>
          <a:p>
            <a:pPr lvl="1"/>
            <a:endParaRPr lang="en-US" altLang="ko-KR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CC4610E1-1B7D-48B4-7270-2A3D08877D53}"/>
              </a:ext>
            </a:extLst>
          </p:cNvPr>
          <p:cNvGrpSpPr/>
          <p:nvPr/>
        </p:nvGrpSpPr>
        <p:grpSpPr>
          <a:xfrm>
            <a:off x="846439" y="3067511"/>
            <a:ext cx="10499121" cy="2983405"/>
            <a:chOff x="899268" y="3238961"/>
            <a:chExt cx="10499121" cy="2983405"/>
          </a:xfrm>
        </p:grpSpPr>
        <p:pic>
          <p:nvPicPr>
            <p:cNvPr id="2050" name="Picture 2" descr="Refer to caption">
              <a:extLst>
                <a:ext uri="{FF2B5EF4-FFF2-40B4-BE49-F238E27FC236}">
                  <a16:creationId xmlns:a16="http://schemas.microsoft.com/office/drawing/2014/main" id="{0008CF93-75DE-C0C8-5695-D9801ABD4D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04" r="50000"/>
            <a:stretch/>
          </p:blipFill>
          <p:spPr bwMode="auto">
            <a:xfrm>
              <a:off x="899268" y="3484608"/>
              <a:ext cx="5196732" cy="2737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92FDA280-E9D8-D89F-6E01-220F34FC3744}"/>
                </a:ext>
              </a:extLst>
            </p:cNvPr>
            <p:cNvGrpSpPr/>
            <p:nvPr/>
          </p:nvGrpSpPr>
          <p:grpSpPr>
            <a:xfrm>
              <a:off x="6188625" y="3238961"/>
              <a:ext cx="5209764" cy="2983404"/>
              <a:chOff x="6648450" y="3419936"/>
              <a:chExt cx="5209764" cy="2983404"/>
            </a:xfrm>
          </p:grpSpPr>
          <p:pic>
            <p:nvPicPr>
              <p:cNvPr id="4" name="Picture 2" descr="Refer to caption">
                <a:extLst>
                  <a:ext uri="{FF2B5EF4-FFF2-40B4-BE49-F238E27FC236}">
                    <a16:creationId xmlns:a16="http://schemas.microsoft.com/office/drawing/2014/main" id="{17E6A96D-A69E-81A1-15B0-D1FC0D54F7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/>
              <a:stretch/>
            </p:blipFill>
            <p:spPr bwMode="auto">
              <a:xfrm>
                <a:off x="6648450" y="3419936"/>
                <a:ext cx="5209764" cy="2983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4FE27222-935D-E85E-D9BE-3F552DD14DFF}"/>
                  </a:ext>
                </a:extLst>
              </p:cNvPr>
              <p:cNvSpPr/>
              <p:nvPr/>
            </p:nvSpPr>
            <p:spPr>
              <a:xfrm>
                <a:off x="7092334" y="3665582"/>
                <a:ext cx="937241" cy="44921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DF2C607A-3B77-49CF-52B1-0E22061CFEFB}"/>
              </a:ext>
            </a:extLst>
          </p:cNvPr>
          <p:cNvSpPr/>
          <p:nvPr/>
        </p:nvSpPr>
        <p:spPr>
          <a:xfrm>
            <a:off x="3444806" y="3313157"/>
            <a:ext cx="408738" cy="449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0805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78527FE-1B74-E341-79EB-877263DC6C9D}"/>
              </a:ext>
            </a:extLst>
          </p:cNvPr>
          <p:cNvGrpSpPr/>
          <p:nvPr/>
        </p:nvGrpSpPr>
        <p:grpSpPr>
          <a:xfrm>
            <a:off x="333786" y="2011194"/>
            <a:ext cx="8536236" cy="895361"/>
            <a:chOff x="333786" y="2011194"/>
            <a:chExt cx="8536236" cy="89536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FA0518-F440-3D88-9632-3E60F247AC88}"/>
                </a:ext>
              </a:extLst>
            </p:cNvPr>
            <p:cNvSpPr txBox="1"/>
            <p:nvPr/>
          </p:nvSpPr>
          <p:spPr>
            <a:xfrm>
              <a:off x="339048" y="2198669"/>
              <a:ext cx="85309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Conclusion</a:t>
              </a:r>
              <a:endParaRPr lang="ko-KR" altLang="en-US" sz="4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FE57E940-6336-5F59-AEBF-AC2B20A1A594}"/>
                </a:ext>
              </a:extLst>
            </p:cNvPr>
            <p:cNvCxnSpPr/>
            <p:nvPr/>
          </p:nvCxnSpPr>
          <p:spPr>
            <a:xfrm>
              <a:off x="333786" y="2011194"/>
              <a:ext cx="1632031" cy="0"/>
            </a:xfrm>
            <a:prstGeom prst="line">
              <a:avLst/>
            </a:prstGeom>
            <a:ln w="38100">
              <a:solidFill>
                <a:srgbClr val="3E3E3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6773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Conclusion</a:t>
            </a:r>
          </a:p>
          <a:p>
            <a:pPr lvl="1"/>
            <a:r>
              <a:rPr lang="ko-KR" altLang="en-US" dirty="0"/>
              <a:t>더 정확하고 신뢰할 수 있는 </a:t>
            </a:r>
            <a:r>
              <a:rPr lang="en-US" altLang="ko-KR" dirty="0"/>
              <a:t>segmentation</a:t>
            </a:r>
            <a:r>
              <a:rPr lang="ko-KR" altLang="en-US" dirty="0"/>
              <a:t>을 위해</a:t>
            </a:r>
            <a:r>
              <a:rPr lang="en-US" altLang="ko-KR" dirty="0"/>
              <a:t>, uncertainty</a:t>
            </a:r>
            <a:r>
              <a:rPr lang="ko-KR" altLang="en-US" dirty="0"/>
              <a:t> 기반의 </a:t>
            </a:r>
            <a:r>
              <a:rPr lang="en-US" altLang="ko-KR" dirty="0"/>
              <a:t>prompt refinement </a:t>
            </a:r>
            <a:r>
              <a:rPr lang="ko-KR" altLang="en-US" dirty="0"/>
              <a:t>프레임워크 제안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더 많은 위치 정보를 활용하기 위해</a:t>
            </a:r>
            <a:r>
              <a:rPr lang="en-US" altLang="ko-KR" dirty="0"/>
              <a:t>, multi-prompt </a:t>
            </a:r>
            <a:r>
              <a:rPr lang="ko-KR" altLang="en-US" dirty="0"/>
              <a:t>전략 사용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Uncertainty-guided multi-prompt adaptation</a:t>
            </a:r>
            <a:r>
              <a:rPr lang="ko-KR" altLang="en-US" dirty="0"/>
              <a:t>를 통해</a:t>
            </a:r>
            <a:r>
              <a:rPr lang="en-US" altLang="ko-KR" dirty="0"/>
              <a:t>, </a:t>
            </a:r>
            <a:r>
              <a:rPr lang="ko-KR" altLang="en-US" dirty="0"/>
              <a:t>낮은 퀄리티의 프롬프트를 보정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다양한 </a:t>
            </a:r>
            <a:r>
              <a:rPr lang="ko-KR" altLang="en-US" dirty="0" err="1"/>
              <a:t>모달리티에서</a:t>
            </a:r>
            <a:r>
              <a:rPr lang="ko-KR" altLang="en-US" dirty="0"/>
              <a:t> 제안한 모델이 기존 모델에 비해 높은 성능을 입증함</a:t>
            </a:r>
            <a:endParaRPr lang="en-US" altLang="ko-KR" dirty="0"/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51464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Adaptation SAM in medical domain</a:t>
            </a:r>
          </a:p>
          <a:p>
            <a:pPr lvl="1"/>
            <a:r>
              <a:rPr lang="ko-KR" altLang="en-US" sz="1600" dirty="0"/>
              <a:t>일반 도메인에서의 파운데이션 모델인 </a:t>
            </a:r>
            <a:r>
              <a:rPr lang="en-US" altLang="ko-KR" sz="1600" dirty="0"/>
              <a:t>SAM</a:t>
            </a:r>
            <a:r>
              <a:rPr lang="ko-KR" altLang="en-US" sz="1600" dirty="0"/>
              <a:t>을 의료 도메인으로 효율적으로 적응시키기 위한 여러 접근들이 있음</a:t>
            </a:r>
            <a:endParaRPr lang="en-US" altLang="ko-KR" sz="1600" dirty="0"/>
          </a:p>
          <a:p>
            <a:pPr lvl="2">
              <a:buFont typeface="Wingdings" panose="05000000000000000000" pitchFamily="2" charset="2"/>
              <a:buChar char="è"/>
            </a:pPr>
            <a:r>
              <a:rPr lang="en-US" altLang="ko-KR" sz="1400" dirty="0">
                <a:sym typeface="Wingdings" panose="05000000000000000000" pitchFamily="2" charset="2"/>
              </a:rPr>
              <a:t>Parameter-Efficient Fine-Tuning (PEFT)</a:t>
            </a:r>
          </a:p>
          <a:p>
            <a:pPr lvl="1"/>
            <a:endParaRPr lang="en-US" altLang="ko-KR" sz="1600" dirty="0">
              <a:sym typeface="Wingdings" panose="05000000000000000000" pitchFamily="2" charset="2"/>
            </a:endParaRPr>
          </a:p>
          <a:p>
            <a:pPr lvl="1"/>
            <a:r>
              <a:rPr lang="ko-KR" altLang="en-US" sz="1600" dirty="0">
                <a:sym typeface="Wingdings" panose="05000000000000000000" pitchFamily="2" charset="2"/>
              </a:rPr>
              <a:t>대표적인 </a:t>
            </a:r>
            <a:r>
              <a:rPr lang="en-US" altLang="ko-KR" sz="1600" dirty="0">
                <a:sym typeface="Wingdings" panose="05000000000000000000" pitchFamily="2" charset="2"/>
              </a:rPr>
              <a:t>PEFT </a:t>
            </a:r>
            <a:r>
              <a:rPr lang="ko-KR" altLang="en-US" sz="1600" dirty="0">
                <a:sym typeface="Wingdings" panose="05000000000000000000" pitchFamily="2" charset="2"/>
              </a:rPr>
              <a:t>기법인 </a:t>
            </a:r>
            <a:r>
              <a:rPr lang="en-US" altLang="ko-KR" sz="1600" dirty="0">
                <a:sym typeface="Wingdings" panose="05000000000000000000" pitchFamily="2" charset="2"/>
              </a:rPr>
              <a:t>Adapter</a:t>
            </a:r>
            <a:r>
              <a:rPr lang="ko-KR" altLang="en-US" sz="1600" dirty="0">
                <a:sym typeface="Wingdings" panose="05000000000000000000" pitchFamily="2" charset="2"/>
              </a:rPr>
              <a:t>는 다양한 후속 연구에서 사용됨</a:t>
            </a:r>
            <a:endParaRPr lang="en-US" altLang="ko-KR" sz="1600" dirty="0">
              <a:sym typeface="Wingdings" panose="05000000000000000000" pitchFamily="2" charset="2"/>
            </a:endParaRPr>
          </a:p>
          <a:p>
            <a:pPr lvl="2"/>
            <a:r>
              <a:rPr lang="en-US" altLang="ko-KR" sz="1400" dirty="0"/>
              <a:t>Ex.</a:t>
            </a:r>
            <a:r>
              <a:rPr lang="ko-KR" altLang="en-US" sz="1400" dirty="0"/>
              <a:t> </a:t>
            </a:r>
            <a:r>
              <a:rPr lang="en-US" altLang="ko-KR" sz="1400" dirty="0"/>
              <a:t>MSA,</a:t>
            </a:r>
            <a:r>
              <a:rPr lang="ko-KR" altLang="en-US" sz="1400" dirty="0"/>
              <a:t> </a:t>
            </a:r>
            <a:r>
              <a:rPr lang="en-US" altLang="ko-KR" sz="1400" dirty="0"/>
              <a:t>SAM-Med2D, SAM-adapter, .. 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B0917F-696E-FA15-65C4-40D48F1A3A4A}"/>
              </a:ext>
            </a:extLst>
          </p:cNvPr>
          <p:cNvGrpSpPr/>
          <p:nvPr/>
        </p:nvGrpSpPr>
        <p:grpSpPr>
          <a:xfrm>
            <a:off x="1617814" y="3699266"/>
            <a:ext cx="4800109" cy="1808018"/>
            <a:chOff x="796932" y="3353782"/>
            <a:chExt cx="4800109" cy="1808018"/>
          </a:xfrm>
        </p:grpSpPr>
        <p:pic>
          <p:nvPicPr>
            <p:cNvPr id="3086" name="Picture 14" descr="This Artificial Intelligence AI Research Proposes SAM-Med2D: The Most  Comprehensive Studies on Applying SAM to Medical 2D Images - MarkTechPost">
              <a:extLst>
                <a:ext uri="{FF2B5EF4-FFF2-40B4-BE49-F238E27FC236}">
                  <a16:creationId xmlns:a16="http://schemas.microsoft.com/office/drawing/2014/main" id="{15FD8AED-591C-0F34-2F45-33429A0AA7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582"/>
            <a:stretch/>
          </p:blipFill>
          <p:spPr bwMode="auto">
            <a:xfrm>
              <a:off x="796932" y="3353782"/>
              <a:ext cx="4800109" cy="1808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E6FA0887-464C-C439-CE9D-E809397D2486}"/>
                </a:ext>
              </a:extLst>
            </p:cNvPr>
            <p:cNvSpPr/>
            <p:nvPr/>
          </p:nvSpPr>
          <p:spPr>
            <a:xfrm>
              <a:off x="1508364" y="4491760"/>
              <a:ext cx="387111" cy="670040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50E0A4A8-4DCB-DF28-210F-FFFC35995CB8}"/>
              </a:ext>
            </a:extLst>
          </p:cNvPr>
          <p:cNvGrpSpPr/>
          <p:nvPr/>
        </p:nvGrpSpPr>
        <p:grpSpPr>
          <a:xfrm>
            <a:off x="6785233" y="3699266"/>
            <a:ext cx="3659787" cy="1976710"/>
            <a:chOff x="8102590" y="3353782"/>
            <a:chExt cx="3659787" cy="1976710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0BABA3F9-B4AE-1CBC-32FE-391274E9C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2590" y="3353782"/>
              <a:ext cx="3659787" cy="1976710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04B4CC2A-625B-212F-9ACA-578ECE272DA5}"/>
                </a:ext>
              </a:extLst>
            </p:cNvPr>
            <p:cNvSpPr/>
            <p:nvPr/>
          </p:nvSpPr>
          <p:spPr>
            <a:xfrm>
              <a:off x="8227819" y="3699164"/>
              <a:ext cx="864226" cy="1397809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DF35FEC-69BA-94B8-CDD8-A487DC58600D}"/>
              </a:ext>
            </a:extLst>
          </p:cNvPr>
          <p:cNvSpPr txBox="1"/>
          <p:nvPr/>
        </p:nvSpPr>
        <p:spPr>
          <a:xfrm>
            <a:off x="3194437" y="6270115"/>
            <a:ext cx="829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Medical </a:t>
            </a:r>
            <a:r>
              <a:rPr lang="en-US" altLang="ko-KR" sz="800" dirty="0" err="1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sam</a:t>
            </a:r>
            <a:r>
              <a:rPr lang="en-US" altLang="ko-KR" sz="8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 adapter: Adapting segment anything model for medical image segmentation. </a:t>
            </a:r>
            <a:r>
              <a:rPr lang="en-US" altLang="ko-KR" sz="800" dirty="0" err="1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arXiv</a:t>
            </a:r>
            <a:r>
              <a:rPr lang="en-US" altLang="ko-KR" sz="8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 preprint arXiv:2304.12620 (2023)</a:t>
            </a:r>
          </a:p>
          <a:p>
            <a:pPr algn="r"/>
            <a:r>
              <a:rPr lang="en-US" altLang="ko-KR" sz="8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Sam-med2d. </a:t>
            </a:r>
            <a:r>
              <a:rPr lang="en-US" altLang="ko-KR" sz="800" dirty="0" err="1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arXiv</a:t>
            </a:r>
            <a:r>
              <a:rPr lang="en-US" altLang="ko-KR" sz="8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 preprint arXiv:2308.16184 (2023)</a:t>
            </a:r>
          </a:p>
          <a:p>
            <a:pPr algn="r"/>
            <a:r>
              <a:rPr lang="en-US" altLang="ko-KR" sz="8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Sam-adapter: Adapting segment anything in underperformed scenes. In: Proceedings of the IEEE/CVF International Conference on Computer Vision. pp. 3367–3375 (2023)</a:t>
            </a:r>
          </a:p>
        </p:txBody>
      </p:sp>
    </p:spTree>
    <p:extLst>
      <p:ext uri="{BB962C8B-B14F-4D97-AF65-F5344CB8AC3E}">
        <p14:creationId xmlns:p14="http://schemas.microsoft.com/office/powerpoint/2010/main" val="412254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9F9DC-A3DB-D682-21AF-684062F6E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27CAD8C-9BEB-4461-0B54-C97195F2D2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AF4D87-60EC-EDCD-2FEB-E484B353A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Ambiguity on Medical Imaging</a:t>
            </a:r>
          </a:p>
          <a:p>
            <a:pPr lvl="1"/>
            <a:r>
              <a:rPr lang="ko-KR" altLang="en-US" sz="1600" dirty="0"/>
              <a:t>의료 이미지는 </a:t>
            </a:r>
            <a:r>
              <a:rPr lang="ko-KR" altLang="en-US" sz="1600" u="sng" dirty="0"/>
              <a:t>고유한 특징</a:t>
            </a:r>
            <a:r>
              <a:rPr lang="ko-KR" altLang="en-US" sz="1600" dirty="0"/>
              <a:t>을 가짐</a:t>
            </a:r>
            <a:endParaRPr lang="en-US" altLang="ko-KR" sz="1600" dirty="0"/>
          </a:p>
          <a:p>
            <a:pPr lvl="2"/>
            <a:r>
              <a:rPr lang="ko-KR" altLang="en-US" sz="1400" dirty="0"/>
              <a:t>색상</a:t>
            </a:r>
            <a:r>
              <a:rPr lang="en-US" altLang="ko-KR" sz="1400" dirty="0"/>
              <a:t>, </a:t>
            </a:r>
            <a:r>
              <a:rPr lang="ko-KR" altLang="en-US" sz="1400" dirty="0"/>
              <a:t>밝기</a:t>
            </a:r>
            <a:r>
              <a:rPr lang="en-US" altLang="ko-KR" sz="1400" dirty="0"/>
              <a:t>, </a:t>
            </a:r>
            <a:r>
              <a:rPr lang="ko-KR" altLang="en-US" sz="1400" dirty="0"/>
              <a:t>대비 등 외형적으로 여러 시각적 요소에서 큰 차이가 존재</a:t>
            </a:r>
            <a:endParaRPr lang="en-US" altLang="ko-KR" sz="1400" dirty="0"/>
          </a:p>
          <a:p>
            <a:pPr lvl="2"/>
            <a:endParaRPr lang="en-US" altLang="ko-KR" sz="1400" dirty="0"/>
          </a:p>
          <a:p>
            <a:pPr lvl="1"/>
            <a:r>
              <a:rPr lang="ko-KR" altLang="en-US" sz="1600" dirty="0"/>
              <a:t>이러한 특징들은 </a:t>
            </a:r>
            <a:r>
              <a:rPr lang="en-US" altLang="ko-KR" sz="1600" dirty="0"/>
              <a:t>Ambiguous</a:t>
            </a:r>
            <a:r>
              <a:rPr lang="ko-KR" altLang="en-US" sz="1600" dirty="0"/>
              <a:t>를 일으킴</a:t>
            </a:r>
            <a:endParaRPr lang="en-US" altLang="ko-KR" sz="1600" dirty="0"/>
          </a:p>
          <a:p>
            <a:pPr lvl="2"/>
            <a:r>
              <a:rPr lang="en-US" altLang="ko-KR" sz="1400" dirty="0"/>
              <a:t>Ex. </a:t>
            </a:r>
            <a:r>
              <a:rPr lang="ko-KR" altLang="en-US" sz="1400" dirty="0"/>
              <a:t>폐 영상에서 병변 영역을 찾을 때</a:t>
            </a:r>
            <a:r>
              <a:rPr lang="en-US" altLang="ko-KR" sz="1400" dirty="0"/>
              <a:t>, </a:t>
            </a:r>
            <a:r>
              <a:rPr lang="ko-KR" altLang="en-US" sz="1400" dirty="0"/>
              <a:t>임상의들은 각기 다른 다양한 </a:t>
            </a:r>
            <a:r>
              <a:rPr lang="en-US" altLang="ko-KR" sz="1400" dirty="0"/>
              <a:t>annotation</a:t>
            </a:r>
            <a:r>
              <a:rPr lang="ko-KR" altLang="en-US" sz="1400" dirty="0"/>
              <a:t>을 제공 </a:t>
            </a:r>
            <a:r>
              <a:rPr lang="en-US" altLang="ko-KR" sz="1400" dirty="0"/>
              <a:t>(</a:t>
            </a:r>
            <a:r>
              <a:rPr lang="ko-KR" altLang="en-US" sz="1400" dirty="0"/>
              <a:t>즉</a:t>
            </a:r>
            <a:r>
              <a:rPr lang="en-US" altLang="ko-KR" sz="1400" dirty="0"/>
              <a:t>, </a:t>
            </a:r>
            <a:r>
              <a:rPr lang="ko-KR" altLang="en-US" sz="1400" dirty="0"/>
              <a:t>하나의 라벨링에도 의견이 다름</a:t>
            </a:r>
            <a:r>
              <a:rPr lang="en-US" altLang="ko-KR" sz="1400" dirty="0"/>
              <a:t>)</a:t>
            </a:r>
          </a:p>
          <a:p>
            <a:pPr lvl="3"/>
            <a:r>
              <a:rPr lang="ko-KR" altLang="en-US" sz="1200" dirty="0"/>
              <a:t>보통 이런 </a:t>
            </a:r>
            <a:r>
              <a:rPr lang="en-US" altLang="ko-KR" sz="1200" dirty="0"/>
              <a:t>annotations</a:t>
            </a:r>
            <a:r>
              <a:rPr lang="ko-KR" altLang="en-US" sz="1200" dirty="0"/>
              <a:t>는 합쳐져 내재적으로 </a:t>
            </a:r>
            <a:r>
              <a:rPr lang="en-US" altLang="ko-KR" sz="1200" b="1" u="sng" dirty="0"/>
              <a:t>Uncertainty(</a:t>
            </a:r>
            <a:r>
              <a:rPr lang="ko-KR" altLang="en-US" sz="1200" b="1" u="sng" dirty="0"/>
              <a:t>불안정성</a:t>
            </a:r>
            <a:r>
              <a:rPr lang="en-US" altLang="ko-KR" sz="1200" b="1" u="sng" dirty="0"/>
              <a:t>)</a:t>
            </a:r>
            <a:r>
              <a:rPr lang="ko-KR" altLang="en-US" sz="1200" dirty="0"/>
              <a:t>을 가진 채 하나의 정답 마스크로 사용됨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3707088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98856-87EA-4BB4-C985-A2521D481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E2BD827E-297D-92F9-985C-F2D47D93AF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E13732D-186A-A712-BC2D-93DD5F91F3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2" y="1026160"/>
                <a:ext cx="11332755" cy="527884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Deterministic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Model (</a:t>
                </a:r>
                <a:r>
                  <a:rPr lang="ko-KR" altLang="en-US" dirty="0"/>
                  <a:t>결정론적</a:t>
                </a:r>
                <a:r>
                  <a:rPr lang="en-US" altLang="ko-KR" dirty="0"/>
                  <a:t>/</a:t>
                </a:r>
                <a:r>
                  <a:rPr lang="ko-KR" altLang="en-US" dirty="0"/>
                  <a:t>확정 모델</a:t>
                </a:r>
                <a:r>
                  <a:rPr lang="en-US" altLang="ko-KR" dirty="0"/>
                  <a:t>)</a:t>
                </a:r>
              </a:p>
              <a:p>
                <a:pPr lvl="1"/>
                <a:r>
                  <a:rPr lang="ko-KR" altLang="en-US" sz="1600" dirty="0"/>
                  <a:t>정확한 수학적 관계식에 의해 예측하는 모델</a:t>
                </a:r>
                <a:endParaRPr lang="en-US" altLang="ko-KR" sz="1600" dirty="0"/>
              </a:p>
              <a:p>
                <a:pPr lvl="1"/>
                <a:r>
                  <a:rPr lang="ko-KR" altLang="en-US" sz="1600" dirty="0"/>
                  <a:t>즉</a:t>
                </a:r>
                <a:r>
                  <a:rPr lang="en-US" altLang="ko-KR" sz="1600" dirty="0"/>
                  <a:t>, </a:t>
                </a:r>
                <a:r>
                  <a:rPr lang="ko-KR" altLang="en-US" sz="1600" dirty="0"/>
                  <a:t>데이터 </a:t>
                </a:r>
                <a14:m>
                  <m:oMath xmlns:m="http://schemas.openxmlformats.org/officeDocument/2006/math">
                    <m:r>
                      <a:rPr lang="el-GR" altLang="ko-KR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𝜲</m:t>
                    </m:r>
                  </m:oMath>
                </a14:m>
                <a:r>
                  <a:rPr lang="ko-KR" altLang="en-US" sz="1600" dirty="0"/>
                  <a:t>가 주어졌을 때 라벨 </a:t>
                </a:r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𝒀</m:t>
                    </m:r>
                    <m:r>
                      <a:rPr lang="el-GR" altLang="ko-KR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sz="1600" dirty="0"/>
                  <a:t>가 나타날 조건부 확률 </a:t>
                </a:r>
                <a14:m>
                  <m:oMath xmlns:m="http://schemas.openxmlformats.org/officeDocument/2006/math">
                    <m:r>
                      <a:rPr lang="ko-KR" alt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en-US" altLang="ko-KR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ko-KR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𝒀</m:t>
                    </m:r>
                    <m:r>
                      <a:rPr lang="en-US" altLang="ko-KR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altLang="ko-KR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  <m:r>
                      <a:rPr lang="en-US" altLang="ko-KR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600" dirty="0"/>
                  <a:t>에 의해 직접적으로 계산</a:t>
                </a:r>
                <a:endParaRPr lang="en-US" altLang="ko-KR" sz="1600" dirty="0"/>
              </a:p>
              <a:p>
                <a:pPr lvl="1"/>
                <a:r>
                  <a:rPr lang="en-US" altLang="ko-KR" sz="1600" dirty="0"/>
                  <a:t>one-to-one mapping : </a:t>
                </a:r>
                <a:r>
                  <a:rPr lang="ko-KR" altLang="en-US" sz="1600" dirty="0"/>
                  <a:t>하나의 이미지에 하나의 출력</a:t>
                </a:r>
                <a:r>
                  <a:rPr lang="en-US" altLang="ko-KR" sz="1600" dirty="0"/>
                  <a:t>(ex. mask)</a:t>
                </a:r>
                <a:r>
                  <a:rPr lang="ko-KR" altLang="en-US" sz="1600" dirty="0"/>
                  <a:t>을</a:t>
                </a:r>
                <a:r>
                  <a:rPr lang="en-US" altLang="ko-KR" sz="1600" dirty="0"/>
                  <a:t> </a:t>
                </a:r>
                <a:r>
                  <a:rPr lang="ko-KR" altLang="en-US" sz="1600" dirty="0"/>
                  <a:t>예측</a:t>
                </a:r>
                <a:endParaRPr lang="en-US" altLang="ko-KR" sz="1600" dirty="0"/>
              </a:p>
              <a:p>
                <a:pPr lvl="2">
                  <a:buFont typeface="Wingdings" panose="05000000000000000000" pitchFamily="2" charset="2"/>
                  <a:buChar char="è"/>
                </a:pPr>
                <a:r>
                  <a:rPr lang="ko-KR" altLang="en-US" dirty="0">
                    <a:sym typeface="Wingdings" panose="05000000000000000000" pitchFamily="2" charset="2"/>
                  </a:rPr>
                  <a:t>이러한 특징으로 인해</a:t>
                </a:r>
                <a:r>
                  <a:rPr lang="en-US" altLang="ko-KR" dirty="0">
                    <a:sym typeface="Wingdings" panose="05000000000000000000" pitchFamily="2" charset="2"/>
                  </a:rPr>
                  <a:t>, </a:t>
                </a:r>
                <a:r>
                  <a:rPr lang="ko-KR" altLang="en-US" dirty="0">
                    <a:sym typeface="Wingdings" panose="05000000000000000000" pitchFamily="2" charset="2"/>
                  </a:rPr>
                  <a:t>틀린 예측과 더 나아가 잘못된 진단으로 이어질 수 있음</a:t>
                </a:r>
                <a:endParaRPr lang="en-US" altLang="ko-KR" dirty="0">
                  <a:sym typeface="Wingdings" panose="05000000000000000000" pitchFamily="2" charset="2"/>
                </a:endParaRPr>
              </a:p>
              <a:p>
                <a:pPr lvl="2">
                  <a:buFont typeface="Wingdings" panose="05000000000000000000" pitchFamily="2" charset="2"/>
                  <a:buChar char="è"/>
                </a:pPr>
                <a:endParaRPr lang="en-US" altLang="ko-KR" dirty="0">
                  <a:sym typeface="Wingdings" panose="05000000000000000000" pitchFamily="2" charset="2"/>
                </a:endParaRPr>
              </a:p>
              <a:p>
                <a:pPr marL="38100" indent="0" algn="ctr">
                  <a:buNone/>
                </a:pPr>
                <a:r>
                  <a:rPr lang="en-US" altLang="ko-KR" dirty="0">
                    <a:sym typeface="Wingdings" panose="05000000000000000000" pitchFamily="2" charset="2"/>
                  </a:rPr>
                  <a:t>“Uncertainty</a:t>
                </a:r>
                <a:r>
                  <a:rPr lang="ko-KR" altLang="en-US" dirty="0">
                    <a:sym typeface="Wingdings" panose="05000000000000000000" pitchFamily="2" charset="2"/>
                  </a:rPr>
                  <a:t>를 고려하여 보다 </a:t>
                </a:r>
                <a:r>
                  <a:rPr lang="ko-KR" altLang="en-US" b="1" u="sng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신뢰성</a:t>
                </a:r>
                <a:r>
                  <a:rPr lang="ko-KR" altLang="en-US" dirty="0">
                    <a:sym typeface="Wingdings" panose="05000000000000000000" pitchFamily="2" charset="2"/>
                  </a:rPr>
                  <a:t> 있는 모델을 만들자</a:t>
                </a:r>
                <a:r>
                  <a:rPr lang="en-US" altLang="ko-KR" dirty="0">
                    <a:sym typeface="Wingdings" panose="05000000000000000000" pitchFamily="2" charset="2"/>
                  </a:rPr>
                  <a:t>”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E13732D-186A-A712-BC2D-93DD5F91F3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2" y="1026160"/>
                <a:ext cx="11332755" cy="5278845"/>
              </a:xfrm>
              <a:blipFill>
                <a:blip r:embed="rId3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533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98063-8E0D-185F-8406-E16B5EA2C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EC76F0A9-10F2-5D02-0563-04B03B6D2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7FB47F-6572-E498-97F0-33FF4B4F0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>
            <a:normAutofit/>
          </a:bodyPr>
          <a:lstStyle/>
          <a:p>
            <a:r>
              <a:rPr lang="en-US" altLang="ko-KR" dirty="0">
                <a:sym typeface="Wingdings" panose="05000000000000000000" pitchFamily="2" charset="2"/>
              </a:rPr>
              <a:t>Probabilistic U-Net (</a:t>
            </a:r>
            <a:r>
              <a:rPr lang="en-US" altLang="ko-KR" dirty="0" err="1">
                <a:sym typeface="Wingdings" panose="05000000000000000000" pitchFamily="2" charset="2"/>
              </a:rPr>
              <a:t>NeurIPS</a:t>
            </a:r>
            <a:r>
              <a:rPr lang="en-US" altLang="ko-KR" dirty="0">
                <a:sym typeface="Wingdings" panose="05000000000000000000" pitchFamily="2" charset="2"/>
              </a:rPr>
              <a:t>, 2018)</a:t>
            </a:r>
          </a:p>
          <a:p>
            <a:pPr lvl="1"/>
            <a:r>
              <a:rPr lang="ko-KR" altLang="en-US" sz="1600" dirty="0">
                <a:sym typeface="Wingdings" panose="05000000000000000000" pitchFamily="2" charset="2"/>
              </a:rPr>
              <a:t>의료영상과 같은 모호하거나 불분명한 영역을 분할하기 위해</a:t>
            </a:r>
            <a:r>
              <a:rPr lang="en-US" altLang="ko-KR" sz="1600" dirty="0">
                <a:sym typeface="Wingdings" panose="05000000000000000000" pitchFamily="2" charset="2"/>
              </a:rPr>
              <a:t>, </a:t>
            </a:r>
            <a:r>
              <a:rPr lang="ko-KR" altLang="en-US" sz="1600" dirty="0">
                <a:sym typeface="Wingdings" panose="05000000000000000000" pitchFamily="2" charset="2"/>
              </a:rPr>
              <a:t>확률적으로 접근 </a:t>
            </a:r>
            <a:r>
              <a:rPr lang="en-US" altLang="ko-KR" sz="1600" dirty="0">
                <a:sym typeface="Wingdings" panose="05000000000000000000" pitchFamily="2" charset="2"/>
              </a:rPr>
              <a:t> </a:t>
            </a:r>
            <a:r>
              <a:rPr lang="en-US" altLang="ko-KR" sz="1600" u="sng" dirty="0">
                <a:solidFill>
                  <a:srgbClr val="FF0000"/>
                </a:solidFill>
                <a:sym typeface="Wingdings" panose="05000000000000000000" pitchFamily="2" charset="2"/>
              </a:rPr>
              <a:t>Probabilistic</a:t>
            </a:r>
          </a:p>
          <a:p>
            <a:pPr lvl="1"/>
            <a:r>
              <a:rPr lang="ko-KR" altLang="en-US" sz="1600" dirty="0">
                <a:sym typeface="Wingdings" panose="05000000000000000000" pitchFamily="2" charset="2"/>
              </a:rPr>
              <a:t>확률적 모델링</a:t>
            </a:r>
            <a:endParaRPr lang="en-US" altLang="ko-KR" sz="1600" dirty="0">
              <a:sym typeface="Wingdings" panose="05000000000000000000" pitchFamily="2" charset="2"/>
            </a:endParaRPr>
          </a:p>
          <a:p>
            <a:pPr lvl="2"/>
            <a:r>
              <a:rPr lang="ko-KR" altLang="en-US" sz="1400" dirty="0">
                <a:sym typeface="Wingdings" panose="05000000000000000000" pitchFamily="2" charset="2"/>
              </a:rPr>
              <a:t>가능한 모든 분할 결과를 확률 분포로 예측</a:t>
            </a:r>
            <a:endParaRPr lang="en-US" altLang="ko-KR" sz="1400" dirty="0">
              <a:sym typeface="Wingdings" panose="05000000000000000000" pitchFamily="2" charset="2"/>
            </a:endParaRPr>
          </a:p>
          <a:p>
            <a:pPr lvl="2"/>
            <a:r>
              <a:rPr lang="ko-KR" altLang="en-US" sz="1400" dirty="0">
                <a:sym typeface="Wingdings" panose="05000000000000000000" pitchFamily="2" charset="2"/>
              </a:rPr>
              <a:t>즉</a:t>
            </a:r>
            <a:r>
              <a:rPr lang="en-US" altLang="ko-KR" sz="1400" dirty="0">
                <a:sym typeface="Wingdings" panose="05000000000000000000" pitchFamily="2" charset="2"/>
              </a:rPr>
              <a:t>,</a:t>
            </a:r>
            <a:r>
              <a:rPr lang="ko-KR" altLang="en-US" sz="1400" dirty="0">
                <a:sym typeface="Wingdings" panose="05000000000000000000" pitchFamily="2" charset="2"/>
              </a:rPr>
              <a:t> 하나의 입력 이미지에 대해</a:t>
            </a:r>
            <a:r>
              <a:rPr lang="en-US" altLang="ko-KR" sz="1400" dirty="0">
                <a:sym typeface="Wingdings" panose="05000000000000000000" pitchFamily="2" charset="2"/>
              </a:rPr>
              <a:t>, </a:t>
            </a:r>
            <a:r>
              <a:rPr lang="ko-KR" altLang="en-US" sz="1400" dirty="0">
                <a:sym typeface="Wingdings" panose="05000000000000000000" pitchFamily="2" charset="2"/>
              </a:rPr>
              <a:t>다양한 분할 마스크 생성 가능</a:t>
            </a:r>
            <a:endParaRPr lang="en-US" altLang="ko-KR" sz="1400" dirty="0">
              <a:sym typeface="Wingdings" panose="05000000000000000000" pitchFamily="2" charset="2"/>
            </a:endParaRPr>
          </a:p>
          <a:p>
            <a:pPr lvl="2">
              <a:buFont typeface="Wingdings" panose="05000000000000000000" pitchFamily="2" charset="2"/>
              <a:buChar char="è"/>
            </a:pPr>
            <a:r>
              <a:rPr lang="ko-KR" altLang="en-US" sz="1400" dirty="0">
                <a:sym typeface="Wingdings" panose="05000000000000000000" pitchFamily="2" charset="2"/>
              </a:rPr>
              <a:t> 이를 통해</a:t>
            </a:r>
            <a:r>
              <a:rPr lang="en-US" altLang="ko-KR" sz="1400" dirty="0">
                <a:sym typeface="Wingdings" panose="05000000000000000000" pitchFamily="2" charset="2"/>
              </a:rPr>
              <a:t>, </a:t>
            </a:r>
            <a:r>
              <a:rPr lang="ko-KR" altLang="en-US" sz="1400" dirty="0">
                <a:sym typeface="Wingdings" panose="05000000000000000000" pitchFamily="2" charset="2"/>
              </a:rPr>
              <a:t>모호한 영역에 대해서 다양한 해석 가능</a:t>
            </a:r>
            <a:endParaRPr lang="en-US" altLang="ko-KR" sz="14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ko-KR" sz="1400" dirty="0">
              <a:sym typeface="Wingdings" panose="05000000000000000000" pitchFamily="2" charset="2"/>
            </a:endParaRPr>
          </a:p>
          <a:p>
            <a:pPr lvl="1"/>
            <a:r>
              <a:rPr lang="ko-KR" altLang="en-US" sz="1600" dirty="0">
                <a:sym typeface="Wingdings" panose="05000000000000000000" pitchFamily="2" charset="2"/>
              </a:rPr>
              <a:t>네트워크 구조</a:t>
            </a:r>
            <a:endParaRPr lang="en-US" altLang="ko-KR" sz="1600" dirty="0">
              <a:sym typeface="Wingdings" panose="05000000000000000000" pitchFamily="2" charset="2"/>
            </a:endParaRPr>
          </a:p>
          <a:p>
            <a:pPr lvl="2"/>
            <a:r>
              <a:rPr lang="ko-KR" altLang="en-US" sz="1400" dirty="0">
                <a:sym typeface="Wingdings" panose="05000000000000000000" pitchFamily="2" charset="2"/>
              </a:rPr>
              <a:t>기존 </a:t>
            </a:r>
            <a:r>
              <a:rPr lang="en-US" altLang="ko-KR" sz="1400" dirty="0">
                <a:sym typeface="Wingdings" panose="05000000000000000000" pitchFamily="2" charset="2"/>
              </a:rPr>
              <a:t>U-Net</a:t>
            </a:r>
            <a:r>
              <a:rPr lang="ko-KR" altLang="en-US" sz="1400" dirty="0">
                <a:sym typeface="Wingdings" panose="05000000000000000000" pitchFamily="2" charset="2"/>
              </a:rPr>
              <a:t>에 </a:t>
            </a:r>
            <a:r>
              <a:rPr lang="en-US" altLang="ko-KR" sz="1400" dirty="0">
                <a:sym typeface="Wingdings" panose="05000000000000000000" pitchFamily="2" charset="2"/>
              </a:rPr>
              <a:t>Probabilistic branch</a:t>
            </a:r>
            <a:r>
              <a:rPr lang="ko-KR" altLang="en-US" sz="1400" dirty="0">
                <a:sym typeface="Wingdings" panose="05000000000000000000" pitchFamily="2" charset="2"/>
              </a:rPr>
              <a:t>가 결합</a:t>
            </a:r>
            <a:endParaRPr lang="en-US" altLang="ko-KR" sz="1400" dirty="0">
              <a:sym typeface="Wingdings" panose="05000000000000000000" pitchFamily="2" charset="2"/>
            </a:endParaRPr>
          </a:p>
          <a:p>
            <a:pPr lvl="2"/>
            <a:r>
              <a:rPr lang="ko-KR" altLang="en-US" sz="1400" dirty="0">
                <a:sym typeface="Wingdings" panose="05000000000000000000" pitchFamily="2" charset="2"/>
              </a:rPr>
              <a:t>해당 구조는 입력 이미지에 대한 </a:t>
            </a:r>
            <a:r>
              <a:rPr lang="ko-KR" altLang="en-US" sz="1400" b="1" u="sng" dirty="0">
                <a:sym typeface="Wingdings" panose="05000000000000000000" pitchFamily="2" charset="2"/>
              </a:rPr>
              <a:t>잠재공간</a:t>
            </a:r>
            <a:r>
              <a:rPr lang="ko-KR" altLang="en-US" sz="1400" dirty="0">
                <a:sym typeface="Wingdings" panose="05000000000000000000" pitchFamily="2" charset="2"/>
              </a:rPr>
              <a:t>을 학습함</a:t>
            </a:r>
            <a:endParaRPr lang="en-US" altLang="ko-KR" sz="1400" dirty="0">
              <a:sym typeface="Wingdings" panose="05000000000000000000" pitchFamily="2" charset="2"/>
            </a:endParaRPr>
          </a:p>
          <a:p>
            <a:pPr lvl="3"/>
            <a:r>
              <a:rPr lang="ko-KR" altLang="en-US" sz="1200" dirty="0">
                <a:sym typeface="Wingdings" panose="05000000000000000000" pitchFamily="2" charset="2"/>
              </a:rPr>
              <a:t>잠재 공간 </a:t>
            </a:r>
            <a:r>
              <a:rPr lang="en-US" altLang="ko-KR" sz="1200" dirty="0">
                <a:sym typeface="Wingdings" panose="05000000000000000000" pitchFamily="2" charset="2"/>
              </a:rPr>
              <a:t>: </a:t>
            </a:r>
            <a:r>
              <a:rPr lang="ko-KR" altLang="en-US" sz="1200" dirty="0">
                <a:sym typeface="Wingdings" panose="05000000000000000000" pitchFamily="2" charset="2"/>
              </a:rPr>
              <a:t>가능한 </a:t>
            </a:r>
            <a:r>
              <a:rPr lang="en-US" altLang="ko-KR" sz="1200" dirty="0">
                <a:sym typeface="Wingdings" panose="05000000000000000000" pitchFamily="2" charset="2"/>
              </a:rPr>
              <a:t>segmentation mask variants</a:t>
            </a:r>
          </a:p>
          <a:p>
            <a:pPr lvl="2"/>
            <a:r>
              <a:rPr lang="ko-KR" altLang="en-US" sz="1400" dirty="0">
                <a:sym typeface="Wingdings" panose="05000000000000000000" pitchFamily="2" charset="2"/>
              </a:rPr>
              <a:t>샘플링</a:t>
            </a:r>
            <a:endParaRPr lang="en-US" altLang="ko-KR" sz="1400" dirty="0">
              <a:sym typeface="Wingdings" panose="05000000000000000000" pitchFamily="2" charset="2"/>
            </a:endParaRPr>
          </a:p>
          <a:p>
            <a:pPr lvl="3"/>
            <a:r>
              <a:rPr lang="ko-KR" altLang="en-US" sz="1200" dirty="0">
                <a:sym typeface="Wingdings" panose="05000000000000000000" pitchFamily="2" charset="2"/>
              </a:rPr>
              <a:t>실제로는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반복을 통해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확률 분포로부터 잠재변수 </a:t>
            </a:r>
            <a:r>
              <a:rPr lang="en-US" altLang="ko-KR" sz="1200" dirty="0" err="1">
                <a:sym typeface="Wingdings" panose="05000000000000000000" pitchFamily="2" charset="2"/>
              </a:rPr>
              <a:t>z_i</a:t>
            </a:r>
            <a:r>
              <a:rPr lang="ko-KR" altLang="en-US" sz="1200" dirty="0">
                <a:sym typeface="Wingdings" panose="05000000000000000000" pitchFamily="2" charset="2"/>
              </a:rPr>
              <a:t>의 샘플을 무작위로 추출</a:t>
            </a:r>
            <a:endParaRPr lang="en-US" altLang="ko-KR" sz="1200" dirty="0">
              <a:sym typeface="Wingdings" panose="05000000000000000000" pitchFamily="2" charset="2"/>
            </a:endParaRPr>
          </a:p>
          <a:p>
            <a:pPr lvl="3"/>
            <a:r>
              <a:rPr lang="ko-KR" altLang="en-US" sz="1200" dirty="0">
                <a:sym typeface="Wingdings" panose="05000000000000000000" pitchFamily="2" charset="2"/>
              </a:rPr>
              <a:t>이러한 과정을 통해서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b="1" u="sng" dirty="0">
                <a:sym typeface="Wingdings" panose="05000000000000000000" pitchFamily="2" charset="2"/>
              </a:rPr>
              <a:t>이미지 내 모호하거나 경계가 불분명한 곳에 불확실성 높은 분포를 출력</a:t>
            </a:r>
            <a:endParaRPr lang="en-US" altLang="ko-KR" sz="1200" b="1" u="sng" dirty="0">
              <a:sym typeface="Wingdings" panose="05000000000000000000" pitchFamily="2" charset="2"/>
            </a:endParaRPr>
          </a:p>
          <a:p>
            <a:pPr lvl="2"/>
            <a:endParaRPr lang="en-US" altLang="ko-KR" sz="1400" dirty="0">
              <a:sym typeface="Wingdings" panose="05000000000000000000" pitchFamily="2" charset="2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48CD7DD-7CE9-A61A-FFF7-62F86EA40CFD}"/>
              </a:ext>
            </a:extLst>
          </p:cNvPr>
          <p:cNvGrpSpPr/>
          <p:nvPr/>
        </p:nvGrpSpPr>
        <p:grpSpPr>
          <a:xfrm>
            <a:off x="8199661" y="1980589"/>
            <a:ext cx="3658553" cy="3533804"/>
            <a:chOff x="7418511" y="2524989"/>
            <a:chExt cx="3916285" cy="4017025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BB1653CB-BB16-E0B5-ED5B-7D7B868A3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18511" y="2524989"/>
              <a:ext cx="3916285" cy="4017025"/>
            </a:xfrm>
            <a:prstGeom prst="rect">
              <a:avLst/>
            </a:prstGeom>
          </p:spPr>
        </p:pic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62CCF21D-E695-7A91-3A06-F1B32A3F7039}"/>
                </a:ext>
              </a:extLst>
            </p:cNvPr>
            <p:cNvGrpSpPr/>
            <p:nvPr/>
          </p:nvGrpSpPr>
          <p:grpSpPr>
            <a:xfrm>
              <a:off x="7918381" y="2689678"/>
              <a:ext cx="2451746" cy="2007013"/>
              <a:chOff x="7918381" y="2689678"/>
              <a:chExt cx="2451746" cy="2007013"/>
            </a:xfrm>
          </p:grpSpPr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B3E423CB-52D7-6CF8-2506-2951D1D0A1A3}"/>
                  </a:ext>
                </a:extLst>
              </p:cNvPr>
              <p:cNvSpPr/>
              <p:nvPr/>
            </p:nvSpPr>
            <p:spPr>
              <a:xfrm>
                <a:off x="7918381" y="2966677"/>
                <a:ext cx="2451746" cy="1730014"/>
              </a:xfrm>
              <a:prstGeom prst="rect">
                <a:avLst/>
              </a:prstGeom>
              <a:solidFill>
                <a:srgbClr val="FF0000">
                  <a:alpha val="10196"/>
                </a:srgb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66DE953-FE53-0D39-9187-012CE20014FE}"/>
                  </a:ext>
                </a:extLst>
              </p:cNvPr>
              <p:cNvSpPr txBox="1"/>
              <p:nvPr/>
            </p:nvSpPr>
            <p:spPr>
              <a:xfrm>
                <a:off x="7918381" y="2689678"/>
                <a:ext cx="23478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Probabilistic branch</a:t>
                </a:r>
                <a:endParaRPr lang="ko-KR" altLang="en-US" sz="12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2492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DF4B4-A08C-FB55-D506-81F1CE08E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16650ED-1F31-9980-BC70-F87B93E639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BB30A51-7901-40CB-86F0-178B025A0D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2" y="1026160"/>
                <a:ext cx="11332755" cy="527884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>
                    <a:sym typeface="Wingdings" panose="05000000000000000000" pitchFamily="2" charset="2"/>
                  </a:rPr>
                  <a:t>Probabilistic U-Net (</a:t>
                </a:r>
                <a:r>
                  <a:rPr lang="en-US" altLang="ko-KR" dirty="0" err="1">
                    <a:sym typeface="Wingdings" panose="05000000000000000000" pitchFamily="2" charset="2"/>
                  </a:rPr>
                  <a:t>NeurIPS</a:t>
                </a:r>
                <a:r>
                  <a:rPr lang="en-US" altLang="ko-KR" dirty="0">
                    <a:sym typeface="Wingdings" panose="05000000000000000000" pitchFamily="2" charset="2"/>
                  </a:rPr>
                  <a:t>, 2018)</a:t>
                </a:r>
              </a:p>
              <a:p>
                <a:pPr lvl="1"/>
                <a:r>
                  <a:rPr lang="en-US" altLang="ko-KR" sz="1600" dirty="0">
                    <a:sym typeface="Wingdings" panose="05000000000000000000" pitchFamily="2" charset="2"/>
                  </a:rPr>
                  <a:t>Prior Net : </a:t>
                </a:r>
                <a:r>
                  <a:rPr lang="ko-KR" altLang="en-US" sz="1600" dirty="0">
                    <a:sym typeface="Wingdings" panose="05000000000000000000" pitchFamily="2" charset="2"/>
                  </a:rPr>
                  <a:t>이미지</a:t>
                </a:r>
                <a:r>
                  <a:rPr lang="en-US" altLang="ko-KR" sz="1600" dirty="0">
                    <a:sym typeface="Wingdings" panose="05000000000000000000" pitchFamily="2" charset="2"/>
                  </a:rPr>
                  <a:t> </a:t>
                </a:r>
                <a:r>
                  <a:rPr lang="ko-KR" altLang="en-US" sz="1600" dirty="0">
                    <a:sym typeface="Wingdings" panose="05000000000000000000" pitchFamily="2" charset="2"/>
                  </a:rPr>
                  <a:t>분할을 위한 사전 확률 분포 생성</a:t>
                </a:r>
                <a:endParaRPr lang="en-US" altLang="ko-KR" sz="1600" dirty="0">
                  <a:sym typeface="Wingdings" panose="05000000000000000000" pitchFamily="2" charset="2"/>
                </a:endParaRPr>
              </a:p>
              <a:p>
                <a:pPr lvl="2"/>
                <a:r>
                  <a:rPr lang="ko-KR" altLang="en-US" sz="1400" dirty="0">
                    <a:sym typeface="Wingdings" panose="05000000000000000000" pitchFamily="2" charset="2"/>
                  </a:rPr>
                  <a:t>입력 이미지 </a:t>
                </a:r>
                <a14:m>
                  <m:oMath xmlns:m="http://schemas.openxmlformats.org/officeDocument/2006/math">
                    <m:r>
                      <a:rPr lang="el-GR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𝜲</m:t>
                    </m:r>
                  </m:oMath>
                </a14:m>
                <a:r>
                  <a:rPr lang="ko-KR" altLang="en-US" sz="1400" dirty="0">
                    <a:sym typeface="Wingdings" panose="05000000000000000000" pitchFamily="2" charset="2"/>
                  </a:rPr>
                  <a:t>를 바탕으로 </a:t>
                </a:r>
                <a:r>
                  <a:rPr lang="ko-KR" altLang="en-US" sz="1400" b="1" u="sng" dirty="0">
                    <a:sym typeface="Wingdings" panose="05000000000000000000" pitchFamily="2" charset="2"/>
                  </a:rPr>
                  <a:t>저차원의 잠재공간</a:t>
                </a:r>
                <a:endParaRPr lang="en-US" altLang="ko-KR" sz="1400" b="1" u="sng" dirty="0">
                  <a:sym typeface="Wingdings" panose="05000000000000000000" pitchFamily="2" charset="2"/>
                </a:endParaRPr>
              </a:p>
              <a:p>
                <a:pPr lvl="3"/>
                <a:r>
                  <a:rPr lang="ko-KR" altLang="en-US" sz="1200" dirty="0">
                    <a:sym typeface="Wingdings" panose="05000000000000000000" pitchFamily="2" charset="2"/>
                  </a:rPr>
                  <a:t>다양한 분할 가능성을 표현하는 </a:t>
                </a:r>
                <a:r>
                  <a:rPr lang="ko-KR" altLang="en-US" sz="1200" b="1" u="sng" dirty="0">
                    <a:sym typeface="Wingdings" panose="05000000000000000000" pitchFamily="2" charset="2"/>
                  </a:rPr>
                  <a:t>확률적 표현</a:t>
                </a:r>
                <a:r>
                  <a:rPr lang="ko-KR" altLang="en-US" sz="1200" dirty="0">
                    <a:sym typeface="Wingdings" panose="05000000000000000000" pitchFamily="2" charset="2"/>
                  </a:rPr>
                  <a:t>으로 모델링</a:t>
                </a:r>
                <a:endParaRPr lang="en-US" altLang="ko-KR" sz="1200" dirty="0">
                  <a:sym typeface="Wingdings" panose="05000000000000000000" pitchFamily="2" charset="2"/>
                </a:endParaRPr>
              </a:p>
              <a:p>
                <a:pPr lvl="3"/>
                <a:r>
                  <a:rPr lang="ko-KR" altLang="en-US" sz="1200" dirty="0">
                    <a:sym typeface="Wingdings" panose="05000000000000000000" pitchFamily="2" charset="2"/>
                  </a:rPr>
                  <a:t>평균 </a:t>
                </a:r>
                <a:r>
                  <a:rPr lang="en-US" altLang="ko-KR" sz="1200" dirty="0">
                    <a:sym typeface="Wingdings" panose="05000000000000000000" pitchFamily="2" charset="2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ko-KR" altLang="en-US" sz="1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𝜇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𝑝𝑟𝑖𝑜𝑟</m:t>
                        </m:r>
                      </m:sub>
                    </m:sSub>
                    <m:d>
                      <m:d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;</m:t>
                        </m:r>
                        <m:r>
                          <a:rPr lang="ko-KR" alt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altLang="ko-KR" sz="1200" dirty="0">
                    <a:sym typeface="Wingdings" panose="05000000000000000000" pitchFamily="2" charset="2"/>
                  </a:rPr>
                  <a:t>, </a:t>
                </a:r>
                <a:r>
                  <a:rPr lang="ko-KR" altLang="en-US" sz="1200" dirty="0">
                    <a:sym typeface="Wingdings" panose="05000000000000000000" pitchFamily="2" charset="2"/>
                  </a:rPr>
                  <a:t>분산 </a:t>
                </a:r>
                <a:r>
                  <a:rPr lang="en-US" altLang="ko-KR" sz="1200" dirty="0">
                    <a:sym typeface="Wingdings" panose="05000000000000000000" pitchFamily="2" charset="2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ko-KR" altLang="en-US" sz="12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𝜎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𝑝𝑟𝑖𝑜𝑟</m:t>
                        </m:r>
                      </m:sub>
                    </m:sSub>
                    <m:d>
                      <m:dPr>
                        <m:ctrlPr>
                          <a:rPr lang="en-US" altLang="ko-KR" sz="1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  <m:r>
                          <a:rPr lang="en-US" altLang="ko-KR" sz="1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;</m:t>
                        </m:r>
                        <m:r>
                          <a:rPr lang="ko-KR" altLang="en-US" sz="1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altLang="ko-KR" sz="1200" dirty="0">
                    <a:sym typeface="Wingdings" panose="05000000000000000000" pitchFamily="2" charset="2"/>
                  </a:rPr>
                  <a:t> </a:t>
                </a:r>
                <a:r>
                  <a:rPr lang="ko-KR" altLang="en-US" sz="1200" dirty="0">
                    <a:sym typeface="Wingdings" panose="05000000000000000000" pitchFamily="2" charset="2"/>
                  </a:rPr>
                  <a:t>를</a:t>
                </a:r>
                <a:r>
                  <a:rPr lang="en-US" altLang="ko-KR" sz="1200" dirty="0">
                    <a:sym typeface="Wingdings" panose="05000000000000000000" pitchFamily="2" charset="2"/>
                  </a:rPr>
                  <a:t> </a:t>
                </a:r>
                <a:r>
                  <a:rPr lang="ko-KR" altLang="en-US" sz="1200" dirty="0">
                    <a:sym typeface="Wingdings" panose="05000000000000000000" pitchFamily="2" charset="2"/>
                  </a:rPr>
                  <a:t>갖는 </a:t>
                </a:r>
                <a:r>
                  <a:rPr lang="en-US" altLang="ko-KR" sz="1200" dirty="0">
                    <a:sym typeface="Wingdings" panose="05000000000000000000" pitchFamily="2" charset="2"/>
                  </a:rPr>
                  <a:t>axis-gaussian</a:t>
                </a:r>
                <a:r>
                  <a:rPr lang="ko-KR" altLang="en-US" sz="1200" dirty="0">
                    <a:sym typeface="Wingdings" panose="05000000000000000000" pitchFamily="2" charset="2"/>
                  </a:rPr>
                  <a:t>으로 정의</a:t>
                </a:r>
                <a:endParaRPr lang="en-US" altLang="ko-KR" sz="1200" dirty="0">
                  <a:sym typeface="Wingdings" panose="05000000000000000000" pitchFamily="2" charset="2"/>
                </a:endParaRPr>
              </a:p>
              <a:p>
                <a:pPr lvl="3"/>
                <a:endParaRPr lang="en-US" altLang="ko-KR" sz="1200" dirty="0">
                  <a:sym typeface="Wingdings" panose="05000000000000000000" pitchFamily="2" charset="2"/>
                </a:endParaRPr>
              </a:p>
              <a:p>
                <a:pPr lvl="3"/>
                <a:endParaRPr lang="en-US" altLang="ko-KR" sz="1200" dirty="0">
                  <a:sym typeface="Wingdings" panose="05000000000000000000" pitchFamily="2" charset="2"/>
                </a:endParaRPr>
              </a:p>
              <a:p>
                <a:pPr lvl="3"/>
                <a:endParaRPr lang="en-US" altLang="ko-KR" sz="1200" dirty="0">
                  <a:sym typeface="Wingdings" panose="05000000000000000000" pitchFamily="2" charset="2"/>
                </a:endParaRPr>
              </a:p>
              <a:p>
                <a:pPr lvl="3"/>
                <a:endParaRPr lang="en-US" altLang="ko-KR" sz="1200" dirty="0">
                  <a:sym typeface="Wingdings" panose="05000000000000000000" pitchFamily="2" charset="2"/>
                </a:endParaRPr>
              </a:p>
              <a:p>
                <a:pPr lvl="1"/>
                <a:endParaRPr lang="en-US" altLang="ko-KR" sz="1600" dirty="0">
                  <a:sym typeface="Wingdings" panose="05000000000000000000" pitchFamily="2" charset="2"/>
                </a:endParaRPr>
              </a:p>
              <a:p>
                <a:pPr lvl="1"/>
                <a:endParaRPr lang="en-US" altLang="ko-KR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BB30A51-7901-40CB-86F0-178B025A0D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2" y="1026160"/>
                <a:ext cx="11332755" cy="5278845"/>
              </a:xfrm>
              <a:blipFill>
                <a:blip r:embed="rId3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그룹 9">
            <a:extLst>
              <a:ext uri="{FF2B5EF4-FFF2-40B4-BE49-F238E27FC236}">
                <a16:creationId xmlns:a16="http://schemas.microsoft.com/office/drawing/2014/main" id="{A99D62E7-DE9E-7343-1482-1366D7F67D9D}"/>
              </a:ext>
            </a:extLst>
          </p:cNvPr>
          <p:cNvGrpSpPr/>
          <p:nvPr/>
        </p:nvGrpSpPr>
        <p:grpSpPr>
          <a:xfrm>
            <a:off x="4160687" y="3272349"/>
            <a:ext cx="3667697" cy="3032656"/>
            <a:chOff x="7418511" y="2524989"/>
            <a:chExt cx="3710963" cy="401702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9387C024-F553-C020-39B6-238A43EE9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18511" y="2524989"/>
              <a:ext cx="3710963" cy="4017025"/>
            </a:xfrm>
            <a:prstGeom prst="rect">
              <a:avLst/>
            </a:prstGeom>
          </p:spPr>
        </p:pic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674E5486-5410-C830-960B-AB2DC6101478}"/>
                </a:ext>
              </a:extLst>
            </p:cNvPr>
            <p:cNvGrpSpPr/>
            <p:nvPr/>
          </p:nvGrpSpPr>
          <p:grpSpPr>
            <a:xfrm>
              <a:off x="7918381" y="2689678"/>
              <a:ext cx="2347837" cy="2007013"/>
              <a:chOff x="7918381" y="2689678"/>
              <a:chExt cx="2347837" cy="2007013"/>
            </a:xfrm>
          </p:grpSpPr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CDD41514-A02D-F3C5-CCF4-0AD30EF0EFB4}"/>
                  </a:ext>
                </a:extLst>
              </p:cNvPr>
              <p:cNvSpPr/>
              <p:nvPr/>
            </p:nvSpPr>
            <p:spPr>
              <a:xfrm>
                <a:off x="7918381" y="2966678"/>
                <a:ext cx="2347837" cy="1730013"/>
              </a:xfrm>
              <a:prstGeom prst="rect">
                <a:avLst/>
              </a:prstGeom>
              <a:solidFill>
                <a:srgbClr val="FF0000">
                  <a:alpha val="10196"/>
                </a:srgb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D57FF3-D9A5-BF67-817A-BDBD37DA54B6}"/>
                  </a:ext>
                </a:extLst>
              </p:cNvPr>
              <p:cNvSpPr txBox="1"/>
              <p:nvPr/>
            </p:nvSpPr>
            <p:spPr>
              <a:xfrm>
                <a:off x="7918381" y="2689678"/>
                <a:ext cx="23478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Probabilistic branch</a:t>
                </a:r>
                <a:endParaRPr lang="ko-KR" altLang="en-US" sz="12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5832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173F9-3750-94DC-8DC5-58DC2AD11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F7E3C579-444D-E563-9E08-BA710063C4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F39255-D7AC-1122-46E8-7A457AC6C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>
            <a:normAutofit/>
          </a:bodyPr>
          <a:lstStyle/>
          <a:p>
            <a:r>
              <a:rPr lang="en-US" altLang="ko-KR" dirty="0">
                <a:sym typeface="Wingdings" panose="05000000000000000000" pitchFamily="2" charset="2"/>
              </a:rPr>
              <a:t>Probabilistic U-Net (</a:t>
            </a:r>
            <a:r>
              <a:rPr lang="en-US" altLang="ko-KR" dirty="0" err="1">
                <a:sym typeface="Wingdings" panose="05000000000000000000" pitchFamily="2" charset="2"/>
              </a:rPr>
              <a:t>NeurIPS</a:t>
            </a:r>
            <a:r>
              <a:rPr lang="en-US" altLang="ko-KR" dirty="0">
                <a:sym typeface="Wingdings" panose="05000000000000000000" pitchFamily="2" charset="2"/>
              </a:rPr>
              <a:t>, 2018)</a:t>
            </a:r>
          </a:p>
          <a:p>
            <a:pPr lvl="1"/>
            <a:r>
              <a:rPr lang="en-US" altLang="ko-KR" sz="1600" dirty="0">
                <a:sym typeface="Wingdings" panose="05000000000000000000" pitchFamily="2" charset="2"/>
              </a:rPr>
              <a:t>Posterior Net : </a:t>
            </a:r>
            <a:r>
              <a:rPr lang="en-US" altLang="ko-KR" sz="1600" u="sng" dirty="0">
                <a:sym typeface="Wingdings" panose="05000000000000000000" pitchFamily="2" charset="2"/>
              </a:rPr>
              <a:t>Prior Net</a:t>
            </a:r>
            <a:r>
              <a:rPr lang="ko-KR" altLang="en-US" sz="1600" u="sng" dirty="0">
                <a:sym typeface="Wingdings" panose="05000000000000000000" pitchFamily="2" charset="2"/>
              </a:rPr>
              <a:t>의 학습을 위한 </a:t>
            </a:r>
            <a:r>
              <a:rPr lang="ko-KR" altLang="en-US" sz="1600" dirty="0">
                <a:sym typeface="Wingdings" panose="05000000000000000000" pitchFamily="2" charset="2"/>
              </a:rPr>
              <a:t>추가적인 네트워크</a:t>
            </a:r>
            <a:endParaRPr lang="en-US" altLang="ko-KR" sz="1600" dirty="0">
              <a:sym typeface="Wingdings" panose="05000000000000000000" pitchFamily="2" charset="2"/>
            </a:endParaRPr>
          </a:p>
          <a:p>
            <a:pPr lvl="2"/>
            <a:r>
              <a:rPr lang="en-US" altLang="ko-KR" sz="1400" dirty="0">
                <a:sym typeface="Wingdings" panose="05000000000000000000" pitchFamily="2" charset="2"/>
              </a:rPr>
              <a:t>Prior</a:t>
            </a:r>
            <a:r>
              <a:rPr lang="ko-KR" altLang="en-US" sz="1400" dirty="0">
                <a:sym typeface="Wingdings" panose="05000000000000000000" pitchFamily="2" charset="2"/>
              </a:rPr>
              <a:t> </a:t>
            </a:r>
            <a:r>
              <a:rPr lang="en-US" altLang="ko-KR" sz="1400" dirty="0">
                <a:sym typeface="Wingdings" panose="05000000000000000000" pitchFamily="2" charset="2"/>
              </a:rPr>
              <a:t>net</a:t>
            </a:r>
            <a:r>
              <a:rPr lang="ko-KR" altLang="en-US" sz="1400" dirty="0">
                <a:sym typeface="Wingdings" panose="05000000000000000000" pitchFamily="2" charset="2"/>
              </a:rPr>
              <a:t>이 잠재 공간에서 적절한 </a:t>
            </a:r>
            <a:r>
              <a:rPr lang="en-US" altLang="ko-KR" sz="1400" dirty="0">
                <a:sym typeface="Wingdings" panose="05000000000000000000" pitchFamily="2" charset="2"/>
              </a:rPr>
              <a:t>segmentation variants</a:t>
            </a:r>
            <a:r>
              <a:rPr lang="ko-KR" altLang="en-US" sz="1400" dirty="0">
                <a:sym typeface="Wingdings" panose="05000000000000000000" pitchFamily="2" charset="2"/>
              </a:rPr>
              <a:t>를 찾을 수 있어야 함</a:t>
            </a:r>
            <a:endParaRPr lang="en-US" altLang="ko-KR" sz="1400" dirty="0">
              <a:sym typeface="Wingdings" panose="05000000000000000000" pitchFamily="2" charset="2"/>
            </a:endParaRPr>
          </a:p>
          <a:p>
            <a:pPr lvl="2"/>
            <a:r>
              <a:rPr lang="ko-KR" altLang="en-US" sz="1400" dirty="0">
                <a:sym typeface="Wingdings" panose="05000000000000000000" pitchFamily="2" charset="2"/>
              </a:rPr>
              <a:t>이를 도와주기 위해서 </a:t>
            </a:r>
            <a:r>
              <a:rPr lang="en-US" altLang="ko-KR" sz="1400" dirty="0">
                <a:sym typeface="Wingdings" panose="05000000000000000000" pitchFamily="2" charset="2"/>
              </a:rPr>
              <a:t>Posterior Net</a:t>
            </a:r>
            <a:r>
              <a:rPr lang="ko-KR" altLang="en-US" sz="1400" dirty="0">
                <a:sym typeface="Wingdings" panose="05000000000000000000" pitchFamily="2" charset="2"/>
              </a:rPr>
              <a:t>을 제안</a:t>
            </a:r>
            <a:endParaRPr lang="en-US" altLang="ko-KR" sz="1400" dirty="0">
              <a:sym typeface="Wingdings" panose="05000000000000000000" pitchFamily="2" charset="2"/>
            </a:endParaRPr>
          </a:p>
          <a:p>
            <a:pPr lvl="3"/>
            <a:r>
              <a:rPr lang="en-US" altLang="ko-KR" sz="1200" dirty="0">
                <a:sym typeface="Wingdings" panose="05000000000000000000" pitchFamily="2" charset="2"/>
              </a:rPr>
              <a:t>Posterior</a:t>
            </a:r>
            <a:r>
              <a:rPr lang="ko-KR" altLang="en-US" sz="1200" dirty="0">
                <a:sym typeface="Wingdings" panose="05000000000000000000" pitchFamily="2" charset="2"/>
              </a:rPr>
              <a:t> </a:t>
            </a:r>
            <a:r>
              <a:rPr lang="en-US" altLang="ko-KR" sz="1200" dirty="0">
                <a:sym typeface="Wingdings" panose="05000000000000000000" pitchFamily="2" charset="2"/>
              </a:rPr>
              <a:t>net</a:t>
            </a:r>
            <a:r>
              <a:rPr lang="ko-KR" altLang="en-US" sz="1200" dirty="0">
                <a:sym typeface="Wingdings" panose="05000000000000000000" pitchFamily="2" charset="2"/>
              </a:rPr>
              <a:t> </a:t>
            </a:r>
            <a:r>
              <a:rPr lang="en-US" altLang="ko-KR" sz="1200" dirty="0">
                <a:sym typeface="Wingdings" panose="05000000000000000000" pitchFamily="2" charset="2"/>
              </a:rPr>
              <a:t>:</a:t>
            </a:r>
            <a:r>
              <a:rPr lang="ko-KR" altLang="en-US" sz="1200" dirty="0">
                <a:sym typeface="Wingdings" panose="05000000000000000000" pitchFamily="2" charset="2"/>
              </a:rPr>
              <a:t> 입력 이미지 </a:t>
            </a:r>
            <a:r>
              <a:rPr lang="en-US" altLang="ko-KR" sz="1200" dirty="0">
                <a:sym typeface="Wingdings" panose="05000000000000000000" pitchFamily="2" charset="2"/>
              </a:rPr>
              <a:t>X</a:t>
            </a:r>
            <a:r>
              <a:rPr lang="ko-KR" altLang="en-US" sz="1200" dirty="0">
                <a:sym typeface="Wingdings" panose="05000000000000000000" pitchFamily="2" charset="2"/>
              </a:rPr>
              <a:t>와 </a:t>
            </a:r>
            <a:r>
              <a:rPr lang="en-US" altLang="ko-KR" sz="1200" dirty="0">
                <a:sym typeface="Wingdings" panose="05000000000000000000" pitchFamily="2" charset="2"/>
              </a:rPr>
              <a:t>GT mask Y</a:t>
            </a:r>
            <a:r>
              <a:rPr lang="ko-KR" altLang="en-US" sz="1200" dirty="0">
                <a:sym typeface="Wingdings" panose="05000000000000000000" pitchFamily="2" charset="2"/>
              </a:rPr>
              <a:t>를 받아</a:t>
            </a:r>
            <a:r>
              <a:rPr lang="en-US" altLang="ko-KR" sz="1200" dirty="0"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ym typeface="Wingdings" panose="05000000000000000000" pitchFamily="2" charset="2"/>
              </a:rPr>
              <a:t>잠재 공간에서 해당하는 </a:t>
            </a:r>
            <a:r>
              <a:rPr lang="en-US" altLang="ko-KR" sz="1200" dirty="0">
                <a:sym typeface="Wingdings" panose="05000000000000000000" pitchFamily="2" charset="2"/>
              </a:rPr>
              <a:t>segment variants</a:t>
            </a:r>
            <a:r>
              <a:rPr lang="ko-KR" altLang="en-US" sz="1200" dirty="0">
                <a:sym typeface="Wingdings" panose="05000000000000000000" pitchFamily="2" charset="2"/>
              </a:rPr>
              <a:t>를 추정</a:t>
            </a:r>
            <a:endParaRPr lang="en-US" altLang="ko-KR" sz="1200" dirty="0">
              <a:sym typeface="Wingdings" panose="05000000000000000000" pitchFamily="2" charset="2"/>
            </a:endParaRPr>
          </a:p>
          <a:p>
            <a:pPr lvl="3"/>
            <a:endParaRPr lang="en-US" altLang="ko-KR" sz="1200" dirty="0">
              <a:sym typeface="Wingdings" panose="05000000000000000000" pitchFamily="2" charset="2"/>
            </a:endParaRPr>
          </a:p>
          <a:p>
            <a:pPr lvl="3"/>
            <a:endParaRPr lang="en-US" altLang="ko-KR" sz="1200" dirty="0">
              <a:sym typeface="Wingdings" panose="05000000000000000000" pitchFamily="2" charset="2"/>
            </a:endParaRPr>
          </a:p>
          <a:p>
            <a:pPr lvl="3"/>
            <a:endParaRPr lang="en-US" altLang="ko-KR" sz="1200" dirty="0">
              <a:sym typeface="Wingdings" panose="05000000000000000000" pitchFamily="2" charset="2"/>
            </a:endParaRPr>
          </a:p>
          <a:p>
            <a:pPr lvl="3"/>
            <a:endParaRPr lang="en-US" altLang="ko-KR" sz="1200" dirty="0">
              <a:sym typeface="Wingdings" panose="05000000000000000000" pitchFamily="2" charset="2"/>
            </a:endParaRPr>
          </a:p>
          <a:p>
            <a:pPr lvl="1"/>
            <a:endParaRPr lang="en-US" altLang="ko-KR" sz="1600" dirty="0">
              <a:sym typeface="Wingdings" panose="05000000000000000000" pitchFamily="2" charset="2"/>
            </a:endParaRPr>
          </a:p>
          <a:p>
            <a:pPr lvl="1"/>
            <a:endParaRPr lang="en-US" altLang="ko-KR" dirty="0">
              <a:sym typeface="Wingdings" panose="05000000000000000000" pitchFamily="2" charset="2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2266E88-9274-6F00-4BB1-7EB483755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37" y="4110545"/>
            <a:ext cx="5090945" cy="567162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955929BE-AFFF-310D-69F1-F92443816CEC}"/>
              </a:ext>
            </a:extLst>
          </p:cNvPr>
          <p:cNvGrpSpPr/>
          <p:nvPr/>
        </p:nvGrpSpPr>
        <p:grpSpPr>
          <a:xfrm>
            <a:off x="6543192" y="3279969"/>
            <a:ext cx="5308600" cy="3294418"/>
            <a:chOff x="1422400" y="2579658"/>
            <a:chExt cx="5921820" cy="4029460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87F21B92-EDFE-02FE-E755-B8C89FE6F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2400" y="2579658"/>
              <a:ext cx="5921820" cy="4029460"/>
            </a:xfrm>
            <a:prstGeom prst="rect">
              <a:avLst/>
            </a:prstGeom>
          </p:spPr>
        </p:pic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C0EE9256-4590-8F4D-ECBE-C999357CAA67}"/>
                </a:ext>
              </a:extLst>
            </p:cNvPr>
            <p:cNvGrpSpPr/>
            <p:nvPr/>
          </p:nvGrpSpPr>
          <p:grpSpPr>
            <a:xfrm>
              <a:off x="2122185" y="2800574"/>
              <a:ext cx="4303958" cy="2469925"/>
              <a:chOff x="7939940" y="2524988"/>
              <a:chExt cx="4303958" cy="2469925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08049DAC-F778-2A2E-6872-853F4C1235E8}"/>
                  </a:ext>
                </a:extLst>
              </p:cNvPr>
              <p:cNvSpPr/>
              <p:nvPr/>
            </p:nvSpPr>
            <p:spPr>
              <a:xfrm>
                <a:off x="7939940" y="2524988"/>
                <a:ext cx="4303958" cy="2469925"/>
              </a:xfrm>
              <a:prstGeom prst="rect">
                <a:avLst/>
              </a:prstGeom>
              <a:solidFill>
                <a:srgbClr val="FF0000">
                  <a:alpha val="10196"/>
                </a:srgb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C49D07D-B9A7-F4CB-563B-47554127528E}"/>
                  </a:ext>
                </a:extLst>
              </p:cNvPr>
              <p:cNvSpPr txBox="1"/>
              <p:nvPr/>
            </p:nvSpPr>
            <p:spPr>
              <a:xfrm>
                <a:off x="7939940" y="2637222"/>
                <a:ext cx="23478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Probabilistic branch</a:t>
                </a:r>
                <a:endParaRPr lang="ko-KR" altLang="en-US" sz="12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F21FF2C-89C5-BC2A-5050-2E306E467C7F}"/>
              </a:ext>
            </a:extLst>
          </p:cNvPr>
          <p:cNvSpPr txBox="1"/>
          <p:nvPr/>
        </p:nvSpPr>
        <p:spPr>
          <a:xfrm>
            <a:off x="2525612" y="4619524"/>
            <a:ext cx="1197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Prior Net </a:t>
            </a:r>
            <a:r>
              <a:rPr lang="ko-KR" altLang="en-US" sz="12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분포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F70706-ADE1-7858-4EE0-1112AA489D22}"/>
              </a:ext>
            </a:extLst>
          </p:cNvPr>
          <p:cNvSpPr txBox="1"/>
          <p:nvPr/>
        </p:nvSpPr>
        <p:spPr>
          <a:xfrm>
            <a:off x="3812327" y="4619524"/>
            <a:ext cx="1655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Posterior Net </a:t>
            </a:r>
            <a:r>
              <a:rPr lang="ko-KR" altLang="en-US" sz="12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분포</a:t>
            </a:r>
          </a:p>
        </p:txBody>
      </p:sp>
    </p:spTree>
    <p:extLst>
      <p:ext uri="{BB962C8B-B14F-4D97-AF65-F5344CB8AC3E}">
        <p14:creationId xmlns:p14="http://schemas.microsoft.com/office/powerpoint/2010/main" val="3141778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215CB-AC55-6F19-6FCC-513AA9BF8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3E32048-9658-76A6-737A-DC37CB16E5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749BAB-ABD3-F22F-7A00-0C8D2CD85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>
            <a:normAutofit/>
          </a:bodyPr>
          <a:lstStyle/>
          <a:p>
            <a:r>
              <a:rPr lang="en-US" altLang="ko-KR" dirty="0">
                <a:sym typeface="Wingdings" panose="05000000000000000000" pitchFamily="2" charset="2"/>
              </a:rPr>
              <a:t>Probabilistic U-Net (</a:t>
            </a:r>
            <a:r>
              <a:rPr lang="en-US" altLang="ko-KR" dirty="0" err="1">
                <a:sym typeface="Wingdings" panose="05000000000000000000" pitchFamily="2" charset="2"/>
              </a:rPr>
              <a:t>NeurIPS</a:t>
            </a:r>
            <a:r>
              <a:rPr lang="en-US" altLang="ko-KR" dirty="0">
                <a:sym typeface="Wingdings" panose="05000000000000000000" pitchFamily="2" charset="2"/>
              </a:rPr>
              <a:t>, 2018)</a:t>
            </a:r>
          </a:p>
          <a:p>
            <a:pPr lvl="1"/>
            <a:r>
              <a:rPr lang="en-US" altLang="ko-KR" sz="1600" dirty="0">
                <a:sym typeface="Wingdings" panose="05000000000000000000" pitchFamily="2" charset="2"/>
              </a:rPr>
              <a:t>Loss Function</a:t>
            </a:r>
          </a:p>
          <a:p>
            <a:pPr lvl="2"/>
            <a:r>
              <a:rPr lang="ko-KR" altLang="en-US" sz="1400" dirty="0">
                <a:sym typeface="Wingdings" panose="05000000000000000000" pitchFamily="2" charset="2"/>
              </a:rPr>
              <a:t>목표 </a:t>
            </a:r>
            <a:r>
              <a:rPr lang="en-US" altLang="ko-KR" sz="1400" dirty="0">
                <a:sym typeface="Wingdings" panose="05000000000000000000" pitchFamily="2" charset="2"/>
              </a:rPr>
              <a:t>: </a:t>
            </a:r>
            <a:r>
              <a:rPr lang="ko-KR" altLang="en-US" sz="1400" dirty="0">
                <a:sym typeface="Wingdings" panose="05000000000000000000" pitchFamily="2" charset="2"/>
              </a:rPr>
              <a:t>하나의 입력 이미지에 대해 </a:t>
            </a:r>
            <a:r>
              <a:rPr lang="ko-KR" altLang="en-US" sz="1400" b="1" u="sng" dirty="0">
                <a:sym typeface="Wingdings" panose="05000000000000000000" pitchFamily="2" charset="2"/>
              </a:rPr>
              <a:t>정확</a:t>
            </a:r>
            <a:r>
              <a:rPr lang="ko-KR" altLang="en-US" sz="1400" dirty="0">
                <a:sym typeface="Wingdings" panose="05000000000000000000" pitchFamily="2" charset="2"/>
              </a:rPr>
              <a:t>하면서 </a:t>
            </a:r>
            <a:r>
              <a:rPr lang="ko-KR" altLang="en-US" sz="1400" b="1" u="sng" dirty="0">
                <a:sym typeface="Wingdings" panose="05000000000000000000" pitchFamily="2" charset="2"/>
              </a:rPr>
              <a:t>다양</a:t>
            </a:r>
            <a:r>
              <a:rPr lang="ko-KR" altLang="en-US" sz="1400" dirty="0">
                <a:sym typeface="Wingdings" panose="05000000000000000000" pitchFamily="2" charset="2"/>
              </a:rPr>
              <a:t>한 마스크 생성</a:t>
            </a:r>
            <a:endParaRPr lang="en-US" altLang="ko-KR" sz="1400" dirty="0">
              <a:sym typeface="Wingdings" panose="05000000000000000000" pitchFamily="2" charset="2"/>
            </a:endParaRPr>
          </a:p>
          <a:p>
            <a:pPr lvl="3"/>
            <a:r>
              <a:rPr lang="en-US" altLang="ko-KR" sz="1200" b="1" dirty="0">
                <a:sym typeface="Wingdings" panose="05000000000000000000" pitchFamily="2" charset="2"/>
              </a:rPr>
              <a:t>Cross-Entropy</a:t>
            </a:r>
            <a:r>
              <a:rPr lang="en-US" altLang="ko-KR" sz="1200" dirty="0">
                <a:sym typeface="Wingdings" panose="05000000000000000000" pitchFamily="2" charset="2"/>
              </a:rPr>
              <a:t> : </a:t>
            </a:r>
            <a:r>
              <a:rPr lang="ko-KR" altLang="en-US" sz="1200" dirty="0">
                <a:sym typeface="Wingdings" panose="05000000000000000000" pitchFamily="2" charset="2"/>
              </a:rPr>
              <a:t>생성한 마스크가 실제 </a:t>
            </a:r>
            <a:r>
              <a:rPr lang="en-US" altLang="ko-KR" sz="1200" dirty="0">
                <a:sym typeface="Wingdings" panose="05000000000000000000" pitchFamily="2" charset="2"/>
              </a:rPr>
              <a:t>GT </a:t>
            </a:r>
            <a:r>
              <a:rPr lang="ko-KR" altLang="en-US" sz="1200" dirty="0">
                <a:sym typeface="Wingdings" panose="05000000000000000000" pitchFamily="2" charset="2"/>
              </a:rPr>
              <a:t>마스크와 유사해지도록</a:t>
            </a:r>
            <a:r>
              <a:rPr lang="en-US" altLang="ko-KR" sz="1200" dirty="0">
                <a:sym typeface="Wingdings" panose="05000000000000000000" pitchFamily="2" charset="2"/>
              </a:rPr>
              <a:t>!</a:t>
            </a:r>
          </a:p>
          <a:p>
            <a:pPr lvl="3"/>
            <a:r>
              <a:rPr lang="en-US" altLang="ko-KR" sz="1200" b="1" dirty="0">
                <a:sym typeface="Wingdings" panose="05000000000000000000" pitchFamily="2" charset="2"/>
              </a:rPr>
              <a:t>KL divergence loss </a:t>
            </a:r>
            <a:r>
              <a:rPr lang="en-US" altLang="ko-KR" sz="1200" dirty="0">
                <a:sym typeface="Wingdings" panose="05000000000000000000" pitchFamily="2" charset="2"/>
              </a:rPr>
              <a:t>: posterior</a:t>
            </a:r>
            <a:r>
              <a:rPr lang="ko-KR" altLang="en-US" sz="1200" dirty="0">
                <a:sym typeface="Wingdings" panose="05000000000000000000" pitchFamily="2" charset="2"/>
              </a:rPr>
              <a:t> 분포와 </a:t>
            </a:r>
            <a:r>
              <a:rPr lang="en-US" altLang="ko-KR" sz="1200" dirty="0">
                <a:sym typeface="Wingdings" panose="05000000000000000000" pitchFamily="2" charset="2"/>
              </a:rPr>
              <a:t>prior </a:t>
            </a:r>
            <a:r>
              <a:rPr lang="ko-KR" altLang="en-US" sz="1200" dirty="0">
                <a:sym typeface="Wingdings" panose="05000000000000000000" pitchFamily="2" charset="2"/>
              </a:rPr>
              <a:t>분포가 유사해지도록</a:t>
            </a:r>
            <a:r>
              <a:rPr lang="en-US" altLang="ko-KR" sz="1200" dirty="0">
                <a:sym typeface="Wingdings" panose="05000000000000000000" pitchFamily="2" charset="2"/>
              </a:rPr>
              <a:t>!</a:t>
            </a:r>
          </a:p>
          <a:p>
            <a:pPr lvl="1"/>
            <a:endParaRPr lang="en-US" altLang="ko-KR" b="1" dirty="0">
              <a:sym typeface="Wingdings" panose="05000000000000000000" pitchFamily="2" charset="2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D765BD07-1EA2-B55C-8C12-BD5B001B06A5}"/>
              </a:ext>
            </a:extLst>
          </p:cNvPr>
          <p:cNvGrpSpPr/>
          <p:nvPr/>
        </p:nvGrpSpPr>
        <p:grpSpPr>
          <a:xfrm>
            <a:off x="6549614" y="3010587"/>
            <a:ext cx="5308600" cy="3294418"/>
            <a:chOff x="3534325" y="3010587"/>
            <a:chExt cx="5308600" cy="3294418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736EB3AF-56B7-2BD1-7F6E-F58B72E4A312}"/>
                </a:ext>
              </a:extLst>
            </p:cNvPr>
            <p:cNvGrpSpPr/>
            <p:nvPr/>
          </p:nvGrpSpPr>
          <p:grpSpPr>
            <a:xfrm>
              <a:off x="3534325" y="3010587"/>
              <a:ext cx="5308600" cy="3294418"/>
              <a:chOff x="1422400" y="2579658"/>
              <a:chExt cx="5921820" cy="4029460"/>
            </a:xfrm>
          </p:grpSpPr>
          <p:pic>
            <p:nvPicPr>
              <p:cNvPr id="6" name="그림 5">
                <a:extLst>
                  <a:ext uri="{FF2B5EF4-FFF2-40B4-BE49-F238E27FC236}">
                    <a16:creationId xmlns:a16="http://schemas.microsoft.com/office/drawing/2014/main" id="{481C3F1D-FA93-9D30-439E-321234C04D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2400" y="2579658"/>
                <a:ext cx="5921820" cy="4029460"/>
              </a:xfrm>
              <a:prstGeom prst="rect">
                <a:avLst/>
              </a:prstGeom>
            </p:spPr>
          </p:pic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5F56823B-38E7-EB32-1904-4FD01570D3C2}"/>
                  </a:ext>
                </a:extLst>
              </p:cNvPr>
              <p:cNvSpPr/>
              <p:nvPr/>
            </p:nvSpPr>
            <p:spPr>
              <a:xfrm>
                <a:off x="5399182" y="5095259"/>
                <a:ext cx="1945038" cy="1513859"/>
              </a:xfrm>
              <a:prstGeom prst="rect">
                <a:avLst/>
              </a:prstGeom>
              <a:solidFill>
                <a:srgbClr val="FF0000">
                  <a:alpha val="10196"/>
                </a:srgb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3A519F80-7642-A249-012D-C96783961B7C}"/>
                </a:ext>
              </a:extLst>
            </p:cNvPr>
            <p:cNvSpPr/>
            <p:nvPr/>
          </p:nvSpPr>
          <p:spPr>
            <a:xfrm>
              <a:off x="5130800" y="4000500"/>
              <a:ext cx="2247899" cy="902787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EA1077B7-D4E8-5F3A-4D9E-8E6F28112B23}"/>
              </a:ext>
            </a:extLst>
          </p:cNvPr>
          <p:cNvGrpSpPr/>
          <p:nvPr/>
        </p:nvGrpSpPr>
        <p:grpSpPr>
          <a:xfrm>
            <a:off x="626026" y="3665582"/>
            <a:ext cx="5308601" cy="2093220"/>
            <a:chOff x="575226" y="3165388"/>
            <a:chExt cx="5308601" cy="2093220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4AC1B231-C81B-2126-C2C3-09751072A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1392"/>
            <a:stretch/>
          </p:blipFill>
          <p:spPr>
            <a:xfrm>
              <a:off x="575226" y="3442387"/>
              <a:ext cx="5308601" cy="592448"/>
            </a:xfrm>
            <a:prstGeom prst="rect">
              <a:avLst/>
            </a:prstGeom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5A01EFF9-DF9E-FF2E-0908-EAD5FE773AED}"/>
                </a:ext>
              </a:extLst>
            </p:cNvPr>
            <p:cNvSpPr/>
            <p:nvPr/>
          </p:nvSpPr>
          <p:spPr>
            <a:xfrm>
              <a:off x="3340851" y="3442387"/>
              <a:ext cx="2385538" cy="59244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E062AB9A-8787-0292-CF5A-52E12D8AC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9268"/>
            <a:stretch/>
          </p:blipFill>
          <p:spPr>
            <a:xfrm>
              <a:off x="1798012" y="4281248"/>
              <a:ext cx="3689351" cy="592448"/>
            </a:xfrm>
            <a:prstGeom prst="rect">
              <a:avLst/>
            </a:prstGeom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51221B4C-D4EF-01EA-CFFA-0102D6DF6C7D}"/>
                </a:ext>
              </a:extLst>
            </p:cNvPr>
            <p:cNvSpPr/>
            <p:nvPr/>
          </p:nvSpPr>
          <p:spPr>
            <a:xfrm>
              <a:off x="2296849" y="4281248"/>
              <a:ext cx="3190514" cy="6445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9CE396-F727-6F4F-10F3-4E8E724D6709}"/>
                </a:ext>
              </a:extLst>
            </p:cNvPr>
            <p:cNvSpPr txBox="1"/>
            <p:nvPr/>
          </p:nvSpPr>
          <p:spPr>
            <a:xfrm>
              <a:off x="2296849" y="4981609"/>
              <a:ext cx="21047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KL</a:t>
              </a:r>
              <a:r>
                <a:rPr lang="ko-KR" altLang="en-US" sz="12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</a:t>
              </a:r>
              <a:r>
                <a:rPr lang="en-US" altLang="ko-KR" sz="12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Divergence Loss</a:t>
              </a:r>
              <a:endParaRPr lang="ko-KR" altLang="en-US" sz="12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DD5FE9-7D92-5B38-3DBF-C734D0E40585}"/>
                </a:ext>
              </a:extLst>
            </p:cNvPr>
            <p:cNvSpPr txBox="1"/>
            <p:nvPr/>
          </p:nvSpPr>
          <p:spPr>
            <a:xfrm>
              <a:off x="3338721" y="3165388"/>
              <a:ext cx="21047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Cross-entropy Loss</a:t>
              </a:r>
              <a:endParaRPr lang="ko-KR" altLang="en-US" sz="12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041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13435</TotalTime>
  <Words>1106</Words>
  <Application>Microsoft Office PowerPoint</Application>
  <PresentationFormat>와이드스크린</PresentationFormat>
  <Paragraphs>195</Paragraphs>
  <Slides>23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5" baseType="lpstr">
      <vt:lpstr>KoPubWorld돋움체 Bold</vt:lpstr>
      <vt:lpstr>KoPubWorld돋움체 Light</vt:lpstr>
      <vt:lpstr>KoPubWorld돋움체 Medium</vt:lpstr>
      <vt:lpstr>Malgun Gothic Semilight</vt:lpstr>
      <vt:lpstr>맑은 고딕</vt:lpstr>
      <vt:lpstr>Arial</vt:lpstr>
      <vt:lpstr>Calibri</vt:lpstr>
      <vt:lpstr>Calibri Light</vt:lpstr>
      <vt:lpstr>Cambria Math</vt:lpstr>
      <vt:lpstr>Wingdings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cs.hong</dc:creator>
  <cp:lastModifiedBy>노승하</cp:lastModifiedBy>
  <cp:revision>2724</cp:revision>
  <dcterms:created xsi:type="dcterms:W3CDTF">2022-02-02T04:32:22Z</dcterms:created>
  <dcterms:modified xsi:type="dcterms:W3CDTF">2025-02-05T01:05:04Z</dcterms:modified>
</cp:coreProperties>
</file>