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70" r:id="rId1"/>
  </p:sldMasterIdLst>
  <p:notesMasterIdLst>
    <p:notesMasterId r:id="rId23"/>
  </p:notesMasterIdLst>
  <p:sldIdLst>
    <p:sldId id="342" r:id="rId2"/>
    <p:sldId id="346" r:id="rId3"/>
    <p:sldId id="407" r:id="rId4"/>
    <p:sldId id="466" r:id="rId5"/>
    <p:sldId id="468" r:id="rId6"/>
    <p:sldId id="467" r:id="rId7"/>
    <p:sldId id="452" r:id="rId8"/>
    <p:sldId id="453" r:id="rId9"/>
    <p:sldId id="454" r:id="rId10"/>
    <p:sldId id="455" r:id="rId11"/>
    <p:sldId id="456" r:id="rId12"/>
    <p:sldId id="457" r:id="rId13"/>
    <p:sldId id="459" r:id="rId14"/>
    <p:sldId id="458" r:id="rId15"/>
    <p:sldId id="460" r:id="rId16"/>
    <p:sldId id="461" r:id="rId17"/>
    <p:sldId id="462" r:id="rId18"/>
    <p:sldId id="463" r:id="rId19"/>
    <p:sldId id="464" r:id="rId20"/>
    <p:sldId id="465" r:id="rId21"/>
    <p:sldId id="451" r:id="rId22"/>
  </p:sldIdLst>
  <p:sldSz cx="12192000" cy="6858000"/>
  <p:notesSz cx="6831013" cy="9853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문 기렴" initials="문기" lastIdx="1" clrIdx="0">
    <p:extLst>
      <p:ext uri="{19B8F6BF-5375-455C-9EA6-DF929625EA0E}">
        <p15:presenceInfo xmlns:p15="http://schemas.microsoft.com/office/powerpoint/2012/main" userId="0a84f5e582197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4B2E1"/>
    <a:srgbClr val="AA72D4"/>
    <a:srgbClr val="FF5B5B"/>
    <a:srgbClr val="391DFF"/>
    <a:srgbClr val="00DCEE"/>
    <a:srgbClr val="FF9900"/>
    <a:srgbClr val="FFFF00"/>
    <a:srgbClr val="FFFFFF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86555" autoAdjust="0"/>
  </p:normalViewPr>
  <p:slideViewPr>
    <p:cSldViewPr snapToGrid="0">
      <p:cViewPr varScale="1">
        <p:scale>
          <a:sx n="96" d="100"/>
          <a:sy n="96" d="100"/>
        </p:scale>
        <p:origin x="1254" y="9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69326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2025-02-05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1231900"/>
            <a:ext cx="5910263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3102" y="4742051"/>
            <a:ext cx="5464810" cy="38798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69326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9B2DA-7CE5-8CA3-81CA-3999CC8DD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36F0E9D-8FEA-F124-18E6-987A6C14C0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ADD8AD7-654D-8501-2708-E55828E4D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구현 코드에서는 다음과 같이 구성되어 있는데</a:t>
            </a:r>
            <a:r>
              <a:rPr lang="en-US" altLang="ko-KR" dirty="0"/>
              <a:t>, encoder</a:t>
            </a:r>
            <a:r>
              <a:rPr lang="ko-KR" altLang="en-US" dirty="0"/>
              <a:t>의 </a:t>
            </a:r>
            <a:r>
              <a:rPr lang="en-US" altLang="ko-KR" dirty="0"/>
              <a:t>output</a:t>
            </a:r>
            <a:r>
              <a:rPr lang="ko-KR" altLang="en-US" dirty="0"/>
              <a:t>과 </a:t>
            </a:r>
            <a:r>
              <a:rPr lang="en-US" altLang="ko-KR" dirty="0" err="1"/>
              <a:t>concat</a:t>
            </a:r>
            <a:r>
              <a:rPr lang="ko-KR" altLang="en-US" dirty="0"/>
              <a:t>되는 과정에서 늘어난 채널 수를 </a:t>
            </a:r>
            <a:r>
              <a:rPr lang="en-US" altLang="ko-KR" dirty="0"/>
              <a:t>conv</a:t>
            </a:r>
            <a:r>
              <a:rPr lang="ko-KR" altLang="en-US" dirty="0"/>
              <a:t>를 통해 다시 인풋의 채널로</a:t>
            </a:r>
            <a:endParaRPr lang="en-US" altLang="ko-KR" dirty="0"/>
          </a:p>
          <a:p>
            <a:r>
              <a:rPr lang="ko-KR" altLang="en-US" dirty="0"/>
              <a:t>맞추면서 채널 수가 감소한다</a:t>
            </a:r>
            <a:r>
              <a:rPr lang="en-US" altLang="ko-KR" dirty="0"/>
              <a:t>. </a:t>
            </a:r>
            <a:r>
              <a:rPr lang="ko-KR" altLang="en-US" dirty="0"/>
              <a:t>저자는 이를 </a:t>
            </a:r>
            <a:r>
              <a:rPr lang="en-US" altLang="ko-KR" dirty="0"/>
              <a:t>Deep-wise conv</a:t>
            </a:r>
            <a:r>
              <a:rPr lang="ko-KR" altLang="en-US" dirty="0"/>
              <a:t>를 </a:t>
            </a:r>
            <a:r>
              <a:rPr lang="ko-KR" altLang="en-US" dirty="0" err="1"/>
              <a:t>연산량을</a:t>
            </a:r>
            <a:r>
              <a:rPr lang="ko-KR" altLang="en-US" dirty="0"/>
              <a:t> 감소시키는 목적으로 배치한 것으로 보인다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446E819-9FB7-F5B0-055F-012FCA65C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5856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0130F-40EF-6581-381D-EC547387E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274ADCB-5989-6DB1-547E-344A14FB35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3BB9CCE-913E-21A4-CD99-D15BD03649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7F4C0FF-1796-F6C7-CF72-AF2E0C48DC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2933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1BEF1-2FF3-71BC-0AEE-213C6851D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AFA1A21-882C-4A00-911C-DEB2773FBA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DC99C6D-5C3F-A934-01E6-5F23FC1D7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Dilated conv</a:t>
            </a:r>
            <a:r>
              <a:rPr lang="ko-KR" altLang="en-US" dirty="0"/>
              <a:t>를 썼을 때 장점 </a:t>
            </a:r>
            <a:r>
              <a:rPr lang="en-US" altLang="ko-KR" dirty="0"/>
              <a:t>receptive field </a:t>
            </a:r>
            <a:r>
              <a:rPr lang="ko-KR" altLang="en-US" dirty="0"/>
              <a:t>확장 및 </a:t>
            </a:r>
            <a:r>
              <a:rPr lang="en-US" altLang="ko-KR" dirty="0"/>
              <a:t>global</a:t>
            </a:r>
            <a:r>
              <a:rPr lang="ko-KR" altLang="en-US" dirty="0"/>
              <a:t>한 </a:t>
            </a:r>
            <a:r>
              <a:rPr lang="en-US" altLang="ko-KR" dirty="0"/>
              <a:t>context </a:t>
            </a:r>
            <a:r>
              <a:rPr lang="ko-KR" altLang="en-US" dirty="0"/>
              <a:t>고려</a:t>
            </a:r>
            <a:endParaRPr lang="en-US" altLang="ko-KR" dirty="0"/>
          </a:p>
          <a:p>
            <a:r>
              <a:rPr lang="en-US" altLang="ko-KR" dirty="0"/>
              <a:t>Shallow-wise conv</a:t>
            </a:r>
            <a:r>
              <a:rPr lang="ko-KR" altLang="en-US" dirty="0"/>
              <a:t>는  서로 다른 </a:t>
            </a:r>
            <a:r>
              <a:rPr lang="en-US" altLang="ko-KR" dirty="0"/>
              <a:t>dilation rate</a:t>
            </a:r>
            <a:r>
              <a:rPr lang="ko-KR" altLang="en-US" dirty="0"/>
              <a:t>를 적용해 합치는 방식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38011-8728-E784-CE63-517E51A938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6479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A5E16-5E7F-CB43-F88B-C4964DB3F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EFD2800-157E-416A-2832-8797B736F6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C27F3F0-7699-45E2-9D9E-943E7E25FF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Conv</a:t>
            </a:r>
            <a:r>
              <a:rPr lang="ko-KR" altLang="en-US" dirty="0"/>
              <a:t>들의 채널 수를 유지하면서 </a:t>
            </a:r>
            <a:r>
              <a:rPr lang="en-US" altLang="ko-KR" dirty="0"/>
              <a:t>dilation </a:t>
            </a:r>
            <a:r>
              <a:rPr lang="ko-KR" altLang="en-US" dirty="0"/>
              <a:t>적용하여 </a:t>
            </a:r>
            <a:r>
              <a:rPr lang="en-US" altLang="ko-KR" dirty="0"/>
              <a:t>receptive field</a:t>
            </a:r>
            <a:r>
              <a:rPr lang="ko-KR" altLang="en-US" dirty="0"/>
              <a:t>를 확장한다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F6A0A1A-BD7B-AC34-CE53-3CEFC1B28D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9744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F0BF4-F500-B029-0C88-9435CD54C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7324504-0504-F0F3-EBC5-5362FDBC4B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ECE6BD4-3CDD-E52A-D5EA-B147CBB59F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Spatial</a:t>
            </a:r>
            <a:r>
              <a:rPr lang="ko-KR" altLang="en-US" dirty="0"/>
              <a:t> 정보와 </a:t>
            </a:r>
            <a:r>
              <a:rPr lang="en-US" altLang="ko-KR" dirty="0"/>
              <a:t>channel </a:t>
            </a:r>
            <a:r>
              <a:rPr lang="ko-KR" altLang="en-US" dirty="0"/>
              <a:t>간의 정보를 추출하기 위한 단계이며 </a:t>
            </a:r>
            <a:r>
              <a:rPr lang="en-US" altLang="ko-KR" dirty="0"/>
              <a:t>SA </a:t>
            </a:r>
            <a:r>
              <a:rPr lang="ko-KR" altLang="en-US" dirty="0"/>
              <a:t>모듈과</a:t>
            </a:r>
            <a:r>
              <a:rPr lang="en-US" altLang="ko-KR" dirty="0"/>
              <a:t> SEA </a:t>
            </a:r>
            <a:r>
              <a:rPr lang="ko-KR" altLang="en-US" dirty="0"/>
              <a:t>모듈이 각각의 역할을 한다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Convolution block attention module</a:t>
            </a:r>
            <a:r>
              <a:rPr lang="ko-KR" altLang="en-US" dirty="0"/>
              <a:t>이라는 논문에서 제안하는 두 가지 모듈 구조를</a:t>
            </a:r>
            <a:r>
              <a:rPr lang="en-US" altLang="ko-KR" dirty="0"/>
              <a:t> </a:t>
            </a:r>
            <a:r>
              <a:rPr lang="ko-KR" altLang="en-US" dirty="0"/>
              <a:t>따라</a:t>
            </a:r>
            <a:r>
              <a:rPr lang="en-US" altLang="ko-KR" dirty="0"/>
              <a:t> </a:t>
            </a:r>
            <a:r>
              <a:rPr lang="ko-KR" altLang="en-US" dirty="0"/>
              <a:t>구현되었지만</a:t>
            </a:r>
            <a:r>
              <a:rPr lang="en-US" altLang="ko-KR" dirty="0"/>
              <a:t>, </a:t>
            </a:r>
            <a:r>
              <a:rPr lang="ko-KR" altLang="en-US" dirty="0"/>
              <a:t>논문 그림에서는 </a:t>
            </a:r>
            <a:r>
              <a:rPr lang="en-US" altLang="ko-KR" dirty="0"/>
              <a:t>SEA </a:t>
            </a:r>
            <a:r>
              <a:rPr lang="ko-KR" altLang="en-US" dirty="0"/>
              <a:t>모듈의 경우</a:t>
            </a:r>
            <a:endParaRPr lang="en-US" altLang="ko-KR" dirty="0"/>
          </a:p>
          <a:p>
            <a:r>
              <a:rPr lang="en-US" altLang="ko-KR" dirty="0"/>
              <a:t>Squeeze and excitation network </a:t>
            </a:r>
            <a:r>
              <a:rPr lang="ko-KR" altLang="en-US" dirty="0"/>
              <a:t>논문의 모듈을 소개한다</a:t>
            </a:r>
            <a:r>
              <a:rPr lang="en-US" altLang="ko-KR" dirty="0"/>
              <a:t>. </a:t>
            </a:r>
            <a:r>
              <a:rPr lang="ko-KR" altLang="en-US" dirty="0"/>
              <a:t>궁극적으로는 채널과 공간 각각에 대한 </a:t>
            </a:r>
            <a:r>
              <a:rPr lang="en-US" altLang="ko-KR" dirty="0"/>
              <a:t>attention map</a:t>
            </a:r>
            <a:r>
              <a:rPr lang="ko-KR" altLang="en-US" dirty="0"/>
              <a:t>을 생성하여 </a:t>
            </a:r>
            <a:r>
              <a:rPr lang="en-US" altLang="ko-KR" dirty="0"/>
              <a:t>input feature</a:t>
            </a:r>
            <a:r>
              <a:rPr lang="ko-KR" altLang="en-US" dirty="0"/>
              <a:t>의</a:t>
            </a:r>
            <a:endParaRPr lang="en-US" altLang="ko-KR" dirty="0"/>
          </a:p>
          <a:p>
            <a:r>
              <a:rPr lang="ko-KR" altLang="en-US" dirty="0"/>
              <a:t>어디에</a:t>
            </a:r>
            <a:r>
              <a:rPr lang="en-US" altLang="ko-KR" dirty="0"/>
              <a:t>/</a:t>
            </a:r>
            <a:r>
              <a:rPr lang="ko-KR" altLang="en-US" dirty="0"/>
              <a:t>무엇을 </a:t>
            </a:r>
            <a:r>
              <a:rPr lang="ko-KR" altLang="en-US" dirty="0" err="1"/>
              <a:t>봐야하는지를</a:t>
            </a:r>
            <a:r>
              <a:rPr lang="ko-KR" altLang="en-US" dirty="0"/>
              <a:t> 학습하기 위함으로 보인다</a:t>
            </a:r>
            <a:r>
              <a:rPr lang="en-US" altLang="ko-KR" dirty="0"/>
              <a:t>. 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E75DF10-1942-4E45-5133-A772DE2341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1215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A6D5A-5C94-F169-9C60-CE4BEC2CC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ED7BB73-1712-0C5D-06A3-055803DED3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FA97693-06CA-D58B-8127-25AB1F83B7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코드 구현에서는 </a:t>
            </a:r>
            <a:r>
              <a:rPr lang="en-US" altLang="ko-KR" dirty="0"/>
              <a:t>CBAM</a:t>
            </a:r>
            <a:r>
              <a:rPr lang="ko-KR" altLang="en-US" dirty="0"/>
              <a:t>에서 제안한 구조와 같이 </a:t>
            </a:r>
            <a:r>
              <a:rPr lang="en-US" altLang="ko-KR" dirty="0" err="1"/>
              <a:t>AvgPool</a:t>
            </a:r>
            <a:r>
              <a:rPr lang="en-US" altLang="ko-KR" dirty="0"/>
              <a:t> / </a:t>
            </a:r>
            <a:r>
              <a:rPr lang="en-US" altLang="ko-KR" dirty="0" err="1"/>
              <a:t>MaxPool</a:t>
            </a:r>
            <a:r>
              <a:rPr lang="en-US" altLang="ko-KR" dirty="0"/>
              <a:t> </a:t>
            </a:r>
            <a:r>
              <a:rPr lang="ko-KR" altLang="en-US" dirty="0"/>
              <a:t>두 개의 </a:t>
            </a:r>
            <a:r>
              <a:rPr lang="ko-KR" altLang="en-US" dirty="0" err="1"/>
              <a:t>브랜치로</a:t>
            </a:r>
            <a:r>
              <a:rPr lang="ko-KR" altLang="en-US" dirty="0"/>
              <a:t> 나눠서 계산된다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최종적으로 </a:t>
            </a:r>
            <a:r>
              <a:rPr lang="en-US" altLang="ko-KR" dirty="0"/>
              <a:t>Multi head attention</a:t>
            </a:r>
            <a:r>
              <a:rPr lang="ko-KR" altLang="en-US" dirty="0"/>
              <a:t>의 </a:t>
            </a:r>
            <a:r>
              <a:rPr lang="en-US" altLang="ko-KR" dirty="0"/>
              <a:t>output</a:t>
            </a:r>
            <a:r>
              <a:rPr lang="ko-KR" altLang="en-US" dirty="0"/>
              <a:t>과 </a:t>
            </a:r>
            <a:r>
              <a:rPr lang="en-US" altLang="ko-KR" dirty="0"/>
              <a:t>spatial attention</a:t>
            </a:r>
            <a:r>
              <a:rPr lang="ko-KR" altLang="en-US" dirty="0"/>
              <a:t>과 </a:t>
            </a:r>
            <a:r>
              <a:rPr lang="en-US" altLang="ko-KR" dirty="0"/>
              <a:t>squeeze and excitation attention</a:t>
            </a:r>
            <a:r>
              <a:rPr lang="ko-KR" altLang="en-US" dirty="0"/>
              <a:t>을 더하고 이를 </a:t>
            </a:r>
            <a:r>
              <a:rPr lang="en-US" altLang="ko-KR" dirty="0"/>
              <a:t>attention mixing</a:t>
            </a:r>
            <a:r>
              <a:rPr lang="ko-KR" altLang="en-US" dirty="0"/>
              <a:t>이라고 명명했다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Attention</a:t>
            </a:r>
            <a:r>
              <a:rPr lang="ko-KR" altLang="en-US" dirty="0"/>
              <a:t> </a:t>
            </a:r>
            <a:r>
              <a:rPr lang="en-US" altLang="ko-KR" dirty="0"/>
              <a:t>mixing</a:t>
            </a:r>
            <a:r>
              <a:rPr lang="ko-KR" altLang="en-US" dirty="0"/>
              <a:t>이 성능 향상에 큰 영향을 준다고 주장하며 뒤에 나올 </a:t>
            </a:r>
            <a:r>
              <a:rPr lang="en-US" altLang="ko-KR" dirty="0"/>
              <a:t>ablation </a:t>
            </a:r>
            <a:r>
              <a:rPr lang="ko-KR" altLang="en-US" dirty="0"/>
              <a:t>실험에서도 나타난다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CBAM</a:t>
            </a:r>
            <a:r>
              <a:rPr lang="ko-KR" altLang="en-US" dirty="0"/>
              <a:t>을 사용하는 이유는 </a:t>
            </a:r>
            <a:r>
              <a:rPr lang="en-US" altLang="ko-KR" dirty="0"/>
              <a:t>multi head attention</a:t>
            </a:r>
            <a:r>
              <a:rPr lang="ko-KR" altLang="en-US" dirty="0"/>
              <a:t>에 비해 </a:t>
            </a:r>
            <a:r>
              <a:rPr lang="ko-KR" altLang="en-US" dirty="0" err="1"/>
              <a:t>연산량이</a:t>
            </a:r>
            <a:r>
              <a:rPr lang="ko-KR" altLang="en-US" dirty="0"/>
              <a:t> 적고 공간</a:t>
            </a:r>
            <a:r>
              <a:rPr lang="en-US" altLang="ko-KR" dirty="0"/>
              <a:t>/</a:t>
            </a:r>
            <a:r>
              <a:rPr lang="ko-KR" altLang="en-US" dirty="0"/>
              <a:t>채널의 정보를 추출하는 데 더 용이하다고 판단했을 걸로 추측한다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52050C-D2A0-8C27-DB7A-30F2F503B3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541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8AC84-9C7F-62A7-A093-EA194B37D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BE36665-CC7D-90D4-62B2-E68305F4B8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D699B5B-4A1B-1F83-C57C-F402856EA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DA8DBDA-0678-B000-3686-2656594278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0798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75B7D-C4FA-0D59-3DFC-E8065746B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0ABFEB8-DFDE-719D-03B0-52C12D4334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E231C80-0115-859D-A1E5-CD6083CF5E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인퍼런스</a:t>
            </a:r>
            <a:r>
              <a:rPr lang="ko-KR" altLang="en-US" dirty="0"/>
              <a:t> 때도 동일하게 </a:t>
            </a:r>
            <a:r>
              <a:rPr lang="en-US" altLang="ko-KR" dirty="0"/>
              <a:t>4</a:t>
            </a:r>
            <a:r>
              <a:rPr lang="ko-KR" altLang="en-US" dirty="0"/>
              <a:t>개의 블록을 합치고 </a:t>
            </a:r>
            <a:r>
              <a:rPr lang="en-US" altLang="ko-KR" dirty="0" err="1"/>
              <a:t>softmax</a:t>
            </a:r>
            <a:r>
              <a:rPr lang="en-US" altLang="ko-KR" dirty="0"/>
              <a:t> – argmax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7432C11-EEB3-1315-606E-211E382F65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4483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D3C57-1EA5-792F-5E99-78C5DBE9A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46E085F-E111-AC4E-E13B-7256BD26DF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4A83287-B5FC-D75E-720C-43037195F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A7BA9FE-FF40-16B0-9637-9F5D54BA7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0612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05001-8EA7-FFB4-9F38-6E9406602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93BB9FE-215A-A8D0-07B6-8A7285C6B9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DA139BA-80CD-DDE5-A46C-99AD6BBD0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7ABB229-4FFD-6E2C-5AA9-B5A44AADD9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7379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8410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EC05D-F93C-BB6E-E953-92C76ADB1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AE8E0DE-6826-3F59-9952-C70BD7BBE1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2FF00DC-51FC-35CA-8238-066CEC81D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B874A0-91D5-E534-3D7D-39D3E14B8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3199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FC8F0-16DA-B479-12C4-C91B3C87B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E210F00-9059-53FE-02BE-27E656F946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E9F7D5A-FA22-EBBB-60DD-799FA9E26C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10F1FBD-8844-1DDB-B775-356BB343D9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82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41024-A788-6E0B-969B-998B2BD1F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CAA0769-0DC1-A660-518F-C5CB9C13CD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0980D77-2A48-0A11-A266-EDE978E3AD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80518A1-DBEB-B49A-D905-C6F96625C4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3237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74D64-0746-5833-E3D1-5E5E9693F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C6B37A8-2F31-AC4F-5CCF-C311221156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13709F5-35C3-FBEE-3089-D29CB7C1E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6A0F1EE-1142-8CA4-96B0-F19F4D9185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915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358B8-D539-2AFC-BFE8-6A2ACFB60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EE7E9E1-3FD7-9A10-D22B-2C45C7DD8D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A156070-2871-53BC-2B72-96BA86473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0C1501D-3E21-A6B2-5163-9F0BA157BA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2058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1181A-9A81-F54E-BF6C-3B76EED9B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8935178-E9EF-6BE5-5A4A-952B7E894F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4180504-CC73-83B1-6EB4-B5D295F3D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E8301F-AE42-7BDA-2384-0EB4DF580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2422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805BD-F164-7563-6C5A-C3016490B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2FC813C-A850-2B8C-8B34-D62FC1E566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C174B99-3194-3CDD-EFBF-9D36A9FFB0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681B084-B2AC-F44F-9EA6-A3E59A3811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8624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A5FD7-A753-8DC6-CEA8-C91FFF586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915C6AF-7906-620F-298E-68F3015DD4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E3CD53C-1756-CAD9-602A-7221814B4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논문에서는 </a:t>
            </a:r>
            <a:r>
              <a:rPr lang="en-US" altLang="ko-KR" dirty="0"/>
              <a:t>Deep-wise Convolution</a:t>
            </a:r>
            <a:r>
              <a:rPr lang="ko-KR" altLang="en-US" dirty="0"/>
              <a:t>이라는 이름의 모듈로 </a:t>
            </a:r>
            <a:r>
              <a:rPr lang="en-US" altLang="ko-KR" dirty="0"/>
              <a:t>conv-</a:t>
            </a:r>
            <a:r>
              <a:rPr lang="en-US" altLang="ko-KR" dirty="0" err="1"/>
              <a:t>relu</a:t>
            </a:r>
            <a:r>
              <a:rPr lang="en-US" altLang="ko-KR" dirty="0"/>
              <a:t>-conv-</a:t>
            </a:r>
            <a:r>
              <a:rPr lang="en-US" altLang="ko-KR" dirty="0" err="1"/>
              <a:t>relu</a:t>
            </a:r>
            <a:r>
              <a:rPr lang="ko-KR" altLang="en-US" dirty="0"/>
              <a:t>를 반복하고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일반적으로 </a:t>
            </a:r>
            <a:r>
              <a:rPr lang="en-US" altLang="ko-KR" dirty="0"/>
              <a:t>depth-wise convolution</a:t>
            </a:r>
            <a:r>
              <a:rPr lang="ko-KR" altLang="en-US" dirty="0"/>
              <a:t>과 혼용될 수 있는데</a:t>
            </a:r>
            <a:r>
              <a:rPr lang="en-US" altLang="ko-KR" dirty="0"/>
              <a:t>, </a:t>
            </a:r>
            <a:r>
              <a:rPr lang="ko-KR" altLang="en-US" dirty="0"/>
              <a:t>해당 논문에서는 단순히 여러 </a:t>
            </a:r>
            <a:r>
              <a:rPr lang="en-US" altLang="ko-KR" dirty="0"/>
              <a:t>conv </a:t>
            </a:r>
            <a:r>
              <a:rPr lang="ko-KR" altLang="en-US" dirty="0"/>
              <a:t>층을 통해 특징을 추출한다는 의미인 것 같다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이러한 효과로는 </a:t>
            </a:r>
            <a:r>
              <a:rPr lang="ko-KR" altLang="en-US" dirty="0" err="1"/>
              <a:t>연산량</a:t>
            </a:r>
            <a:r>
              <a:rPr lang="ko-KR" altLang="en-US" dirty="0"/>
              <a:t> 감소 및 중요한 특징들을 추출한다고 하는데 이 효과는 다음 슬라이드 실제 구현한 코드를 보면 유추할 수 있다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8018A0-AF10-9847-56E1-63B4653184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7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8E84F63-7CCD-07EF-3438-3E099D167A4C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93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2025-02-05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44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2025-02-05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95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322541-8C97-729F-9E19-B407D204EC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43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84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CACAA8C2-C318-BBA5-5457-622C5FA6C1D3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9FF9CA2F-B90E-73A8-4657-017E82C69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8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2025-02-05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55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2025-02-05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63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2025-02-05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260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2025-02-05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358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2025-02-05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753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2025-02-05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8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2025-02-05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588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2025-02-05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0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661" r:id="rId14"/>
    <p:sldLayoutId id="2147483662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1308088" y="1624279"/>
            <a:ext cx="95734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MIST: Medical Image Segmentation Transformer with Convolutional Attention Mixing (CAM) Decoder</a:t>
            </a:r>
          </a:p>
          <a:p>
            <a:pPr algn="ctr"/>
            <a:r>
              <a:rPr lang="en-US" altLang="ko-KR" sz="3200" b="1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(WACV 2024)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4E2-B93A-D1CF-6BCF-5F24A50994A9}"/>
              </a:ext>
            </a:extLst>
          </p:cNvPr>
          <p:cNvSpPr txBox="1"/>
          <p:nvPr/>
        </p:nvSpPr>
        <p:spPr>
          <a:xfrm>
            <a:off x="6920871" y="3642946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2025.02.05</a:t>
            </a: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Jun-Hyeon Sim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A51B2-8294-5D06-15E6-A0DF6BCFE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69D7CE3-FC64-67AE-17EB-30ED2F95B1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5E1BD9F-E541-D8FE-479D-48630188F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11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Convolutional Attentional Mixing Decoder (2)</a:t>
            </a:r>
          </a:p>
          <a:p>
            <a:pPr lvl="1"/>
            <a:r>
              <a:rPr lang="en-US" altLang="ko-KR" dirty="0"/>
              <a:t>Deep-wise</a:t>
            </a:r>
            <a:r>
              <a:rPr lang="ko-KR" altLang="en-US" dirty="0"/>
              <a:t> </a:t>
            </a:r>
            <a:r>
              <a:rPr lang="en-US" altLang="ko-KR" dirty="0"/>
              <a:t>Convolution (DWC)</a:t>
            </a:r>
          </a:p>
          <a:p>
            <a:pPr lvl="1"/>
            <a:r>
              <a:rPr lang="ko-KR" altLang="en-US" dirty="0">
                <a:solidFill>
                  <a:srgbClr val="FF0000"/>
                </a:solidFill>
              </a:rPr>
              <a:t>효과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 err="1">
                <a:solidFill>
                  <a:srgbClr val="FF0000"/>
                </a:solidFill>
              </a:rPr>
              <a:t>연산량</a:t>
            </a:r>
            <a:r>
              <a:rPr lang="ko-KR" altLang="en-US" dirty="0">
                <a:solidFill>
                  <a:srgbClr val="FF0000"/>
                </a:solidFill>
              </a:rPr>
              <a:t> 감소 및 중요한 특징</a:t>
            </a:r>
            <a:r>
              <a:rPr lang="en-US" altLang="ko-KR" dirty="0">
                <a:solidFill>
                  <a:srgbClr val="FF0000"/>
                </a:solidFill>
              </a:rPr>
              <a:t>(salient features)</a:t>
            </a:r>
            <a:r>
              <a:rPr lang="ko-KR" altLang="en-US" dirty="0">
                <a:solidFill>
                  <a:srgbClr val="FF0000"/>
                </a:solidFill>
              </a:rPr>
              <a:t> 추출</a:t>
            </a:r>
            <a:endParaRPr lang="en-US" altLang="ko-K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02DBCF1-E1EE-6C82-9E08-50A3E7FA8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450" y="965120"/>
            <a:ext cx="4463154" cy="1383488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C9212BF0-1AB2-B20E-E6E3-1B3D4E0D8A08}"/>
              </a:ext>
            </a:extLst>
          </p:cNvPr>
          <p:cNvSpPr/>
          <p:nvPr/>
        </p:nvSpPr>
        <p:spPr>
          <a:xfrm>
            <a:off x="8962868" y="1303159"/>
            <a:ext cx="1057825" cy="8272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55E399-2944-DF92-752E-EF25BD5DB033}"/>
              </a:ext>
            </a:extLst>
          </p:cNvPr>
          <p:cNvSpPr txBox="1"/>
          <p:nvPr/>
        </p:nvSpPr>
        <p:spPr>
          <a:xfrm>
            <a:off x="9287390" y="1055559"/>
            <a:ext cx="4087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(2)</a:t>
            </a:r>
            <a:endParaRPr lang="ko-KR" altLang="en-US" sz="1200" dirty="0">
              <a:solidFill>
                <a:srgbClr val="FF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59391DB-035B-4C96-9863-EF1861DA2E38}"/>
              </a:ext>
            </a:extLst>
          </p:cNvPr>
          <p:cNvSpPr/>
          <p:nvPr/>
        </p:nvSpPr>
        <p:spPr>
          <a:xfrm>
            <a:off x="4513201" y="3210684"/>
            <a:ext cx="640156" cy="2232247"/>
          </a:xfrm>
          <a:prstGeom prst="rect">
            <a:avLst/>
          </a:prstGeom>
          <a:solidFill>
            <a:srgbClr val="AA72D4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ReLU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1FECB89-AD33-2D2E-DD6B-519E74284BD4}"/>
              </a:ext>
            </a:extLst>
          </p:cNvPr>
          <p:cNvSpPr/>
          <p:nvPr/>
        </p:nvSpPr>
        <p:spPr>
          <a:xfrm>
            <a:off x="5250062" y="3210684"/>
            <a:ext cx="640156" cy="22322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2D Conv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0FE7883-896A-36D8-3534-34FE245C1722}"/>
              </a:ext>
            </a:extLst>
          </p:cNvPr>
          <p:cNvSpPr/>
          <p:nvPr/>
        </p:nvSpPr>
        <p:spPr>
          <a:xfrm>
            <a:off x="6734080" y="3210684"/>
            <a:ext cx="640156" cy="2232247"/>
          </a:xfrm>
          <a:prstGeom prst="rect">
            <a:avLst/>
          </a:prstGeom>
          <a:solidFill>
            <a:srgbClr val="F4B2E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Drop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-out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(0.3)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FC15C1D-0208-4A90-AB4F-8757F7489129}"/>
              </a:ext>
            </a:extLst>
          </p:cNvPr>
          <p:cNvSpPr/>
          <p:nvPr/>
        </p:nvSpPr>
        <p:spPr>
          <a:xfrm>
            <a:off x="3771192" y="3210683"/>
            <a:ext cx="640156" cy="22322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2D Conv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E878DBE-04CD-C27F-B222-819AD2E63552}"/>
              </a:ext>
            </a:extLst>
          </p:cNvPr>
          <p:cNvSpPr/>
          <p:nvPr/>
        </p:nvSpPr>
        <p:spPr>
          <a:xfrm>
            <a:off x="5986923" y="3210682"/>
            <a:ext cx="640156" cy="2232247"/>
          </a:xfrm>
          <a:prstGeom prst="rect">
            <a:avLst/>
          </a:prstGeom>
          <a:solidFill>
            <a:srgbClr val="AA72D4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ReLU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85F99779-F419-212C-06E6-C28CE9C4A664}"/>
              </a:ext>
            </a:extLst>
          </p:cNvPr>
          <p:cNvCxnSpPr>
            <a:stCxn id="18" idx="3"/>
            <a:endCxn id="14" idx="1"/>
          </p:cNvCxnSpPr>
          <p:nvPr/>
        </p:nvCxnSpPr>
        <p:spPr>
          <a:xfrm>
            <a:off x="4411348" y="4326807"/>
            <a:ext cx="10185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FBE10D4A-1BCA-802C-EB77-CADF06E8E205}"/>
              </a:ext>
            </a:extLst>
          </p:cNvPr>
          <p:cNvCxnSpPr/>
          <p:nvPr/>
        </p:nvCxnSpPr>
        <p:spPr>
          <a:xfrm>
            <a:off x="5150585" y="4326805"/>
            <a:ext cx="10185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71DB0F54-821C-4180-7207-80271DD66FC6}"/>
              </a:ext>
            </a:extLst>
          </p:cNvPr>
          <p:cNvCxnSpPr/>
          <p:nvPr/>
        </p:nvCxnSpPr>
        <p:spPr>
          <a:xfrm>
            <a:off x="5895366" y="4326804"/>
            <a:ext cx="10185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FC32F366-7624-029C-58E4-B01BE8D7F548}"/>
              </a:ext>
            </a:extLst>
          </p:cNvPr>
          <p:cNvCxnSpPr/>
          <p:nvPr/>
        </p:nvCxnSpPr>
        <p:spPr>
          <a:xfrm>
            <a:off x="6627079" y="4326804"/>
            <a:ext cx="10185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994DBAA7-C660-577D-31EA-6D802F5C8D1A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358417" y="4326807"/>
            <a:ext cx="41277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97814DCE-6A31-1794-FC81-717E00E8C17A}"/>
              </a:ext>
            </a:extLst>
          </p:cNvPr>
          <p:cNvCxnSpPr>
            <a:cxnSpLocks/>
          </p:cNvCxnSpPr>
          <p:nvPr/>
        </p:nvCxnSpPr>
        <p:spPr>
          <a:xfrm>
            <a:off x="7374236" y="4311835"/>
            <a:ext cx="41277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7F9BED9E-35A3-ADE9-F2FB-FD58CB606140}"/>
              </a:ext>
            </a:extLst>
          </p:cNvPr>
          <p:cNvSpPr/>
          <p:nvPr/>
        </p:nvSpPr>
        <p:spPr>
          <a:xfrm>
            <a:off x="7818232" y="3953620"/>
            <a:ext cx="1877938" cy="7164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Multi–Head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Self Attention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2301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CC5DE-2F21-567B-E1E5-1BF855046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676CC77C-B7C0-DDCE-26DE-702C85727C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C37AF20A-DA54-2553-AF79-123B6D923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11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Convolutional Attentional Mixing Decoder</a:t>
            </a:r>
          </a:p>
          <a:p>
            <a:pPr lvl="1"/>
            <a:r>
              <a:rPr lang="ko-KR" altLang="en-US" dirty="0"/>
              <a:t>실제 구현</a:t>
            </a:r>
            <a:endParaRPr lang="en-US" altLang="ko-KR" dirty="0"/>
          </a:p>
          <a:p>
            <a:pPr lvl="1"/>
            <a:r>
              <a:rPr lang="en-US" altLang="ko-KR" dirty="0"/>
              <a:t>Conv</a:t>
            </a:r>
            <a:r>
              <a:rPr lang="ko-KR" altLang="en-US" dirty="0"/>
              <a:t>를 통한 채널 감소 </a:t>
            </a:r>
            <a:r>
              <a:rPr lang="en-US" altLang="ko-KR" dirty="0"/>
              <a:t>(</a:t>
            </a:r>
            <a:r>
              <a:rPr lang="en-US" altLang="ko-KR" dirty="0">
                <a:solidFill>
                  <a:srgbClr val="002060"/>
                </a:solidFill>
              </a:rPr>
              <a:t>decoder1</a:t>
            </a:r>
            <a:r>
              <a:rPr lang="ko-KR" altLang="en-US" dirty="0">
                <a:solidFill>
                  <a:srgbClr val="002060"/>
                </a:solidFill>
              </a:rPr>
              <a:t> 예시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E7C3D0F-1674-9F1E-0986-E0BBCD4C3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450" y="965120"/>
            <a:ext cx="4463154" cy="1383488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71BE5E11-9EA9-107E-2381-27952C1DA301}"/>
              </a:ext>
            </a:extLst>
          </p:cNvPr>
          <p:cNvSpPr/>
          <p:nvPr/>
        </p:nvSpPr>
        <p:spPr>
          <a:xfrm>
            <a:off x="7466030" y="1303160"/>
            <a:ext cx="1904214" cy="8178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C24B9447-396B-5DE8-5BCB-34EB4A3B2B01}"/>
              </a:ext>
            </a:extLst>
          </p:cNvPr>
          <p:cNvSpPr/>
          <p:nvPr/>
        </p:nvSpPr>
        <p:spPr>
          <a:xfrm>
            <a:off x="9664631" y="4260775"/>
            <a:ext cx="1877938" cy="7164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Multi–Head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Self Attention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13F0018-BB07-8428-21C0-FB9300F0D423}"/>
              </a:ext>
            </a:extLst>
          </p:cNvPr>
          <p:cNvSpPr/>
          <p:nvPr/>
        </p:nvSpPr>
        <p:spPr>
          <a:xfrm>
            <a:off x="1513165" y="3519076"/>
            <a:ext cx="640156" cy="22322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Layer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Norm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7B5B9989-72EC-4C94-5158-2F60AF098CC2}"/>
              </a:ext>
            </a:extLst>
          </p:cNvPr>
          <p:cNvSpPr/>
          <p:nvPr/>
        </p:nvSpPr>
        <p:spPr>
          <a:xfrm>
            <a:off x="2250026" y="3519076"/>
            <a:ext cx="640156" cy="2232247"/>
          </a:xfrm>
          <a:prstGeom prst="rect">
            <a:avLst/>
          </a:prstGeom>
          <a:solidFill>
            <a:srgbClr val="FF5B5B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Up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Samp-ling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A13F3D81-2355-7015-938F-B0CBCA5C8FB7}"/>
              </a:ext>
            </a:extLst>
          </p:cNvPr>
          <p:cNvCxnSpPr>
            <a:stCxn id="31" idx="3"/>
            <a:endCxn id="32" idx="1"/>
          </p:cNvCxnSpPr>
          <p:nvPr/>
        </p:nvCxnSpPr>
        <p:spPr>
          <a:xfrm>
            <a:off x="2153321" y="4635200"/>
            <a:ext cx="9670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C9204165-4638-4E75-35A6-6B43036719D6}"/>
              </a:ext>
            </a:extLst>
          </p:cNvPr>
          <p:cNvCxnSpPr>
            <a:cxnSpLocks/>
          </p:cNvCxnSpPr>
          <p:nvPr/>
        </p:nvCxnSpPr>
        <p:spPr>
          <a:xfrm>
            <a:off x="1333013" y="4635199"/>
            <a:ext cx="18015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71AC8D0F-96AD-3259-4B4B-D2AE20F48116}"/>
              </a:ext>
            </a:extLst>
          </p:cNvPr>
          <p:cNvSpPr/>
          <p:nvPr/>
        </p:nvSpPr>
        <p:spPr>
          <a:xfrm>
            <a:off x="4946400" y="2515694"/>
            <a:ext cx="1564850" cy="91330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Encoder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Output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5CE26FBB-7341-90C8-A669-67B524EA3DD7}"/>
              </a:ext>
            </a:extLst>
          </p:cNvPr>
          <p:cNvCxnSpPr>
            <a:cxnSpLocks/>
          </p:cNvCxnSpPr>
          <p:nvPr/>
        </p:nvCxnSpPr>
        <p:spPr>
          <a:xfrm>
            <a:off x="5732096" y="3429000"/>
            <a:ext cx="0" cy="10360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54C7592-D4DA-E3CB-68B9-8510ACDECB40}"/>
              </a:ext>
            </a:extLst>
          </p:cNvPr>
          <p:cNvSpPr txBox="1"/>
          <p:nvPr/>
        </p:nvSpPr>
        <p:spPr>
          <a:xfrm>
            <a:off x="4772054" y="4513932"/>
            <a:ext cx="19323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Concatenation</a:t>
            </a:r>
            <a:endParaRPr lang="ko-KR" altLang="en-US" sz="18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36B22F6-B184-3004-7316-2D8EBF5A5F4F}"/>
              </a:ext>
            </a:extLst>
          </p:cNvPr>
          <p:cNvCxnSpPr/>
          <p:nvPr/>
        </p:nvCxnSpPr>
        <p:spPr>
          <a:xfrm>
            <a:off x="2890182" y="4635199"/>
            <a:ext cx="9670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17FDFDE1-24BB-FA08-1C7C-BBEECE709427}"/>
              </a:ext>
            </a:extLst>
          </p:cNvPr>
          <p:cNvSpPr/>
          <p:nvPr/>
        </p:nvSpPr>
        <p:spPr>
          <a:xfrm>
            <a:off x="3728896" y="3517840"/>
            <a:ext cx="640156" cy="2232247"/>
          </a:xfrm>
          <a:prstGeom prst="rect">
            <a:avLst/>
          </a:prstGeom>
          <a:solidFill>
            <a:srgbClr val="AA72D4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ReLU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ED43D57-3333-C522-FAB2-C30A065D37AB}"/>
              </a:ext>
            </a:extLst>
          </p:cNvPr>
          <p:cNvSpPr/>
          <p:nvPr/>
        </p:nvSpPr>
        <p:spPr>
          <a:xfrm>
            <a:off x="2986887" y="3517839"/>
            <a:ext cx="640156" cy="22322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2D Conv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D860D5E-A6D8-CEBB-7B15-E47BAE8D1626}"/>
              </a:ext>
            </a:extLst>
          </p:cNvPr>
          <p:cNvCxnSpPr>
            <a:stCxn id="8" idx="3"/>
            <a:endCxn id="6" idx="1"/>
          </p:cNvCxnSpPr>
          <p:nvPr/>
        </p:nvCxnSpPr>
        <p:spPr>
          <a:xfrm>
            <a:off x="3627043" y="4633963"/>
            <a:ext cx="10185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FB4E8B9A-E8AA-33EE-C9F1-9B150B4B5D4E}"/>
              </a:ext>
            </a:extLst>
          </p:cNvPr>
          <p:cNvCxnSpPr>
            <a:cxnSpLocks/>
          </p:cNvCxnSpPr>
          <p:nvPr/>
        </p:nvCxnSpPr>
        <p:spPr>
          <a:xfrm>
            <a:off x="4369052" y="4659231"/>
            <a:ext cx="41277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EE04816-866B-5274-B3FB-9425D70EE863}"/>
              </a:ext>
            </a:extLst>
          </p:cNvPr>
          <p:cNvSpPr/>
          <p:nvPr/>
        </p:nvSpPr>
        <p:spPr>
          <a:xfrm>
            <a:off x="7127682" y="3517839"/>
            <a:ext cx="640156" cy="22322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2D Conv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ED785E9-DA7D-6A6E-AD0A-FCC659B38E1A}"/>
              </a:ext>
            </a:extLst>
          </p:cNvPr>
          <p:cNvSpPr/>
          <p:nvPr/>
        </p:nvSpPr>
        <p:spPr>
          <a:xfrm>
            <a:off x="8611700" y="3517839"/>
            <a:ext cx="640156" cy="2232247"/>
          </a:xfrm>
          <a:prstGeom prst="rect">
            <a:avLst/>
          </a:prstGeom>
          <a:solidFill>
            <a:srgbClr val="F4B2E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Drop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-out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1CA40F4-CA13-363B-A8D2-527B37151127}"/>
              </a:ext>
            </a:extLst>
          </p:cNvPr>
          <p:cNvSpPr/>
          <p:nvPr/>
        </p:nvSpPr>
        <p:spPr>
          <a:xfrm>
            <a:off x="7864543" y="3517837"/>
            <a:ext cx="640156" cy="2232247"/>
          </a:xfrm>
          <a:prstGeom prst="rect">
            <a:avLst/>
          </a:prstGeom>
          <a:solidFill>
            <a:srgbClr val="AA72D4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ReLU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916430D2-2E46-616F-AA92-B58383473DBC}"/>
              </a:ext>
            </a:extLst>
          </p:cNvPr>
          <p:cNvCxnSpPr/>
          <p:nvPr/>
        </p:nvCxnSpPr>
        <p:spPr>
          <a:xfrm>
            <a:off x="7772986" y="4633959"/>
            <a:ext cx="10185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A8596D87-C6DF-BCB8-A069-8400E539FBB1}"/>
              </a:ext>
            </a:extLst>
          </p:cNvPr>
          <p:cNvCxnSpPr/>
          <p:nvPr/>
        </p:nvCxnSpPr>
        <p:spPr>
          <a:xfrm>
            <a:off x="8504699" y="4633959"/>
            <a:ext cx="10185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B456D45F-B47E-F580-CA0A-5FD6E1DDC0A2}"/>
              </a:ext>
            </a:extLst>
          </p:cNvPr>
          <p:cNvCxnSpPr>
            <a:cxnSpLocks/>
          </p:cNvCxnSpPr>
          <p:nvPr/>
        </p:nvCxnSpPr>
        <p:spPr>
          <a:xfrm>
            <a:off x="9251856" y="4618990"/>
            <a:ext cx="41277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0ED47721-6346-763F-2BDD-8BB7EA5309E6}"/>
              </a:ext>
            </a:extLst>
          </p:cNvPr>
          <p:cNvCxnSpPr>
            <a:cxnSpLocks/>
          </p:cNvCxnSpPr>
          <p:nvPr/>
        </p:nvCxnSpPr>
        <p:spPr>
          <a:xfrm>
            <a:off x="6704449" y="4659231"/>
            <a:ext cx="41277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3394FB3-45BE-0BF2-CEF0-F64C00B66EDE}"/>
              </a:ext>
            </a:extLst>
          </p:cNvPr>
          <p:cNvSpPr txBox="1"/>
          <p:nvPr/>
        </p:nvSpPr>
        <p:spPr>
          <a:xfrm>
            <a:off x="-40856" y="4489954"/>
            <a:ext cx="14639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ts val="1000"/>
              </a:spcBef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[1, 1536, 4, 4]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989138-3DA0-DF69-6FAB-33FDE4B7CC45}"/>
              </a:ext>
            </a:extLst>
          </p:cNvPr>
          <p:cNvSpPr txBox="1"/>
          <p:nvPr/>
        </p:nvSpPr>
        <p:spPr>
          <a:xfrm>
            <a:off x="1819173" y="3148765"/>
            <a:ext cx="14639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ts val="1000"/>
              </a:spcBef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[1, 1536, 8, 8]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2572C1-2E88-7ADB-D46B-65B3EE0B9E34}"/>
              </a:ext>
            </a:extLst>
          </p:cNvPr>
          <p:cNvSpPr txBox="1"/>
          <p:nvPr/>
        </p:nvSpPr>
        <p:spPr>
          <a:xfrm>
            <a:off x="2616623" y="5831840"/>
            <a:ext cx="13806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ts val="1000"/>
              </a:spcBef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[1, 768, 8, 8]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A75FCE-0A73-3D40-3E8D-3E304DA33250}"/>
              </a:ext>
            </a:extLst>
          </p:cNvPr>
          <p:cNvSpPr txBox="1"/>
          <p:nvPr/>
        </p:nvSpPr>
        <p:spPr>
          <a:xfrm>
            <a:off x="5047909" y="2146620"/>
            <a:ext cx="13806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ts val="1000"/>
              </a:spcBef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[1, 768, 8, 8]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133920A-2535-8D54-C7F0-E9A43D4F34FE}"/>
              </a:ext>
            </a:extLst>
          </p:cNvPr>
          <p:cNvSpPr txBox="1"/>
          <p:nvPr/>
        </p:nvSpPr>
        <p:spPr>
          <a:xfrm>
            <a:off x="5064319" y="4837342"/>
            <a:ext cx="14516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ts val="1000"/>
              </a:spcBef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[1, 1536, 8, 8]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7B162C6-D170-4122-CB2F-14D00C175A1B}"/>
              </a:ext>
            </a:extLst>
          </p:cNvPr>
          <p:cNvSpPr txBox="1"/>
          <p:nvPr/>
        </p:nvSpPr>
        <p:spPr>
          <a:xfrm>
            <a:off x="6775688" y="5831840"/>
            <a:ext cx="13806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ts val="1000"/>
              </a:spcBef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[1, 768, 8, 8]</a:t>
            </a:r>
          </a:p>
        </p:txBody>
      </p:sp>
    </p:spTree>
    <p:extLst>
      <p:ext uri="{BB962C8B-B14F-4D97-AF65-F5344CB8AC3E}">
        <p14:creationId xmlns:p14="http://schemas.microsoft.com/office/powerpoint/2010/main" val="1587035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84A0B-75F5-77FD-F7F2-C78584D27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사각형: 둥근 모서리 1023">
            <a:extLst>
              <a:ext uri="{FF2B5EF4-FFF2-40B4-BE49-F238E27FC236}">
                <a16:creationId xmlns:a16="http://schemas.microsoft.com/office/drawing/2014/main" id="{45E61097-7B7E-02F9-49C8-14CDB7A4CAB4}"/>
              </a:ext>
            </a:extLst>
          </p:cNvPr>
          <p:cNvSpPr/>
          <p:nvPr/>
        </p:nvSpPr>
        <p:spPr>
          <a:xfrm>
            <a:off x="7873405" y="5443707"/>
            <a:ext cx="544732" cy="298627"/>
          </a:xfrm>
          <a:prstGeom prst="roundRect">
            <a:avLst/>
          </a:prstGeom>
          <a:solidFill>
            <a:schemeClr val="bg2">
              <a:lumMod val="90000"/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025" name="사각형: 둥근 모서리 1024">
            <a:extLst>
              <a:ext uri="{FF2B5EF4-FFF2-40B4-BE49-F238E27FC236}">
                <a16:creationId xmlns:a16="http://schemas.microsoft.com/office/drawing/2014/main" id="{501232C4-7A34-755F-0E6F-F56933EF6BC2}"/>
              </a:ext>
            </a:extLst>
          </p:cNvPr>
          <p:cNvSpPr/>
          <p:nvPr/>
        </p:nvSpPr>
        <p:spPr>
          <a:xfrm>
            <a:off x="8659595" y="5443707"/>
            <a:ext cx="544732" cy="298627"/>
          </a:xfrm>
          <a:prstGeom prst="roundRect">
            <a:avLst/>
          </a:prstGeom>
          <a:solidFill>
            <a:schemeClr val="bg2">
              <a:lumMod val="90000"/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027" name="사각형: 둥근 모서리 1026">
            <a:extLst>
              <a:ext uri="{FF2B5EF4-FFF2-40B4-BE49-F238E27FC236}">
                <a16:creationId xmlns:a16="http://schemas.microsoft.com/office/drawing/2014/main" id="{8F61BD9E-EA79-88D2-2B13-7049267A78A8}"/>
              </a:ext>
            </a:extLst>
          </p:cNvPr>
          <p:cNvSpPr/>
          <p:nvPr/>
        </p:nvSpPr>
        <p:spPr>
          <a:xfrm>
            <a:off x="9445785" y="5443707"/>
            <a:ext cx="544732" cy="298627"/>
          </a:xfrm>
          <a:prstGeom prst="roundRect">
            <a:avLst/>
          </a:prstGeom>
          <a:solidFill>
            <a:schemeClr val="bg2">
              <a:lumMod val="90000"/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028" name="사각형: 둥근 모서리 1027">
            <a:extLst>
              <a:ext uri="{FF2B5EF4-FFF2-40B4-BE49-F238E27FC236}">
                <a16:creationId xmlns:a16="http://schemas.microsoft.com/office/drawing/2014/main" id="{E1EA9A86-DCA5-CEBD-F368-C015D9D4DB8D}"/>
              </a:ext>
            </a:extLst>
          </p:cNvPr>
          <p:cNvSpPr/>
          <p:nvPr/>
        </p:nvSpPr>
        <p:spPr>
          <a:xfrm>
            <a:off x="7867744" y="5896437"/>
            <a:ext cx="544732" cy="298627"/>
          </a:xfrm>
          <a:prstGeom prst="roundRect">
            <a:avLst/>
          </a:prstGeom>
          <a:solidFill>
            <a:schemeClr val="bg2">
              <a:lumMod val="90000"/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029" name="사각형: 둥근 모서리 1028">
            <a:extLst>
              <a:ext uri="{FF2B5EF4-FFF2-40B4-BE49-F238E27FC236}">
                <a16:creationId xmlns:a16="http://schemas.microsoft.com/office/drawing/2014/main" id="{27857B33-35E4-39AC-E1DF-8BEAD9832F4A}"/>
              </a:ext>
            </a:extLst>
          </p:cNvPr>
          <p:cNvSpPr/>
          <p:nvPr/>
        </p:nvSpPr>
        <p:spPr>
          <a:xfrm>
            <a:off x="8653934" y="5896437"/>
            <a:ext cx="544732" cy="298627"/>
          </a:xfrm>
          <a:prstGeom prst="roundRect">
            <a:avLst/>
          </a:prstGeom>
          <a:solidFill>
            <a:schemeClr val="bg2">
              <a:lumMod val="90000"/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030" name="사각형: 둥근 모서리 1029">
            <a:extLst>
              <a:ext uri="{FF2B5EF4-FFF2-40B4-BE49-F238E27FC236}">
                <a16:creationId xmlns:a16="http://schemas.microsoft.com/office/drawing/2014/main" id="{E0FD60F7-D865-7F2C-956D-295B09E786D1}"/>
              </a:ext>
            </a:extLst>
          </p:cNvPr>
          <p:cNvSpPr/>
          <p:nvPr/>
        </p:nvSpPr>
        <p:spPr>
          <a:xfrm>
            <a:off x="9440124" y="5896437"/>
            <a:ext cx="544732" cy="298627"/>
          </a:xfrm>
          <a:prstGeom prst="roundRect">
            <a:avLst/>
          </a:prstGeom>
          <a:solidFill>
            <a:schemeClr val="bg2">
              <a:lumMod val="90000"/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id="{E36E8ABF-C3C8-9CFD-CAFB-E6A41144CD81}"/>
              </a:ext>
            </a:extLst>
          </p:cNvPr>
          <p:cNvSpPr/>
          <p:nvPr/>
        </p:nvSpPr>
        <p:spPr>
          <a:xfrm>
            <a:off x="7873405" y="4980377"/>
            <a:ext cx="544732" cy="298627"/>
          </a:xfrm>
          <a:prstGeom prst="roundRect">
            <a:avLst/>
          </a:prstGeom>
          <a:solidFill>
            <a:schemeClr val="bg2">
              <a:lumMod val="90000"/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5F92EC35-62FF-7511-94F8-6C25E96ECB15}"/>
              </a:ext>
            </a:extLst>
          </p:cNvPr>
          <p:cNvSpPr/>
          <p:nvPr/>
        </p:nvSpPr>
        <p:spPr>
          <a:xfrm>
            <a:off x="8659595" y="4980377"/>
            <a:ext cx="544732" cy="298627"/>
          </a:xfrm>
          <a:prstGeom prst="roundRect">
            <a:avLst/>
          </a:prstGeom>
          <a:solidFill>
            <a:schemeClr val="bg2">
              <a:lumMod val="90000"/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60" name="사각형: 둥근 모서리 59">
            <a:extLst>
              <a:ext uri="{FF2B5EF4-FFF2-40B4-BE49-F238E27FC236}">
                <a16:creationId xmlns:a16="http://schemas.microsoft.com/office/drawing/2014/main" id="{811FAB19-AF28-79A2-3C32-6CBCDC5D9C1F}"/>
              </a:ext>
            </a:extLst>
          </p:cNvPr>
          <p:cNvSpPr/>
          <p:nvPr/>
        </p:nvSpPr>
        <p:spPr>
          <a:xfrm>
            <a:off x="9445785" y="4980377"/>
            <a:ext cx="544732" cy="298627"/>
          </a:xfrm>
          <a:prstGeom prst="roundRect">
            <a:avLst/>
          </a:prstGeom>
          <a:solidFill>
            <a:schemeClr val="bg2">
              <a:lumMod val="90000"/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942CEEF-A6D1-C722-494C-C14BD13CA8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2F4BA404-8146-6068-EB9F-83C9DAAE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11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Convolutional Attentional Mixing Decoder (2)</a:t>
            </a:r>
          </a:p>
          <a:p>
            <a:pPr lvl="1"/>
            <a:r>
              <a:rPr lang="en-US" altLang="ko-KR" dirty="0"/>
              <a:t>Multi-Head Self Attention (MSA)</a:t>
            </a:r>
          </a:p>
          <a:p>
            <a:pPr lvl="1"/>
            <a:r>
              <a:rPr lang="en-US" altLang="ko-KR" dirty="0"/>
              <a:t>Linear</a:t>
            </a:r>
            <a:r>
              <a:rPr lang="ko-KR" altLang="en-US" dirty="0"/>
              <a:t> </a:t>
            </a:r>
            <a:r>
              <a:rPr lang="en-US" altLang="ko-KR" dirty="0"/>
              <a:t>projection</a:t>
            </a:r>
            <a:r>
              <a:rPr lang="ko-KR" altLang="en-US" dirty="0"/>
              <a:t> → </a:t>
            </a:r>
            <a:r>
              <a:rPr lang="en-US" altLang="ko-KR" dirty="0"/>
              <a:t>Convolutional projection</a:t>
            </a:r>
          </a:p>
          <a:p>
            <a:pPr lvl="1"/>
            <a:r>
              <a:rPr lang="ko-KR" altLang="en-US" dirty="0">
                <a:solidFill>
                  <a:srgbClr val="FF0000"/>
                </a:solidFill>
              </a:rPr>
              <a:t>효과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파라미터 수 감소 및 공간 정보 더 잘 추출</a:t>
            </a:r>
            <a:endParaRPr lang="en-US" altLang="ko-KR" dirty="0">
              <a:solidFill>
                <a:srgbClr val="FF0000"/>
              </a:solidFill>
            </a:endParaRPr>
          </a:p>
          <a:p>
            <a:pPr lvl="1"/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ECF2599-57BD-3FF1-E90A-4D70388C0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450" y="965120"/>
            <a:ext cx="4463154" cy="1383488"/>
          </a:xfrm>
          <a:prstGeom prst="rect">
            <a:avLst/>
          </a:prstGeom>
        </p:spPr>
      </p:pic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1800454B-B444-E637-2194-8C9AF5229165}"/>
              </a:ext>
            </a:extLst>
          </p:cNvPr>
          <p:cNvSpPr/>
          <p:nvPr/>
        </p:nvSpPr>
        <p:spPr>
          <a:xfrm>
            <a:off x="7784275" y="5489088"/>
            <a:ext cx="544732" cy="298627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29A4DABF-1CE7-F09E-1765-C156FF6D3B80}"/>
              </a:ext>
            </a:extLst>
          </p:cNvPr>
          <p:cNvSpPr/>
          <p:nvPr/>
        </p:nvSpPr>
        <p:spPr>
          <a:xfrm>
            <a:off x="8570465" y="5489087"/>
            <a:ext cx="544732" cy="298627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687FF44F-0B8D-DEAD-499F-835A58643918}"/>
              </a:ext>
            </a:extLst>
          </p:cNvPr>
          <p:cNvSpPr/>
          <p:nvPr/>
        </p:nvSpPr>
        <p:spPr>
          <a:xfrm>
            <a:off x="9356655" y="5489087"/>
            <a:ext cx="544732" cy="298627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2C01C25E-7DEC-E69C-D109-3ACEFF5C9AC5}"/>
              </a:ext>
            </a:extLst>
          </p:cNvPr>
          <p:cNvSpPr/>
          <p:nvPr/>
        </p:nvSpPr>
        <p:spPr>
          <a:xfrm>
            <a:off x="7784275" y="5023377"/>
            <a:ext cx="544732" cy="298627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CF61DD46-05C2-833E-4E5D-61FE0AD0D064}"/>
              </a:ext>
            </a:extLst>
          </p:cNvPr>
          <p:cNvSpPr/>
          <p:nvPr/>
        </p:nvSpPr>
        <p:spPr>
          <a:xfrm>
            <a:off x="8570465" y="5023377"/>
            <a:ext cx="544732" cy="298627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38C2609F-0A3E-7CCD-D714-B9BE20A856AA}"/>
              </a:ext>
            </a:extLst>
          </p:cNvPr>
          <p:cNvSpPr/>
          <p:nvPr/>
        </p:nvSpPr>
        <p:spPr>
          <a:xfrm>
            <a:off x="9356655" y="5023377"/>
            <a:ext cx="544732" cy="298627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576790E8-3F05-A8BB-FD3D-6CCD0ADF63A2}"/>
              </a:ext>
            </a:extLst>
          </p:cNvPr>
          <p:cNvSpPr/>
          <p:nvPr/>
        </p:nvSpPr>
        <p:spPr>
          <a:xfrm>
            <a:off x="7784275" y="5935945"/>
            <a:ext cx="544732" cy="298627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2440DC67-7757-7FE5-81ED-0FE0E54D2E06}"/>
              </a:ext>
            </a:extLst>
          </p:cNvPr>
          <p:cNvSpPr/>
          <p:nvPr/>
        </p:nvSpPr>
        <p:spPr>
          <a:xfrm>
            <a:off x="8570465" y="5935942"/>
            <a:ext cx="544732" cy="298627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A0719A5C-60A7-CCD4-EBA1-371EA4BFC4D2}"/>
              </a:ext>
            </a:extLst>
          </p:cNvPr>
          <p:cNvSpPr/>
          <p:nvPr/>
        </p:nvSpPr>
        <p:spPr>
          <a:xfrm>
            <a:off x="9356655" y="5935943"/>
            <a:ext cx="544732" cy="298627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15258143-BB5F-5AF5-C638-7D8D8CEDA3A1}"/>
              </a:ext>
            </a:extLst>
          </p:cNvPr>
          <p:cNvSpPr/>
          <p:nvPr/>
        </p:nvSpPr>
        <p:spPr>
          <a:xfrm>
            <a:off x="8962868" y="1303159"/>
            <a:ext cx="1057825" cy="8272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1A1706-8B20-8230-1144-594769B29D02}"/>
              </a:ext>
            </a:extLst>
          </p:cNvPr>
          <p:cNvSpPr txBox="1"/>
          <p:nvPr/>
        </p:nvSpPr>
        <p:spPr>
          <a:xfrm>
            <a:off x="9287390" y="1055559"/>
            <a:ext cx="4087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(2)</a:t>
            </a:r>
            <a:endParaRPr lang="ko-KR" altLang="en-US" sz="1200" dirty="0">
              <a:solidFill>
                <a:srgbClr val="FF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7DE188-1DB4-D9CA-96E2-7C20D300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649" y="2968111"/>
            <a:ext cx="2581486" cy="339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7E9B258-EF61-B713-BC4D-4F75C2297748}"/>
              </a:ext>
            </a:extLst>
          </p:cNvPr>
          <p:cNvSpPr txBox="1"/>
          <p:nvPr/>
        </p:nvSpPr>
        <p:spPr>
          <a:xfrm>
            <a:off x="2165556" y="2739009"/>
            <a:ext cx="2386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Existing method</a:t>
            </a:r>
            <a:endParaRPr lang="ko-KR" altLang="en-US" sz="18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94476C1-FEC6-88A5-FCA1-5276590D1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73"/>
          <a:stretch/>
        </p:blipFill>
        <p:spPr bwMode="auto">
          <a:xfrm>
            <a:off x="7602451" y="2951507"/>
            <a:ext cx="2581486" cy="190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59D91FA-090F-3E4A-0BB3-B5D64FDFF5FD}"/>
              </a:ext>
            </a:extLst>
          </p:cNvPr>
          <p:cNvSpPr txBox="1"/>
          <p:nvPr/>
        </p:nvSpPr>
        <p:spPr>
          <a:xfrm>
            <a:off x="7379876" y="2722405"/>
            <a:ext cx="2454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Proposed</a:t>
            </a:r>
            <a:r>
              <a:rPr lang="ko-KR" altLang="en-US" sz="18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18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method</a:t>
            </a:r>
            <a:endParaRPr lang="ko-KR" altLang="en-US" sz="18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2A816112-6C1F-D25E-2E3C-73653EA1C68C}"/>
              </a:ext>
            </a:extLst>
          </p:cNvPr>
          <p:cNvSpPr/>
          <p:nvPr/>
        </p:nvSpPr>
        <p:spPr>
          <a:xfrm>
            <a:off x="8418137" y="3194847"/>
            <a:ext cx="544732" cy="29862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Conv</a:t>
            </a:r>
            <a:endParaRPr lang="ko-KR" altLang="en-US" sz="11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22B2A58D-FC42-8482-2703-6AEB847A9D27}"/>
              </a:ext>
            </a:extLst>
          </p:cNvPr>
          <p:cNvSpPr/>
          <p:nvPr/>
        </p:nvSpPr>
        <p:spPr>
          <a:xfrm>
            <a:off x="7725272" y="5553487"/>
            <a:ext cx="544732" cy="29862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sz="1100" dirty="0" err="1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ReLu</a:t>
            </a:r>
            <a:endParaRPr lang="ko-KR" altLang="en-US" sz="11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47B30840-43A6-1588-F4CD-465801CB18C2}"/>
              </a:ext>
            </a:extLst>
          </p:cNvPr>
          <p:cNvSpPr/>
          <p:nvPr/>
        </p:nvSpPr>
        <p:spPr>
          <a:xfrm>
            <a:off x="8511462" y="5553486"/>
            <a:ext cx="544732" cy="29862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sz="1100" dirty="0" err="1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ReLu</a:t>
            </a:r>
            <a:endParaRPr lang="ko-KR" altLang="en-US" sz="11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BF51732F-1DA3-092B-CE2A-DDB7B6FC6C34}"/>
              </a:ext>
            </a:extLst>
          </p:cNvPr>
          <p:cNvSpPr/>
          <p:nvPr/>
        </p:nvSpPr>
        <p:spPr>
          <a:xfrm>
            <a:off x="9297652" y="5553486"/>
            <a:ext cx="544732" cy="29862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sz="1100" dirty="0" err="1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ReLu</a:t>
            </a:r>
            <a:endParaRPr lang="ko-KR" altLang="en-US" sz="11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EB1B3038-3D0F-B7CE-6B32-E08183AF53D5}"/>
              </a:ext>
            </a:extLst>
          </p:cNvPr>
          <p:cNvSpPr/>
          <p:nvPr/>
        </p:nvSpPr>
        <p:spPr>
          <a:xfrm>
            <a:off x="7725272" y="5087776"/>
            <a:ext cx="544732" cy="29862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norm</a:t>
            </a:r>
            <a:endParaRPr lang="ko-KR" altLang="en-US" sz="11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C89583FA-2D2F-4633-6375-1BDADBB31651}"/>
              </a:ext>
            </a:extLst>
          </p:cNvPr>
          <p:cNvSpPr/>
          <p:nvPr/>
        </p:nvSpPr>
        <p:spPr>
          <a:xfrm>
            <a:off x="8511462" y="5087776"/>
            <a:ext cx="544732" cy="29862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norm</a:t>
            </a:r>
            <a:endParaRPr lang="ko-KR" altLang="en-US" sz="11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F82DDC84-FB77-D82F-E3B3-CE826232305E}"/>
              </a:ext>
            </a:extLst>
          </p:cNvPr>
          <p:cNvSpPr/>
          <p:nvPr/>
        </p:nvSpPr>
        <p:spPr>
          <a:xfrm>
            <a:off x="9297652" y="5087776"/>
            <a:ext cx="544732" cy="29862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norm</a:t>
            </a:r>
            <a:endParaRPr lang="ko-KR" altLang="en-US" sz="11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BAB04013-7FDD-B94F-90FF-E3909D12FC42}"/>
              </a:ext>
            </a:extLst>
          </p:cNvPr>
          <p:cNvSpPr/>
          <p:nvPr/>
        </p:nvSpPr>
        <p:spPr>
          <a:xfrm>
            <a:off x="7725272" y="6000344"/>
            <a:ext cx="544732" cy="29862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Conv</a:t>
            </a:r>
            <a:endParaRPr lang="ko-KR" altLang="en-US" sz="11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1D9582D2-89BA-6EEF-A2B6-4A7498D576A8}"/>
              </a:ext>
            </a:extLst>
          </p:cNvPr>
          <p:cNvSpPr/>
          <p:nvPr/>
        </p:nvSpPr>
        <p:spPr>
          <a:xfrm>
            <a:off x="8511462" y="6000341"/>
            <a:ext cx="544732" cy="29862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Conv</a:t>
            </a:r>
            <a:endParaRPr lang="ko-KR" altLang="en-US" sz="11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9C856380-C73B-0867-8D60-7E9BF65A2723}"/>
              </a:ext>
            </a:extLst>
          </p:cNvPr>
          <p:cNvSpPr/>
          <p:nvPr/>
        </p:nvSpPr>
        <p:spPr>
          <a:xfrm>
            <a:off x="9297652" y="6000342"/>
            <a:ext cx="544732" cy="29862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Conv</a:t>
            </a:r>
            <a:endParaRPr lang="ko-KR" altLang="en-US" sz="11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1031" name="직선 화살표 연결선 1030">
            <a:extLst>
              <a:ext uri="{FF2B5EF4-FFF2-40B4-BE49-F238E27FC236}">
                <a16:creationId xmlns:a16="http://schemas.microsoft.com/office/drawing/2014/main" id="{A006954B-1D97-9DBD-073A-2B0D1FBB2C61}"/>
              </a:ext>
            </a:extLst>
          </p:cNvPr>
          <p:cNvCxnSpPr>
            <a:cxnSpLocks/>
            <a:stCxn id="39" idx="0"/>
          </p:cNvCxnSpPr>
          <p:nvPr/>
        </p:nvCxnSpPr>
        <p:spPr>
          <a:xfrm flipV="1">
            <a:off x="7997638" y="4858674"/>
            <a:ext cx="0" cy="229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직선 화살표 연결선 1035">
            <a:extLst>
              <a:ext uri="{FF2B5EF4-FFF2-40B4-BE49-F238E27FC236}">
                <a16:creationId xmlns:a16="http://schemas.microsoft.com/office/drawing/2014/main" id="{0370AEC6-DBA3-171E-458E-2428950EA703}"/>
              </a:ext>
            </a:extLst>
          </p:cNvPr>
          <p:cNvCxnSpPr>
            <a:cxnSpLocks/>
          </p:cNvCxnSpPr>
          <p:nvPr/>
        </p:nvCxnSpPr>
        <p:spPr>
          <a:xfrm flipV="1">
            <a:off x="8819341" y="4858674"/>
            <a:ext cx="0" cy="229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직선 화살표 연결선 1036">
            <a:extLst>
              <a:ext uri="{FF2B5EF4-FFF2-40B4-BE49-F238E27FC236}">
                <a16:creationId xmlns:a16="http://schemas.microsoft.com/office/drawing/2014/main" id="{C6B75522-CEB3-7F74-E292-244D29D835AC}"/>
              </a:ext>
            </a:extLst>
          </p:cNvPr>
          <p:cNvCxnSpPr>
            <a:cxnSpLocks/>
          </p:cNvCxnSpPr>
          <p:nvPr/>
        </p:nvCxnSpPr>
        <p:spPr>
          <a:xfrm flipV="1">
            <a:off x="9595158" y="4853843"/>
            <a:ext cx="0" cy="229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직선 화살표 연결선 1037">
            <a:extLst>
              <a:ext uri="{FF2B5EF4-FFF2-40B4-BE49-F238E27FC236}">
                <a16:creationId xmlns:a16="http://schemas.microsoft.com/office/drawing/2014/main" id="{903B2926-1468-9C1F-5985-4993919CB4F6}"/>
              </a:ext>
            </a:extLst>
          </p:cNvPr>
          <p:cNvCxnSpPr>
            <a:cxnSpLocks/>
            <a:stCxn id="36" idx="0"/>
          </p:cNvCxnSpPr>
          <p:nvPr/>
        </p:nvCxnSpPr>
        <p:spPr>
          <a:xfrm flipV="1">
            <a:off x="7997638" y="5374536"/>
            <a:ext cx="0" cy="1789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0" name="직선 화살표 연결선 1039">
            <a:extLst>
              <a:ext uri="{FF2B5EF4-FFF2-40B4-BE49-F238E27FC236}">
                <a16:creationId xmlns:a16="http://schemas.microsoft.com/office/drawing/2014/main" id="{8B308FDE-39A8-AAAC-4695-19D86175E963}"/>
              </a:ext>
            </a:extLst>
          </p:cNvPr>
          <p:cNvCxnSpPr>
            <a:cxnSpLocks/>
          </p:cNvCxnSpPr>
          <p:nvPr/>
        </p:nvCxnSpPr>
        <p:spPr>
          <a:xfrm flipV="1">
            <a:off x="8824620" y="5374536"/>
            <a:ext cx="0" cy="1789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1" name="직선 화살표 연결선 1040">
            <a:extLst>
              <a:ext uri="{FF2B5EF4-FFF2-40B4-BE49-F238E27FC236}">
                <a16:creationId xmlns:a16="http://schemas.microsoft.com/office/drawing/2014/main" id="{D18D2B93-33AD-8913-66DE-E05C6D553C35}"/>
              </a:ext>
            </a:extLst>
          </p:cNvPr>
          <p:cNvCxnSpPr>
            <a:cxnSpLocks/>
          </p:cNvCxnSpPr>
          <p:nvPr/>
        </p:nvCxnSpPr>
        <p:spPr>
          <a:xfrm flipV="1">
            <a:off x="9595158" y="5374535"/>
            <a:ext cx="0" cy="1789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2" name="직선 화살표 연결선 1041">
            <a:extLst>
              <a:ext uri="{FF2B5EF4-FFF2-40B4-BE49-F238E27FC236}">
                <a16:creationId xmlns:a16="http://schemas.microsoft.com/office/drawing/2014/main" id="{96D37F03-40A1-55DC-EC06-868D1FF178A8}"/>
              </a:ext>
            </a:extLst>
          </p:cNvPr>
          <p:cNvCxnSpPr>
            <a:cxnSpLocks/>
            <a:stCxn id="42" idx="0"/>
            <a:endCxn id="36" idx="2"/>
          </p:cNvCxnSpPr>
          <p:nvPr/>
        </p:nvCxnSpPr>
        <p:spPr>
          <a:xfrm flipV="1">
            <a:off x="7997638" y="5852114"/>
            <a:ext cx="0" cy="1482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3" name="직선 화살표 연결선 1042">
            <a:extLst>
              <a:ext uri="{FF2B5EF4-FFF2-40B4-BE49-F238E27FC236}">
                <a16:creationId xmlns:a16="http://schemas.microsoft.com/office/drawing/2014/main" id="{3B6E325D-9B63-E167-1670-16255F95A016}"/>
              </a:ext>
            </a:extLst>
          </p:cNvPr>
          <p:cNvCxnSpPr>
            <a:cxnSpLocks/>
            <a:stCxn id="43" idx="0"/>
            <a:endCxn id="37" idx="2"/>
          </p:cNvCxnSpPr>
          <p:nvPr/>
        </p:nvCxnSpPr>
        <p:spPr>
          <a:xfrm flipV="1">
            <a:off x="8783828" y="5852113"/>
            <a:ext cx="0" cy="1482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9" name="직선 화살표 연결선 1048">
            <a:extLst>
              <a:ext uri="{FF2B5EF4-FFF2-40B4-BE49-F238E27FC236}">
                <a16:creationId xmlns:a16="http://schemas.microsoft.com/office/drawing/2014/main" id="{CCED4D3A-BB6C-DA54-EF9B-DDC815E452B5}"/>
              </a:ext>
            </a:extLst>
          </p:cNvPr>
          <p:cNvCxnSpPr>
            <a:cxnSpLocks/>
            <a:stCxn id="44" idx="0"/>
            <a:endCxn id="38" idx="2"/>
          </p:cNvCxnSpPr>
          <p:nvPr/>
        </p:nvCxnSpPr>
        <p:spPr>
          <a:xfrm flipV="1">
            <a:off x="9570018" y="5852113"/>
            <a:ext cx="0" cy="1482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2" name="직선 화살표 연결선 1051">
            <a:extLst>
              <a:ext uri="{FF2B5EF4-FFF2-40B4-BE49-F238E27FC236}">
                <a16:creationId xmlns:a16="http://schemas.microsoft.com/office/drawing/2014/main" id="{ECB44D46-A70D-2687-8704-82BCBE04E263}"/>
              </a:ext>
            </a:extLst>
          </p:cNvPr>
          <p:cNvCxnSpPr>
            <a:cxnSpLocks/>
            <a:endCxn id="42" idx="2"/>
          </p:cNvCxnSpPr>
          <p:nvPr/>
        </p:nvCxnSpPr>
        <p:spPr>
          <a:xfrm flipV="1">
            <a:off x="7997638" y="6298971"/>
            <a:ext cx="0" cy="1489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5" name="직선 화살표 연결선 1054">
            <a:extLst>
              <a:ext uri="{FF2B5EF4-FFF2-40B4-BE49-F238E27FC236}">
                <a16:creationId xmlns:a16="http://schemas.microsoft.com/office/drawing/2014/main" id="{A14A73A1-09B4-2C41-0A48-8B0DAA72BE35}"/>
              </a:ext>
            </a:extLst>
          </p:cNvPr>
          <p:cNvCxnSpPr>
            <a:cxnSpLocks/>
          </p:cNvCxnSpPr>
          <p:nvPr/>
        </p:nvCxnSpPr>
        <p:spPr>
          <a:xfrm flipV="1">
            <a:off x="8786913" y="6298971"/>
            <a:ext cx="0" cy="1489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7" name="직선 화살표 연결선 1056">
            <a:extLst>
              <a:ext uri="{FF2B5EF4-FFF2-40B4-BE49-F238E27FC236}">
                <a16:creationId xmlns:a16="http://schemas.microsoft.com/office/drawing/2014/main" id="{A6517037-3E8C-2BB0-FB5F-C497368969AB}"/>
              </a:ext>
            </a:extLst>
          </p:cNvPr>
          <p:cNvCxnSpPr>
            <a:cxnSpLocks/>
          </p:cNvCxnSpPr>
          <p:nvPr/>
        </p:nvCxnSpPr>
        <p:spPr>
          <a:xfrm flipV="1">
            <a:off x="9595158" y="6298971"/>
            <a:ext cx="0" cy="1489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9" name="TextBox 1058">
            <a:extLst>
              <a:ext uri="{FF2B5EF4-FFF2-40B4-BE49-F238E27FC236}">
                <a16:creationId xmlns:a16="http://schemas.microsoft.com/office/drawing/2014/main" id="{2EED2CBF-DAE0-90AA-DBA8-C665537F7372}"/>
              </a:ext>
            </a:extLst>
          </p:cNvPr>
          <p:cNvSpPr txBox="1"/>
          <p:nvPr/>
        </p:nvSpPr>
        <p:spPr>
          <a:xfrm>
            <a:off x="7833732" y="6415050"/>
            <a:ext cx="289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V</a:t>
            </a:r>
            <a:endParaRPr lang="ko-KR" altLang="en-US" dirty="0"/>
          </a:p>
        </p:txBody>
      </p:sp>
      <p:sp>
        <p:nvSpPr>
          <p:cNvPr id="1062" name="TextBox 1061">
            <a:extLst>
              <a:ext uri="{FF2B5EF4-FFF2-40B4-BE49-F238E27FC236}">
                <a16:creationId xmlns:a16="http://schemas.microsoft.com/office/drawing/2014/main" id="{ADF553AB-7B5E-CF6B-7D0F-C3367E6C238B}"/>
              </a:ext>
            </a:extLst>
          </p:cNvPr>
          <p:cNvSpPr txBox="1"/>
          <p:nvPr/>
        </p:nvSpPr>
        <p:spPr>
          <a:xfrm>
            <a:off x="8632278" y="6401674"/>
            <a:ext cx="289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K</a:t>
            </a:r>
            <a:endParaRPr lang="ko-KR" altLang="en-US" dirty="0"/>
          </a:p>
        </p:txBody>
      </p:sp>
      <p:sp>
        <p:nvSpPr>
          <p:cNvPr id="1063" name="TextBox 1062">
            <a:extLst>
              <a:ext uri="{FF2B5EF4-FFF2-40B4-BE49-F238E27FC236}">
                <a16:creationId xmlns:a16="http://schemas.microsoft.com/office/drawing/2014/main" id="{165BF04E-3F9F-C0B5-3B5A-0B338C0D94FF}"/>
              </a:ext>
            </a:extLst>
          </p:cNvPr>
          <p:cNvSpPr txBox="1"/>
          <p:nvPr/>
        </p:nvSpPr>
        <p:spPr>
          <a:xfrm>
            <a:off x="9418567" y="6388835"/>
            <a:ext cx="289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Q</a:t>
            </a:r>
            <a:endParaRPr lang="ko-KR" altLang="en-US" dirty="0"/>
          </a:p>
        </p:txBody>
      </p:sp>
      <p:sp>
        <p:nvSpPr>
          <p:cNvPr id="1064" name="화살표: 오른쪽 1063">
            <a:extLst>
              <a:ext uri="{FF2B5EF4-FFF2-40B4-BE49-F238E27FC236}">
                <a16:creationId xmlns:a16="http://schemas.microsoft.com/office/drawing/2014/main" id="{712BDB94-DB20-7299-A0AB-00214F3C0EA6}"/>
              </a:ext>
            </a:extLst>
          </p:cNvPr>
          <p:cNvSpPr/>
          <p:nvPr/>
        </p:nvSpPr>
        <p:spPr>
          <a:xfrm>
            <a:off x="5691434" y="4182938"/>
            <a:ext cx="895412" cy="7352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7347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95245-F3D4-F019-7938-59684529D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E6B241B-D60E-94C1-74D2-9C5B2A43B6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72B79DFF-7977-EB1A-3ED6-B689D8267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11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Convolutional Attentional Mixing Decoder (3)</a:t>
            </a:r>
          </a:p>
          <a:p>
            <a:pPr lvl="1"/>
            <a:r>
              <a:rPr lang="en-US" altLang="ko-KR" dirty="0"/>
              <a:t>Shallow-wise Convolution (SWC)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"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효과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커널의 </a:t>
            </a:r>
            <a:r>
              <a:rPr lang="en-US" altLang="ko-KR" dirty="0">
                <a:solidFill>
                  <a:srgbClr val="FF0000"/>
                </a:solidFill>
              </a:rPr>
              <a:t>receptive field </a:t>
            </a:r>
            <a:r>
              <a:rPr lang="ko-KR" altLang="en-US" dirty="0">
                <a:solidFill>
                  <a:srgbClr val="FF0000"/>
                </a:solidFill>
              </a:rPr>
              <a:t>확장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DE827C6-D98E-1BC3-A4B1-02CEEA56C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450" y="965120"/>
            <a:ext cx="4463154" cy="1383488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2BF95CD0-09F2-D6C1-7D46-8834B22780D7}"/>
              </a:ext>
            </a:extLst>
          </p:cNvPr>
          <p:cNvSpPr/>
          <p:nvPr/>
        </p:nvSpPr>
        <p:spPr>
          <a:xfrm>
            <a:off x="9999817" y="1263192"/>
            <a:ext cx="1057825" cy="8966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92E5DB-A848-E345-10C5-4B69B4FF632C}"/>
              </a:ext>
            </a:extLst>
          </p:cNvPr>
          <p:cNvSpPr txBox="1"/>
          <p:nvPr/>
        </p:nvSpPr>
        <p:spPr>
          <a:xfrm>
            <a:off x="10324339" y="1026160"/>
            <a:ext cx="4087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(3)</a:t>
            </a:r>
            <a:endParaRPr lang="ko-KR" altLang="en-US" sz="1200" dirty="0">
              <a:solidFill>
                <a:srgbClr val="FF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A77EFF4-EEB2-BB8B-0F6E-E487E4201DBD}"/>
              </a:ext>
            </a:extLst>
          </p:cNvPr>
          <p:cNvSpPr/>
          <p:nvPr/>
        </p:nvSpPr>
        <p:spPr>
          <a:xfrm>
            <a:off x="4427414" y="3408333"/>
            <a:ext cx="640156" cy="865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dilated Conv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(d=2)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42C195C-F15A-46D3-788A-F74DEF94A816}"/>
              </a:ext>
            </a:extLst>
          </p:cNvPr>
          <p:cNvSpPr/>
          <p:nvPr/>
        </p:nvSpPr>
        <p:spPr>
          <a:xfrm>
            <a:off x="4427414" y="4825426"/>
            <a:ext cx="640156" cy="865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dilated Conv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(d=3)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51565EC-E8B8-F0F1-A0DD-8D4D53F0DED4}"/>
              </a:ext>
            </a:extLst>
          </p:cNvPr>
          <p:cNvSpPr/>
          <p:nvPr/>
        </p:nvSpPr>
        <p:spPr>
          <a:xfrm>
            <a:off x="5409957" y="3408333"/>
            <a:ext cx="640156" cy="865624"/>
          </a:xfrm>
          <a:prstGeom prst="rect">
            <a:avLst/>
          </a:prstGeom>
          <a:solidFill>
            <a:srgbClr val="AA72D4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ReLU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037D011-81FA-A480-20D2-965F17FFB2E5}"/>
              </a:ext>
            </a:extLst>
          </p:cNvPr>
          <p:cNvSpPr/>
          <p:nvPr/>
        </p:nvSpPr>
        <p:spPr>
          <a:xfrm>
            <a:off x="5409957" y="4825426"/>
            <a:ext cx="640156" cy="865624"/>
          </a:xfrm>
          <a:prstGeom prst="rect">
            <a:avLst/>
          </a:prstGeom>
          <a:solidFill>
            <a:srgbClr val="AA72D4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ReLU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430793-1102-E286-E07B-20346E7C5667}"/>
              </a:ext>
            </a:extLst>
          </p:cNvPr>
          <p:cNvSpPr txBox="1"/>
          <p:nvPr/>
        </p:nvSpPr>
        <p:spPr>
          <a:xfrm>
            <a:off x="8452313" y="6366045"/>
            <a:ext cx="30955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실제 코드와 차이 있음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F7029D71-971B-3A76-42B6-B682B71E7F1F}"/>
              </a:ext>
            </a:extLst>
          </p:cNvPr>
          <p:cNvCxnSpPr>
            <a:cxnSpLocks/>
            <a:stCxn id="17" idx="3"/>
            <a:endCxn id="6" idx="1"/>
          </p:cNvCxnSpPr>
          <p:nvPr/>
        </p:nvCxnSpPr>
        <p:spPr>
          <a:xfrm>
            <a:off x="5067570" y="3841145"/>
            <a:ext cx="34238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B59D3030-B3E5-EB2F-9E55-7CA008B48973}"/>
              </a:ext>
            </a:extLst>
          </p:cNvPr>
          <p:cNvCxnSpPr>
            <a:cxnSpLocks/>
            <a:stCxn id="20" idx="3"/>
            <a:endCxn id="8" idx="1"/>
          </p:cNvCxnSpPr>
          <p:nvPr/>
        </p:nvCxnSpPr>
        <p:spPr>
          <a:xfrm>
            <a:off x="5067570" y="5258238"/>
            <a:ext cx="34238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연결선: 꺾임 38">
            <a:extLst>
              <a:ext uri="{FF2B5EF4-FFF2-40B4-BE49-F238E27FC236}">
                <a16:creationId xmlns:a16="http://schemas.microsoft.com/office/drawing/2014/main" id="{19F7B665-04B3-A65B-3648-BEBE41DE976E}"/>
              </a:ext>
            </a:extLst>
          </p:cNvPr>
          <p:cNvCxnSpPr>
            <a:cxnSpLocks/>
            <a:stCxn id="17" idx="1"/>
            <a:endCxn id="20" idx="1"/>
          </p:cNvCxnSpPr>
          <p:nvPr/>
        </p:nvCxnSpPr>
        <p:spPr>
          <a:xfrm rot="10800000" flipV="1">
            <a:off x="4427414" y="3841144"/>
            <a:ext cx="12700" cy="1417093"/>
          </a:xfrm>
          <a:prstGeom prst="bentConnector3">
            <a:avLst>
              <a:gd name="adj1" fmla="val 3432992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42B8A908-052E-A581-E249-C2EF37A848F4}"/>
              </a:ext>
            </a:extLst>
          </p:cNvPr>
          <p:cNvSpPr/>
          <p:nvPr/>
        </p:nvSpPr>
        <p:spPr>
          <a:xfrm>
            <a:off x="7210719" y="3408333"/>
            <a:ext cx="640156" cy="22322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Layer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Norm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2CB010FC-0F75-B310-41AA-80EBD2321AAD}"/>
              </a:ext>
            </a:extLst>
          </p:cNvPr>
          <p:cNvCxnSpPr>
            <a:cxnSpLocks/>
          </p:cNvCxnSpPr>
          <p:nvPr/>
        </p:nvCxnSpPr>
        <p:spPr>
          <a:xfrm flipH="1">
            <a:off x="3467142" y="4516228"/>
            <a:ext cx="54509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연결선: 꺾임 46">
            <a:extLst>
              <a:ext uri="{FF2B5EF4-FFF2-40B4-BE49-F238E27FC236}">
                <a16:creationId xmlns:a16="http://schemas.microsoft.com/office/drawing/2014/main" id="{3071FAD5-7395-32A9-30F1-BFE6462FC4F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050113" y="3841145"/>
            <a:ext cx="580303" cy="460603"/>
          </a:xfrm>
          <a:prstGeom prst="bentConnector2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연결선: 꺾임 50">
            <a:extLst>
              <a:ext uri="{FF2B5EF4-FFF2-40B4-BE49-F238E27FC236}">
                <a16:creationId xmlns:a16="http://schemas.microsoft.com/office/drawing/2014/main" id="{7459E500-9FC6-0863-55EE-895C75E42BA0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6050113" y="4747164"/>
            <a:ext cx="580303" cy="511074"/>
          </a:xfrm>
          <a:prstGeom prst="bentConnector2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CE2366C1-446C-6DFD-2DDB-CA20FFD3B8E4}"/>
              </a:ext>
            </a:extLst>
          </p:cNvPr>
          <p:cNvCxnSpPr>
            <a:cxnSpLocks/>
            <a:stCxn id="43" idx="1"/>
          </p:cNvCxnSpPr>
          <p:nvPr/>
        </p:nvCxnSpPr>
        <p:spPr>
          <a:xfrm flipH="1" flipV="1">
            <a:off x="6828379" y="4524456"/>
            <a:ext cx="382340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순서도: 연결자 57">
            <a:extLst>
              <a:ext uri="{FF2B5EF4-FFF2-40B4-BE49-F238E27FC236}">
                <a16:creationId xmlns:a16="http://schemas.microsoft.com/office/drawing/2014/main" id="{62C0A0DC-DB6D-7382-3EFD-210FCC6D5D62}"/>
              </a:ext>
            </a:extLst>
          </p:cNvPr>
          <p:cNvSpPr/>
          <p:nvPr/>
        </p:nvSpPr>
        <p:spPr>
          <a:xfrm>
            <a:off x="6421886" y="4301748"/>
            <a:ext cx="395926" cy="445416"/>
          </a:xfrm>
          <a:prstGeom prst="flowChartConnector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0B3A4E51-9BC9-7351-E590-4182ABC0ECA6}"/>
              </a:ext>
            </a:extLst>
          </p:cNvPr>
          <p:cNvCxnSpPr>
            <a:cxnSpLocks/>
          </p:cNvCxnSpPr>
          <p:nvPr/>
        </p:nvCxnSpPr>
        <p:spPr>
          <a:xfrm flipH="1" flipV="1">
            <a:off x="7861442" y="4516227"/>
            <a:ext cx="382340" cy="1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순서도: 연결자 59">
            <a:extLst>
              <a:ext uri="{FF2B5EF4-FFF2-40B4-BE49-F238E27FC236}">
                <a16:creationId xmlns:a16="http://schemas.microsoft.com/office/drawing/2014/main" id="{93BC61A9-A0B9-D914-CA6D-6AAD0E536155}"/>
              </a:ext>
            </a:extLst>
          </p:cNvPr>
          <p:cNvSpPr/>
          <p:nvPr/>
        </p:nvSpPr>
        <p:spPr>
          <a:xfrm>
            <a:off x="8254349" y="4293519"/>
            <a:ext cx="395926" cy="445416"/>
          </a:xfrm>
          <a:prstGeom prst="flowChartConnector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61" name="연결선: 꺾임 60">
            <a:extLst>
              <a:ext uri="{FF2B5EF4-FFF2-40B4-BE49-F238E27FC236}">
                <a16:creationId xmlns:a16="http://schemas.microsoft.com/office/drawing/2014/main" id="{30188503-DBC7-6C62-E0FD-7A1CCC35B8B9}"/>
              </a:ext>
            </a:extLst>
          </p:cNvPr>
          <p:cNvCxnSpPr>
            <a:cxnSpLocks/>
            <a:endCxn id="60" idx="0"/>
          </p:cNvCxnSpPr>
          <p:nvPr/>
        </p:nvCxnSpPr>
        <p:spPr>
          <a:xfrm rot="5400000" flipH="1" flipV="1">
            <a:off x="5988064" y="2045144"/>
            <a:ext cx="215873" cy="4712624"/>
          </a:xfrm>
          <a:prstGeom prst="bentConnector3">
            <a:avLst>
              <a:gd name="adj1" fmla="val 68188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352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EC92F-791E-B897-378A-A3DAD7560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E9FAA352-4396-BC39-793B-2F9576A18A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689A53A8-D06D-CAF9-A16B-7BF9B609E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11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Convolutional Attentional Mixing Decoder (3)</a:t>
            </a:r>
          </a:p>
          <a:p>
            <a:pPr lvl="1"/>
            <a:r>
              <a:rPr lang="en-US" altLang="ko-KR" dirty="0"/>
              <a:t>Shallow-wise Convolution (SWC)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"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실제 구현</a:t>
            </a: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55A26E1-C39F-3613-8E18-18BC1EA5C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450" y="965120"/>
            <a:ext cx="4463154" cy="1383488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4A995251-55D2-E0F6-E36D-D96B3C44A17D}"/>
              </a:ext>
            </a:extLst>
          </p:cNvPr>
          <p:cNvSpPr/>
          <p:nvPr/>
        </p:nvSpPr>
        <p:spPr>
          <a:xfrm>
            <a:off x="9999817" y="1263192"/>
            <a:ext cx="1057825" cy="8966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496FCE-A7F1-CCA2-0E5A-1FD08082C75E}"/>
              </a:ext>
            </a:extLst>
          </p:cNvPr>
          <p:cNvSpPr txBox="1"/>
          <p:nvPr/>
        </p:nvSpPr>
        <p:spPr>
          <a:xfrm>
            <a:off x="10324339" y="1026160"/>
            <a:ext cx="4087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(3)</a:t>
            </a:r>
            <a:endParaRPr lang="ko-KR" altLang="en-US" sz="1200" dirty="0">
              <a:solidFill>
                <a:srgbClr val="FF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666FAF8-E70F-C39E-0734-8C641D5AB179}"/>
              </a:ext>
            </a:extLst>
          </p:cNvPr>
          <p:cNvSpPr/>
          <p:nvPr/>
        </p:nvSpPr>
        <p:spPr>
          <a:xfrm>
            <a:off x="4807842" y="2852884"/>
            <a:ext cx="640156" cy="865624"/>
          </a:xfrm>
          <a:prstGeom prst="rect">
            <a:avLst/>
          </a:prstGeom>
          <a:solidFill>
            <a:srgbClr val="AA72D4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GELU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B8BB905-17E4-5703-8F6C-C8DC40DF86D2}"/>
              </a:ext>
            </a:extLst>
          </p:cNvPr>
          <p:cNvSpPr/>
          <p:nvPr/>
        </p:nvSpPr>
        <p:spPr>
          <a:xfrm>
            <a:off x="4065833" y="2852883"/>
            <a:ext cx="640156" cy="865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2D Conv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5554EC2-BFB2-B028-68AE-00732A89ABDC}"/>
              </a:ext>
            </a:extLst>
          </p:cNvPr>
          <p:cNvSpPr/>
          <p:nvPr/>
        </p:nvSpPr>
        <p:spPr>
          <a:xfrm>
            <a:off x="5549851" y="2852883"/>
            <a:ext cx="640156" cy="865624"/>
          </a:xfrm>
          <a:prstGeom prst="rect">
            <a:avLst/>
          </a:prstGeom>
          <a:solidFill>
            <a:srgbClr val="F4B2E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Drop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out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621906F-3F0E-AA19-8CC4-3E5B73EBAA06}"/>
              </a:ext>
            </a:extLst>
          </p:cNvPr>
          <p:cNvSpPr/>
          <p:nvPr/>
        </p:nvSpPr>
        <p:spPr>
          <a:xfrm>
            <a:off x="4807842" y="3883478"/>
            <a:ext cx="640156" cy="865624"/>
          </a:xfrm>
          <a:prstGeom prst="rect">
            <a:avLst/>
          </a:prstGeom>
          <a:solidFill>
            <a:srgbClr val="AA72D4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GELU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496F9B6-1FE0-9DFC-CE7D-566F10BBF3D8}"/>
              </a:ext>
            </a:extLst>
          </p:cNvPr>
          <p:cNvSpPr/>
          <p:nvPr/>
        </p:nvSpPr>
        <p:spPr>
          <a:xfrm>
            <a:off x="4065833" y="3883477"/>
            <a:ext cx="640156" cy="865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dilated Conv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(d=2)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7941910-87C2-5385-F1B6-D33BC1A4E76B}"/>
              </a:ext>
            </a:extLst>
          </p:cNvPr>
          <p:cNvSpPr/>
          <p:nvPr/>
        </p:nvSpPr>
        <p:spPr>
          <a:xfrm>
            <a:off x="5549851" y="3883477"/>
            <a:ext cx="640156" cy="865624"/>
          </a:xfrm>
          <a:prstGeom prst="rect">
            <a:avLst/>
          </a:prstGeom>
          <a:solidFill>
            <a:srgbClr val="F4B2E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Drop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out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FF46074F-42C2-63DD-8291-E469C5F39829}"/>
              </a:ext>
            </a:extLst>
          </p:cNvPr>
          <p:cNvSpPr/>
          <p:nvPr/>
        </p:nvSpPr>
        <p:spPr>
          <a:xfrm>
            <a:off x="4807842" y="4914072"/>
            <a:ext cx="640156" cy="865624"/>
          </a:xfrm>
          <a:prstGeom prst="rect">
            <a:avLst/>
          </a:prstGeom>
          <a:solidFill>
            <a:srgbClr val="AA72D4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GELU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40FE2C0-4D1A-A75A-C0BF-C7F892810587}"/>
              </a:ext>
            </a:extLst>
          </p:cNvPr>
          <p:cNvSpPr/>
          <p:nvPr/>
        </p:nvSpPr>
        <p:spPr>
          <a:xfrm>
            <a:off x="4065833" y="4914071"/>
            <a:ext cx="640156" cy="865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dilated Conv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(d=3)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554058A-6D2D-ECC6-8665-7A84F2E3B09B}"/>
              </a:ext>
            </a:extLst>
          </p:cNvPr>
          <p:cNvSpPr/>
          <p:nvPr/>
        </p:nvSpPr>
        <p:spPr>
          <a:xfrm>
            <a:off x="5549851" y="4914071"/>
            <a:ext cx="640156" cy="865624"/>
          </a:xfrm>
          <a:prstGeom prst="rect">
            <a:avLst/>
          </a:prstGeom>
          <a:solidFill>
            <a:srgbClr val="F4B2E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Drop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out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399FCA7-F347-CF91-84CC-00A569B45F30}"/>
              </a:ext>
            </a:extLst>
          </p:cNvPr>
          <p:cNvSpPr/>
          <p:nvPr/>
        </p:nvSpPr>
        <p:spPr>
          <a:xfrm>
            <a:off x="9173751" y="4404325"/>
            <a:ext cx="640156" cy="865624"/>
          </a:xfrm>
          <a:prstGeom prst="rect">
            <a:avLst/>
          </a:prstGeom>
          <a:solidFill>
            <a:srgbClr val="AA72D4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GELU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5191308-14D1-767D-035E-1D1BF5D13DA2}"/>
              </a:ext>
            </a:extLst>
          </p:cNvPr>
          <p:cNvSpPr/>
          <p:nvPr/>
        </p:nvSpPr>
        <p:spPr>
          <a:xfrm>
            <a:off x="8431742" y="4404324"/>
            <a:ext cx="640156" cy="865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2D Conv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7BBA947-0020-7995-021A-7DAC582735AE}"/>
              </a:ext>
            </a:extLst>
          </p:cNvPr>
          <p:cNvSpPr/>
          <p:nvPr/>
        </p:nvSpPr>
        <p:spPr>
          <a:xfrm>
            <a:off x="9915760" y="4404324"/>
            <a:ext cx="640156" cy="865624"/>
          </a:xfrm>
          <a:prstGeom prst="rect">
            <a:avLst/>
          </a:prstGeom>
          <a:solidFill>
            <a:srgbClr val="F4B2E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Drop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out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557FBC32-1BD2-73B0-CD14-A4770E20E1B3}"/>
              </a:ext>
            </a:extLst>
          </p:cNvPr>
          <p:cNvCxnSpPr/>
          <p:nvPr/>
        </p:nvCxnSpPr>
        <p:spPr>
          <a:xfrm>
            <a:off x="4705989" y="3304453"/>
            <a:ext cx="10185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7B9AAF3C-14FA-CD3F-E5F9-EC55A65ABA8A}"/>
              </a:ext>
            </a:extLst>
          </p:cNvPr>
          <p:cNvCxnSpPr/>
          <p:nvPr/>
        </p:nvCxnSpPr>
        <p:spPr>
          <a:xfrm>
            <a:off x="5451394" y="3304453"/>
            <a:ext cx="10185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80BC9089-2A76-5F2B-754F-8B89372D9965}"/>
              </a:ext>
            </a:extLst>
          </p:cNvPr>
          <p:cNvCxnSpPr/>
          <p:nvPr/>
        </p:nvCxnSpPr>
        <p:spPr>
          <a:xfrm>
            <a:off x="4703217" y="4335047"/>
            <a:ext cx="10185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EDDD0B6C-09F7-C198-23A7-26E246CFA33A}"/>
              </a:ext>
            </a:extLst>
          </p:cNvPr>
          <p:cNvCxnSpPr/>
          <p:nvPr/>
        </p:nvCxnSpPr>
        <p:spPr>
          <a:xfrm>
            <a:off x="5435230" y="4335047"/>
            <a:ext cx="10185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604D5D86-EC7C-2F93-C37B-247797D77BBD}"/>
              </a:ext>
            </a:extLst>
          </p:cNvPr>
          <p:cNvCxnSpPr/>
          <p:nvPr/>
        </p:nvCxnSpPr>
        <p:spPr>
          <a:xfrm>
            <a:off x="4703216" y="5346883"/>
            <a:ext cx="10185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42FCC59E-694F-65A4-7467-BC081A94E87F}"/>
              </a:ext>
            </a:extLst>
          </p:cNvPr>
          <p:cNvCxnSpPr/>
          <p:nvPr/>
        </p:nvCxnSpPr>
        <p:spPr>
          <a:xfrm>
            <a:off x="5455754" y="5346882"/>
            <a:ext cx="10185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DE00AEE3-8F2A-6C30-07B5-3C1CB3576F52}"/>
              </a:ext>
            </a:extLst>
          </p:cNvPr>
          <p:cNvCxnSpPr/>
          <p:nvPr/>
        </p:nvCxnSpPr>
        <p:spPr>
          <a:xfrm>
            <a:off x="9069124" y="4837134"/>
            <a:ext cx="10185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5FBC60FC-61BE-0821-D882-B95E9A366860}"/>
              </a:ext>
            </a:extLst>
          </p:cNvPr>
          <p:cNvCxnSpPr/>
          <p:nvPr/>
        </p:nvCxnSpPr>
        <p:spPr>
          <a:xfrm>
            <a:off x="9813962" y="4837133"/>
            <a:ext cx="10185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8" name="순서도: 연결자 1047">
            <a:extLst>
              <a:ext uri="{FF2B5EF4-FFF2-40B4-BE49-F238E27FC236}">
                <a16:creationId xmlns:a16="http://schemas.microsoft.com/office/drawing/2014/main" id="{15ABD5FC-8251-A07A-5F40-F70A959A879C}"/>
              </a:ext>
            </a:extLst>
          </p:cNvPr>
          <p:cNvSpPr/>
          <p:nvPr/>
        </p:nvSpPr>
        <p:spPr>
          <a:xfrm>
            <a:off x="6571956" y="3585363"/>
            <a:ext cx="395926" cy="445416"/>
          </a:xfrm>
          <a:prstGeom prst="flowChartConnector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1051" name="연결선: 꺾임 1050">
            <a:extLst>
              <a:ext uri="{FF2B5EF4-FFF2-40B4-BE49-F238E27FC236}">
                <a16:creationId xmlns:a16="http://schemas.microsoft.com/office/drawing/2014/main" id="{E144A50B-A757-2358-FB73-0474D58C0C6C}"/>
              </a:ext>
            </a:extLst>
          </p:cNvPr>
          <p:cNvCxnSpPr>
            <a:stCxn id="15" idx="3"/>
            <a:endCxn id="1048" idx="0"/>
          </p:cNvCxnSpPr>
          <p:nvPr/>
        </p:nvCxnSpPr>
        <p:spPr>
          <a:xfrm>
            <a:off x="6190007" y="3285695"/>
            <a:ext cx="579912" cy="299668"/>
          </a:xfrm>
          <a:prstGeom prst="bentConnector2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4" name="연결선: 꺾임 1053">
            <a:extLst>
              <a:ext uri="{FF2B5EF4-FFF2-40B4-BE49-F238E27FC236}">
                <a16:creationId xmlns:a16="http://schemas.microsoft.com/office/drawing/2014/main" id="{59E7E9D3-7AFA-8D31-D291-EB40B55A030B}"/>
              </a:ext>
            </a:extLst>
          </p:cNvPr>
          <p:cNvCxnSpPr>
            <a:cxnSpLocks/>
            <a:stCxn id="18" idx="3"/>
            <a:endCxn id="1048" idx="4"/>
          </p:cNvCxnSpPr>
          <p:nvPr/>
        </p:nvCxnSpPr>
        <p:spPr>
          <a:xfrm flipV="1">
            <a:off x="6190007" y="4030779"/>
            <a:ext cx="579912" cy="285510"/>
          </a:xfrm>
          <a:prstGeom prst="bentConnector2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0" name="순서도: 연결자 1059">
            <a:extLst>
              <a:ext uri="{FF2B5EF4-FFF2-40B4-BE49-F238E27FC236}">
                <a16:creationId xmlns:a16="http://schemas.microsoft.com/office/drawing/2014/main" id="{AD9D33B8-C95D-6A34-64D1-96F723F5654D}"/>
              </a:ext>
            </a:extLst>
          </p:cNvPr>
          <p:cNvSpPr/>
          <p:nvPr/>
        </p:nvSpPr>
        <p:spPr>
          <a:xfrm>
            <a:off x="7490723" y="4614428"/>
            <a:ext cx="395926" cy="445416"/>
          </a:xfrm>
          <a:prstGeom prst="flowChartConnector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1065" name="연결선: 꺾임 1064">
            <a:extLst>
              <a:ext uri="{FF2B5EF4-FFF2-40B4-BE49-F238E27FC236}">
                <a16:creationId xmlns:a16="http://schemas.microsoft.com/office/drawing/2014/main" id="{64A1C035-A3C9-2E58-1089-FC7425028B83}"/>
              </a:ext>
            </a:extLst>
          </p:cNvPr>
          <p:cNvCxnSpPr>
            <a:stCxn id="22" idx="3"/>
            <a:endCxn id="1060" idx="4"/>
          </p:cNvCxnSpPr>
          <p:nvPr/>
        </p:nvCxnSpPr>
        <p:spPr>
          <a:xfrm flipV="1">
            <a:off x="6190007" y="5059844"/>
            <a:ext cx="1498679" cy="287039"/>
          </a:xfrm>
          <a:prstGeom prst="bentConnector2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7" name="연결선: 꺾임 1066">
            <a:extLst>
              <a:ext uri="{FF2B5EF4-FFF2-40B4-BE49-F238E27FC236}">
                <a16:creationId xmlns:a16="http://schemas.microsoft.com/office/drawing/2014/main" id="{87351FCA-70D8-F39F-427E-2D195D35E90F}"/>
              </a:ext>
            </a:extLst>
          </p:cNvPr>
          <p:cNvCxnSpPr>
            <a:stCxn id="1048" idx="6"/>
            <a:endCxn id="1060" idx="0"/>
          </p:cNvCxnSpPr>
          <p:nvPr/>
        </p:nvCxnSpPr>
        <p:spPr>
          <a:xfrm>
            <a:off x="6967882" y="3808071"/>
            <a:ext cx="720804" cy="806357"/>
          </a:xfrm>
          <a:prstGeom prst="bentConnector2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1" name="연결선: 꺾임 1070">
            <a:extLst>
              <a:ext uri="{FF2B5EF4-FFF2-40B4-BE49-F238E27FC236}">
                <a16:creationId xmlns:a16="http://schemas.microsoft.com/office/drawing/2014/main" id="{83259D7D-34CC-2C6D-423C-42ECDADEE3CE}"/>
              </a:ext>
            </a:extLst>
          </p:cNvPr>
          <p:cNvCxnSpPr>
            <a:cxnSpLocks/>
            <a:stCxn id="14" idx="1"/>
            <a:endCxn id="20" idx="1"/>
          </p:cNvCxnSpPr>
          <p:nvPr/>
        </p:nvCxnSpPr>
        <p:spPr>
          <a:xfrm rot="10800000" flipV="1">
            <a:off x="4065833" y="3285695"/>
            <a:ext cx="12700" cy="2061188"/>
          </a:xfrm>
          <a:prstGeom prst="bentConnector3">
            <a:avLst>
              <a:gd name="adj1" fmla="val 5511339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5" name="직선 연결선 1074">
            <a:extLst>
              <a:ext uri="{FF2B5EF4-FFF2-40B4-BE49-F238E27FC236}">
                <a16:creationId xmlns:a16="http://schemas.microsoft.com/office/drawing/2014/main" id="{69615F19-F5D0-6AAD-AD00-ABC34066020E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2870038" y="4316289"/>
            <a:ext cx="119579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7" name="직선 연결선 1076">
            <a:extLst>
              <a:ext uri="{FF2B5EF4-FFF2-40B4-BE49-F238E27FC236}">
                <a16:creationId xmlns:a16="http://schemas.microsoft.com/office/drawing/2014/main" id="{AAC4314F-6445-F287-C649-1F331FDE7E1E}"/>
              </a:ext>
            </a:extLst>
          </p:cNvPr>
          <p:cNvCxnSpPr>
            <a:cxnSpLocks/>
            <a:stCxn id="24" idx="1"/>
            <a:endCxn id="1060" idx="6"/>
          </p:cNvCxnSpPr>
          <p:nvPr/>
        </p:nvCxnSpPr>
        <p:spPr>
          <a:xfrm flipH="1">
            <a:off x="7886649" y="4837136"/>
            <a:ext cx="54509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5" name="순서도: 연결자 1084">
            <a:extLst>
              <a:ext uri="{FF2B5EF4-FFF2-40B4-BE49-F238E27FC236}">
                <a16:creationId xmlns:a16="http://schemas.microsoft.com/office/drawing/2014/main" id="{82A0F14B-BCA0-311C-F822-936A6F12076A}"/>
              </a:ext>
            </a:extLst>
          </p:cNvPr>
          <p:cNvSpPr/>
          <p:nvPr/>
        </p:nvSpPr>
        <p:spPr>
          <a:xfrm>
            <a:off x="10903355" y="4614425"/>
            <a:ext cx="395926" cy="445416"/>
          </a:xfrm>
          <a:prstGeom prst="flowChartConnector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1086" name="직선 화살표 연결선 1085">
            <a:extLst>
              <a:ext uri="{FF2B5EF4-FFF2-40B4-BE49-F238E27FC236}">
                <a16:creationId xmlns:a16="http://schemas.microsoft.com/office/drawing/2014/main" id="{A1EB5ED5-97A9-E02D-995C-E9AC51E05256}"/>
              </a:ext>
            </a:extLst>
          </p:cNvPr>
          <p:cNvCxnSpPr>
            <a:cxnSpLocks/>
            <a:stCxn id="25" idx="3"/>
            <a:endCxn id="1085" idx="2"/>
          </p:cNvCxnSpPr>
          <p:nvPr/>
        </p:nvCxnSpPr>
        <p:spPr>
          <a:xfrm flipV="1">
            <a:off x="10555916" y="4837133"/>
            <a:ext cx="347439" cy="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7" name="직사각형 1096">
            <a:extLst>
              <a:ext uri="{FF2B5EF4-FFF2-40B4-BE49-F238E27FC236}">
                <a16:creationId xmlns:a16="http://schemas.microsoft.com/office/drawing/2014/main" id="{7BC44A96-BF9A-4A9E-0E42-7D449D7A869F}"/>
              </a:ext>
            </a:extLst>
          </p:cNvPr>
          <p:cNvSpPr/>
          <p:nvPr/>
        </p:nvSpPr>
        <p:spPr>
          <a:xfrm>
            <a:off x="2236232" y="3218923"/>
            <a:ext cx="640156" cy="22322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Layer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Norm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1098" name="직선 연결선 1097">
            <a:extLst>
              <a:ext uri="{FF2B5EF4-FFF2-40B4-BE49-F238E27FC236}">
                <a16:creationId xmlns:a16="http://schemas.microsoft.com/office/drawing/2014/main" id="{D83C33E5-27C5-AD87-FC5D-86B287CA792A}"/>
              </a:ext>
            </a:extLst>
          </p:cNvPr>
          <p:cNvCxnSpPr>
            <a:cxnSpLocks/>
          </p:cNvCxnSpPr>
          <p:nvPr/>
        </p:nvCxnSpPr>
        <p:spPr>
          <a:xfrm flipH="1">
            <a:off x="1691139" y="4316289"/>
            <a:ext cx="54509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2" name="연결선: 꺾임 1101">
            <a:extLst>
              <a:ext uri="{FF2B5EF4-FFF2-40B4-BE49-F238E27FC236}">
                <a16:creationId xmlns:a16="http://schemas.microsoft.com/office/drawing/2014/main" id="{6F8A329F-9150-A593-6591-6C800199FA1E}"/>
              </a:ext>
            </a:extLst>
          </p:cNvPr>
          <p:cNvCxnSpPr>
            <a:cxnSpLocks/>
            <a:endCxn id="1085" idx="0"/>
          </p:cNvCxnSpPr>
          <p:nvPr/>
        </p:nvCxnSpPr>
        <p:spPr>
          <a:xfrm rot="16200000" flipH="1">
            <a:off x="6391039" y="-95853"/>
            <a:ext cx="279051" cy="9141505"/>
          </a:xfrm>
          <a:prstGeom prst="bentConnector3">
            <a:avLst>
              <a:gd name="adj1" fmla="val -6319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162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C02AC-9723-EB08-54B4-02325CA75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직사각형 82">
            <a:extLst>
              <a:ext uri="{FF2B5EF4-FFF2-40B4-BE49-F238E27FC236}">
                <a16:creationId xmlns:a16="http://schemas.microsoft.com/office/drawing/2014/main" id="{950765DE-9998-28CC-EC9D-AA0FE2AEB7C5}"/>
              </a:ext>
            </a:extLst>
          </p:cNvPr>
          <p:cNvSpPr/>
          <p:nvPr/>
        </p:nvSpPr>
        <p:spPr>
          <a:xfrm>
            <a:off x="2007526" y="4729879"/>
            <a:ext cx="5885130" cy="20017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A4BC546E-5664-CDA6-7A8D-0331A3BE8FC5}"/>
              </a:ext>
            </a:extLst>
          </p:cNvPr>
          <p:cNvSpPr/>
          <p:nvPr/>
        </p:nvSpPr>
        <p:spPr>
          <a:xfrm>
            <a:off x="2017336" y="2658359"/>
            <a:ext cx="5885130" cy="2024288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5D8E02A-FD10-A1C3-B2AC-F00B810B35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90B1C45D-5E78-3150-7130-FCA7BC54D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11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Convolutional Attentional Mixing Decoder (4)</a:t>
            </a:r>
          </a:p>
          <a:p>
            <a:pPr lvl="1"/>
            <a:r>
              <a:rPr lang="en-US" altLang="ko-KR" dirty="0"/>
              <a:t>Spatial, and Squeeze and Excitation Attention Module (SSAM)</a:t>
            </a:r>
          </a:p>
          <a:p>
            <a:pPr marL="457200" lvl="1" indent="0">
              <a:buNone/>
            </a:pPr>
            <a:r>
              <a:rPr lang="en-US" altLang="ko-KR" dirty="0"/>
              <a:t>   = spatial attention(SA) + squeeze and excitation attention(SEA)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"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효과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: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채널과 공간 각각에 대한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attention map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을 생성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A8A9764-4598-81D3-3137-86C648B4C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450" y="965120"/>
            <a:ext cx="4463154" cy="1383488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0DF943D3-628D-9B04-EC84-3B9B523EA41B}"/>
              </a:ext>
            </a:extLst>
          </p:cNvPr>
          <p:cNvSpPr/>
          <p:nvPr/>
        </p:nvSpPr>
        <p:spPr>
          <a:xfrm>
            <a:off x="11085922" y="1376313"/>
            <a:ext cx="972420" cy="7824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C20BF2-66EB-E835-C557-EFCD96BD4C1E}"/>
              </a:ext>
            </a:extLst>
          </p:cNvPr>
          <p:cNvSpPr txBox="1"/>
          <p:nvPr/>
        </p:nvSpPr>
        <p:spPr>
          <a:xfrm>
            <a:off x="11375662" y="2166544"/>
            <a:ext cx="4087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(4)</a:t>
            </a:r>
            <a:endParaRPr lang="ko-KR" altLang="en-US" sz="1200" dirty="0">
              <a:solidFill>
                <a:srgbClr val="FF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AAF36FC-7AF8-3BDE-930D-472B5A6F6056}"/>
              </a:ext>
            </a:extLst>
          </p:cNvPr>
          <p:cNvSpPr/>
          <p:nvPr/>
        </p:nvSpPr>
        <p:spPr>
          <a:xfrm>
            <a:off x="2171944" y="2785254"/>
            <a:ext cx="640156" cy="18460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2D Conv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9ECF3B6-6728-B827-9134-43D48208C21F}"/>
              </a:ext>
            </a:extLst>
          </p:cNvPr>
          <p:cNvSpPr/>
          <p:nvPr/>
        </p:nvSpPr>
        <p:spPr>
          <a:xfrm>
            <a:off x="3414524" y="2962720"/>
            <a:ext cx="938969" cy="44469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Mean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AFCBB51-EECF-A711-C37E-E9355FDC3D71}"/>
              </a:ext>
            </a:extLst>
          </p:cNvPr>
          <p:cNvSpPr/>
          <p:nvPr/>
        </p:nvSpPr>
        <p:spPr>
          <a:xfrm>
            <a:off x="3414523" y="3991813"/>
            <a:ext cx="938969" cy="44469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Max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7245ECF-D326-1125-A8F1-65BE6E04379F}"/>
              </a:ext>
            </a:extLst>
          </p:cNvPr>
          <p:cNvSpPr/>
          <p:nvPr/>
        </p:nvSpPr>
        <p:spPr>
          <a:xfrm>
            <a:off x="2119622" y="5524108"/>
            <a:ext cx="1028931" cy="41695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AvgPool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2B24B6-28F3-D792-9521-FDA1B47CD59D}"/>
              </a:ext>
            </a:extLst>
          </p:cNvPr>
          <p:cNvSpPr txBox="1"/>
          <p:nvPr/>
        </p:nvSpPr>
        <p:spPr>
          <a:xfrm>
            <a:off x="8693859" y="6366045"/>
            <a:ext cx="3164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실제 코드와 차이 있음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A3138A6C-BC55-8BEF-4C06-1301A4FC84CF}"/>
              </a:ext>
            </a:extLst>
          </p:cNvPr>
          <p:cNvCxnSpPr>
            <a:stCxn id="5" idx="1"/>
            <a:endCxn id="13" idx="1"/>
          </p:cNvCxnSpPr>
          <p:nvPr/>
        </p:nvCxnSpPr>
        <p:spPr>
          <a:xfrm rot="10800000" flipV="1">
            <a:off x="2119622" y="3708259"/>
            <a:ext cx="52322" cy="2024327"/>
          </a:xfrm>
          <a:prstGeom prst="bentConnector3">
            <a:avLst>
              <a:gd name="adj1" fmla="val 53691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3BC81F37-B1E1-3CF9-2A1B-59DD420FE6A6}"/>
              </a:ext>
            </a:extLst>
          </p:cNvPr>
          <p:cNvCxnSpPr>
            <a:cxnSpLocks/>
          </p:cNvCxnSpPr>
          <p:nvPr/>
        </p:nvCxnSpPr>
        <p:spPr>
          <a:xfrm flipH="1">
            <a:off x="1342348" y="4769964"/>
            <a:ext cx="54509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id="{CAECF8F0-B5D9-6943-AFF3-D78BDBB92998}"/>
              </a:ext>
            </a:extLst>
          </p:cNvPr>
          <p:cNvCxnSpPr>
            <a:cxnSpLocks/>
            <a:stCxn id="11" idx="1"/>
            <a:endCxn id="12" idx="1"/>
          </p:cNvCxnSpPr>
          <p:nvPr/>
        </p:nvCxnSpPr>
        <p:spPr>
          <a:xfrm rot="10800000" flipV="1">
            <a:off x="3414524" y="3185067"/>
            <a:ext cx="1" cy="1029093"/>
          </a:xfrm>
          <a:prstGeom prst="bentConnector3">
            <a:avLst>
              <a:gd name="adj1" fmla="val 2286010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2E18B1DC-841A-EB4D-7F1E-736538C299CF}"/>
              </a:ext>
            </a:extLst>
          </p:cNvPr>
          <p:cNvCxnSpPr>
            <a:cxnSpLocks/>
          </p:cNvCxnSpPr>
          <p:nvPr/>
        </p:nvCxnSpPr>
        <p:spPr>
          <a:xfrm flipH="1">
            <a:off x="2812100" y="3708259"/>
            <a:ext cx="38877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순서도: 연결자 36">
            <a:extLst>
              <a:ext uri="{FF2B5EF4-FFF2-40B4-BE49-F238E27FC236}">
                <a16:creationId xmlns:a16="http://schemas.microsoft.com/office/drawing/2014/main" id="{6C781D3D-2D36-2E13-1BEB-C64DD13174FD}"/>
              </a:ext>
            </a:extLst>
          </p:cNvPr>
          <p:cNvSpPr/>
          <p:nvPr/>
        </p:nvSpPr>
        <p:spPr>
          <a:xfrm>
            <a:off x="4752128" y="3476905"/>
            <a:ext cx="395926" cy="445416"/>
          </a:xfrm>
          <a:prstGeom prst="flowChartConnector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40" name="연결선: 꺾임 39">
            <a:extLst>
              <a:ext uri="{FF2B5EF4-FFF2-40B4-BE49-F238E27FC236}">
                <a16:creationId xmlns:a16="http://schemas.microsoft.com/office/drawing/2014/main" id="{E54C3B62-0CA9-2BEB-58E6-7300F49A6272}"/>
              </a:ext>
            </a:extLst>
          </p:cNvPr>
          <p:cNvCxnSpPr>
            <a:stCxn id="12" idx="3"/>
            <a:endCxn id="37" idx="4"/>
          </p:cNvCxnSpPr>
          <p:nvPr/>
        </p:nvCxnSpPr>
        <p:spPr>
          <a:xfrm flipV="1">
            <a:off x="4353492" y="3922321"/>
            <a:ext cx="596599" cy="29184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연결선: 꺾임 40">
            <a:extLst>
              <a:ext uri="{FF2B5EF4-FFF2-40B4-BE49-F238E27FC236}">
                <a16:creationId xmlns:a16="http://schemas.microsoft.com/office/drawing/2014/main" id="{547D0796-9FF9-0905-D098-731BDFC11C77}"/>
              </a:ext>
            </a:extLst>
          </p:cNvPr>
          <p:cNvCxnSpPr>
            <a:cxnSpLocks/>
            <a:stCxn id="11" idx="3"/>
            <a:endCxn id="37" idx="0"/>
          </p:cNvCxnSpPr>
          <p:nvPr/>
        </p:nvCxnSpPr>
        <p:spPr>
          <a:xfrm>
            <a:off x="4353493" y="3185068"/>
            <a:ext cx="596598" cy="291837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A9A8A616-D612-096B-9D17-DE69105C30A4}"/>
              </a:ext>
            </a:extLst>
          </p:cNvPr>
          <p:cNvCxnSpPr>
            <a:cxnSpLocks/>
          </p:cNvCxnSpPr>
          <p:nvPr/>
        </p:nvCxnSpPr>
        <p:spPr>
          <a:xfrm flipV="1">
            <a:off x="5148054" y="3699610"/>
            <a:ext cx="347439" cy="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0FC5C104-2006-C99C-195F-A58CB11F97F3}"/>
              </a:ext>
            </a:extLst>
          </p:cNvPr>
          <p:cNvSpPr/>
          <p:nvPr/>
        </p:nvSpPr>
        <p:spPr>
          <a:xfrm>
            <a:off x="5495493" y="2785254"/>
            <a:ext cx="640156" cy="18460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2D Conv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46514D4D-DC6B-C5D5-4FD6-1CDAF9E55129}"/>
              </a:ext>
            </a:extLst>
          </p:cNvPr>
          <p:cNvSpPr/>
          <p:nvPr/>
        </p:nvSpPr>
        <p:spPr>
          <a:xfrm>
            <a:off x="6483088" y="2785254"/>
            <a:ext cx="640156" cy="1846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Sig-</a:t>
            </a:r>
            <a:r>
              <a:rPr lang="en-US" altLang="ko-KR" sz="1200" dirty="0" err="1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moid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3EB9F514-AB95-4F34-7832-F2DB44EBDA83}"/>
              </a:ext>
            </a:extLst>
          </p:cNvPr>
          <p:cNvCxnSpPr>
            <a:cxnSpLocks/>
            <a:stCxn id="48" idx="3"/>
            <a:endCxn id="49" idx="1"/>
          </p:cNvCxnSpPr>
          <p:nvPr/>
        </p:nvCxnSpPr>
        <p:spPr>
          <a:xfrm>
            <a:off x="6135649" y="3708260"/>
            <a:ext cx="3474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D12023D7-7A56-AD4E-E4E4-9B8AA7DEB642}"/>
              </a:ext>
            </a:extLst>
          </p:cNvPr>
          <p:cNvCxnSpPr>
            <a:cxnSpLocks/>
          </p:cNvCxnSpPr>
          <p:nvPr/>
        </p:nvCxnSpPr>
        <p:spPr>
          <a:xfrm flipV="1">
            <a:off x="7138520" y="3708259"/>
            <a:ext cx="347439" cy="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순서도: 연결자 55">
            <a:extLst>
              <a:ext uri="{FF2B5EF4-FFF2-40B4-BE49-F238E27FC236}">
                <a16:creationId xmlns:a16="http://schemas.microsoft.com/office/drawing/2014/main" id="{EDA1E162-AEB2-83C6-FF75-DD5C49AE7CB7}"/>
              </a:ext>
            </a:extLst>
          </p:cNvPr>
          <p:cNvSpPr/>
          <p:nvPr/>
        </p:nvSpPr>
        <p:spPr>
          <a:xfrm>
            <a:off x="7470683" y="3471155"/>
            <a:ext cx="395926" cy="445416"/>
          </a:xfrm>
          <a:prstGeom prst="flowChartConnector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H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57" name="순서도: 연결자 56">
            <a:extLst>
              <a:ext uri="{FF2B5EF4-FFF2-40B4-BE49-F238E27FC236}">
                <a16:creationId xmlns:a16="http://schemas.microsoft.com/office/drawing/2014/main" id="{4698E5E4-447E-42F3-3985-0895F13D837B}"/>
              </a:ext>
            </a:extLst>
          </p:cNvPr>
          <p:cNvSpPr/>
          <p:nvPr/>
        </p:nvSpPr>
        <p:spPr>
          <a:xfrm>
            <a:off x="9636064" y="2878349"/>
            <a:ext cx="395926" cy="445416"/>
          </a:xfrm>
          <a:prstGeom prst="flowChartConnector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H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733C330-38A4-EBB4-5DAD-DEEC8497CE51}"/>
              </a:ext>
            </a:extLst>
          </p:cNvPr>
          <p:cNvSpPr txBox="1"/>
          <p:nvPr/>
        </p:nvSpPr>
        <p:spPr>
          <a:xfrm>
            <a:off x="10031990" y="2929568"/>
            <a:ext cx="20182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: Hadamard Product</a:t>
            </a:r>
            <a:endParaRPr lang="ko-KR" altLang="en-US" sz="16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63" name="순서도: 연결자 62">
            <a:extLst>
              <a:ext uri="{FF2B5EF4-FFF2-40B4-BE49-F238E27FC236}">
                <a16:creationId xmlns:a16="http://schemas.microsoft.com/office/drawing/2014/main" id="{D4773283-FC5F-B4C5-CCEB-5DBB2CFC58D6}"/>
              </a:ext>
            </a:extLst>
          </p:cNvPr>
          <p:cNvSpPr/>
          <p:nvPr/>
        </p:nvSpPr>
        <p:spPr>
          <a:xfrm>
            <a:off x="8531050" y="4408558"/>
            <a:ext cx="395926" cy="445416"/>
          </a:xfrm>
          <a:prstGeom prst="flowChartConnector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3C1C66C2-B8A9-E43D-A946-ED1640B5A1D3}"/>
              </a:ext>
            </a:extLst>
          </p:cNvPr>
          <p:cNvCxnSpPr>
            <a:cxnSpLocks/>
          </p:cNvCxnSpPr>
          <p:nvPr/>
        </p:nvCxnSpPr>
        <p:spPr>
          <a:xfrm flipV="1">
            <a:off x="8935869" y="4631263"/>
            <a:ext cx="347439" cy="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2CC3A1F7-8B6F-A537-CA62-F7AFFCA8833E}"/>
              </a:ext>
            </a:extLst>
          </p:cNvPr>
          <p:cNvSpPr/>
          <p:nvPr/>
        </p:nvSpPr>
        <p:spPr>
          <a:xfrm>
            <a:off x="3505454" y="4809580"/>
            <a:ext cx="640156" cy="18460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Linear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layer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124A6E1C-8B92-BDDB-D24F-5F81263252A3}"/>
              </a:ext>
            </a:extLst>
          </p:cNvPr>
          <p:cNvCxnSpPr>
            <a:cxnSpLocks/>
          </p:cNvCxnSpPr>
          <p:nvPr/>
        </p:nvCxnSpPr>
        <p:spPr>
          <a:xfrm flipV="1">
            <a:off x="3152458" y="5732586"/>
            <a:ext cx="347439" cy="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A6E8BB5C-A8D9-DF83-CC67-F5496372449B}"/>
              </a:ext>
            </a:extLst>
          </p:cNvPr>
          <p:cNvSpPr/>
          <p:nvPr/>
        </p:nvSpPr>
        <p:spPr>
          <a:xfrm>
            <a:off x="4490697" y="4809580"/>
            <a:ext cx="640156" cy="1846012"/>
          </a:xfrm>
          <a:prstGeom prst="rect">
            <a:avLst/>
          </a:prstGeom>
          <a:solidFill>
            <a:srgbClr val="AA72D4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ReLU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68" name="직선 화살표 연결선 67">
            <a:extLst>
              <a:ext uri="{FF2B5EF4-FFF2-40B4-BE49-F238E27FC236}">
                <a16:creationId xmlns:a16="http://schemas.microsoft.com/office/drawing/2014/main" id="{86A5A550-58A8-8619-E38C-0B13C1BD4A79}"/>
              </a:ext>
            </a:extLst>
          </p:cNvPr>
          <p:cNvCxnSpPr>
            <a:cxnSpLocks/>
          </p:cNvCxnSpPr>
          <p:nvPr/>
        </p:nvCxnSpPr>
        <p:spPr>
          <a:xfrm flipV="1">
            <a:off x="4145036" y="5732586"/>
            <a:ext cx="347439" cy="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2E7049C7-E228-7F8E-BAAA-10C0C009C3A9}"/>
              </a:ext>
            </a:extLst>
          </p:cNvPr>
          <p:cNvSpPr/>
          <p:nvPr/>
        </p:nvSpPr>
        <p:spPr>
          <a:xfrm>
            <a:off x="5475940" y="4809580"/>
            <a:ext cx="640156" cy="18460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Linear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layer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70" name="직선 화살표 연결선 69">
            <a:extLst>
              <a:ext uri="{FF2B5EF4-FFF2-40B4-BE49-F238E27FC236}">
                <a16:creationId xmlns:a16="http://schemas.microsoft.com/office/drawing/2014/main" id="{84D50656-DD35-E695-2C0C-343E465F0BEE}"/>
              </a:ext>
            </a:extLst>
          </p:cNvPr>
          <p:cNvCxnSpPr>
            <a:cxnSpLocks/>
          </p:cNvCxnSpPr>
          <p:nvPr/>
        </p:nvCxnSpPr>
        <p:spPr>
          <a:xfrm flipV="1">
            <a:off x="5122944" y="5732586"/>
            <a:ext cx="347439" cy="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AAE784ED-B17E-EA53-79C5-E167B5620D5A}"/>
              </a:ext>
            </a:extLst>
          </p:cNvPr>
          <p:cNvSpPr/>
          <p:nvPr/>
        </p:nvSpPr>
        <p:spPr>
          <a:xfrm>
            <a:off x="6461183" y="4802369"/>
            <a:ext cx="640156" cy="1846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Sig-</a:t>
            </a:r>
            <a:r>
              <a:rPr lang="en-US" altLang="ko-KR" sz="1200" dirty="0" err="1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moid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72" name="직선 화살표 연결선 71">
            <a:extLst>
              <a:ext uri="{FF2B5EF4-FFF2-40B4-BE49-F238E27FC236}">
                <a16:creationId xmlns:a16="http://schemas.microsoft.com/office/drawing/2014/main" id="{D10F0CF0-DE5C-DFFF-A780-FE443D1D7A26}"/>
              </a:ext>
            </a:extLst>
          </p:cNvPr>
          <p:cNvCxnSpPr>
            <a:cxnSpLocks/>
            <a:endCxn id="71" idx="1"/>
          </p:cNvCxnSpPr>
          <p:nvPr/>
        </p:nvCxnSpPr>
        <p:spPr>
          <a:xfrm>
            <a:off x="6113744" y="5725375"/>
            <a:ext cx="3474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직선 화살표 연결선 73">
            <a:extLst>
              <a:ext uri="{FF2B5EF4-FFF2-40B4-BE49-F238E27FC236}">
                <a16:creationId xmlns:a16="http://schemas.microsoft.com/office/drawing/2014/main" id="{BECE88DD-9ABD-A0F8-4C20-84CACC8D1B84}"/>
              </a:ext>
            </a:extLst>
          </p:cNvPr>
          <p:cNvCxnSpPr>
            <a:cxnSpLocks/>
          </p:cNvCxnSpPr>
          <p:nvPr/>
        </p:nvCxnSpPr>
        <p:spPr>
          <a:xfrm flipV="1">
            <a:off x="7105629" y="5709761"/>
            <a:ext cx="347439" cy="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순서도: 연결자 74">
            <a:extLst>
              <a:ext uri="{FF2B5EF4-FFF2-40B4-BE49-F238E27FC236}">
                <a16:creationId xmlns:a16="http://schemas.microsoft.com/office/drawing/2014/main" id="{3119B81A-2C8B-E580-B688-7D088BD040AD}"/>
              </a:ext>
            </a:extLst>
          </p:cNvPr>
          <p:cNvSpPr/>
          <p:nvPr/>
        </p:nvSpPr>
        <p:spPr>
          <a:xfrm>
            <a:off x="7437792" y="5472657"/>
            <a:ext cx="395926" cy="445416"/>
          </a:xfrm>
          <a:prstGeom prst="flowChartConnector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H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76" name="연결선: 꺾임 75">
            <a:extLst>
              <a:ext uri="{FF2B5EF4-FFF2-40B4-BE49-F238E27FC236}">
                <a16:creationId xmlns:a16="http://schemas.microsoft.com/office/drawing/2014/main" id="{A0AABA26-3F1B-C206-F127-D99869079338}"/>
              </a:ext>
            </a:extLst>
          </p:cNvPr>
          <p:cNvCxnSpPr>
            <a:cxnSpLocks/>
            <a:stCxn id="56" idx="6"/>
            <a:endCxn id="63" idx="0"/>
          </p:cNvCxnSpPr>
          <p:nvPr/>
        </p:nvCxnSpPr>
        <p:spPr>
          <a:xfrm>
            <a:off x="7866609" y="3693863"/>
            <a:ext cx="862404" cy="714695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연결선: 꺾임 78">
            <a:extLst>
              <a:ext uri="{FF2B5EF4-FFF2-40B4-BE49-F238E27FC236}">
                <a16:creationId xmlns:a16="http://schemas.microsoft.com/office/drawing/2014/main" id="{9B36AF73-2358-9F2F-3979-5BFFF24139A1}"/>
              </a:ext>
            </a:extLst>
          </p:cNvPr>
          <p:cNvCxnSpPr>
            <a:cxnSpLocks/>
            <a:stCxn id="75" idx="6"/>
            <a:endCxn id="63" idx="4"/>
          </p:cNvCxnSpPr>
          <p:nvPr/>
        </p:nvCxnSpPr>
        <p:spPr>
          <a:xfrm flipV="1">
            <a:off x="7833718" y="4853974"/>
            <a:ext cx="895295" cy="841391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2AFC1ED1-2705-B101-4BAE-EABFA67AF9A1}"/>
              </a:ext>
            </a:extLst>
          </p:cNvPr>
          <p:cNvSpPr txBox="1"/>
          <p:nvPr/>
        </p:nvSpPr>
        <p:spPr>
          <a:xfrm>
            <a:off x="7382951" y="2679415"/>
            <a:ext cx="571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SA</a:t>
            </a:r>
            <a:endParaRPr lang="ko-KR" altLang="en-US" sz="18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822C818-45A3-151F-F3CD-372B3CBA2983}"/>
              </a:ext>
            </a:extLst>
          </p:cNvPr>
          <p:cNvSpPr txBox="1"/>
          <p:nvPr/>
        </p:nvSpPr>
        <p:spPr>
          <a:xfrm>
            <a:off x="7220981" y="4762294"/>
            <a:ext cx="691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SEA</a:t>
            </a:r>
            <a:endParaRPr lang="ko-KR" altLang="en-US" sz="18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87" name="순서도: 연결자 86">
            <a:extLst>
              <a:ext uri="{FF2B5EF4-FFF2-40B4-BE49-F238E27FC236}">
                <a16:creationId xmlns:a16="http://schemas.microsoft.com/office/drawing/2014/main" id="{DEDF92E9-4876-B5E9-3E04-5E5848E8F09C}"/>
              </a:ext>
            </a:extLst>
          </p:cNvPr>
          <p:cNvSpPr/>
          <p:nvPr/>
        </p:nvSpPr>
        <p:spPr>
          <a:xfrm>
            <a:off x="9283308" y="4411801"/>
            <a:ext cx="395926" cy="445416"/>
          </a:xfrm>
          <a:prstGeom prst="flowChartConnector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88" name="연결선: 꺾임 87">
            <a:extLst>
              <a:ext uri="{FF2B5EF4-FFF2-40B4-BE49-F238E27FC236}">
                <a16:creationId xmlns:a16="http://schemas.microsoft.com/office/drawing/2014/main" id="{76F4E2FB-3AE6-403E-080C-4A67ACDFD3F8}"/>
              </a:ext>
            </a:extLst>
          </p:cNvPr>
          <p:cNvCxnSpPr>
            <a:cxnSpLocks/>
            <a:endCxn id="87" idx="0"/>
          </p:cNvCxnSpPr>
          <p:nvPr/>
        </p:nvCxnSpPr>
        <p:spPr>
          <a:xfrm rot="5400000" flipH="1" flipV="1">
            <a:off x="5319137" y="611807"/>
            <a:ext cx="362140" cy="7962128"/>
          </a:xfrm>
          <a:prstGeom prst="bentConnector3">
            <a:avLst>
              <a:gd name="adj1" fmla="val 603046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화살표 연결선 88">
            <a:extLst>
              <a:ext uri="{FF2B5EF4-FFF2-40B4-BE49-F238E27FC236}">
                <a16:creationId xmlns:a16="http://schemas.microsoft.com/office/drawing/2014/main" id="{EC44A4FC-FD6F-1BDB-15F3-10EDFFA9FDEB}"/>
              </a:ext>
            </a:extLst>
          </p:cNvPr>
          <p:cNvCxnSpPr>
            <a:cxnSpLocks/>
            <a:endCxn id="87" idx="4"/>
          </p:cNvCxnSpPr>
          <p:nvPr/>
        </p:nvCxnSpPr>
        <p:spPr>
          <a:xfrm flipH="1" flipV="1">
            <a:off x="9481271" y="4857217"/>
            <a:ext cx="11826" cy="6936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6E72FC92-FEC8-DD0C-6315-FE1AFCC38CB7}"/>
              </a:ext>
            </a:extLst>
          </p:cNvPr>
          <p:cNvSpPr txBox="1"/>
          <p:nvPr/>
        </p:nvSpPr>
        <p:spPr>
          <a:xfrm>
            <a:off x="8828509" y="5540484"/>
            <a:ext cx="13252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MSA output</a:t>
            </a:r>
            <a:endParaRPr lang="ko-KR" altLang="en-US" sz="16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91" name="직선 화살표 연결선 90">
            <a:extLst>
              <a:ext uri="{FF2B5EF4-FFF2-40B4-BE49-F238E27FC236}">
                <a16:creationId xmlns:a16="http://schemas.microsoft.com/office/drawing/2014/main" id="{2DCD29EE-30D4-8696-E9B7-F283D730E384}"/>
              </a:ext>
            </a:extLst>
          </p:cNvPr>
          <p:cNvCxnSpPr>
            <a:cxnSpLocks/>
          </p:cNvCxnSpPr>
          <p:nvPr/>
        </p:nvCxnSpPr>
        <p:spPr>
          <a:xfrm flipV="1">
            <a:off x="9707800" y="4631260"/>
            <a:ext cx="347439" cy="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35457AF5-A90C-AF1A-6DF1-B0C8EEA1B66A}"/>
              </a:ext>
            </a:extLst>
          </p:cNvPr>
          <p:cNvSpPr/>
          <p:nvPr/>
        </p:nvSpPr>
        <p:spPr>
          <a:xfrm>
            <a:off x="10085257" y="3759641"/>
            <a:ext cx="640156" cy="18460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2D Conv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98" name="직선 화살표 연결선 97">
            <a:extLst>
              <a:ext uri="{FF2B5EF4-FFF2-40B4-BE49-F238E27FC236}">
                <a16:creationId xmlns:a16="http://schemas.microsoft.com/office/drawing/2014/main" id="{BD1912EA-DC67-B3D1-D5D5-D694BF7C9A2C}"/>
              </a:ext>
            </a:extLst>
          </p:cNvPr>
          <p:cNvCxnSpPr>
            <a:cxnSpLocks/>
          </p:cNvCxnSpPr>
          <p:nvPr/>
        </p:nvCxnSpPr>
        <p:spPr>
          <a:xfrm flipV="1">
            <a:off x="10738019" y="4633170"/>
            <a:ext cx="347439" cy="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BCAC1C7B-1799-93A0-5D06-6F2189D07798}"/>
              </a:ext>
            </a:extLst>
          </p:cNvPr>
          <p:cNvSpPr txBox="1"/>
          <p:nvPr/>
        </p:nvSpPr>
        <p:spPr>
          <a:xfrm>
            <a:off x="8454345" y="3947664"/>
            <a:ext cx="1325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Attention</a:t>
            </a:r>
            <a:endParaRPr lang="en-US" altLang="ko-KR" sz="12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Mixing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2133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36D0B-1892-1FDC-4ED3-B93B5794F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272F20B0-2AE9-46D7-A9A3-EAAFDE0ABB8A}"/>
              </a:ext>
            </a:extLst>
          </p:cNvPr>
          <p:cNvSpPr/>
          <p:nvPr/>
        </p:nvSpPr>
        <p:spPr>
          <a:xfrm>
            <a:off x="2007526" y="4729879"/>
            <a:ext cx="5885130" cy="20017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2F2A6E0-6988-881B-D4DD-D6782E906263}"/>
              </a:ext>
            </a:extLst>
          </p:cNvPr>
          <p:cNvSpPr/>
          <p:nvPr/>
        </p:nvSpPr>
        <p:spPr>
          <a:xfrm>
            <a:off x="2017336" y="2630078"/>
            <a:ext cx="5885130" cy="2024288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AC3B0E9-04A2-2479-693A-2F6FA79853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7D6378FE-61C9-F389-B9FA-D4DE4A676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11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Convolutional Attentional Mixing Decoder (4)</a:t>
            </a:r>
          </a:p>
          <a:p>
            <a:pPr lvl="1"/>
            <a:r>
              <a:rPr lang="en-US" altLang="ko-KR" dirty="0"/>
              <a:t>Spatial, and Squeeze and Excitation Attention Module (SSAM)</a:t>
            </a:r>
          </a:p>
          <a:p>
            <a:pPr lvl="1"/>
            <a:r>
              <a:rPr lang="ko-KR" altLang="en-US" dirty="0"/>
              <a:t>코드</a:t>
            </a:r>
            <a:r>
              <a:rPr lang="en-US" altLang="ko-KR" dirty="0"/>
              <a:t> </a:t>
            </a:r>
            <a:r>
              <a:rPr lang="ko-KR" altLang="en-US" dirty="0"/>
              <a:t>구현 → </a:t>
            </a:r>
            <a:r>
              <a:rPr lang="en-US" altLang="ko-KR" dirty="0"/>
              <a:t>CBAM(Convolutional Block Attention Module)</a:t>
            </a:r>
          </a:p>
          <a:p>
            <a:pPr marL="457200" lvl="1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3843510-261B-D6A3-2F20-4279A895B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450" y="965120"/>
            <a:ext cx="4463154" cy="1383488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5175ED56-E011-3C7E-7E54-C0D6F9B73D69}"/>
              </a:ext>
            </a:extLst>
          </p:cNvPr>
          <p:cNvSpPr/>
          <p:nvPr/>
        </p:nvSpPr>
        <p:spPr>
          <a:xfrm>
            <a:off x="11085922" y="1376313"/>
            <a:ext cx="972420" cy="7824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8DF098-3E1A-4967-4AA3-EE861454D9A3}"/>
              </a:ext>
            </a:extLst>
          </p:cNvPr>
          <p:cNvSpPr txBox="1"/>
          <p:nvPr/>
        </p:nvSpPr>
        <p:spPr>
          <a:xfrm>
            <a:off x="11375662" y="2166544"/>
            <a:ext cx="4087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(4)</a:t>
            </a:r>
            <a:endParaRPr lang="ko-KR" altLang="en-US" sz="1200" dirty="0">
              <a:solidFill>
                <a:srgbClr val="FF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18833CF-8AC8-A845-A7E2-84165D217876}"/>
              </a:ext>
            </a:extLst>
          </p:cNvPr>
          <p:cNvSpPr/>
          <p:nvPr/>
        </p:nvSpPr>
        <p:spPr>
          <a:xfrm>
            <a:off x="2171944" y="2756973"/>
            <a:ext cx="640156" cy="18460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2D Conv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C06BE33-9327-8F7A-1523-44F2D4D8203A}"/>
              </a:ext>
            </a:extLst>
          </p:cNvPr>
          <p:cNvSpPr/>
          <p:nvPr/>
        </p:nvSpPr>
        <p:spPr>
          <a:xfrm>
            <a:off x="3414524" y="2934439"/>
            <a:ext cx="938969" cy="44469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Mean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076E3A2-7E10-DAB2-39D6-AEEAC2FA4197}"/>
              </a:ext>
            </a:extLst>
          </p:cNvPr>
          <p:cNvSpPr/>
          <p:nvPr/>
        </p:nvSpPr>
        <p:spPr>
          <a:xfrm>
            <a:off x="3414523" y="3963532"/>
            <a:ext cx="938969" cy="44469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Max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4C81403-6970-9C6D-BFE5-9F0547AA0769}"/>
              </a:ext>
            </a:extLst>
          </p:cNvPr>
          <p:cNvSpPr/>
          <p:nvPr/>
        </p:nvSpPr>
        <p:spPr>
          <a:xfrm>
            <a:off x="2119622" y="5133409"/>
            <a:ext cx="1081253" cy="41695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AvgPool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A940634E-E93C-F200-EFED-0464C7F6FA97}"/>
              </a:ext>
            </a:extLst>
          </p:cNvPr>
          <p:cNvCxnSpPr>
            <a:cxnSpLocks/>
            <a:stCxn id="5" idx="1"/>
            <a:endCxn id="17" idx="1"/>
          </p:cNvCxnSpPr>
          <p:nvPr/>
        </p:nvCxnSpPr>
        <p:spPr>
          <a:xfrm rot="10800000" flipV="1">
            <a:off x="2119622" y="3679978"/>
            <a:ext cx="52322" cy="2469447"/>
          </a:xfrm>
          <a:prstGeom prst="bentConnector3">
            <a:avLst>
              <a:gd name="adj1" fmla="val 53691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864D55FA-4AE6-EDEC-2538-96625CB3C266}"/>
              </a:ext>
            </a:extLst>
          </p:cNvPr>
          <p:cNvCxnSpPr>
            <a:cxnSpLocks/>
          </p:cNvCxnSpPr>
          <p:nvPr/>
        </p:nvCxnSpPr>
        <p:spPr>
          <a:xfrm flipH="1">
            <a:off x="1342347" y="4914701"/>
            <a:ext cx="54509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id="{41DA0225-BD95-9C2D-DE2A-093F6362564F}"/>
              </a:ext>
            </a:extLst>
          </p:cNvPr>
          <p:cNvCxnSpPr>
            <a:cxnSpLocks/>
            <a:stCxn id="11" idx="1"/>
            <a:endCxn id="12" idx="1"/>
          </p:cNvCxnSpPr>
          <p:nvPr/>
        </p:nvCxnSpPr>
        <p:spPr>
          <a:xfrm rot="10800000" flipV="1">
            <a:off x="3414524" y="3156786"/>
            <a:ext cx="1" cy="1029093"/>
          </a:xfrm>
          <a:prstGeom prst="bentConnector3">
            <a:avLst>
              <a:gd name="adj1" fmla="val 2286010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B726D15-EDD9-C99B-879A-FD7715C10917}"/>
              </a:ext>
            </a:extLst>
          </p:cNvPr>
          <p:cNvCxnSpPr>
            <a:cxnSpLocks/>
          </p:cNvCxnSpPr>
          <p:nvPr/>
        </p:nvCxnSpPr>
        <p:spPr>
          <a:xfrm flipH="1">
            <a:off x="2812100" y="3679978"/>
            <a:ext cx="38877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순서도: 연결자 36">
            <a:extLst>
              <a:ext uri="{FF2B5EF4-FFF2-40B4-BE49-F238E27FC236}">
                <a16:creationId xmlns:a16="http://schemas.microsoft.com/office/drawing/2014/main" id="{5C7BD57A-0795-CF5E-B843-1AE713D12E39}"/>
              </a:ext>
            </a:extLst>
          </p:cNvPr>
          <p:cNvSpPr/>
          <p:nvPr/>
        </p:nvSpPr>
        <p:spPr>
          <a:xfrm>
            <a:off x="4752128" y="3448624"/>
            <a:ext cx="395926" cy="445416"/>
          </a:xfrm>
          <a:prstGeom prst="flowChartConnector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40" name="연결선: 꺾임 39">
            <a:extLst>
              <a:ext uri="{FF2B5EF4-FFF2-40B4-BE49-F238E27FC236}">
                <a16:creationId xmlns:a16="http://schemas.microsoft.com/office/drawing/2014/main" id="{80960DFC-E9E3-4D02-22B0-D4A019C29EA9}"/>
              </a:ext>
            </a:extLst>
          </p:cNvPr>
          <p:cNvCxnSpPr>
            <a:stCxn id="12" idx="3"/>
            <a:endCxn id="37" idx="4"/>
          </p:cNvCxnSpPr>
          <p:nvPr/>
        </p:nvCxnSpPr>
        <p:spPr>
          <a:xfrm flipV="1">
            <a:off x="4353492" y="3894040"/>
            <a:ext cx="596599" cy="29184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연결선: 꺾임 40">
            <a:extLst>
              <a:ext uri="{FF2B5EF4-FFF2-40B4-BE49-F238E27FC236}">
                <a16:creationId xmlns:a16="http://schemas.microsoft.com/office/drawing/2014/main" id="{D8A17437-8EAE-20FB-E207-1B65C27FCF2B}"/>
              </a:ext>
            </a:extLst>
          </p:cNvPr>
          <p:cNvCxnSpPr>
            <a:cxnSpLocks/>
            <a:stCxn id="11" idx="3"/>
            <a:endCxn id="37" idx="0"/>
          </p:cNvCxnSpPr>
          <p:nvPr/>
        </p:nvCxnSpPr>
        <p:spPr>
          <a:xfrm>
            <a:off x="4353493" y="3156787"/>
            <a:ext cx="596598" cy="291837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E1F2CF9A-569F-7E2E-F725-791E63AB0F0B}"/>
              </a:ext>
            </a:extLst>
          </p:cNvPr>
          <p:cNvCxnSpPr>
            <a:cxnSpLocks/>
          </p:cNvCxnSpPr>
          <p:nvPr/>
        </p:nvCxnSpPr>
        <p:spPr>
          <a:xfrm flipV="1">
            <a:off x="5148054" y="3671329"/>
            <a:ext cx="347439" cy="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8F14CCC6-65FE-5278-D821-F7BFFF5B3492}"/>
              </a:ext>
            </a:extLst>
          </p:cNvPr>
          <p:cNvSpPr/>
          <p:nvPr/>
        </p:nvSpPr>
        <p:spPr>
          <a:xfrm>
            <a:off x="5495493" y="2756973"/>
            <a:ext cx="640156" cy="18460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2D Conv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09BCDFA1-1495-6AD3-62E9-CC495353979B}"/>
              </a:ext>
            </a:extLst>
          </p:cNvPr>
          <p:cNvSpPr/>
          <p:nvPr/>
        </p:nvSpPr>
        <p:spPr>
          <a:xfrm>
            <a:off x="6483088" y="2756973"/>
            <a:ext cx="640156" cy="1846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Sig-</a:t>
            </a:r>
            <a:r>
              <a:rPr lang="en-US" altLang="ko-KR" sz="1200" dirty="0" err="1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moid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9D7EE911-C0EB-C193-632E-C5EC5A3A144D}"/>
              </a:ext>
            </a:extLst>
          </p:cNvPr>
          <p:cNvCxnSpPr>
            <a:cxnSpLocks/>
            <a:stCxn id="48" idx="3"/>
            <a:endCxn id="49" idx="1"/>
          </p:cNvCxnSpPr>
          <p:nvPr/>
        </p:nvCxnSpPr>
        <p:spPr>
          <a:xfrm>
            <a:off x="6135649" y="3679979"/>
            <a:ext cx="3474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순서도: 연결자 62">
            <a:extLst>
              <a:ext uri="{FF2B5EF4-FFF2-40B4-BE49-F238E27FC236}">
                <a16:creationId xmlns:a16="http://schemas.microsoft.com/office/drawing/2014/main" id="{FF8777C7-8595-C9AE-CDC2-C067534D4DDB}"/>
              </a:ext>
            </a:extLst>
          </p:cNvPr>
          <p:cNvSpPr/>
          <p:nvPr/>
        </p:nvSpPr>
        <p:spPr>
          <a:xfrm>
            <a:off x="8248244" y="4380277"/>
            <a:ext cx="395926" cy="445416"/>
          </a:xfrm>
          <a:prstGeom prst="flowChartConnector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1AE756EF-3E61-F8F2-5FD7-10E05A630A22}"/>
              </a:ext>
            </a:extLst>
          </p:cNvPr>
          <p:cNvCxnSpPr>
            <a:cxnSpLocks/>
          </p:cNvCxnSpPr>
          <p:nvPr/>
        </p:nvCxnSpPr>
        <p:spPr>
          <a:xfrm flipV="1">
            <a:off x="8653063" y="4602982"/>
            <a:ext cx="347439" cy="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523AF7BC-B65D-0C8E-1E45-4C75D42A40BC}"/>
              </a:ext>
            </a:extLst>
          </p:cNvPr>
          <p:cNvSpPr/>
          <p:nvPr/>
        </p:nvSpPr>
        <p:spPr>
          <a:xfrm>
            <a:off x="3505454" y="4781299"/>
            <a:ext cx="640156" cy="18460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Linear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layer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47CD75F8-D47F-B2C5-C154-60755CCE7D36}"/>
              </a:ext>
            </a:extLst>
          </p:cNvPr>
          <p:cNvCxnSpPr>
            <a:cxnSpLocks/>
          </p:cNvCxnSpPr>
          <p:nvPr/>
        </p:nvCxnSpPr>
        <p:spPr>
          <a:xfrm flipV="1">
            <a:off x="3219625" y="5341888"/>
            <a:ext cx="274004" cy="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75CF507A-FF1C-1B30-AE7E-141A147D2C42}"/>
              </a:ext>
            </a:extLst>
          </p:cNvPr>
          <p:cNvSpPr/>
          <p:nvPr/>
        </p:nvSpPr>
        <p:spPr>
          <a:xfrm>
            <a:off x="4490697" y="4781299"/>
            <a:ext cx="640156" cy="1846012"/>
          </a:xfrm>
          <a:prstGeom prst="rect">
            <a:avLst/>
          </a:prstGeom>
          <a:solidFill>
            <a:srgbClr val="AA72D4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ReLU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68" name="직선 화살표 연결선 67">
            <a:extLst>
              <a:ext uri="{FF2B5EF4-FFF2-40B4-BE49-F238E27FC236}">
                <a16:creationId xmlns:a16="http://schemas.microsoft.com/office/drawing/2014/main" id="{5B36463D-9245-70B8-F78E-92874E2D4B65}"/>
              </a:ext>
            </a:extLst>
          </p:cNvPr>
          <p:cNvCxnSpPr>
            <a:cxnSpLocks/>
          </p:cNvCxnSpPr>
          <p:nvPr/>
        </p:nvCxnSpPr>
        <p:spPr>
          <a:xfrm>
            <a:off x="4164224" y="5341888"/>
            <a:ext cx="3264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7724563A-E979-4FA5-6B92-7E0007DEFDD7}"/>
              </a:ext>
            </a:extLst>
          </p:cNvPr>
          <p:cNvSpPr/>
          <p:nvPr/>
        </p:nvSpPr>
        <p:spPr>
          <a:xfrm>
            <a:off x="5475940" y="4781299"/>
            <a:ext cx="640156" cy="18460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Linea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layer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70" name="직선 화살표 연결선 69">
            <a:extLst>
              <a:ext uri="{FF2B5EF4-FFF2-40B4-BE49-F238E27FC236}">
                <a16:creationId xmlns:a16="http://schemas.microsoft.com/office/drawing/2014/main" id="{C8BBB348-6151-73AC-D8C9-BB6CB733A9E7}"/>
              </a:ext>
            </a:extLst>
          </p:cNvPr>
          <p:cNvCxnSpPr>
            <a:cxnSpLocks/>
          </p:cNvCxnSpPr>
          <p:nvPr/>
        </p:nvCxnSpPr>
        <p:spPr>
          <a:xfrm flipV="1">
            <a:off x="5144324" y="5342977"/>
            <a:ext cx="347439" cy="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D594B5B7-CE1C-136D-F7FE-B56C893A6AE5}"/>
              </a:ext>
            </a:extLst>
          </p:cNvPr>
          <p:cNvSpPr/>
          <p:nvPr/>
        </p:nvSpPr>
        <p:spPr>
          <a:xfrm>
            <a:off x="6641081" y="4819007"/>
            <a:ext cx="640156" cy="1846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Sig-</a:t>
            </a:r>
            <a:r>
              <a:rPr lang="en-US" altLang="ko-KR" sz="1200" dirty="0" err="1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moid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76" name="연결선: 꺾임 75">
            <a:extLst>
              <a:ext uri="{FF2B5EF4-FFF2-40B4-BE49-F238E27FC236}">
                <a16:creationId xmlns:a16="http://schemas.microsoft.com/office/drawing/2014/main" id="{2BED02A3-FA6F-9782-2F3B-6EB81FBE0C72}"/>
              </a:ext>
            </a:extLst>
          </p:cNvPr>
          <p:cNvCxnSpPr>
            <a:cxnSpLocks/>
            <a:stCxn id="49" idx="3"/>
            <a:endCxn id="63" idx="0"/>
          </p:cNvCxnSpPr>
          <p:nvPr/>
        </p:nvCxnSpPr>
        <p:spPr>
          <a:xfrm>
            <a:off x="7123244" y="3679979"/>
            <a:ext cx="1322963" cy="70029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연결선: 꺾임 78">
            <a:extLst>
              <a:ext uri="{FF2B5EF4-FFF2-40B4-BE49-F238E27FC236}">
                <a16:creationId xmlns:a16="http://schemas.microsoft.com/office/drawing/2014/main" id="{D0254435-E7C0-1F5E-C840-5E5371BA7F28}"/>
              </a:ext>
            </a:extLst>
          </p:cNvPr>
          <p:cNvCxnSpPr>
            <a:cxnSpLocks/>
            <a:stCxn id="71" idx="3"/>
            <a:endCxn id="63" idx="4"/>
          </p:cNvCxnSpPr>
          <p:nvPr/>
        </p:nvCxnSpPr>
        <p:spPr>
          <a:xfrm flipV="1">
            <a:off x="7281237" y="4825693"/>
            <a:ext cx="1164970" cy="91632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8D4A786-02E3-3D58-7137-BE80DDE01514}"/>
              </a:ext>
            </a:extLst>
          </p:cNvPr>
          <p:cNvSpPr txBox="1"/>
          <p:nvPr/>
        </p:nvSpPr>
        <p:spPr>
          <a:xfrm>
            <a:off x="632751" y="3207355"/>
            <a:ext cx="10632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Spatial Attention module</a:t>
            </a:r>
            <a:endParaRPr lang="ko-KR" altLang="en-US" sz="14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C0706E4-ADA8-8065-9DDD-64BB9B989687}"/>
              </a:ext>
            </a:extLst>
          </p:cNvPr>
          <p:cNvSpPr/>
          <p:nvPr/>
        </p:nvSpPr>
        <p:spPr>
          <a:xfrm>
            <a:off x="2119622" y="5940947"/>
            <a:ext cx="1093078" cy="41695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MaxPool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FF971CFA-EBEF-6567-84BB-781222904E98}"/>
              </a:ext>
            </a:extLst>
          </p:cNvPr>
          <p:cNvCxnSpPr>
            <a:cxnSpLocks/>
          </p:cNvCxnSpPr>
          <p:nvPr/>
        </p:nvCxnSpPr>
        <p:spPr>
          <a:xfrm flipV="1">
            <a:off x="3211438" y="6143605"/>
            <a:ext cx="274004" cy="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BD0D86A3-FCA4-3A6B-C1D2-AA77B92A9993}"/>
              </a:ext>
            </a:extLst>
          </p:cNvPr>
          <p:cNvCxnSpPr>
            <a:cxnSpLocks/>
          </p:cNvCxnSpPr>
          <p:nvPr/>
        </p:nvCxnSpPr>
        <p:spPr>
          <a:xfrm>
            <a:off x="4164224" y="6143605"/>
            <a:ext cx="32218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5C0AFA76-9C92-350D-F97B-2A0F09272F7B}"/>
              </a:ext>
            </a:extLst>
          </p:cNvPr>
          <p:cNvCxnSpPr>
            <a:cxnSpLocks/>
          </p:cNvCxnSpPr>
          <p:nvPr/>
        </p:nvCxnSpPr>
        <p:spPr>
          <a:xfrm>
            <a:off x="5142003" y="6143605"/>
            <a:ext cx="3497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CFCC10CC-7DA0-CF01-F173-84FAB93EF8CA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1907187" y="5341888"/>
            <a:ext cx="21243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순서도: 연결자 34">
            <a:extLst>
              <a:ext uri="{FF2B5EF4-FFF2-40B4-BE49-F238E27FC236}">
                <a16:creationId xmlns:a16="http://schemas.microsoft.com/office/drawing/2014/main" id="{198CB79B-1FF7-A7E0-2CA3-F2323775201B}"/>
              </a:ext>
            </a:extLst>
          </p:cNvPr>
          <p:cNvSpPr/>
          <p:nvPr/>
        </p:nvSpPr>
        <p:spPr>
          <a:xfrm>
            <a:off x="6236182" y="5594701"/>
            <a:ext cx="247406" cy="276907"/>
          </a:xfrm>
          <a:prstGeom prst="flowChartConnector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36" name="연결선: 꺾임 35">
            <a:extLst>
              <a:ext uri="{FF2B5EF4-FFF2-40B4-BE49-F238E27FC236}">
                <a16:creationId xmlns:a16="http://schemas.microsoft.com/office/drawing/2014/main" id="{D19FE1A8-7875-178A-6E03-327655082491}"/>
              </a:ext>
            </a:extLst>
          </p:cNvPr>
          <p:cNvCxnSpPr>
            <a:cxnSpLocks/>
            <a:endCxn id="35" idx="0"/>
          </p:cNvCxnSpPr>
          <p:nvPr/>
        </p:nvCxnSpPr>
        <p:spPr>
          <a:xfrm rot="16200000" flipH="1">
            <a:off x="6121363" y="5356178"/>
            <a:ext cx="252811" cy="224234"/>
          </a:xfrm>
          <a:prstGeom prst="bentConnector3">
            <a:avLst>
              <a:gd name="adj1" fmla="val 525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연결선: 꺾임 50">
            <a:extLst>
              <a:ext uri="{FF2B5EF4-FFF2-40B4-BE49-F238E27FC236}">
                <a16:creationId xmlns:a16="http://schemas.microsoft.com/office/drawing/2014/main" id="{A1C5C19B-7074-E31C-0325-0F68C03EC061}"/>
              </a:ext>
            </a:extLst>
          </p:cNvPr>
          <p:cNvCxnSpPr>
            <a:cxnSpLocks/>
            <a:endCxn id="35" idx="4"/>
          </p:cNvCxnSpPr>
          <p:nvPr/>
        </p:nvCxnSpPr>
        <p:spPr>
          <a:xfrm rot="5400000" flipH="1" flipV="1">
            <a:off x="6107322" y="5891043"/>
            <a:ext cx="271997" cy="233129"/>
          </a:xfrm>
          <a:prstGeom prst="bentConnector3">
            <a:avLst>
              <a:gd name="adj1" fmla="val -545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D3BEAF10-111A-B92E-7B5C-9CE0E4B1922D}"/>
              </a:ext>
            </a:extLst>
          </p:cNvPr>
          <p:cNvCxnSpPr>
            <a:cxnSpLocks/>
            <a:stCxn id="35" idx="6"/>
            <a:endCxn id="71" idx="1"/>
          </p:cNvCxnSpPr>
          <p:nvPr/>
        </p:nvCxnSpPr>
        <p:spPr>
          <a:xfrm>
            <a:off x="6483588" y="5733155"/>
            <a:ext cx="157493" cy="88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순서도: 연결자 77">
            <a:extLst>
              <a:ext uri="{FF2B5EF4-FFF2-40B4-BE49-F238E27FC236}">
                <a16:creationId xmlns:a16="http://schemas.microsoft.com/office/drawing/2014/main" id="{0CE69601-8513-9EC8-ADAF-A7A4C71959CE}"/>
              </a:ext>
            </a:extLst>
          </p:cNvPr>
          <p:cNvSpPr/>
          <p:nvPr/>
        </p:nvSpPr>
        <p:spPr>
          <a:xfrm>
            <a:off x="9004468" y="4373591"/>
            <a:ext cx="395926" cy="445416"/>
          </a:xfrm>
          <a:prstGeom prst="flowChartConnector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80" name="연결선: 꺾임 79">
            <a:extLst>
              <a:ext uri="{FF2B5EF4-FFF2-40B4-BE49-F238E27FC236}">
                <a16:creationId xmlns:a16="http://schemas.microsoft.com/office/drawing/2014/main" id="{436DC45D-06EA-4BD6-C7CB-36A6670B5A1B}"/>
              </a:ext>
            </a:extLst>
          </p:cNvPr>
          <p:cNvCxnSpPr>
            <a:cxnSpLocks/>
            <a:endCxn id="78" idx="0"/>
          </p:cNvCxnSpPr>
          <p:nvPr/>
        </p:nvCxnSpPr>
        <p:spPr>
          <a:xfrm rot="5400000" flipH="1" flipV="1">
            <a:off x="5141962" y="854935"/>
            <a:ext cx="541813" cy="7579126"/>
          </a:xfrm>
          <a:prstGeom prst="bentConnector3">
            <a:avLst>
              <a:gd name="adj1" fmla="val 45362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A5801A9C-0F93-55A3-14CF-5AA8EAB37FF2}"/>
              </a:ext>
            </a:extLst>
          </p:cNvPr>
          <p:cNvCxnSpPr>
            <a:cxnSpLocks/>
            <a:endCxn id="78" idx="4"/>
          </p:cNvCxnSpPr>
          <p:nvPr/>
        </p:nvCxnSpPr>
        <p:spPr>
          <a:xfrm flipH="1" flipV="1">
            <a:off x="9202431" y="4819007"/>
            <a:ext cx="11826" cy="6936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206824E0-744B-3514-04B7-387AB5000EDD}"/>
              </a:ext>
            </a:extLst>
          </p:cNvPr>
          <p:cNvSpPr txBox="1"/>
          <p:nvPr/>
        </p:nvSpPr>
        <p:spPr>
          <a:xfrm>
            <a:off x="8532812" y="5521266"/>
            <a:ext cx="13252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MSA output</a:t>
            </a:r>
            <a:endParaRPr lang="ko-KR" altLang="en-US" sz="16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92" name="직선 화살표 연결선 91">
            <a:extLst>
              <a:ext uri="{FF2B5EF4-FFF2-40B4-BE49-F238E27FC236}">
                <a16:creationId xmlns:a16="http://schemas.microsoft.com/office/drawing/2014/main" id="{E4EBBCD0-20F1-C2AA-974B-2C9B9003D04C}"/>
              </a:ext>
            </a:extLst>
          </p:cNvPr>
          <p:cNvCxnSpPr>
            <a:cxnSpLocks/>
            <a:stCxn id="78" idx="6"/>
            <a:endCxn id="93" idx="1"/>
          </p:cNvCxnSpPr>
          <p:nvPr/>
        </p:nvCxnSpPr>
        <p:spPr>
          <a:xfrm>
            <a:off x="9400394" y="4596299"/>
            <a:ext cx="642658" cy="19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E4AD49DF-C683-2899-162C-DA02D41FA233}"/>
              </a:ext>
            </a:extLst>
          </p:cNvPr>
          <p:cNvSpPr/>
          <p:nvPr/>
        </p:nvSpPr>
        <p:spPr>
          <a:xfrm>
            <a:off x="10043052" y="3675254"/>
            <a:ext cx="640156" cy="18460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2D Conv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94" name="직선 화살표 연결선 93">
            <a:extLst>
              <a:ext uri="{FF2B5EF4-FFF2-40B4-BE49-F238E27FC236}">
                <a16:creationId xmlns:a16="http://schemas.microsoft.com/office/drawing/2014/main" id="{C10983CA-8CCA-EA91-CE2B-8FE150288F8C}"/>
              </a:ext>
            </a:extLst>
          </p:cNvPr>
          <p:cNvCxnSpPr>
            <a:cxnSpLocks/>
          </p:cNvCxnSpPr>
          <p:nvPr/>
        </p:nvCxnSpPr>
        <p:spPr>
          <a:xfrm flipV="1">
            <a:off x="10683208" y="4635008"/>
            <a:ext cx="347439" cy="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53A97F41-0303-FAE3-EBDF-2B1CB6E45D4E}"/>
              </a:ext>
            </a:extLst>
          </p:cNvPr>
          <p:cNvSpPr txBox="1"/>
          <p:nvPr/>
        </p:nvSpPr>
        <p:spPr>
          <a:xfrm>
            <a:off x="8979746" y="4046360"/>
            <a:ext cx="1325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Attention</a:t>
            </a:r>
            <a:endParaRPr lang="en-US" altLang="ko-KR" sz="12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Mixing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BD4E23-A781-5780-BD33-E237F4DE7064}"/>
              </a:ext>
            </a:extLst>
          </p:cNvPr>
          <p:cNvSpPr txBox="1"/>
          <p:nvPr/>
        </p:nvSpPr>
        <p:spPr>
          <a:xfrm>
            <a:off x="585972" y="5479287"/>
            <a:ext cx="10632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Channel Attention module</a:t>
            </a:r>
            <a:endParaRPr lang="ko-KR" altLang="en-US" sz="14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2175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195E8-3564-FAA4-4167-34ED1C799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C197BB8-8CF7-D778-A4AC-4034E932FC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9DFE633C-6573-1802-B975-3BB302695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11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Convolutional Attentional Mixing Decoder - bottleneck</a:t>
            </a:r>
          </a:p>
          <a:p>
            <a:pPr lvl="1"/>
            <a:r>
              <a:rPr lang="en-US" altLang="ko-KR" dirty="0"/>
              <a:t>Channel</a:t>
            </a:r>
            <a:r>
              <a:rPr lang="ko-KR" altLang="en-US" dirty="0"/>
              <a:t>을 두 배로 증가시킨다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다른 </a:t>
            </a:r>
            <a:r>
              <a:rPr lang="en-US" altLang="ko-KR" dirty="0"/>
              <a:t>decoder </a:t>
            </a:r>
            <a:r>
              <a:rPr lang="ko-KR" altLang="en-US" dirty="0"/>
              <a:t>블록과 동일하지만 </a:t>
            </a:r>
            <a:r>
              <a:rPr lang="en-US" altLang="ko-KR" dirty="0"/>
              <a:t>convolution layer</a:t>
            </a:r>
            <a:r>
              <a:rPr lang="ko-KR" altLang="en-US" dirty="0"/>
              <a:t>를 통해 </a:t>
            </a:r>
            <a:r>
              <a:rPr lang="en-US" altLang="ko-KR" dirty="0"/>
              <a:t>channel </a:t>
            </a:r>
            <a:r>
              <a:rPr lang="ko-KR" altLang="en-US" dirty="0"/>
              <a:t>수를 증가시킴</a:t>
            </a:r>
            <a:endParaRPr lang="en-US" altLang="ko-KR" dirty="0"/>
          </a:p>
          <a:p>
            <a:pPr lvl="1"/>
            <a:r>
              <a:rPr lang="ko-KR" altLang="en-US" dirty="0">
                <a:solidFill>
                  <a:srgbClr val="FF0000"/>
                </a:solidFill>
              </a:rPr>
              <a:t>효과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인코더에서의 </a:t>
            </a:r>
            <a:r>
              <a:rPr lang="en-US" altLang="ko-KR" dirty="0">
                <a:solidFill>
                  <a:srgbClr val="FF0000"/>
                </a:solidFill>
              </a:rPr>
              <a:t>feature</a:t>
            </a:r>
            <a:r>
              <a:rPr lang="ko-KR" altLang="en-US" dirty="0">
                <a:solidFill>
                  <a:srgbClr val="FF0000"/>
                </a:solidFill>
              </a:rPr>
              <a:t>를 더 풍부하게 하기 위함</a:t>
            </a:r>
            <a:endParaRPr lang="en-US" altLang="ko-KR" dirty="0">
              <a:solidFill>
                <a:srgbClr val="FF0000"/>
              </a:solidFill>
            </a:endParaRPr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7F9D217-2F1B-10C0-4185-BB361748C193}"/>
              </a:ext>
            </a:extLst>
          </p:cNvPr>
          <p:cNvSpPr txBox="1"/>
          <p:nvPr/>
        </p:nvSpPr>
        <p:spPr>
          <a:xfrm>
            <a:off x="3773080" y="3206627"/>
            <a:ext cx="13079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(1, 96, 64, 64)</a:t>
            </a:r>
            <a:endParaRPr lang="ko-KR" altLang="en-US" sz="14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66CC5F0-6B02-64BE-F9A3-81EEBEDE6381}"/>
              </a:ext>
            </a:extLst>
          </p:cNvPr>
          <p:cNvSpPr txBox="1"/>
          <p:nvPr/>
        </p:nvSpPr>
        <p:spPr>
          <a:xfrm>
            <a:off x="4264845" y="3950195"/>
            <a:ext cx="13818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(1, 192, 32, 32)</a:t>
            </a:r>
            <a:endParaRPr lang="ko-KR" altLang="en-US" sz="14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20C533EB-9BAC-01F6-8C0C-45E80FE41245}"/>
              </a:ext>
            </a:extLst>
          </p:cNvPr>
          <p:cNvSpPr txBox="1"/>
          <p:nvPr/>
        </p:nvSpPr>
        <p:spPr>
          <a:xfrm>
            <a:off x="4880656" y="4755816"/>
            <a:ext cx="15201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(1, 384, 16, 16)</a:t>
            </a:r>
            <a:endParaRPr lang="ko-KR" altLang="en-US" sz="14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B903DD9-5EE4-719B-EE4E-DDA7506C17EE}"/>
              </a:ext>
            </a:extLst>
          </p:cNvPr>
          <p:cNvSpPr txBox="1"/>
          <p:nvPr/>
        </p:nvSpPr>
        <p:spPr>
          <a:xfrm>
            <a:off x="5367781" y="5465330"/>
            <a:ext cx="13079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(1, 768, 8, 8)</a:t>
            </a:r>
            <a:endParaRPr lang="ko-KR" altLang="en-US" sz="14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19CA7123-2E07-7879-9E95-4C0A4044D748}"/>
              </a:ext>
            </a:extLst>
          </p:cNvPr>
          <p:cNvSpPr txBox="1"/>
          <p:nvPr/>
        </p:nvSpPr>
        <p:spPr>
          <a:xfrm>
            <a:off x="6564985" y="6109288"/>
            <a:ext cx="13079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(1, 1536, 4, 4)</a:t>
            </a:r>
            <a:endParaRPr lang="ko-KR" altLang="en-US" sz="14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1152584-D6C6-9C9A-D103-11B044A94199}"/>
              </a:ext>
            </a:extLst>
          </p:cNvPr>
          <p:cNvSpPr txBox="1"/>
          <p:nvPr/>
        </p:nvSpPr>
        <p:spPr>
          <a:xfrm>
            <a:off x="7733909" y="5479532"/>
            <a:ext cx="13079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(1, 768, 8, 8)</a:t>
            </a:r>
            <a:endParaRPr lang="ko-KR" altLang="en-US" sz="14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28890333-7C79-99EC-E5D5-315CF3F2030D}"/>
              </a:ext>
            </a:extLst>
          </p:cNvPr>
          <p:cNvSpPr txBox="1"/>
          <p:nvPr/>
        </p:nvSpPr>
        <p:spPr>
          <a:xfrm>
            <a:off x="8261810" y="4755815"/>
            <a:ext cx="13079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(1, 96, 64, 64)</a:t>
            </a:r>
            <a:endParaRPr lang="ko-KR" altLang="en-US" sz="14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495100F-B3D8-D08D-A2B2-50D68D0F8E47}"/>
              </a:ext>
            </a:extLst>
          </p:cNvPr>
          <p:cNvSpPr txBox="1"/>
          <p:nvPr/>
        </p:nvSpPr>
        <p:spPr>
          <a:xfrm>
            <a:off x="8878872" y="3975898"/>
            <a:ext cx="13818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(1, 192, 32, 32)</a:t>
            </a:r>
            <a:endParaRPr lang="ko-KR" altLang="en-US" sz="14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6E886884-3B6C-EE90-1957-051FCCEA37C1}"/>
              </a:ext>
            </a:extLst>
          </p:cNvPr>
          <p:cNvSpPr txBox="1"/>
          <p:nvPr/>
        </p:nvSpPr>
        <p:spPr>
          <a:xfrm>
            <a:off x="9351605" y="3195981"/>
            <a:ext cx="13079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(1, 96, 64, 64)</a:t>
            </a:r>
            <a:endParaRPr lang="ko-KR" altLang="en-US" sz="14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205" name="그림 204">
            <a:extLst>
              <a:ext uri="{FF2B5EF4-FFF2-40B4-BE49-F238E27FC236}">
                <a16:creationId xmlns:a16="http://schemas.microsoft.com/office/drawing/2014/main" id="{6B5C7BC0-8338-C67A-2C25-FBEC41370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606" y="2853820"/>
            <a:ext cx="6933965" cy="3534963"/>
          </a:xfrm>
          <a:prstGeom prst="rect">
            <a:avLst/>
          </a:prstGeom>
        </p:spPr>
      </p:pic>
      <p:sp>
        <p:nvSpPr>
          <p:cNvPr id="207" name="사각형: 둥근 모서리 206">
            <a:extLst>
              <a:ext uri="{FF2B5EF4-FFF2-40B4-BE49-F238E27FC236}">
                <a16:creationId xmlns:a16="http://schemas.microsoft.com/office/drawing/2014/main" id="{0DF44C55-09EF-1932-44F5-5A2639F9A46A}"/>
              </a:ext>
            </a:extLst>
          </p:cNvPr>
          <p:cNvSpPr/>
          <p:nvPr/>
        </p:nvSpPr>
        <p:spPr>
          <a:xfrm>
            <a:off x="5486400" y="5754819"/>
            <a:ext cx="1106017" cy="6156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8" name="사각형: 둥근 모서리 207">
            <a:extLst>
              <a:ext uri="{FF2B5EF4-FFF2-40B4-BE49-F238E27FC236}">
                <a16:creationId xmlns:a16="http://schemas.microsoft.com/office/drawing/2014/main" id="{CD96DDEA-3968-502F-D2E0-363C0F7CEB1F}"/>
              </a:ext>
            </a:extLst>
          </p:cNvPr>
          <p:cNvSpPr/>
          <p:nvPr/>
        </p:nvSpPr>
        <p:spPr>
          <a:xfrm>
            <a:off x="6622901" y="6088107"/>
            <a:ext cx="1250052" cy="3077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0141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D1A45-A628-816D-346C-02A0F4258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43D6C00-B413-594A-8BEF-C05A36AF16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4C753134-D19B-AFBA-3A3F-BC09C12E47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6411" y="1026160"/>
                <a:ext cx="11339177" cy="527884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Loss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Function</a:t>
                </a:r>
              </a:p>
              <a:p>
                <a:pPr lvl="1"/>
                <a:r>
                  <a:rPr lang="en-US" altLang="ko-KR" dirty="0"/>
                  <a:t>Deep Supervision(</a:t>
                </a:r>
                <a:r>
                  <a:rPr lang="en-US" altLang="ko-KR" dirty="0" err="1"/>
                  <a:t>Unet</a:t>
                </a:r>
                <a:r>
                  <a:rPr lang="en-US" altLang="ko-KR" dirty="0"/>
                  <a:t>++) </a:t>
                </a:r>
                <a:r>
                  <a:rPr lang="ko-KR" altLang="en-US" dirty="0"/>
                  <a:t>사용</a:t>
                </a:r>
                <a:endParaRPr lang="en-US" altLang="ko-KR" dirty="0"/>
              </a:p>
              <a:p>
                <a:pPr lvl="1"/>
                <a:r>
                  <a:rPr lang="ko-KR" altLang="en-US" dirty="0"/>
                  <a:t>마지막 세 개의 </a:t>
                </a:r>
                <a:r>
                  <a:rPr lang="en-US" altLang="ko-KR" dirty="0"/>
                  <a:t>decoder </a:t>
                </a:r>
                <a:r>
                  <a:rPr lang="ko-KR" altLang="en-US" dirty="0"/>
                  <a:t>블록의 </a:t>
                </a:r>
                <a:r>
                  <a:rPr lang="en-US" altLang="ko-KR" dirty="0"/>
                  <a:t>aggregate</a:t>
                </a:r>
                <a:r>
                  <a:rPr lang="ko-KR" altLang="en-US" dirty="0"/>
                  <a:t>을 최종 예측 </a:t>
                </a:r>
                <a:r>
                  <a:rPr lang="en-US" altLang="ko-KR" dirty="0"/>
                  <a:t>prediction map</a:t>
                </a:r>
                <a:r>
                  <a:rPr lang="ko-KR" altLang="en-US" dirty="0"/>
                  <a:t>으로 함</a:t>
                </a:r>
                <a:endParaRPr lang="en-US" altLang="ko-KR" dirty="0"/>
              </a:p>
              <a:p>
                <a:pPr lvl="1"/>
                <a:r>
                  <a:rPr lang="en-US" altLang="ko-KR" dirty="0"/>
                  <a:t>DICE loss</a:t>
                </a:r>
                <a:r>
                  <a:rPr lang="ko-KR" altLang="en-US" dirty="0"/>
                  <a:t>와 </a:t>
                </a:r>
                <a:r>
                  <a:rPr lang="en-US" altLang="ko-KR" dirty="0" err="1"/>
                  <a:t>CrossEntropy</a:t>
                </a:r>
                <a:r>
                  <a:rPr lang="en-US" altLang="ko-KR" dirty="0"/>
                  <a:t> loss weighted sum</a:t>
                </a:r>
              </a:p>
              <a:p>
                <a:pPr lvl="1"/>
                <a:r>
                  <a:rPr lang="ko-KR" altLang="en-US" dirty="0"/>
                  <a:t>여러 손실 함수를 실험한 결과 여러 </a:t>
                </a:r>
                <a:r>
                  <a:rPr lang="ko-KR" altLang="en-US" dirty="0" err="1"/>
                  <a:t>디코더</a:t>
                </a:r>
                <a:r>
                  <a:rPr lang="ko-KR" altLang="en-US" dirty="0"/>
                  <a:t> 블록에서 특징을 혼합하고 모델의 수렴을 더 원활하게 한다고 함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ko-KR" altLang="en-US" sz="18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ko-KR" dirty="0"/>
                  <a:t> = 0.3, 1-</a:t>
                </a:r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ko-KR" dirty="0"/>
                  <a:t>=0.7</a:t>
                </a:r>
              </a:p>
              <a:p>
                <a:pPr lvl="1"/>
                <a:endParaRPr lang="en-US" altLang="ko-KR" dirty="0"/>
              </a:p>
              <a:p>
                <a:pPr marL="457200" lvl="1" indent="0">
                  <a:buNone/>
                </a:pPr>
                <a:endParaRPr lang="en-US" altLang="ko-KR" sz="320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3200" b="0" i="1" smtClean="0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𝐷𝐼𝐶𝐸</m:t>
                          </m:r>
                        </m:sub>
                      </m:sSub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+(1−</m:t>
                      </m:r>
                      <m:r>
                        <a:rPr lang="ko-KR" altLang="en-US" sz="32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𝐶𝐸</m:t>
                          </m:r>
                        </m:sub>
                      </m:sSub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4C753134-D19B-AFBA-3A3F-BC09C12E47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6411" y="1026160"/>
                <a:ext cx="11339177" cy="5278845"/>
              </a:xfrm>
              <a:blipFill>
                <a:blip r:embed="rId3"/>
                <a:stretch>
                  <a:fillRect l="-430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853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56402-154F-D289-9E90-604DECA6F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61A0111-F6B8-AF7C-040A-3580481475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Experiments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A9E74A58-8427-E07A-AB97-AA3596C05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11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Performance</a:t>
            </a:r>
          </a:p>
          <a:p>
            <a:pPr lvl="1"/>
            <a:r>
              <a:rPr lang="ko-KR" altLang="en-US" dirty="0"/>
              <a:t>같은 인코더</a:t>
            </a:r>
            <a:r>
              <a:rPr lang="en-US" altLang="ko-KR" dirty="0"/>
              <a:t>(</a:t>
            </a:r>
            <a:r>
              <a:rPr lang="en-US" altLang="ko-KR" dirty="0" err="1"/>
              <a:t>MaxViT</a:t>
            </a:r>
            <a:r>
              <a:rPr lang="en-US" altLang="ko-KR" dirty="0"/>
              <a:t>)</a:t>
            </a:r>
            <a:r>
              <a:rPr lang="ko-KR" altLang="en-US" dirty="0"/>
              <a:t>를 사용한 </a:t>
            </a:r>
            <a:r>
              <a:rPr lang="en-US" altLang="ko-KR" dirty="0"/>
              <a:t>Parallel MERIT </a:t>
            </a:r>
            <a:r>
              <a:rPr lang="ko-KR" altLang="en-US" dirty="0"/>
              <a:t>모델과의 성능 차이 강조</a:t>
            </a:r>
            <a:endParaRPr lang="en-US" altLang="ko-KR" dirty="0"/>
          </a:p>
          <a:p>
            <a:pPr lvl="1"/>
            <a:r>
              <a:rPr lang="en-US" altLang="ko-KR" dirty="0">
                <a:solidFill>
                  <a:srgbClr val="FF0000"/>
                </a:solidFill>
              </a:rPr>
              <a:t>CAM decoder </a:t>
            </a:r>
            <a:r>
              <a:rPr lang="ko-KR" altLang="en-US" dirty="0">
                <a:solidFill>
                  <a:srgbClr val="FF0000"/>
                </a:solidFill>
              </a:rPr>
              <a:t>내에 </a:t>
            </a:r>
            <a:r>
              <a:rPr lang="en-US" altLang="ko-KR" dirty="0">
                <a:solidFill>
                  <a:srgbClr val="FF0000"/>
                </a:solidFill>
              </a:rPr>
              <a:t>Attention Mixing</a:t>
            </a:r>
            <a:r>
              <a:rPr lang="ko-KR" altLang="en-US" dirty="0">
                <a:solidFill>
                  <a:srgbClr val="FF0000"/>
                </a:solidFill>
              </a:rPr>
              <a:t>이 성능을 향상시켰음을 강조</a:t>
            </a:r>
            <a:endParaRPr lang="en-US" altLang="ko-KR" dirty="0">
              <a:solidFill>
                <a:srgbClr val="FF0000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BBE2173-2BF1-EE74-94DB-313D2F3BB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76" y="2575997"/>
            <a:ext cx="3877216" cy="321037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D1A4232-6CAD-B56C-AA0B-1D28037CA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157" y="2575997"/>
            <a:ext cx="7211431" cy="3210373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54004378-8DD5-203F-8F43-F29BF39B3E14}"/>
              </a:ext>
            </a:extLst>
          </p:cNvPr>
          <p:cNvSpPr/>
          <p:nvPr/>
        </p:nvSpPr>
        <p:spPr>
          <a:xfrm>
            <a:off x="551676" y="5194169"/>
            <a:ext cx="3794081" cy="592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5D66D37-E306-21BB-F48F-2E5D36611320}"/>
              </a:ext>
            </a:extLst>
          </p:cNvPr>
          <p:cNvSpPr/>
          <p:nvPr/>
        </p:nvSpPr>
        <p:spPr>
          <a:xfrm>
            <a:off x="4554157" y="5184625"/>
            <a:ext cx="7086167" cy="592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30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48988"/>
            <a:ext cx="11623832" cy="4851477"/>
          </a:xfrm>
        </p:spPr>
        <p:txBody>
          <a:bodyPr>
            <a:normAutofit fontScale="92500"/>
          </a:bodyPr>
          <a:lstStyle/>
          <a:p>
            <a:pPr>
              <a:lnSpc>
                <a:spcPct val="250000"/>
              </a:lnSpc>
            </a:pPr>
            <a:r>
              <a:rPr lang="en-US" altLang="ko-KR" sz="2400" dirty="0"/>
              <a:t>Introduction</a:t>
            </a:r>
          </a:p>
          <a:p>
            <a:pPr>
              <a:lnSpc>
                <a:spcPct val="250000"/>
              </a:lnSpc>
            </a:pPr>
            <a:r>
              <a:rPr lang="en-US" altLang="ko-KR" sz="2400" dirty="0"/>
              <a:t>Related</a:t>
            </a:r>
            <a:r>
              <a:rPr lang="ko-KR" altLang="en-US" sz="2400" dirty="0"/>
              <a:t> </a:t>
            </a:r>
            <a:r>
              <a:rPr lang="en-US" altLang="ko-KR" sz="2400" dirty="0"/>
              <a:t>Work</a:t>
            </a:r>
          </a:p>
          <a:p>
            <a:pPr>
              <a:lnSpc>
                <a:spcPct val="250000"/>
              </a:lnSpc>
            </a:pPr>
            <a:r>
              <a:rPr lang="en-US" altLang="ko-KR" sz="2400" dirty="0"/>
              <a:t>Methods</a:t>
            </a:r>
          </a:p>
          <a:p>
            <a:pPr>
              <a:lnSpc>
                <a:spcPct val="250000"/>
              </a:lnSpc>
            </a:pPr>
            <a:r>
              <a:rPr lang="en-US" altLang="ko-KR" sz="2400" dirty="0"/>
              <a:t>Experiments</a:t>
            </a:r>
          </a:p>
          <a:p>
            <a:pPr>
              <a:lnSpc>
                <a:spcPct val="250000"/>
              </a:lnSpc>
            </a:pPr>
            <a:r>
              <a:rPr lang="en-US" altLang="ko-KR" sz="2400" dirty="0"/>
              <a:t>Conclusion</a:t>
            </a:r>
          </a:p>
        </p:txBody>
      </p:sp>
      <p:sp>
        <p:nvSpPr>
          <p:cNvPr id="7" name="텍스트 개체 틀 1">
            <a:extLst>
              <a:ext uri="{FF2B5EF4-FFF2-40B4-BE49-F238E27FC236}">
                <a16:creationId xmlns:a16="http://schemas.microsoft.com/office/drawing/2014/main" id="{4BA0093D-3621-FA22-0E86-CBE1493A05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238900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2BD88-0437-CEEB-0B6A-14A685D3D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B5D8426-E708-5BB9-757B-D838C4117D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Experiments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82BF051D-8D3B-526A-A4FF-BBA8258CF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11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Ablation Experiments</a:t>
            </a:r>
          </a:p>
          <a:p>
            <a:pPr lvl="1"/>
            <a:r>
              <a:rPr lang="en-US" altLang="ko-KR" dirty="0"/>
              <a:t>Attention mixing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local/global</a:t>
            </a:r>
            <a:r>
              <a:rPr lang="ko-KR" altLang="en-US" dirty="0"/>
              <a:t> </a:t>
            </a:r>
            <a:r>
              <a:rPr lang="en-US" altLang="ko-KR" dirty="0"/>
              <a:t>context</a:t>
            </a:r>
            <a:r>
              <a:rPr lang="ko-KR" altLang="en-US" dirty="0"/>
              <a:t> 파악에 영향 </a:t>
            </a:r>
            <a:r>
              <a:rPr lang="en-US" altLang="ko-KR" dirty="0"/>
              <a:t>(3% </a:t>
            </a:r>
            <a:r>
              <a:rPr lang="ko-KR" altLang="en-US" dirty="0"/>
              <a:t>성능차이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dirty="0"/>
              <a:t>Convolutional MSA projection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파라미터 수 </a:t>
            </a:r>
            <a:r>
              <a:rPr lang="en-US" altLang="ko-KR" dirty="0"/>
              <a:t>11% </a:t>
            </a:r>
            <a:r>
              <a:rPr lang="ko-KR" altLang="en-US" dirty="0"/>
              <a:t>감소 </a:t>
            </a:r>
            <a:r>
              <a:rPr lang="en-US" altLang="ko-KR" dirty="0"/>
              <a:t>(107.23M </a:t>
            </a:r>
            <a:r>
              <a:rPr lang="ko-KR" altLang="en-US" dirty="0"/>
              <a:t>→ </a:t>
            </a:r>
            <a:r>
              <a:rPr lang="en-US" altLang="ko-KR" dirty="0"/>
              <a:t>95.74M)</a:t>
            </a:r>
          </a:p>
          <a:p>
            <a:pPr lvl="1"/>
            <a:r>
              <a:rPr lang="en-US" altLang="ko-KR" dirty="0"/>
              <a:t>Dilations : receptive field </a:t>
            </a:r>
            <a:r>
              <a:rPr lang="ko-KR" altLang="en-US" dirty="0"/>
              <a:t>증가 </a:t>
            </a:r>
            <a:r>
              <a:rPr lang="en-US" altLang="ko-KR" dirty="0"/>
              <a:t>(2,3 </a:t>
            </a:r>
            <a:r>
              <a:rPr lang="ko-KR" altLang="en-US" dirty="0"/>
              <a:t>일 때 가장 성능이 좋음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dirty="0"/>
              <a:t>Attention-aggregation : </a:t>
            </a:r>
            <a:r>
              <a:rPr lang="ko-KR" altLang="en-US" dirty="0"/>
              <a:t>두 </a:t>
            </a:r>
            <a:r>
              <a:rPr lang="en-US" altLang="ko-KR" dirty="0"/>
              <a:t>dilated convolution output</a:t>
            </a:r>
            <a:r>
              <a:rPr lang="ko-KR" altLang="en-US" dirty="0"/>
              <a:t>을 </a:t>
            </a:r>
            <a:r>
              <a:rPr lang="en-US" altLang="ko-KR" dirty="0" err="1"/>
              <a:t>concat</a:t>
            </a:r>
            <a:r>
              <a:rPr lang="ko-KR" altLang="en-US" dirty="0"/>
              <a:t>할 때 성능이 높았음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5C85371-2A92-AB0C-E37A-D61B293F7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086" y="3429000"/>
            <a:ext cx="7595828" cy="22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3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73BE6-913F-9EE0-B7F5-812FA5F78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7495F6CA-C3D7-7CD1-D536-5E1B7358C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Conclusion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92802419-113E-AC01-5523-54BC6A690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11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Contribution</a:t>
            </a:r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lvl="1"/>
            <a:r>
              <a:rPr lang="en-US" altLang="ko-KR" dirty="0"/>
              <a:t>Decoder</a:t>
            </a:r>
            <a:r>
              <a:rPr lang="ko-KR" altLang="en-US" dirty="0"/>
              <a:t>에 </a:t>
            </a:r>
            <a:r>
              <a:rPr lang="en-US" altLang="ko-KR" dirty="0"/>
              <a:t>Attention-mixing</a:t>
            </a:r>
            <a:r>
              <a:rPr lang="ko-KR" altLang="en-US" dirty="0"/>
              <a:t>을 적용하여 성능 향상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Multi-head Attention</a:t>
            </a:r>
            <a:r>
              <a:rPr lang="ko-KR" altLang="en-US" dirty="0"/>
              <a:t>에서 </a:t>
            </a:r>
            <a:r>
              <a:rPr lang="en-US" altLang="ko-KR" dirty="0"/>
              <a:t>linear layer </a:t>
            </a:r>
            <a:r>
              <a:rPr lang="ko-KR" altLang="en-US" dirty="0"/>
              <a:t>대신 </a:t>
            </a:r>
            <a:r>
              <a:rPr lang="en-US" altLang="ko-KR" dirty="0"/>
              <a:t>convolution </a:t>
            </a:r>
            <a:r>
              <a:rPr lang="ko-KR" altLang="en-US" dirty="0"/>
              <a:t>적용하여 </a:t>
            </a:r>
            <a:r>
              <a:rPr lang="en-US" altLang="ko-KR" dirty="0"/>
              <a:t>receptive field </a:t>
            </a:r>
            <a:r>
              <a:rPr lang="ko-KR" altLang="en-US" dirty="0"/>
              <a:t>증가 및 </a:t>
            </a:r>
            <a:endParaRPr lang="en-US" altLang="ko-KR" dirty="0"/>
          </a:p>
          <a:p>
            <a:pPr marL="457200" lvl="1" indent="0">
              <a:buNone/>
            </a:pPr>
            <a:r>
              <a:rPr lang="ko-KR" altLang="en-US" dirty="0"/>
              <a:t>   공간적 정보 더 잘 추출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ACDC</a:t>
            </a:r>
            <a:r>
              <a:rPr lang="ko-KR" altLang="en-US" dirty="0"/>
              <a:t>와 </a:t>
            </a:r>
            <a:r>
              <a:rPr lang="en-US" altLang="ko-KR" dirty="0"/>
              <a:t>Synapse multi-organ dataset</a:t>
            </a:r>
            <a:r>
              <a:rPr lang="ko-KR" altLang="en-US" dirty="0"/>
              <a:t>에서 </a:t>
            </a:r>
            <a:r>
              <a:rPr lang="en-US" altLang="ko-KR" dirty="0"/>
              <a:t>mean DICE </a:t>
            </a:r>
            <a:r>
              <a:rPr lang="ko-KR" altLang="en-US" dirty="0"/>
              <a:t>와 </a:t>
            </a:r>
            <a:r>
              <a:rPr lang="en-US" altLang="ko-KR" dirty="0"/>
              <a:t>mean HD95 SOTA </a:t>
            </a:r>
            <a:r>
              <a:rPr lang="ko-KR" altLang="en-US" dirty="0"/>
              <a:t>달성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8169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Introduction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Segmentation of Medical</a:t>
            </a:r>
            <a:r>
              <a:rPr lang="ko-KR" altLang="en-US" dirty="0"/>
              <a:t> </a:t>
            </a:r>
            <a:r>
              <a:rPr lang="en-US" altLang="ko-KR" dirty="0"/>
              <a:t>Images</a:t>
            </a:r>
          </a:p>
          <a:p>
            <a:pPr lvl="1"/>
            <a:r>
              <a:rPr lang="en-US" altLang="ko-KR" dirty="0"/>
              <a:t>CNN-based Architecture</a:t>
            </a:r>
          </a:p>
          <a:p>
            <a:pPr lvl="1"/>
            <a:r>
              <a:rPr lang="ko-KR" altLang="en-US" dirty="0"/>
              <a:t>장점 </a:t>
            </a:r>
            <a:r>
              <a:rPr lang="en-US" altLang="ko-KR" dirty="0"/>
              <a:t>: Local context</a:t>
            </a:r>
            <a:r>
              <a:rPr lang="ko-KR" altLang="en-US" dirty="0"/>
              <a:t>를 잘 반영</a:t>
            </a:r>
            <a:endParaRPr lang="en-US" altLang="ko-KR" dirty="0"/>
          </a:p>
          <a:p>
            <a:pPr lvl="1"/>
            <a:r>
              <a:rPr lang="ko-KR" altLang="en-US" dirty="0"/>
              <a:t>단점 </a:t>
            </a:r>
            <a:r>
              <a:rPr lang="en-US" altLang="ko-KR" dirty="0"/>
              <a:t>: </a:t>
            </a:r>
            <a:r>
              <a:rPr lang="ko-KR" altLang="en-US" dirty="0"/>
              <a:t>픽셀 사이에 </a:t>
            </a:r>
            <a:r>
              <a:rPr lang="en-US" altLang="ko-KR" dirty="0"/>
              <a:t>long-range dependency</a:t>
            </a:r>
            <a:r>
              <a:rPr lang="ko-KR" altLang="en-US" dirty="0"/>
              <a:t>를 반영하는 데에 한계가 존재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r>
              <a:rPr lang="en-US" altLang="ko-KR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11270" name="Picture 6" descr="논문] U-Net: Convolutional Networks for Biomedical Image Segmentation">
            <a:extLst>
              <a:ext uri="{FF2B5EF4-FFF2-40B4-BE49-F238E27FC236}">
                <a16:creationId xmlns:a16="http://schemas.microsoft.com/office/drawing/2014/main" id="{9A3FA451-EFB8-3A89-3FAD-EE374B6B8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0"/>
          <a:stretch/>
        </p:blipFill>
        <p:spPr bwMode="auto">
          <a:xfrm>
            <a:off x="3013767" y="2621270"/>
            <a:ext cx="6825203" cy="379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11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946BF-E4D3-CBD2-B36F-E36E2E22C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FBBD7EF-425E-35A7-251F-1DA66496A9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Introduction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AB71AFED-C036-12F8-1A51-58EB81042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Segmentation of Medical</a:t>
            </a:r>
            <a:r>
              <a:rPr lang="ko-KR" altLang="en-US" dirty="0"/>
              <a:t> </a:t>
            </a:r>
            <a:r>
              <a:rPr lang="en-US" altLang="ko-KR" dirty="0"/>
              <a:t>Images</a:t>
            </a:r>
          </a:p>
          <a:p>
            <a:pPr lvl="1"/>
            <a:r>
              <a:rPr lang="en-US" altLang="ko-KR" dirty="0" err="1"/>
              <a:t>ViT</a:t>
            </a:r>
            <a:r>
              <a:rPr lang="en-US" altLang="ko-KR" dirty="0"/>
              <a:t>-based Architecture</a:t>
            </a:r>
          </a:p>
          <a:p>
            <a:pPr lvl="1"/>
            <a:r>
              <a:rPr lang="ko-KR" altLang="en-US" dirty="0"/>
              <a:t>장점 </a:t>
            </a:r>
            <a:r>
              <a:rPr lang="en-US" altLang="ko-KR" dirty="0"/>
              <a:t>: Long-range dependency</a:t>
            </a:r>
            <a:r>
              <a:rPr lang="ko-KR" altLang="en-US" dirty="0"/>
              <a:t>를 잘 파악</a:t>
            </a:r>
            <a:endParaRPr lang="en-US" altLang="ko-KR" dirty="0"/>
          </a:p>
          <a:p>
            <a:pPr lvl="1"/>
            <a:r>
              <a:rPr lang="ko-KR" altLang="en-US" dirty="0"/>
              <a:t>단점 </a:t>
            </a:r>
            <a:r>
              <a:rPr lang="en-US" altLang="ko-KR" dirty="0"/>
              <a:t>: local context </a:t>
            </a:r>
            <a:r>
              <a:rPr lang="ko-KR" altLang="en-US" dirty="0"/>
              <a:t>반영하는 데에 한계가 있음</a:t>
            </a:r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ko-KR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ko-KR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altLang="ko-KR" u="sng" dirty="0"/>
              <a:t>Transformer</a:t>
            </a:r>
            <a:r>
              <a:rPr lang="ko-KR" altLang="en-US" u="sng" dirty="0"/>
              <a:t>에 </a:t>
            </a:r>
            <a:r>
              <a:rPr lang="en-US" altLang="ko-KR" u="sng" dirty="0"/>
              <a:t>convolution layer</a:t>
            </a:r>
            <a:r>
              <a:rPr lang="ko-KR" altLang="en-US" u="sng" dirty="0"/>
              <a:t>를 추가하여</a:t>
            </a:r>
            <a:endParaRPr lang="en-US" altLang="ko-KR" u="sng" dirty="0"/>
          </a:p>
          <a:p>
            <a:pPr marL="457200" lvl="1" indent="0">
              <a:buNone/>
              <a:defRPr/>
            </a:pPr>
            <a:r>
              <a:rPr lang="en-US" altLang="ko-KR" u="sng" dirty="0"/>
              <a:t> </a:t>
            </a:r>
            <a:r>
              <a:rPr lang="ko-KR" altLang="en-US" u="sng" dirty="0"/>
              <a:t>각자 단점을 보완</a:t>
            </a:r>
            <a:endParaRPr lang="en-US" altLang="ko-KR" u="sng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9834BB3-A919-6BF0-A522-101D180B2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75" y="1222621"/>
            <a:ext cx="5046482" cy="535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화살표: 아래쪽 9">
            <a:extLst>
              <a:ext uri="{FF2B5EF4-FFF2-40B4-BE49-F238E27FC236}">
                <a16:creationId xmlns:a16="http://schemas.microsoft.com/office/drawing/2014/main" id="{B8B5F90C-2884-8545-FC90-FC8669F4BAFB}"/>
              </a:ext>
            </a:extLst>
          </p:cNvPr>
          <p:cNvSpPr/>
          <p:nvPr/>
        </p:nvSpPr>
        <p:spPr>
          <a:xfrm>
            <a:off x="2973409" y="3015858"/>
            <a:ext cx="548640" cy="886041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5450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78C9F-1E42-F006-4E8D-8187F1078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1305242-CE56-FE75-28A6-75B375D55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Introduction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DA7C9AD6-CD8E-71F0-A656-B1EE14198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Main Concept</a:t>
            </a:r>
          </a:p>
          <a:p>
            <a:endParaRPr lang="en-US" altLang="ko-KR" dirty="0"/>
          </a:p>
          <a:p>
            <a:endParaRPr lang="en-US" altLang="ko-KR" dirty="0"/>
          </a:p>
          <a:p>
            <a:pPr lvl="1"/>
            <a:r>
              <a:rPr lang="en-US" altLang="ko-KR" dirty="0"/>
              <a:t>Convolutional Attention Mixing (CAM) Decoder </a:t>
            </a:r>
            <a:r>
              <a:rPr lang="ko-KR" altLang="en-US" dirty="0"/>
              <a:t>제안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Multi-head self-attention, spatial attention, squeeze and excitation attention modules</a:t>
            </a:r>
            <a:r>
              <a:rPr lang="ko-KR" altLang="en-US" dirty="0"/>
              <a:t>를 결합한 </a:t>
            </a:r>
            <a:r>
              <a:rPr lang="en-US" altLang="ko-KR" dirty="0"/>
              <a:t>attention mixer</a:t>
            </a:r>
            <a:r>
              <a:rPr lang="ko-KR" altLang="en-US" dirty="0"/>
              <a:t>를 기반으로 </a:t>
            </a:r>
            <a:r>
              <a:rPr lang="ko-KR" altLang="en-US" dirty="0" err="1"/>
              <a:t>디코더</a:t>
            </a:r>
            <a:r>
              <a:rPr lang="ko-KR" altLang="en-US" dirty="0"/>
              <a:t> 구성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 err="1"/>
              <a:t>사전학습된</a:t>
            </a:r>
            <a:r>
              <a:rPr lang="ko-KR" altLang="en-US" dirty="0"/>
              <a:t> </a:t>
            </a:r>
            <a:r>
              <a:rPr lang="en-US" altLang="ko-KR" dirty="0" err="1"/>
              <a:t>MaxViT</a:t>
            </a:r>
            <a:r>
              <a:rPr lang="en-US" altLang="ko-KR" dirty="0"/>
              <a:t> </a:t>
            </a:r>
            <a:r>
              <a:rPr lang="ko-KR" altLang="en-US" dirty="0"/>
              <a:t>인코더를 사용하고 </a:t>
            </a:r>
            <a:r>
              <a:rPr lang="en-US" altLang="ko-KR" dirty="0"/>
              <a:t>CAM </a:t>
            </a:r>
            <a:r>
              <a:rPr lang="ko-KR" altLang="en-US" dirty="0" err="1"/>
              <a:t>디코더와</a:t>
            </a:r>
            <a:r>
              <a:rPr lang="ko-KR" altLang="en-US" dirty="0"/>
              <a:t> </a:t>
            </a:r>
            <a:r>
              <a:rPr lang="en-US" altLang="ko-KR" dirty="0"/>
              <a:t>Skip connection </a:t>
            </a:r>
            <a:r>
              <a:rPr lang="ko-KR" altLang="en-US" dirty="0"/>
              <a:t>구성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31880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B8140-FCEE-DE2A-FEDF-BCF37E127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F296A6F-ABCF-23AE-FB8A-6008090C4E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Related Work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9FC17092-6F3B-35CD-209C-571246660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dirty="0" err="1"/>
              <a:t>MaxViT</a:t>
            </a:r>
            <a:r>
              <a:rPr lang="en-US" altLang="ko-KR" dirty="0"/>
              <a:t> (Multi-axis</a:t>
            </a:r>
            <a:r>
              <a:rPr lang="ko-KR" altLang="en-US" dirty="0"/>
              <a:t> </a:t>
            </a:r>
            <a:r>
              <a:rPr lang="en-US" altLang="ko-KR" dirty="0" err="1"/>
              <a:t>ViT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계층적 구조</a:t>
            </a:r>
            <a:endParaRPr lang="en-US" altLang="ko-KR" dirty="0"/>
          </a:p>
          <a:p>
            <a:pPr lvl="1"/>
            <a:r>
              <a:rPr lang="en-US" altLang="ko-KR" dirty="0"/>
              <a:t>CNN</a:t>
            </a:r>
            <a:r>
              <a:rPr lang="ko-KR" altLang="en-US" dirty="0"/>
              <a:t>의 로컬 정보 학습 능력과 </a:t>
            </a:r>
            <a:r>
              <a:rPr lang="en-US" altLang="ko-KR" dirty="0"/>
              <a:t>Transformer</a:t>
            </a:r>
            <a:r>
              <a:rPr lang="ko-KR" altLang="en-US" dirty="0"/>
              <a:t>의 전역 정보 학습 능력을 결합</a:t>
            </a:r>
            <a:endParaRPr lang="en-US" altLang="ko-KR" dirty="0"/>
          </a:p>
        </p:txBody>
      </p:sp>
      <p:pic>
        <p:nvPicPr>
          <p:cNvPr id="13314" name="Picture 2" descr="MaxViT - Multi-Axis Vision Transformer | kozistr">
            <a:extLst>
              <a:ext uri="{FF2B5EF4-FFF2-40B4-BE49-F238E27FC236}">
                <a16:creationId xmlns:a16="http://schemas.microsoft.com/office/drawing/2014/main" id="{33537016-3F32-EBBF-8544-76153D86FB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0"/>
          <a:stretch/>
        </p:blipFill>
        <p:spPr bwMode="auto">
          <a:xfrm>
            <a:off x="1519237" y="2586481"/>
            <a:ext cx="9153525" cy="394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2F14D82-CBC0-4930-C914-025474451E13}"/>
              </a:ext>
            </a:extLst>
          </p:cNvPr>
          <p:cNvSpPr/>
          <p:nvPr/>
        </p:nvSpPr>
        <p:spPr>
          <a:xfrm>
            <a:off x="1769164" y="2586481"/>
            <a:ext cx="7166113" cy="1796676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1447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F8108-D855-4A1B-ACA7-CACD6833E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925069A7-8B1C-0397-0819-AD1C1B191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4174C081-B47C-A5CD-5659-313AA975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Overall</a:t>
            </a:r>
          </a:p>
          <a:p>
            <a:pPr lvl="1"/>
            <a:endParaRPr lang="en-US" altLang="ko-KR" dirty="0">
              <a:latin typeface="KoPubWorldDotum Medium" pitchFamily="2" charset="-127"/>
              <a:ea typeface="KoPubWorldDotum Medium" pitchFamily="2" charset="-127"/>
              <a:cs typeface="KoPubWorldDotum Medium" pitchFamily="2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5D1E35C2-A276-6598-D49C-D315A614EE06}"/>
              </a:ext>
            </a:extLst>
          </p:cNvPr>
          <p:cNvSpPr/>
          <p:nvPr/>
        </p:nvSpPr>
        <p:spPr>
          <a:xfrm>
            <a:off x="1489433" y="1652807"/>
            <a:ext cx="1564850" cy="9133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75CA9CD3-A1F8-A4D3-58CB-02096E194634}"/>
              </a:ext>
            </a:extLst>
          </p:cNvPr>
          <p:cNvSpPr/>
          <p:nvPr/>
        </p:nvSpPr>
        <p:spPr>
          <a:xfrm>
            <a:off x="2271858" y="2741382"/>
            <a:ext cx="1564850" cy="91330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CC9FD97-FEF5-F8E0-17F8-6BFBDFD25238}"/>
              </a:ext>
            </a:extLst>
          </p:cNvPr>
          <p:cNvSpPr/>
          <p:nvPr/>
        </p:nvSpPr>
        <p:spPr>
          <a:xfrm>
            <a:off x="3054283" y="3829958"/>
            <a:ext cx="1564850" cy="91330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2BB77926-A861-FEA7-FAEE-229596892B13}"/>
              </a:ext>
            </a:extLst>
          </p:cNvPr>
          <p:cNvSpPr/>
          <p:nvPr/>
        </p:nvSpPr>
        <p:spPr>
          <a:xfrm>
            <a:off x="3836708" y="4918534"/>
            <a:ext cx="1564850" cy="91330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DC0CEDAC-6848-433D-07A5-46CB34B864B4}"/>
              </a:ext>
            </a:extLst>
          </p:cNvPr>
          <p:cNvSpPr/>
          <p:nvPr/>
        </p:nvSpPr>
        <p:spPr>
          <a:xfrm>
            <a:off x="9532071" y="1652807"/>
            <a:ext cx="1564850" cy="9133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Decoder 4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A5D85457-8A7E-EFBB-8BD2-0585E35540FB}"/>
              </a:ext>
            </a:extLst>
          </p:cNvPr>
          <p:cNvSpPr/>
          <p:nvPr/>
        </p:nvSpPr>
        <p:spPr>
          <a:xfrm>
            <a:off x="8749646" y="2736106"/>
            <a:ext cx="1564850" cy="9133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Decoder 3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2359582F-6152-1E3A-C1C3-7A5D325CBCE8}"/>
              </a:ext>
            </a:extLst>
          </p:cNvPr>
          <p:cNvSpPr/>
          <p:nvPr/>
        </p:nvSpPr>
        <p:spPr>
          <a:xfrm>
            <a:off x="7967221" y="3834578"/>
            <a:ext cx="1564850" cy="9133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Decoder 2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0BF42879-1D88-3894-EB2A-C4959BA72291}"/>
              </a:ext>
            </a:extLst>
          </p:cNvPr>
          <p:cNvSpPr/>
          <p:nvPr/>
        </p:nvSpPr>
        <p:spPr>
          <a:xfrm>
            <a:off x="7184796" y="4918534"/>
            <a:ext cx="1564850" cy="9133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Decoder 1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234770E5-955E-0DD7-8B74-36CC59609537}"/>
              </a:ext>
            </a:extLst>
          </p:cNvPr>
          <p:cNvSpPr/>
          <p:nvPr/>
        </p:nvSpPr>
        <p:spPr>
          <a:xfrm>
            <a:off x="5510752" y="5793438"/>
            <a:ext cx="1564850" cy="9133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Bottleneck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F4E77B0-89AF-037D-C5EA-E9F8403DDF60}"/>
              </a:ext>
            </a:extLst>
          </p:cNvPr>
          <p:cNvSpPr/>
          <p:nvPr/>
        </p:nvSpPr>
        <p:spPr>
          <a:xfrm>
            <a:off x="1404590" y="1555423"/>
            <a:ext cx="4034676" cy="437403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연결선: 꺾임 18">
            <a:extLst>
              <a:ext uri="{FF2B5EF4-FFF2-40B4-BE49-F238E27FC236}">
                <a16:creationId xmlns:a16="http://schemas.microsoft.com/office/drawing/2014/main" id="{D0272398-B655-F94C-76E9-B75B942C2EA2}"/>
              </a:ext>
            </a:extLst>
          </p:cNvPr>
          <p:cNvCxnSpPr>
            <a:endCxn id="4" idx="1"/>
          </p:cNvCxnSpPr>
          <p:nvPr/>
        </p:nvCxnSpPr>
        <p:spPr>
          <a:xfrm rot="16200000" flipH="1">
            <a:off x="1762645" y="2688822"/>
            <a:ext cx="631924" cy="386501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연결선: 꺾임 19">
            <a:extLst>
              <a:ext uri="{FF2B5EF4-FFF2-40B4-BE49-F238E27FC236}">
                <a16:creationId xmlns:a16="http://schemas.microsoft.com/office/drawing/2014/main" id="{1347E239-CAB8-74C6-6CD1-6DF122A36855}"/>
              </a:ext>
            </a:extLst>
          </p:cNvPr>
          <p:cNvCxnSpPr/>
          <p:nvPr/>
        </p:nvCxnSpPr>
        <p:spPr>
          <a:xfrm rot="16200000" flipH="1">
            <a:off x="2545070" y="3792214"/>
            <a:ext cx="631924" cy="386501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연결선: 꺾임 20">
            <a:extLst>
              <a:ext uri="{FF2B5EF4-FFF2-40B4-BE49-F238E27FC236}">
                <a16:creationId xmlns:a16="http://schemas.microsoft.com/office/drawing/2014/main" id="{F708EB56-8FE0-E3DD-8D23-275C7405F4F4}"/>
              </a:ext>
            </a:extLst>
          </p:cNvPr>
          <p:cNvCxnSpPr/>
          <p:nvPr/>
        </p:nvCxnSpPr>
        <p:spPr>
          <a:xfrm rot="16200000" flipH="1">
            <a:off x="3327496" y="4865975"/>
            <a:ext cx="631924" cy="386501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연결선: 꺾임 24">
            <a:extLst>
              <a:ext uri="{FF2B5EF4-FFF2-40B4-BE49-F238E27FC236}">
                <a16:creationId xmlns:a16="http://schemas.microsoft.com/office/drawing/2014/main" id="{5315C737-B9E6-42D3-2B31-BB3E6E477490}"/>
              </a:ext>
            </a:extLst>
          </p:cNvPr>
          <p:cNvCxnSpPr>
            <a:stCxn id="6" idx="2"/>
            <a:endCxn id="14" idx="1"/>
          </p:cNvCxnSpPr>
          <p:nvPr/>
        </p:nvCxnSpPr>
        <p:spPr>
          <a:xfrm rot="16200000" flipH="1">
            <a:off x="4855817" y="5595155"/>
            <a:ext cx="418250" cy="891619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연결선: 꺾임 26">
            <a:extLst>
              <a:ext uri="{FF2B5EF4-FFF2-40B4-BE49-F238E27FC236}">
                <a16:creationId xmlns:a16="http://schemas.microsoft.com/office/drawing/2014/main" id="{C2345708-7E09-F2F6-7FEA-65D4DC88CEA3}"/>
              </a:ext>
            </a:extLst>
          </p:cNvPr>
          <p:cNvCxnSpPr>
            <a:stCxn id="14" idx="3"/>
            <a:endCxn id="12" idx="2"/>
          </p:cNvCxnSpPr>
          <p:nvPr/>
        </p:nvCxnSpPr>
        <p:spPr>
          <a:xfrm flipV="1">
            <a:off x="7075602" y="5831838"/>
            <a:ext cx="891619" cy="418252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연결선: 꺾임 28">
            <a:extLst>
              <a:ext uri="{FF2B5EF4-FFF2-40B4-BE49-F238E27FC236}">
                <a16:creationId xmlns:a16="http://schemas.microsoft.com/office/drawing/2014/main" id="{9698E00B-A0E9-8DF5-4DE0-8DC4F46658B6}"/>
              </a:ext>
            </a:extLst>
          </p:cNvPr>
          <p:cNvCxnSpPr>
            <a:stCxn id="12" idx="3"/>
          </p:cNvCxnSpPr>
          <p:nvPr/>
        </p:nvCxnSpPr>
        <p:spPr>
          <a:xfrm flipV="1">
            <a:off x="8749646" y="4743263"/>
            <a:ext cx="318935" cy="631923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연결선: 꺾임 29">
            <a:extLst>
              <a:ext uri="{FF2B5EF4-FFF2-40B4-BE49-F238E27FC236}">
                <a16:creationId xmlns:a16="http://schemas.microsoft.com/office/drawing/2014/main" id="{057C2934-C5F7-91F0-86CC-08DB0CD50CA7}"/>
              </a:ext>
            </a:extLst>
          </p:cNvPr>
          <p:cNvCxnSpPr/>
          <p:nvPr/>
        </p:nvCxnSpPr>
        <p:spPr>
          <a:xfrm flipV="1">
            <a:off x="9532071" y="3669531"/>
            <a:ext cx="318935" cy="631923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연결선: 꺾임 30">
            <a:extLst>
              <a:ext uri="{FF2B5EF4-FFF2-40B4-BE49-F238E27FC236}">
                <a16:creationId xmlns:a16="http://schemas.microsoft.com/office/drawing/2014/main" id="{7C42B1C6-EC59-8154-01F2-9E7E692DDFD0}"/>
              </a:ext>
            </a:extLst>
          </p:cNvPr>
          <p:cNvCxnSpPr/>
          <p:nvPr/>
        </p:nvCxnSpPr>
        <p:spPr>
          <a:xfrm flipV="1">
            <a:off x="10314496" y="2584990"/>
            <a:ext cx="318935" cy="631923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FF8A076-FC86-6537-B5C4-E767206C2192}"/>
              </a:ext>
            </a:extLst>
          </p:cNvPr>
          <p:cNvSpPr txBox="1"/>
          <p:nvPr/>
        </p:nvSpPr>
        <p:spPr>
          <a:xfrm>
            <a:off x="2146899" y="5974636"/>
            <a:ext cx="2550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MaxViT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</a:p>
          <a:p>
            <a:pPr algn="ctr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pre-trained Encoder</a:t>
            </a:r>
            <a:endParaRPr lang="ko-KR" altLang="en-US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DF6D5B7C-0D1C-1513-44B1-C7CDA0242922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1159493" y="2109459"/>
            <a:ext cx="329940" cy="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941A3CC-D0AF-ADDC-5566-2544A4F92B98}"/>
              </a:ext>
            </a:extLst>
          </p:cNvPr>
          <p:cNvSpPr txBox="1"/>
          <p:nvPr/>
        </p:nvSpPr>
        <p:spPr>
          <a:xfrm>
            <a:off x="0" y="1919779"/>
            <a:ext cx="143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Input</a:t>
            </a:r>
          </a:p>
          <a:p>
            <a:pPr algn="ctr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(3*256*256)</a:t>
            </a:r>
            <a:endParaRPr lang="ko-KR" altLang="en-US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82D66918-A1BC-9D29-FDFF-A10109DC885F}"/>
              </a:ext>
            </a:extLst>
          </p:cNvPr>
          <p:cNvSpPr/>
          <p:nvPr/>
        </p:nvSpPr>
        <p:spPr>
          <a:xfrm>
            <a:off x="7147088" y="1570701"/>
            <a:ext cx="4034676" cy="43740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EEE80E-65AD-A2B4-EEB0-924135ED9122}"/>
              </a:ext>
            </a:extLst>
          </p:cNvPr>
          <p:cNvSpPr txBox="1"/>
          <p:nvPr/>
        </p:nvSpPr>
        <p:spPr>
          <a:xfrm>
            <a:off x="8064993" y="5974636"/>
            <a:ext cx="29247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Convolutional Attention Mixing(CAM) Decoder</a:t>
            </a:r>
            <a:endParaRPr lang="ko-KR" altLang="en-US" dirty="0">
              <a:solidFill>
                <a:srgbClr val="FF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57" name="화살표: 오른쪽 56">
            <a:extLst>
              <a:ext uri="{FF2B5EF4-FFF2-40B4-BE49-F238E27FC236}">
                <a16:creationId xmlns:a16="http://schemas.microsoft.com/office/drawing/2014/main" id="{CD61D6A3-D18F-1420-3434-0056513CB622}"/>
              </a:ext>
            </a:extLst>
          </p:cNvPr>
          <p:cNvSpPr/>
          <p:nvPr/>
        </p:nvSpPr>
        <p:spPr>
          <a:xfrm>
            <a:off x="3129699" y="2024461"/>
            <a:ext cx="6317529" cy="169995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화살표: 오른쪽 57">
            <a:extLst>
              <a:ext uri="{FF2B5EF4-FFF2-40B4-BE49-F238E27FC236}">
                <a16:creationId xmlns:a16="http://schemas.microsoft.com/office/drawing/2014/main" id="{C7F79CC3-4761-9096-13F0-C9A367BDA7FB}"/>
              </a:ext>
            </a:extLst>
          </p:cNvPr>
          <p:cNvSpPr/>
          <p:nvPr/>
        </p:nvSpPr>
        <p:spPr>
          <a:xfrm>
            <a:off x="3916838" y="3109959"/>
            <a:ext cx="4712698" cy="169995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화살표: 오른쪽 58">
            <a:extLst>
              <a:ext uri="{FF2B5EF4-FFF2-40B4-BE49-F238E27FC236}">
                <a16:creationId xmlns:a16="http://schemas.microsoft.com/office/drawing/2014/main" id="{8CBB6B9C-2551-4406-8B83-F9FD0263E26D}"/>
              </a:ext>
            </a:extLst>
          </p:cNvPr>
          <p:cNvSpPr/>
          <p:nvPr/>
        </p:nvSpPr>
        <p:spPr>
          <a:xfrm>
            <a:off x="4717832" y="4195457"/>
            <a:ext cx="3129278" cy="169995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화살표: 오른쪽 59">
            <a:extLst>
              <a:ext uri="{FF2B5EF4-FFF2-40B4-BE49-F238E27FC236}">
                <a16:creationId xmlns:a16="http://schemas.microsoft.com/office/drawing/2014/main" id="{B3A10F01-C0FA-7392-165A-66AA1A2673B2}"/>
              </a:ext>
            </a:extLst>
          </p:cNvPr>
          <p:cNvSpPr/>
          <p:nvPr/>
        </p:nvSpPr>
        <p:spPr>
          <a:xfrm>
            <a:off x="5510752" y="5192723"/>
            <a:ext cx="1531072" cy="169995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화살표: 오른쪽 60">
            <a:extLst>
              <a:ext uri="{FF2B5EF4-FFF2-40B4-BE49-F238E27FC236}">
                <a16:creationId xmlns:a16="http://schemas.microsoft.com/office/drawing/2014/main" id="{F6349008-1E51-5F91-2F2B-18654B40C5F3}"/>
              </a:ext>
            </a:extLst>
          </p:cNvPr>
          <p:cNvSpPr/>
          <p:nvPr/>
        </p:nvSpPr>
        <p:spPr>
          <a:xfrm>
            <a:off x="9003005" y="1182218"/>
            <a:ext cx="508630" cy="120512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58268C7-62E9-112E-E5DE-8436FEF74F36}"/>
              </a:ext>
            </a:extLst>
          </p:cNvPr>
          <p:cNvSpPr txBox="1"/>
          <p:nvPr/>
        </p:nvSpPr>
        <p:spPr>
          <a:xfrm>
            <a:off x="9492791" y="1088548"/>
            <a:ext cx="202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: Skip-connection</a:t>
            </a:r>
          </a:p>
        </p:txBody>
      </p:sp>
    </p:spTree>
    <p:extLst>
      <p:ext uri="{BB962C8B-B14F-4D97-AF65-F5344CB8AC3E}">
        <p14:creationId xmlns:p14="http://schemas.microsoft.com/office/powerpoint/2010/main" val="445530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CE7D9-97EF-1E3E-2A8D-509DBDA10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562A6A9-C5C3-712D-7660-EC6D6065B6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2A5F1A85-5302-D2EA-6540-EC2A7A19F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Convolutional Attentional Mixing Decoder</a:t>
            </a:r>
          </a:p>
          <a:p>
            <a:pPr lvl="1"/>
            <a:endParaRPr lang="en-US" altLang="ko-KR" dirty="0">
              <a:latin typeface="KoPubWorldDotum Medium" pitchFamily="2" charset="-127"/>
              <a:ea typeface="KoPubWorldDotum Medium" pitchFamily="2" charset="-127"/>
              <a:cs typeface="KoPubWorldDotum Medium" pitchFamily="2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536E814-74F4-FC1B-2FA5-5648AC0B4DFF}"/>
              </a:ext>
            </a:extLst>
          </p:cNvPr>
          <p:cNvSpPr/>
          <p:nvPr/>
        </p:nvSpPr>
        <p:spPr>
          <a:xfrm>
            <a:off x="299652" y="2648932"/>
            <a:ext cx="575035" cy="19230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Layer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Norm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D09E2CF-867D-1679-A68C-08A7554A419D}"/>
              </a:ext>
            </a:extLst>
          </p:cNvPr>
          <p:cNvSpPr/>
          <p:nvPr/>
        </p:nvSpPr>
        <p:spPr>
          <a:xfrm>
            <a:off x="1036513" y="2648932"/>
            <a:ext cx="575035" cy="1923068"/>
          </a:xfrm>
          <a:prstGeom prst="rect">
            <a:avLst/>
          </a:prstGeom>
          <a:solidFill>
            <a:srgbClr val="FF5B5B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Up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Samp-ling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AEDC723-D901-6C7C-CBC5-F4C00D0E3BA4}"/>
              </a:ext>
            </a:extLst>
          </p:cNvPr>
          <p:cNvSpPr/>
          <p:nvPr/>
        </p:nvSpPr>
        <p:spPr>
          <a:xfrm>
            <a:off x="1773374" y="2648932"/>
            <a:ext cx="575035" cy="19230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2D Conv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7" name="순서도: 연결자 16">
            <a:extLst>
              <a:ext uri="{FF2B5EF4-FFF2-40B4-BE49-F238E27FC236}">
                <a16:creationId xmlns:a16="http://schemas.microsoft.com/office/drawing/2014/main" id="{3508F40B-4DC6-99ED-707B-3F9891389BE2}"/>
              </a:ext>
            </a:extLst>
          </p:cNvPr>
          <p:cNvSpPr/>
          <p:nvPr/>
        </p:nvSpPr>
        <p:spPr>
          <a:xfrm>
            <a:off x="3375575" y="3387758"/>
            <a:ext cx="395926" cy="445416"/>
          </a:xfrm>
          <a:prstGeom prst="flowChartConnector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9FDB339-ECE1-60BC-169B-7A681A6EE34A}"/>
              </a:ext>
            </a:extLst>
          </p:cNvPr>
          <p:cNvSpPr/>
          <p:nvPr/>
        </p:nvSpPr>
        <p:spPr>
          <a:xfrm>
            <a:off x="4030392" y="2648932"/>
            <a:ext cx="575035" cy="19230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331086C-0EC5-00AF-DE6A-A5389BAA84FA}"/>
              </a:ext>
            </a:extLst>
          </p:cNvPr>
          <p:cNvSpPr/>
          <p:nvPr/>
        </p:nvSpPr>
        <p:spPr>
          <a:xfrm>
            <a:off x="4154162" y="2553901"/>
            <a:ext cx="575035" cy="19230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40F8D56-0CFF-D8FE-3E8C-F4B163D685D9}"/>
              </a:ext>
            </a:extLst>
          </p:cNvPr>
          <p:cNvSpPr/>
          <p:nvPr/>
        </p:nvSpPr>
        <p:spPr>
          <a:xfrm>
            <a:off x="5052408" y="3393649"/>
            <a:ext cx="832701" cy="4336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MSA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1" name="순서도: 연결자 20">
            <a:extLst>
              <a:ext uri="{FF2B5EF4-FFF2-40B4-BE49-F238E27FC236}">
                <a16:creationId xmlns:a16="http://schemas.microsoft.com/office/drawing/2014/main" id="{EB58840C-9B97-C606-8936-53C3E1E5B8C3}"/>
              </a:ext>
            </a:extLst>
          </p:cNvPr>
          <p:cNvSpPr/>
          <p:nvPr/>
        </p:nvSpPr>
        <p:spPr>
          <a:xfrm>
            <a:off x="6215868" y="3387757"/>
            <a:ext cx="395926" cy="445416"/>
          </a:xfrm>
          <a:prstGeom prst="flowChartConnector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A047621A-8EF5-2EB3-D277-89452B6B0AB0}"/>
              </a:ext>
            </a:extLst>
          </p:cNvPr>
          <p:cNvSpPr/>
          <p:nvPr/>
        </p:nvSpPr>
        <p:spPr>
          <a:xfrm>
            <a:off x="7006988" y="3392203"/>
            <a:ext cx="832701" cy="4336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D5CCE04-BBE9-DE55-61B8-2973A6D68304}"/>
              </a:ext>
            </a:extLst>
          </p:cNvPr>
          <p:cNvSpPr/>
          <p:nvPr/>
        </p:nvSpPr>
        <p:spPr>
          <a:xfrm>
            <a:off x="7092263" y="3458873"/>
            <a:ext cx="832701" cy="4336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SWC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5" name="순서도: 연결자 24">
            <a:extLst>
              <a:ext uri="{FF2B5EF4-FFF2-40B4-BE49-F238E27FC236}">
                <a16:creationId xmlns:a16="http://schemas.microsoft.com/office/drawing/2014/main" id="{F8FDCB98-37FA-B5CB-AE3A-0338B3E0A6DF}"/>
              </a:ext>
            </a:extLst>
          </p:cNvPr>
          <p:cNvSpPr/>
          <p:nvPr/>
        </p:nvSpPr>
        <p:spPr>
          <a:xfrm>
            <a:off x="9097295" y="3452300"/>
            <a:ext cx="395926" cy="445416"/>
          </a:xfrm>
          <a:prstGeom prst="flowChartConnector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FD4AAC2-A90D-AED9-C517-A46E736695C6}"/>
              </a:ext>
            </a:extLst>
          </p:cNvPr>
          <p:cNvSpPr/>
          <p:nvPr/>
        </p:nvSpPr>
        <p:spPr>
          <a:xfrm>
            <a:off x="9776980" y="3458192"/>
            <a:ext cx="832701" cy="4336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SSAM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DAD31A00-F813-128D-446E-72FC24CF7019}"/>
              </a:ext>
            </a:extLst>
          </p:cNvPr>
          <p:cNvSpPr/>
          <p:nvPr/>
        </p:nvSpPr>
        <p:spPr>
          <a:xfrm>
            <a:off x="8275936" y="2714921"/>
            <a:ext cx="575035" cy="19230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Layer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Norm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DD08B7AD-29F8-0B0B-A802-621377CE5B7E}"/>
              </a:ext>
            </a:extLst>
          </p:cNvPr>
          <p:cNvSpPr/>
          <p:nvPr/>
        </p:nvSpPr>
        <p:spPr>
          <a:xfrm>
            <a:off x="2515383" y="2648932"/>
            <a:ext cx="575035" cy="19230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Layer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Norm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D912F08F-BF45-FAD7-5F95-67D032E087AC}"/>
              </a:ext>
            </a:extLst>
          </p:cNvPr>
          <p:cNvCxnSpPr>
            <a:cxnSpLocks/>
            <a:stCxn id="38" idx="2"/>
            <a:endCxn id="17" idx="0"/>
          </p:cNvCxnSpPr>
          <p:nvPr/>
        </p:nvCxnSpPr>
        <p:spPr>
          <a:xfrm>
            <a:off x="3573538" y="2253890"/>
            <a:ext cx="0" cy="11338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D36783A-848A-D96C-70F9-122CA0981CC6}"/>
              </a:ext>
            </a:extLst>
          </p:cNvPr>
          <p:cNvSpPr txBox="1"/>
          <p:nvPr/>
        </p:nvSpPr>
        <p:spPr>
          <a:xfrm>
            <a:off x="2607340" y="1884558"/>
            <a:ext cx="19323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Skip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-Connection</a:t>
            </a:r>
            <a:endParaRPr lang="ko-KR" altLang="en-US" sz="18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C33D3D4-655D-49F1-B3B1-C25264D27095}"/>
              </a:ext>
            </a:extLst>
          </p:cNvPr>
          <p:cNvSpPr txBox="1"/>
          <p:nvPr/>
        </p:nvSpPr>
        <p:spPr>
          <a:xfrm>
            <a:off x="3154925" y="4614521"/>
            <a:ext cx="2692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Deep-wise Convolution</a:t>
            </a:r>
          </a:p>
          <a:p>
            <a:pPr algn="ctr"/>
            <a:r>
              <a:rPr lang="en-US" altLang="ko-KR" sz="16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(DWC)</a:t>
            </a:r>
            <a:endParaRPr lang="ko-KR" altLang="en-US" sz="16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5" name="순서도: 연결자 44">
            <a:extLst>
              <a:ext uri="{FF2B5EF4-FFF2-40B4-BE49-F238E27FC236}">
                <a16:creationId xmlns:a16="http://schemas.microsoft.com/office/drawing/2014/main" id="{804A97ED-CC2F-4F59-A9B7-952487283E79}"/>
              </a:ext>
            </a:extLst>
          </p:cNvPr>
          <p:cNvSpPr/>
          <p:nvPr/>
        </p:nvSpPr>
        <p:spPr>
          <a:xfrm>
            <a:off x="10784540" y="3448765"/>
            <a:ext cx="395926" cy="445416"/>
          </a:xfrm>
          <a:prstGeom prst="flowChartConnector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BE83E945-3D35-7099-48D8-6758B952A429}"/>
              </a:ext>
            </a:extLst>
          </p:cNvPr>
          <p:cNvSpPr/>
          <p:nvPr/>
        </p:nvSpPr>
        <p:spPr>
          <a:xfrm>
            <a:off x="11356931" y="2714921"/>
            <a:ext cx="575035" cy="19230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2D Conv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E99270B0-F81F-8B38-02FB-AF4A98D0B939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874687" y="3610466"/>
            <a:ext cx="16182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4242D1B7-3C6F-8EA8-4967-0722E0A047C1}"/>
              </a:ext>
            </a:extLst>
          </p:cNvPr>
          <p:cNvCxnSpPr/>
          <p:nvPr/>
        </p:nvCxnSpPr>
        <p:spPr>
          <a:xfrm>
            <a:off x="124825" y="3610466"/>
            <a:ext cx="16182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66E03100-1124-88AA-0C4F-743B3FE403AE}"/>
              </a:ext>
            </a:extLst>
          </p:cNvPr>
          <p:cNvCxnSpPr>
            <a:cxnSpLocks/>
          </p:cNvCxnSpPr>
          <p:nvPr/>
        </p:nvCxnSpPr>
        <p:spPr>
          <a:xfrm>
            <a:off x="1611548" y="3602610"/>
            <a:ext cx="16182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5D5F92C7-CCD8-EDBB-4EC6-D6EECF360123}"/>
              </a:ext>
            </a:extLst>
          </p:cNvPr>
          <p:cNvCxnSpPr/>
          <p:nvPr/>
        </p:nvCxnSpPr>
        <p:spPr>
          <a:xfrm>
            <a:off x="2353557" y="3602610"/>
            <a:ext cx="16182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192C1E12-5511-4C1E-DEED-796BDD0A3A00}"/>
              </a:ext>
            </a:extLst>
          </p:cNvPr>
          <p:cNvCxnSpPr>
            <a:stCxn id="30" idx="3"/>
            <a:endCxn id="17" idx="2"/>
          </p:cNvCxnSpPr>
          <p:nvPr/>
        </p:nvCxnSpPr>
        <p:spPr>
          <a:xfrm>
            <a:off x="3090418" y="3610466"/>
            <a:ext cx="28515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914E16C6-E01B-1196-C021-A621E0A7D930}"/>
              </a:ext>
            </a:extLst>
          </p:cNvPr>
          <p:cNvCxnSpPr>
            <a:cxnSpLocks/>
            <a:stCxn id="17" idx="6"/>
            <a:endCxn id="18" idx="1"/>
          </p:cNvCxnSpPr>
          <p:nvPr/>
        </p:nvCxnSpPr>
        <p:spPr>
          <a:xfrm>
            <a:off x="3771501" y="3610466"/>
            <a:ext cx="25889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7CC8447D-3DA7-221F-BA96-90261873DA1F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4729197" y="3610466"/>
            <a:ext cx="32321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A7C93854-5EDE-33F6-F3F3-73AFC8FEB305}"/>
              </a:ext>
            </a:extLst>
          </p:cNvPr>
          <p:cNvCxnSpPr>
            <a:cxnSpLocks/>
            <a:stCxn id="20" idx="3"/>
            <a:endCxn id="21" idx="2"/>
          </p:cNvCxnSpPr>
          <p:nvPr/>
        </p:nvCxnSpPr>
        <p:spPr>
          <a:xfrm flipV="1">
            <a:off x="5885109" y="3610465"/>
            <a:ext cx="330759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화살표 연결선 68">
            <a:extLst>
              <a:ext uri="{FF2B5EF4-FFF2-40B4-BE49-F238E27FC236}">
                <a16:creationId xmlns:a16="http://schemas.microsoft.com/office/drawing/2014/main" id="{36861F73-ADDD-6988-6B6B-A7E01DD7E78A}"/>
              </a:ext>
            </a:extLst>
          </p:cNvPr>
          <p:cNvCxnSpPr>
            <a:cxnSpLocks/>
            <a:stCxn id="21" idx="6"/>
            <a:endCxn id="22" idx="1"/>
          </p:cNvCxnSpPr>
          <p:nvPr/>
        </p:nvCxnSpPr>
        <p:spPr>
          <a:xfrm flipV="1">
            <a:off x="6611794" y="3609020"/>
            <a:ext cx="395194" cy="14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화살표 연결선 71">
            <a:extLst>
              <a:ext uri="{FF2B5EF4-FFF2-40B4-BE49-F238E27FC236}">
                <a16:creationId xmlns:a16="http://schemas.microsoft.com/office/drawing/2014/main" id="{788C976F-90BA-241F-20C1-7159D4E1C6C4}"/>
              </a:ext>
            </a:extLst>
          </p:cNvPr>
          <p:cNvCxnSpPr>
            <a:cxnSpLocks/>
            <a:stCxn id="23" idx="3"/>
            <a:endCxn id="29" idx="1"/>
          </p:cNvCxnSpPr>
          <p:nvPr/>
        </p:nvCxnSpPr>
        <p:spPr>
          <a:xfrm>
            <a:off x="7924964" y="3675690"/>
            <a:ext cx="350972" cy="7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EC399186-55A2-25F1-E4ED-8B4AA8EA7A8D}"/>
              </a:ext>
            </a:extLst>
          </p:cNvPr>
          <p:cNvCxnSpPr>
            <a:cxnSpLocks/>
            <a:stCxn id="29" idx="3"/>
            <a:endCxn id="25" idx="2"/>
          </p:cNvCxnSpPr>
          <p:nvPr/>
        </p:nvCxnSpPr>
        <p:spPr>
          <a:xfrm flipV="1">
            <a:off x="8850971" y="3675008"/>
            <a:ext cx="246324" cy="14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화살표 연결선 77">
            <a:extLst>
              <a:ext uri="{FF2B5EF4-FFF2-40B4-BE49-F238E27FC236}">
                <a16:creationId xmlns:a16="http://schemas.microsoft.com/office/drawing/2014/main" id="{8B11B96F-4525-E27D-8685-9C222DA84B61}"/>
              </a:ext>
            </a:extLst>
          </p:cNvPr>
          <p:cNvCxnSpPr>
            <a:cxnSpLocks/>
            <a:stCxn id="25" idx="6"/>
            <a:endCxn id="26" idx="1"/>
          </p:cNvCxnSpPr>
          <p:nvPr/>
        </p:nvCxnSpPr>
        <p:spPr>
          <a:xfrm>
            <a:off x="9493221" y="3675008"/>
            <a:ext cx="283759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화살표 연결선 80">
            <a:extLst>
              <a:ext uri="{FF2B5EF4-FFF2-40B4-BE49-F238E27FC236}">
                <a16:creationId xmlns:a16="http://schemas.microsoft.com/office/drawing/2014/main" id="{57A4718F-4DF5-ED7A-478D-9DDCFD1E6B8E}"/>
              </a:ext>
            </a:extLst>
          </p:cNvPr>
          <p:cNvCxnSpPr>
            <a:cxnSpLocks/>
            <a:stCxn id="26" idx="3"/>
            <a:endCxn id="45" idx="2"/>
          </p:cNvCxnSpPr>
          <p:nvPr/>
        </p:nvCxnSpPr>
        <p:spPr>
          <a:xfrm flipV="1">
            <a:off x="10609681" y="3671473"/>
            <a:ext cx="174859" cy="35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화살표 연결선 84">
            <a:extLst>
              <a:ext uri="{FF2B5EF4-FFF2-40B4-BE49-F238E27FC236}">
                <a16:creationId xmlns:a16="http://schemas.microsoft.com/office/drawing/2014/main" id="{04C0EFA2-AAF8-DD41-E8E5-F88223E8B94F}"/>
              </a:ext>
            </a:extLst>
          </p:cNvPr>
          <p:cNvCxnSpPr>
            <a:cxnSpLocks/>
            <a:stCxn id="45" idx="6"/>
            <a:endCxn id="46" idx="1"/>
          </p:cNvCxnSpPr>
          <p:nvPr/>
        </p:nvCxnSpPr>
        <p:spPr>
          <a:xfrm>
            <a:off x="11180466" y="3671473"/>
            <a:ext cx="176465" cy="49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화살표 연결선 88">
            <a:extLst>
              <a:ext uri="{FF2B5EF4-FFF2-40B4-BE49-F238E27FC236}">
                <a16:creationId xmlns:a16="http://schemas.microsoft.com/office/drawing/2014/main" id="{456A14A1-EE79-59F5-9275-BACE6B003596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11931966" y="3676455"/>
            <a:ext cx="19090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연결선: 꺾임 98">
            <a:extLst>
              <a:ext uri="{FF2B5EF4-FFF2-40B4-BE49-F238E27FC236}">
                <a16:creationId xmlns:a16="http://schemas.microsoft.com/office/drawing/2014/main" id="{5B50D1D8-A2B9-B881-DB31-1EE9535E4E0E}"/>
              </a:ext>
            </a:extLst>
          </p:cNvPr>
          <p:cNvCxnSpPr>
            <a:endCxn id="21" idx="0"/>
          </p:cNvCxnSpPr>
          <p:nvPr/>
        </p:nvCxnSpPr>
        <p:spPr>
          <a:xfrm flipV="1">
            <a:off x="4890802" y="3387757"/>
            <a:ext cx="1523029" cy="214853"/>
          </a:xfrm>
          <a:prstGeom prst="bentConnector4">
            <a:avLst>
              <a:gd name="adj1" fmla="val 793"/>
              <a:gd name="adj2" fmla="val 263436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연결선: 꺾임 101">
            <a:extLst>
              <a:ext uri="{FF2B5EF4-FFF2-40B4-BE49-F238E27FC236}">
                <a16:creationId xmlns:a16="http://schemas.microsoft.com/office/drawing/2014/main" id="{C41DF79A-599A-8653-30CC-1093EB00E484}"/>
              </a:ext>
            </a:extLst>
          </p:cNvPr>
          <p:cNvCxnSpPr>
            <a:cxnSpLocks/>
            <a:endCxn id="45" idx="4"/>
          </p:cNvCxnSpPr>
          <p:nvPr/>
        </p:nvCxnSpPr>
        <p:spPr>
          <a:xfrm>
            <a:off x="6039438" y="3609019"/>
            <a:ext cx="4943065" cy="285162"/>
          </a:xfrm>
          <a:prstGeom prst="bentConnector4">
            <a:avLst>
              <a:gd name="adj1" fmla="val -251"/>
              <a:gd name="adj2" fmla="val 451238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연결선: 꺾임 106">
            <a:extLst>
              <a:ext uri="{FF2B5EF4-FFF2-40B4-BE49-F238E27FC236}">
                <a16:creationId xmlns:a16="http://schemas.microsoft.com/office/drawing/2014/main" id="{F2280332-67CC-D580-B61A-06DDF024C730}"/>
              </a:ext>
            </a:extLst>
          </p:cNvPr>
          <p:cNvCxnSpPr>
            <a:cxnSpLocks/>
            <a:endCxn id="25" idx="0"/>
          </p:cNvCxnSpPr>
          <p:nvPr/>
        </p:nvCxnSpPr>
        <p:spPr>
          <a:xfrm flipV="1">
            <a:off x="6787298" y="3452300"/>
            <a:ext cx="2507960" cy="156719"/>
          </a:xfrm>
          <a:prstGeom prst="bentConnector4">
            <a:avLst>
              <a:gd name="adj1" fmla="val -180"/>
              <a:gd name="adj2" fmla="val 594742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연결선: 꺾임 113">
            <a:extLst>
              <a:ext uri="{FF2B5EF4-FFF2-40B4-BE49-F238E27FC236}">
                <a16:creationId xmlns:a16="http://schemas.microsoft.com/office/drawing/2014/main" id="{DD3896EE-7215-7A3E-06CA-5A99EA7C4A20}"/>
              </a:ext>
            </a:extLst>
          </p:cNvPr>
          <p:cNvCxnSpPr>
            <a:cxnSpLocks/>
            <a:endCxn id="45" idx="0"/>
          </p:cNvCxnSpPr>
          <p:nvPr/>
        </p:nvCxnSpPr>
        <p:spPr>
          <a:xfrm flipV="1">
            <a:off x="9563493" y="3448765"/>
            <a:ext cx="1419010" cy="222708"/>
          </a:xfrm>
          <a:prstGeom prst="bentConnector4">
            <a:avLst>
              <a:gd name="adj1" fmla="val 1173"/>
              <a:gd name="adj2" fmla="val 249207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순서도: 연결자 120">
            <a:extLst>
              <a:ext uri="{FF2B5EF4-FFF2-40B4-BE49-F238E27FC236}">
                <a16:creationId xmlns:a16="http://schemas.microsoft.com/office/drawing/2014/main" id="{1EBAA83A-4DD4-1918-7C76-4EB53823DA64}"/>
              </a:ext>
            </a:extLst>
          </p:cNvPr>
          <p:cNvSpPr/>
          <p:nvPr/>
        </p:nvSpPr>
        <p:spPr>
          <a:xfrm>
            <a:off x="9696012" y="1199458"/>
            <a:ext cx="395926" cy="445416"/>
          </a:xfrm>
          <a:prstGeom prst="flowChartConnector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</a:t>
            </a:r>
            <a:endParaRPr lang="ko-KR" altLang="en-US" sz="12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22" name="순서도: 연결자 121">
            <a:extLst>
              <a:ext uri="{FF2B5EF4-FFF2-40B4-BE49-F238E27FC236}">
                <a16:creationId xmlns:a16="http://schemas.microsoft.com/office/drawing/2014/main" id="{5E7F1611-5940-AE09-59A2-5C5A8A17D374}"/>
              </a:ext>
            </a:extLst>
          </p:cNvPr>
          <p:cNvSpPr/>
          <p:nvPr/>
        </p:nvSpPr>
        <p:spPr>
          <a:xfrm>
            <a:off x="9719220" y="1861901"/>
            <a:ext cx="395926" cy="445416"/>
          </a:xfrm>
          <a:prstGeom prst="flowChartConnector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46151AF-A5D3-E6EF-110F-B9CBDB7B7054}"/>
              </a:ext>
            </a:extLst>
          </p:cNvPr>
          <p:cNvSpPr txBox="1"/>
          <p:nvPr/>
        </p:nvSpPr>
        <p:spPr>
          <a:xfrm>
            <a:off x="10129009" y="1263595"/>
            <a:ext cx="16142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: Concatenation</a:t>
            </a:r>
            <a:endParaRPr lang="ko-KR" altLang="en-US" sz="16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6C33A86-D542-23B4-DFB5-090952A798FD}"/>
              </a:ext>
            </a:extLst>
          </p:cNvPr>
          <p:cNvSpPr txBox="1"/>
          <p:nvPr/>
        </p:nvSpPr>
        <p:spPr>
          <a:xfrm>
            <a:off x="10181492" y="1915332"/>
            <a:ext cx="19285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: Bit-wise Addition</a:t>
            </a:r>
            <a:endParaRPr lang="ko-KR" altLang="en-US" sz="16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29" name="사각형: 둥근 모서리 128">
            <a:extLst>
              <a:ext uri="{FF2B5EF4-FFF2-40B4-BE49-F238E27FC236}">
                <a16:creationId xmlns:a16="http://schemas.microsoft.com/office/drawing/2014/main" id="{95D24D25-77E3-2A2C-66F6-D986ECB39A93}"/>
              </a:ext>
            </a:extLst>
          </p:cNvPr>
          <p:cNvSpPr/>
          <p:nvPr/>
        </p:nvSpPr>
        <p:spPr>
          <a:xfrm>
            <a:off x="88351" y="2553901"/>
            <a:ext cx="3742600" cy="2084088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사각형: 둥근 모서리 129">
            <a:extLst>
              <a:ext uri="{FF2B5EF4-FFF2-40B4-BE49-F238E27FC236}">
                <a16:creationId xmlns:a16="http://schemas.microsoft.com/office/drawing/2014/main" id="{6F0B79E2-B505-6599-4D46-E742CF9B3F87}"/>
              </a:ext>
            </a:extLst>
          </p:cNvPr>
          <p:cNvSpPr/>
          <p:nvPr/>
        </p:nvSpPr>
        <p:spPr>
          <a:xfrm>
            <a:off x="3906831" y="2518075"/>
            <a:ext cx="2772913" cy="2119914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사각형: 둥근 모서리 130">
            <a:extLst>
              <a:ext uri="{FF2B5EF4-FFF2-40B4-BE49-F238E27FC236}">
                <a16:creationId xmlns:a16="http://schemas.microsoft.com/office/drawing/2014/main" id="{59FF72C7-F7ED-F18E-6239-246D47063506}"/>
              </a:ext>
            </a:extLst>
          </p:cNvPr>
          <p:cNvSpPr/>
          <p:nvPr/>
        </p:nvSpPr>
        <p:spPr>
          <a:xfrm>
            <a:off x="6745192" y="2517312"/>
            <a:ext cx="2776064" cy="2196090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사각형: 둥근 모서리 132">
            <a:extLst>
              <a:ext uri="{FF2B5EF4-FFF2-40B4-BE49-F238E27FC236}">
                <a16:creationId xmlns:a16="http://schemas.microsoft.com/office/drawing/2014/main" id="{7CCDB9B1-159A-AF28-5FB2-E366E965C05A}"/>
              </a:ext>
            </a:extLst>
          </p:cNvPr>
          <p:cNvSpPr/>
          <p:nvPr/>
        </p:nvSpPr>
        <p:spPr>
          <a:xfrm>
            <a:off x="9563492" y="2518074"/>
            <a:ext cx="2556279" cy="2195327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5C8F63C-5CCD-2947-1027-9D4D22E3A4C2}"/>
              </a:ext>
            </a:extLst>
          </p:cNvPr>
          <p:cNvSpPr txBox="1"/>
          <p:nvPr/>
        </p:nvSpPr>
        <p:spPr>
          <a:xfrm>
            <a:off x="1797191" y="2213611"/>
            <a:ext cx="408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dirty="0">
                <a:solidFill>
                  <a:srgbClr val="00206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(1)</a:t>
            </a:r>
            <a:endParaRPr lang="ko-KR" altLang="en-US" sz="1800" dirty="0">
              <a:solidFill>
                <a:srgbClr val="00206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63DC004-81A6-47A4-EE4A-283015700945}"/>
              </a:ext>
            </a:extLst>
          </p:cNvPr>
          <p:cNvSpPr txBox="1"/>
          <p:nvPr/>
        </p:nvSpPr>
        <p:spPr>
          <a:xfrm>
            <a:off x="5264368" y="2170012"/>
            <a:ext cx="408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dirty="0">
                <a:solidFill>
                  <a:srgbClr val="00206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(2)</a:t>
            </a:r>
            <a:endParaRPr lang="ko-KR" altLang="en-US" sz="1800" dirty="0">
              <a:solidFill>
                <a:srgbClr val="00206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83F140E-7C56-ABD1-3C15-71A1825AC4D1}"/>
              </a:ext>
            </a:extLst>
          </p:cNvPr>
          <p:cNvSpPr txBox="1"/>
          <p:nvPr/>
        </p:nvSpPr>
        <p:spPr>
          <a:xfrm>
            <a:off x="7961359" y="2175905"/>
            <a:ext cx="408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dirty="0">
                <a:solidFill>
                  <a:srgbClr val="00206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(3)</a:t>
            </a:r>
            <a:endParaRPr lang="ko-KR" altLang="en-US" sz="1800" dirty="0">
              <a:solidFill>
                <a:srgbClr val="00206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0F0CC44-EB4D-6F9F-4AFA-A24B5D4CBAB3}"/>
              </a:ext>
            </a:extLst>
          </p:cNvPr>
          <p:cNvSpPr txBox="1"/>
          <p:nvPr/>
        </p:nvSpPr>
        <p:spPr>
          <a:xfrm>
            <a:off x="10717452" y="2167042"/>
            <a:ext cx="408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dirty="0">
                <a:solidFill>
                  <a:srgbClr val="00206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(4)</a:t>
            </a:r>
            <a:endParaRPr lang="ko-KR" altLang="en-US" sz="1800" dirty="0">
              <a:solidFill>
                <a:srgbClr val="00206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172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3D19B-9D0C-A5B3-DA38-FC7BB1F2E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78A9BE2-925E-D393-6399-FC0D9101C2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C7DDF850-26ED-5E93-14C5-724115B51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11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Convolutional Attentional Mixing Decoder (1)</a:t>
            </a:r>
          </a:p>
          <a:p>
            <a:pPr lvl="1"/>
            <a:r>
              <a:rPr lang="en-US" altLang="ko-KR" dirty="0"/>
              <a:t>Up-Sampling(x2)</a:t>
            </a:r>
            <a:r>
              <a:rPr lang="ko-KR" altLang="en-US" dirty="0"/>
              <a:t>은 </a:t>
            </a:r>
            <a:r>
              <a:rPr lang="en-US" altLang="ko-KR" dirty="0"/>
              <a:t>Encoder output</a:t>
            </a:r>
            <a:r>
              <a:rPr lang="ko-KR" altLang="en-US" dirty="0"/>
              <a:t>과의 크기 맞춤</a:t>
            </a:r>
            <a:endParaRPr lang="en-US" altLang="ko-KR" dirty="0"/>
          </a:p>
          <a:p>
            <a:pPr lvl="1"/>
            <a:r>
              <a:rPr lang="en-US" altLang="ko-KR" dirty="0"/>
              <a:t>Encoder</a:t>
            </a:r>
            <a:r>
              <a:rPr lang="ko-KR" altLang="en-US" dirty="0"/>
              <a:t> </a:t>
            </a:r>
            <a:r>
              <a:rPr lang="en-US" altLang="ko-KR" dirty="0"/>
              <a:t>Output</a:t>
            </a:r>
            <a:r>
              <a:rPr lang="ko-KR" altLang="en-US" dirty="0"/>
              <a:t>과 </a:t>
            </a:r>
            <a:r>
              <a:rPr lang="en-US" altLang="ko-KR" dirty="0"/>
              <a:t>Concatenation</a:t>
            </a:r>
          </a:p>
          <a:p>
            <a:pPr marL="0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E3C3C99-FB1D-6E54-D042-C2349159E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450" y="965120"/>
            <a:ext cx="4463154" cy="1383488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29727147-AD54-C21B-AB7F-020BB749F5CC}"/>
              </a:ext>
            </a:extLst>
          </p:cNvPr>
          <p:cNvSpPr/>
          <p:nvPr/>
        </p:nvSpPr>
        <p:spPr>
          <a:xfrm>
            <a:off x="7532016" y="1329179"/>
            <a:ext cx="1442302" cy="7824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2A28DA-35E6-65DE-A43C-3AB117725521}"/>
              </a:ext>
            </a:extLst>
          </p:cNvPr>
          <p:cNvSpPr txBox="1"/>
          <p:nvPr/>
        </p:nvSpPr>
        <p:spPr>
          <a:xfrm>
            <a:off x="8048777" y="1092175"/>
            <a:ext cx="4087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(1)</a:t>
            </a:r>
            <a:endParaRPr lang="ko-KR" altLang="en-US" sz="1200" dirty="0">
              <a:solidFill>
                <a:srgbClr val="FF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8356A80C-EE96-200F-D8E1-9C4702138B79}"/>
              </a:ext>
            </a:extLst>
          </p:cNvPr>
          <p:cNvSpPr/>
          <p:nvPr/>
        </p:nvSpPr>
        <p:spPr>
          <a:xfrm>
            <a:off x="5175097" y="2651627"/>
            <a:ext cx="1564850" cy="91330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Encoder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Output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553B6CF-5368-F031-C2B8-F33791E80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637" r="74625" b="15242"/>
          <a:stretch/>
        </p:blipFill>
        <p:spPr>
          <a:xfrm>
            <a:off x="1254130" y="3564932"/>
            <a:ext cx="3576117" cy="2539197"/>
          </a:xfrm>
          <a:prstGeom prst="rect">
            <a:avLst/>
          </a:prstGeom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9293873F-40CF-DCCD-5340-317A698FEA6E}"/>
              </a:ext>
            </a:extLst>
          </p:cNvPr>
          <p:cNvCxnSpPr>
            <a:cxnSpLocks/>
          </p:cNvCxnSpPr>
          <p:nvPr/>
        </p:nvCxnSpPr>
        <p:spPr>
          <a:xfrm>
            <a:off x="5960793" y="3564933"/>
            <a:ext cx="0" cy="10360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FED609-D822-1F23-3A4A-9341773AD985}"/>
              </a:ext>
            </a:extLst>
          </p:cNvPr>
          <p:cNvSpPr txBox="1"/>
          <p:nvPr/>
        </p:nvSpPr>
        <p:spPr>
          <a:xfrm>
            <a:off x="5000751" y="4649865"/>
            <a:ext cx="19323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Concatenation</a:t>
            </a:r>
            <a:endParaRPr lang="ko-KR" altLang="en-US" sz="18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A7A96D61-8F50-3D79-6646-920A8C807DE1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6933146" y="4834531"/>
            <a:ext cx="56343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D691A18-9069-9E76-A89A-AA72C6A50EBE}"/>
              </a:ext>
            </a:extLst>
          </p:cNvPr>
          <p:cNvSpPr txBox="1"/>
          <p:nvPr/>
        </p:nvSpPr>
        <p:spPr>
          <a:xfrm>
            <a:off x="7692011" y="4349011"/>
            <a:ext cx="4463155" cy="1179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ko-KR" altLang="en-US" dirty="0">
                <a:solidFill>
                  <a:srgbClr val="00206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실제 구현과의 차이</a:t>
            </a:r>
            <a:r>
              <a:rPr lang="en-US" altLang="ko-KR" dirty="0">
                <a:solidFill>
                  <a:srgbClr val="00206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:</a:t>
            </a:r>
          </a:p>
          <a:p>
            <a:pPr marL="1200150" lvl="2" indent="-285750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dirty="0">
                <a:solidFill>
                  <a:srgbClr val="00206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2D Conv, Layer Norm</a:t>
            </a:r>
            <a:r>
              <a:rPr lang="ko-KR" altLang="en-US" dirty="0">
                <a:solidFill>
                  <a:srgbClr val="00206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을 생략</a:t>
            </a:r>
            <a:endParaRPr lang="en-US" altLang="ko-KR" dirty="0">
              <a:solidFill>
                <a:srgbClr val="00206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defTabSz="914400">
              <a:spcBef>
                <a:spcPts val="1000"/>
              </a:spcBef>
              <a:defRPr/>
            </a:pPr>
            <a:endParaRPr lang="en-US" altLang="ko-KR" dirty="0">
              <a:solidFill>
                <a:srgbClr val="00206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68E812-4204-556F-E299-93CCC1C130F5}"/>
              </a:ext>
            </a:extLst>
          </p:cNvPr>
          <p:cNvSpPr txBox="1"/>
          <p:nvPr/>
        </p:nvSpPr>
        <p:spPr>
          <a:xfrm>
            <a:off x="6086572" y="3902660"/>
            <a:ext cx="19323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Skip Connection</a:t>
            </a:r>
            <a:endParaRPr lang="ko-KR" altLang="en-US" sz="1800" dirty="0">
              <a:solidFill>
                <a:srgbClr val="FF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2875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28418</TotalTime>
  <Words>1293</Words>
  <Application>Microsoft Office PowerPoint</Application>
  <PresentationFormat>와이드스크린</PresentationFormat>
  <Paragraphs>368</Paragraphs>
  <Slides>21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5" baseType="lpstr">
      <vt:lpstr>.AppleSystemUIFont</vt:lpstr>
      <vt:lpstr>KoPubWorldDotum Medium</vt:lpstr>
      <vt:lpstr>KoPubWorld돋움체 Bold</vt:lpstr>
      <vt:lpstr>KoPubWorld돋움체 Medium</vt:lpstr>
      <vt:lpstr>KoPub돋움체 Bold</vt:lpstr>
      <vt:lpstr>Malgun Gothic Semilight</vt:lpstr>
      <vt:lpstr>맑은 고딕</vt:lpstr>
      <vt:lpstr>Arial</vt:lpstr>
      <vt:lpstr>Calibri</vt:lpstr>
      <vt:lpstr>Calibri Light</vt:lpstr>
      <vt:lpstr>Cambria Math</vt:lpstr>
      <vt:lpstr>Wingdings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심준현[컴퓨터시스템공학과(심화)]</cp:lastModifiedBy>
  <cp:revision>1612</cp:revision>
  <cp:lastPrinted>2024-04-29T07:31:29Z</cp:lastPrinted>
  <dcterms:created xsi:type="dcterms:W3CDTF">2020-01-31T06:40:47Z</dcterms:created>
  <dcterms:modified xsi:type="dcterms:W3CDTF">2025-02-05T01:33:19Z</dcterms:modified>
</cp:coreProperties>
</file>