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1"/>
  </p:notesMasterIdLst>
  <p:handoutMasterIdLst>
    <p:handoutMasterId r:id="rId22"/>
  </p:handoutMasterIdLst>
  <p:sldIdLst>
    <p:sldId id="342" r:id="rId2"/>
    <p:sldId id="346" r:id="rId3"/>
    <p:sldId id="438" r:id="rId4"/>
    <p:sldId id="363" r:id="rId5"/>
    <p:sldId id="365" r:id="rId6"/>
    <p:sldId id="439" r:id="rId7"/>
    <p:sldId id="440" r:id="rId8"/>
    <p:sldId id="362" r:id="rId9"/>
    <p:sldId id="441" r:id="rId10"/>
    <p:sldId id="442" r:id="rId11"/>
    <p:sldId id="452" r:id="rId12"/>
    <p:sldId id="453" r:id="rId13"/>
    <p:sldId id="443" r:id="rId14"/>
    <p:sldId id="454" r:id="rId15"/>
    <p:sldId id="444" r:id="rId16"/>
    <p:sldId id="447" r:id="rId17"/>
    <p:sldId id="448" r:id="rId18"/>
    <p:sldId id="450" r:id="rId19"/>
    <p:sldId id="44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F41"/>
    <a:srgbClr val="000000"/>
    <a:srgbClr val="3E3E3E"/>
    <a:srgbClr val="D5B186"/>
    <a:srgbClr val="DCDACC"/>
    <a:srgbClr val="00286F"/>
    <a:srgbClr val="D9DADC"/>
    <a:srgbClr val="115445"/>
    <a:srgbClr val="006B99"/>
    <a:srgbClr val="232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48000" autoAdjust="0"/>
  </p:normalViewPr>
  <p:slideViewPr>
    <p:cSldViewPr snapToGrid="0" showGuides="1">
      <p:cViewPr varScale="1">
        <p:scale>
          <a:sx n="53" d="100"/>
          <a:sy n="53" d="100"/>
        </p:scale>
        <p:origin x="2754" y="66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2025-02-12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세미나용 발표자료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– </a:t>
            </a:r>
            <a:r>
              <a:rPr lang="ko-KR" altLang="en-US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학부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Department of Computer Science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–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대학원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01B93-55F4-98B7-9C4D-E4C1524F0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0EA1879-A19F-00B1-029D-76F89927F5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7701F3B-2EC0-9D7E-0804-8B9CB15978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541E201-9DA1-AEDA-8BF1-49DB65A1E3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415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</a:rPr>
                  <a:t>중요한 특징 포인트를 찾아 </a:t>
                </a:r>
                <a:r>
                  <a:rPr lang="en-US" altLang="ko-KR" b="0" i="0" u="none" strike="noStrike" dirty="0" err="1">
                    <a:solidFill>
                      <a:srgbClr val="000000"/>
                    </a:solidFill>
                    <a:effectLst/>
                  </a:rPr>
                  <a:t>segmentaion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</a:rPr>
                  <a:t> 성능 개선</a:t>
                </a:r>
                <a:endParaRPr lang="en-US" altLang="ko-KR" b="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endParaRPr lang="en-US" altLang="ko-KR" dirty="0"/>
              </a:p>
              <a:p>
                <a:r>
                  <a:rPr lang="en-US" altLang="ko-KR" dirty="0" err="1"/>
                  <a:t>gn</a:t>
                </a:r>
                <a:r>
                  <a:rPr lang="en-US" altLang="ko-KR" dirty="0"/>
                  <a:t> represents the </a:t>
                </a:r>
                <a:r>
                  <a:rPr lang="en-US" altLang="ko-KR" dirty="0" err="1"/>
                  <a:t>Softmax</a:t>
                </a:r>
                <a:r>
                  <a:rPr lang="en-US" altLang="ko-KR" dirty="0"/>
                  <a:t> output at the current sample</a:t>
                </a:r>
              </a:p>
              <a:p>
                <a:endParaRPr lang="en-US" altLang="ko-KR" dirty="0"/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📌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1</a:t>
                </a:r>
                <a:r>
                  <a:rPr lang="ko-KR" altLang="en-US" b="1" i="0" u="none" strike="noStrike" dirty="0">
                    <a:solidFill>
                      <a:srgbClr val="000000"/>
                    </a:solidFill>
                    <a:effectLst/>
                  </a:rPr>
                  <a:t>단계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: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ko-KR" sz="1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kumimoji="1" lang="en-US" altLang="ko-KR" sz="1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ko-KR" sz="1200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kumimoji="1" lang="en-US" altLang="ko-KR" sz="1200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kumimoji="1" lang="en-US" altLang="ko-KR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ko-KR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en-US" altLang="ko-KR" sz="1200" dirty="0"/>
                  <a:t> </a:t>
                </a:r>
                <a:r>
                  <a:rPr kumimoji="1" lang="ko-KR" altLang="en-US" sz="1200" dirty="0"/>
                  <a:t>기반 초기 </a:t>
                </a:r>
                <a:r>
                  <a:rPr lang="en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Hard Point 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후보군을 선정 </a:t>
                </a:r>
                <a:r>
                  <a:rPr lang="en-US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(</a:t>
                </a:r>
                <a:r>
                  <a:rPr lang="ko-KR" altLang="en-US" b="1" i="0" u="none" strike="noStrike" dirty="0">
                    <a:solidFill>
                      <a:srgbClr val="000000"/>
                    </a:solidFill>
                    <a:effectLst/>
                  </a:rPr>
                  <a:t>수식 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1</a:t>
                </a:r>
                <a:r>
                  <a:rPr lang="en-US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)</a:t>
                </a:r>
                <a:br>
                  <a:rPr lang="ko-KR" altLang="en-US" dirty="0"/>
                </a:b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📌 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2</a:t>
                </a:r>
                <a:r>
                  <a:rPr lang="ko-KR" altLang="en-US" b="1" i="0" u="none" strike="noStrike" dirty="0">
                    <a:solidFill>
                      <a:srgbClr val="000000"/>
                    </a:solidFill>
                    <a:effectLst/>
                  </a:rPr>
                  <a:t>단계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: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 중요도를 반영하여 업데이트 </a:t>
                </a:r>
                <a:r>
                  <a:rPr lang="en-US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(</a:t>
                </a:r>
                <a:r>
                  <a:rPr lang="ko-KR" altLang="en-US" b="1" i="0" u="none" strike="noStrike" dirty="0">
                    <a:solidFill>
                      <a:srgbClr val="000000"/>
                    </a:solidFill>
                    <a:effectLst/>
                  </a:rPr>
                  <a:t>수식 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2, 3</a:t>
                </a:r>
                <a:r>
                  <a:rPr lang="en-US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)</a:t>
                </a:r>
                <a:br>
                  <a:rPr lang="ko-KR" altLang="en-US" dirty="0"/>
                </a:br>
                <a:endParaRPr lang="en-US" altLang="ko-KR" b="0" i="0" u="none" strike="noStrike" dirty="0">
                  <a:solidFill>
                    <a:srgbClr val="000000"/>
                  </a:solidFill>
                  <a:effectLst/>
                  <a:latin typeface="-webkit-standard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📌 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3</a:t>
                </a:r>
                <a:r>
                  <a:rPr lang="ko-KR" altLang="en-US" b="1" i="0" u="none" strike="noStrike" dirty="0">
                    <a:solidFill>
                      <a:srgbClr val="000000"/>
                    </a:solidFill>
                    <a:effectLst/>
                  </a:rPr>
                  <a:t>단계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: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 </a:t>
                </a:r>
                <a:r>
                  <a:rPr lang="en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Softmax 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기반으로 </a:t>
                </a:r>
                <a:r>
                  <a:rPr lang="en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Hard Point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를 선택하고 학습 </a:t>
                </a:r>
                <a:endParaRPr lang="en-US" altLang="ko-KR" b="0" i="0" u="none" strike="noStrike" dirty="0">
                  <a:solidFill>
                    <a:srgbClr val="000000"/>
                  </a:solidFill>
                  <a:effectLst/>
                  <a:latin typeface="-webkit-standard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ko-KR" b="0" i="0" u="none" strike="noStrike" dirty="0">
                  <a:solidFill>
                    <a:srgbClr val="000000"/>
                  </a:solidFill>
                  <a:effectLst/>
                  <a:latin typeface="-webkit-standard"/>
                </a:endParaRPr>
              </a:p>
              <a:p>
                <a:pPr algn="l">
                  <a:buFont typeface="+mj-lt"/>
                  <a:buAutoNum type="arabicPeriod"/>
                </a:pPr>
                <a:r>
                  <a:rPr lang="en-US" altLang="ko-KR" b="0" i="0" dirty="0">
                    <a:effectLst/>
                    <a:latin typeface="fkGroteskNeue"/>
                  </a:rPr>
                  <a:t>Hard Point Mining </a:t>
                </a:r>
                <a:r>
                  <a:rPr lang="ko-KR" altLang="en-US" b="0" i="0" dirty="0">
                    <a:effectLst/>
                    <a:latin typeface="fkGroteskNeue"/>
                  </a:rPr>
                  <a:t>적용</a:t>
                </a:r>
                <a:r>
                  <a:rPr lang="en-US" altLang="ko-KR" b="0" i="0" dirty="0">
                    <a:effectLst/>
                    <a:latin typeface="fkGroteskNeue"/>
                  </a:rPr>
                  <a:t>Input: Uncertain Mask, Ground Truth Mask</a:t>
                </a:r>
              </a:p>
              <a:p>
                <a:pPr algn="l">
                  <a:buFont typeface="+mj-lt"/>
                  <a:buAutoNum type="arabicPeriod"/>
                </a:pPr>
                <a:r>
                  <a:rPr lang="en-US" altLang="ko-KR" b="0" i="0" dirty="0">
                    <a:effectLst/>
                    <a:latin typeface="fkGroteskNeue"/>
                  </a:rPr>
                  <a:t>Output: </a:t>
                </a:r>
                <a:r>
                  <a:rPr lang="ko-KR" altLang="en-US" b="0" i="0" dirty="0">
                    <a:effectLst/>
                    <a:latin typeface="fkGroteskNeue"/>
                  </a:rPr>
                  <a:t>특정 </a:t>
                </a:r>
                <a:r>
                  <a:rPr lang="en-US" altLang="ko-KR" b="0" i="0" dirty="0">
                    <a:effectLst/>
                    <a:latin typeface="fkGroteskNeue"/>
                  </a:rPr>
                  <a:t>Hard Points</a:t>
                </a:r>
              </a:p>
              <a:p>
                <a:pPr algn="l">
                  <a:buFont typeface="+mj-lt"/>
                  <a:buAutoNum type="arabicPeriod"/>
                </a:pPr>
                <a:r>
                  <a:rPr lang="ko-KR" altLang="en-US" b="0" i="0" dirty="0">
                    <a:effectLst/>
                    <a:latin typeface="fkGroteskNeue"/>
                  </a:rPr>
                  <a:t>설명</a:t>
                </a:r>
                <a:r>
                  <a:rPr lang="en-US" altLang="ko-KR" b="0" i="0" dirty="0">
                    <a:effectLst/>
                    <a:latin typeface="fkGroteskNeue"/>
                  </a:rPr>
                  <a:t>:Uncertain Mask</a:t>
                </a:r>
                <a:r>
                  <a:rPr lang="ko-KR" altLang="en-US" b="0" i="0" dirty="0">
                    <a:effectLst/>
                    <a:latin typeface="fkGroteskNeue"/>
                  </a:rPr>
                  <a:t>와 </a:t>
                </a:r>
                <a:r>
                  <a:rPr lang="en-US" altLang="ko-KR" b="0" i="0" dirty="0">
                    <a:effectLst/>
                    <a:latin typeface="fkGroteskNeue"/>
                  </a:rPr>
                  <a:t>Ground Truth(</a:t>
                </a:r>
                <a:r>
                  <a:rPr lang="ko-KR" altLang="en-US" b="0" i="0" dirty="0">
                    <a:effectLst/>
                    <a:latin typeface="fkGroteskNeue"/>
                  </a:rPr>
                  <a:t>정답 마스크</a:t>
                </a:r>
                <a:r>
                  <a:rPr lang="en-US" altLang="ko-KR" b="0" i="0" dirty="0">
                    <a:effectLst/>
                    <a:latin typeface="fkGroteskNeue"/>
                  </a:rPr>
                  <a:t>)</a:t>
                </a:r>
                <a:r>
                  <a:rPr lang="ko-KR" altLang="en-US" b="0" i="0" dirty="0">
                    <a:effectLst/>
                    <a:latin typeface="fkGroteskNeue"/>
                  </a:rPr>
                  <a:t>를 비교하여</a:t>
                </a:r>
                <a:r>
                  <a:rPr lang="en-US" altLang="ko-KR" b="0" i="0" dirty="0">
                    <a:effectLst/>
                    <a:latin typeface="fkGroteskNeue"/>
                  </a:rPr>
                  <a:t>, </a:t>
                </a:r>
                <a:r>
                  <a:rPr lang="ko-KR" altLang="en-US" b="0" i="0" dirty="0">
                    <a:effectLst/>
                    <a:latin typeface="fkGroteskNeue"/>
                  </a:rPr>
                  <a:t>모델이 잘못 예측했거나 어려워하는 픽셀</a:t>
                </a:r>
                <a:r>
                  <a:rPr lang="en-US" altLang="ko-KR" b="0" i="0" dirty="0">
                    <a:effectLst/>
                    <a:latin typeface="fkGroteskNeue"/>
                  </a:rPr>
                  <a:t>(=Hard Points)</a:t>
                </a:r>
                <a:r>
                  <a:rPr lang="ko-KR" altLang="en-US" b="0" i="0" dirty="0">
                    <a:effectLst/>
                    <a:latin typeface="fkGroteskNeue"/>
                  </a:rPr>
                  <a:t>을 </a:t>
                </a:r>
                <a:r>
                  <a:rPr lang="ko-KR" altLang="en-US" b="0" i="0" dirty="0" err="1">
                    <a:effectLst/>
                    <a:latin typeface="fkGroteskNeue"/>
                  </a:rPr>
                  <a:t>샘플링합니다</a:t>
                </a:r>
                <a:r>
                  <a:rPr lang="en-US" altLang="ko-KR" b="0" i="0" dirty="0">
                    <a:effectLst/>
                    <a:latin typeface="fkGroteskNeue"/>
                  </a:rPr>
                  <a:t>.</a:t>
                </a:r>
              </a:p>
              <a:p>
                <a:pPr algn="l">
                  <a:buFont typeface="+mj-lt"/>
                  <a:buAutoNum type="arabicPeriod"/>
                </a:pPr>
                <a:r>
                  <a:rPr lang="en-US" altLang="ko-KR" b="0" i="0" dirty="0">
                    <a:effectLst/>
                    <a:latin typeface="fkGroteskNeue"/>
                  </a:rPr>
                  <a:t>Gumbel Top-k </a:t>
                </a:r>
                <a:r>
                  <a:rPr lang="ko-KR" altLang="en-US" b="0" i="0" dirty="0">
                    <a:effectLst/>
                    <a:latin typeface="fkGroteskNeue"/>
                  </a:rPr>
                  <a:t>연산을 사용하여 가장 어려운 포인트를 선택하고</a:t>
                </a:r>
                <a:r>
                  <a:rPr lang="en-US" altLang="ko-KR" b="0" i="0" dirty="0">
                    <a:effectLst/>
                    <a:latin typeface="fkGroteskNeue"/>
                  </a:rPr>
                  <a:t>, </a:t>
                </a:r>
                <a:r>
                  <a:rPr lang="ko-KR" altLang="en-US" b="0" i="0" dirty="0">
                    <a:effectLst/>
                    <a:latin typeface="fkGroteskNeue"/>
                  </a:rPr>
                  <a:t>학습 시 이 포인트들에 더 많은 가중치를 부여합니다</a:t>
                </a:r>
                <a:r>
                  <a:rPr lang="en-US" altLang="ko-KR" b="0" i="0" dirty="0">
                    <a:effectLst/>
                    <a:latin typeface="fkGroteskNeue"/>
                  </a:rPr>
                  <a:t>.</a:t>
                </a:r>
              </a:p>
              <a:p>
                <a:pPr algn="l">
                  <a:buFont typeface="+mj-lt"/>
                  <a:buAutoNum type="arabicPeriod"/>
                </a:pPr>
                <a:r>
                  <a:rPr lang="en-US" altLang="ko-KR" b="0" i="0" dirty="0">
                    <a:effectLst/>
                    <a:latin typeface="fkGroteskNeue"/>
                  </a:rPr>
                  <a:t>Loss </a:t>
                </a:r>
                <a:r>
                  <a:rPr lang="ko-KR" altLang="en-US" b="0" i="0" dirty="0">
                    <a:effectLst/>
                    <a:latin typeface="fkGroteskNeue"/>
                  </a:rPr>
                  <a:t>계산 및 학습 진행</a:t>
                </a:r>
                <a:r>
                  <a:rPr lang="en-US" altLang="ko-KR" b="0" i="0" dirty="0">
                    <a:effectLst/>
                    <a:latin typeface="fkGroteskNeue"/>
                  </a:rPr>
                  <a:t>Input: Hard Points, </a:t>
                </a:r>
                <a:r>
                  <a:rPr lang="ko-KR" altLang="en-US" b="0" i="0" dirty="0">
                    <a:effectLst/>
                    <a:latin typeface="fkGroteskNeue"/>
                  </a:rPr>
                  <a:t>모델 </a:t>
                </a:r>
                <a:r>
                  <a:rPr lang="ko-KR" altLang="en-US" b="0" i="0" dirty="0" err="1">
                    <a:effectLst/>
                    <a:latin typeface="fkGroteskNeue"/>
                  </a:rPr>
                  <a:t>예측값</a:t>
                </a:r>
                <a:endParaRPr lang="ko-KR" altLang="en-US" b="0" i="0" dirty="0">
                  <a:effectLst/>
                  <a:latin typeface="fkGroteskNeue"/>
                </a:endParaRPr>
              </a:p>
              <a:p>
                <a:pPr algn="l">
                  <a:buFont typeface="+mj-lt"/>
                  <a:buAutoNum type="arabicPeriod"/>
                </a:pPr>
                <a:r>
                  <a:rPr lang="en-US" altLang="ko-KR" b="0" i="0" dirty="0">
                    <a:effectLst/>
                    <a:latin typeface="fkGroteskNeue"/>
                  </a:rPr>
                  <a:t>Output: </a:t>
                </a:r>
                <a:r>
                  <a:rPr lang="ko-KR" altLang="en-US" b="0" i="0" dirty="0">
                    <a:effectLst/>
                    <a:latin typeface="fkGroteskNeue"/>
                  </a:rPr>
                  <a:t>최적화된 </a:t>
                </a:r>
                <a:r>
                  <a:rPr lang="en-US" altLang="ko-KR" b="0" i="0" dirty="0">
                    <a:effectLst/>
                    <a:latin typeface="fkGroteskNeue"/>
                  </a:rPr>
                  <a:t>Loss </a:t>
                </a:r>
                <a:r>
                  <a:rPr lang="ko-KR" altLang="en-US" b="0" i="0" dirty="0">
                    <a:effectLst/>
                    <a:latin typeface="fkGroteskNeue"/>
                  </a:rPr>
                  <a:t>값</a:t>
                </a:r>
              </a:p>
              <a:p>
                <a:pPr algn="l">
                  <a:buFont typeface="+mj-lt"/>
                  <a:buAutoNum type="arabicPeriod"/>
                </a:pPr>
                <a:r>
                  <a:rPr lang="ko-KR" altLang="en-US" b="0" i="0" dirty="0">
                    <a:effectLst/>
                    <a:latin typeface="fkGroteskNeue"/>
                  </a:rPr>
                  <a:t>설명</a:t>
                </a:r>
                <a:r>
                  <a:rPr lang="en-US" altLang="ko-KR" b="0" i="0" dirty="0">
                    <a:effectLst/>
                    <a:latin typeface="fkGroteskNeue"/>
                  </a:rPr>
                  <a:t>:Hard Points</a:t>
                </a:r>
                <a:r>
                  <a:rPr lang="ko-KR" altLang="en-US" b="0" i="0" dirty="0">
                    <a:effectLst/>
                    <a:latin typeface="fkGroteskNeue"/>
                  </a:rPr>
                  <a:t>와 모델의 </a:t>
                </a:r>
                <a:r>
                  <a:rPr lang="ko-KR" altLang="en-US" b="0" i="0" dirty="0" err="1">
                    <a:effectLst/>
                    <a:latin typeface="fkGroteskNeue"/>
                  </a:rPr>
                  <a:t>예측값을</a:t>
                </a:r>
                <a:r>
                  <a:rPr lang="ko-KR" altLang="en-US" b="0" i="0" dirty="0">
                    <a:effectLst/>
                    <a:latin typeface="fkGroteskNeue"/>
                  </a:rPr>
                  <a:t> 비교하여 </a:t>
                </a:r>
                <a:r>
                  <a:rPr lang="en-US" altLang="ko-KR" b="0" i="0" dirty="0">
                    <a:effectLst/>
                    <a:latin typeface="fkGroteskNeue"/>
                  </a:rPr>
                  <a:t>Loss(</a:t>
                </a:r>
                <a:r>
                  <a:rPr lang="ko-KR" altLang="en-US" b="0" i="0" dirty="0">
                    <a:effectLst/>
                    <a:latin typeface="fkGroteskNeue"/>
                  </a:rPr>
                  <a:t>손실</a:t>
                </a:r>
                <a:r>
                  <a:rPr lang="en-US" altLang="ko-KR" b="0" i="0" dirty="0">
                    <a:effectLst/>
                    <a:latin typeface="fkGroteskNeue"/>
                  </a:rPr>
                  <a:t>)</a:t>
                </a:r>
                <a:r>
                  <a:rPr lang="ko-KR" altLang="en-US" b="0" i="0" dirty="0">
                    <a:effectLst/>
                    <a:latin typeface="fkGroteskNeue"/>
                  </a:rPr>
                  <a:t>를 계산합니다</a:t>
                </a:r>
                <a:r>
                  <a:rPr lang="en-US" altLang="ko-KR" b="0" i="0" dirty="0">
                    <a:effectLst/>
                    <a:latin typeface="fkGroteskNeue"/>
                  </a:rPr>
                  <a:t>.</a:t>
                </a:r>
              </a:p>
              <a:p>
                <a:pPr algn="l">
                  <a:buFont typeface="+mj-lt"/>
                  <a:buAutoNum type="arabicPeriod"/>
                </a:pPr>
                <a:r>
                  <a:rPr lang="ko-KR" altLang="en-US" b="0" i="0" dirty="0">
                    <a:effectLst/>
                    <a:latin typeface="fkGroteskNeue"/>
                  </a:rPr>
                  <a:t>이 </a:t>
                </a:r>
                <a:r>
                  <a:rPr lang="en-US" altLang="ko-KR" b="0" i="0" dirty="0">
                    <a:effectLst/>
                    <a:latin typeface="fkGroteskNeue"/>
                  </a:rPr>
                  <a:t>Loss</a:t>
                </a:r>
                <a:r>
                  <a:rPr lang="ko-KR" altLang="en-US" b="0" i="0" dirty="0">
                    <a:effectLst/>
                    <a:latin typeface="fkGroteskNeue"/>
                  </a:rPr>
                  <a:t>를 기반으로 모델을 학습시키며</a:t>
                </a:r>
                <a:r>
                  <a:rPr lang="en-US" altLang="ko-KR" b="0" i="0" dirty="0">
                    <a:effectLst/>
                    <a:latin typeface="fkGroteskNeue"/>
                  </a:rPr>
                  <a:t>, </a:t>
                </a:r>
                <a:r>
                  <a:rPr lang="ko-KR" altLang="en-US" b="0" i="0" dirty="0">
                    <a:effectLst/>
                    <a:latin typeface="fkGroteskNeue"/>
                  </a:rPr>
                  <a:t>어려운 영역에 대해 더욱 정교한 학습이 이루어집니다</a:t>
                </a:r>
                <a:r>
                  <a:rPr lang="en-US" altLang="ko-KR" b="0" i="0" dirty="0">
                    <a:effectLst/>
                    <a:latin typeface="fkGroteskNeue"/>
                  </a:rPr>
                  <a:t>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ko-KR" altLang="en-US" dirty="0"/>
              </a:p>
              <a:p>
                <a:endParaRPr lang="en-US" altLang="ko-KR" dirty="0"/>
              </a:p>
              <a:p>
                <a:endParaRPr kumimoji="1" lang="en-US" altLang="ko-KR" dirty="0"/>
              </a:p>
              <a:p>
                <a:endParaRPr kumimoji="1"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</a:rPr>
                  <a:t>중요한 특징 포인트를 찾아 </a:t>
                </a:r>
                <a:r>
                  <a:rPr lang="en-US" altLang="ko-KR" b="0" i="0" u="none" strike="noStrike" dirty="0" err="1">
                    <a:solidFill>
                      <a:srgbClr val="000000"/>
                    </a:solidFill>
                    <a:effectLst/>
                  </a:rPr>
                  <a:t>segmentaion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</a:rPr>
                  <a:t> 성능 개선</a:t>
                </a:r>
                <a:endParaRPr lang="en-US" altLang="ko-KR" b="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endParaRPr lang="en-US" altLang="ko-KR" dirty="0"/>
              </a:p>
              <a:p>
                <a:r>
                  <a:rPr lang="en-US" altLang="ko-KR" dirty="0" err="1"/>
                  <a:t>gn</a:t>
                </a:r>
                <a:r>
                  <a:rPr lang="en-US" altLang="ko-KR" dirty="0"/>
                  <a:t> represents the </a:t>
                </a:r>
                <a:r>
                  <a:rPr lang="en-US" altLang="ko-KR" dirty="0" err="1"/>
                  <a:t>Softmax</a:t>
                </a:r>
                <a:r>
                  <a:rPr lang="en-US" altLang="ko-KR" dirty="0"/>
                  <a:t> output at the current sample</a:t>
                </a:r>
              </a:p>
              <a:p>
                <a:endParaRPr lang="en-US" altLang="ko-KR" dirty="0"/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📌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1</a:t>
                </a:r>
                <a:r>
                  <a:rPr lang="ko-KR" altLang="en-US" b="1" i="0" u="none" strike="noStrike" dirty="0">
                    <a:solidFill>
                      <a:srgbClr val="000000"/>
                    </a:solidFill>
                    <a:effectLst/>
                  </a:rPr>
                  <a:t>단계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: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 </a:t>
                </a:r>
                <a:r>
                  <a:rPr kumimoji="1" lang="en-US" altLang="ko-KR" sz="1200" b="0" i="0">
                    <a:latin typeface="Cambria Math" panose="02040503050406030204" pitchFamily="18" charset="0"/>
                  </a:rPr>
                  <a:t>𝑀_𝐶</a:t>
                </a:r>
                <a:r>
                  <a:rPr kumimoji="1" lang="en-US" altLang="ko-KR" sz="1200" dirty="0"/>
                  <a:t>, </a:t>
                </a:r>
                <a:r>
                  <a:rPr kumimoji="1" lang="en-US" altLang="ko-KR" sz="1200" i="0">
                    <a:latin typeface="Cambria Math" panose="02040503050406030204" pitchFamily="18" charset="0"/>
                  </a:rPr>
                  <a:t>𝑀_𝑈</a:t>
                </a:r>
                <a:r>
                  <a:rPr kumimoji="1" lang="en-US" altLang="ko-KR" sz="1200" b="0" i="0">
                    <a:latin typeface="Cambria Math" panose="02040503050406030204" pitchFamily="18" charset="0"/>
                  </a:rPr>
                  <a:t>,  </a:t>
                </a:r>
                <a:r>
                  <a:rPr kumimoji="1" lang="en-US" altLang="ko-KR" sz="1200" i="0">
                    <a:latin typeface="Cambria Math" panose="02040503050406030204" pitchFamily="18" charset="0"/>
                  </a:rPr>
                  <a:t>𝑀_</a:t>
                </a:r>
                <a:r>
                  <a:rPr kumimoji="1" lang="en-US" altLang="ko-KR" sz="1200" b="0" i="0">
                    <a:latin typeface="Cambria Math" panose="02040503050406030204" pitchFamily="18" charset="0"/>
                  </a:rPr>
                  <a:t>𝑅</a:t>
                </a:r>
                <a:r>
                  <a:rPr kumimoji="1" lang="en-US" altLang="ko-KR" sz="1200" dirty="0"/>
                  <a:t> </a:t>
                </a:r>
                <a:r>
                  <a:rPr kumimoji="1" lang="ko-KR" altLang="en-US" sz="1200" dirty="0"/>
                  <a:t>기반 초기 </a:t>
                </a:r>
                <a:r>
                  <a:rPr lang="en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Hard Point 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후보군을 선정 </a:t>
                </a:r>
                <a:r>
                  <a:rPr lang="en-US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(</a:t>
                </a:r>
                <a:r>
                  <a:rPr lang="ko-KR" altLang="en-US" b="1" i="0" u="none" strike="noStrike" dirty="0">
                    <a:solidFill>
                      <a:srgbClr val="000000"/>
                    </a:solidFill>
                    <a:effectLst/>
                  </a:rPr>
                  <a:t>수식 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1</a:t>
                </a:r>
                <a:r>
                  <a:rPr lang="en-US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)</a:t>
                </a:r>
                <a:br>
                  <a:rPr lang="ko-KR" altLang="en-US" dirty="0"/>
                </a:b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📌 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2</a:t>
                </a:r>
                <a:r>
                  <a:rPr lang="ko-KR" altLang="en-US" b="1" i="0" u="none" strike="noStrike" dirty="0">
                    <a:solidFill>
                      <a:srgbClr val="000000"/>
                    </a:solidFill>
                    <a:effectLst/>
                  </a:rPr>
                  <a:t>단계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: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 중요도를 반영하여 업데이트 </a:t>
                </a:r>
                <a:r>
                  <a:rPr lang="en-US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(</a:t>
                </a:r>
                <a:r>
                  <a:rPr lang="ko-KR" altLang="en-US" b="1" i="0" u="none" strike="noStrike" dirty="0">
                    <a:solidFill>
                      <a:srgbClr val="000000"/>
                    </a:solidFill>
                    <a:effectLst/>
                  </a:rPr>
                  <a:t>수식 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2, 3</a:t>
                </a:r>
                <a:r>
                  <a:rPr lang="en-US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)</a:t>
                </a:r>
                <a:br>
                  <a:rPr lang="ko-KR" altLang="en-US" dirty="0"/>
                </a:br>
                <a:endParaRPr lang="en-US" altLang="ko-KR" b="0" i="0" u="none" strike="noStrike" dirty="0">
                  <a:solidFill>
                    <a:srgbClr val="000000"/>
                  </a:solidFill>
                  <a:effectLst/>
                  <a:latin typeface="-webkit-standard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📌 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3</a:t>
                </a:r>
                <a:r>
                  <a:rPr lang="ko-KR" altLang="en-US" b="1" i="0" u="none" strike="noStrike" dirty="0">
                    <a:solidFill>
                      <a:srgbClr val="000000"/>
                    </a:solidFill>
                    <a:effectLst/>
                  </a:rPr>
                  <a:t>단계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: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 </a:t>
                </a:r>
                <a:r>
                  <a:rPr lang="en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Softmax 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기반으로 </a:t>
                </a:r>
                <a:r>
                  <a:rPr lang="en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Hard Point</a:t>
                </a:r>
                <a:r>
                  <a:rPr lang="ko-KR" altLang="en-US" b="0" i="0" u="none" strike="noStrike" dirty="0" err="1">
                    <a:solidFill>
                      <a:srgbClr val="000000"/>
                    </a:solidFill>
                    <a:effectLst/>
                    <a:latin typeface="-webkit-standard"/>
                  </a:rPr>
                  <a:t>를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 선택하고 학습 </a:t>
                </a:r>
                <a:endParaRPr lang="ko-KR" altLang="en-US" dirty="0"/>
              </a:p>
              <a:p>
                <a:endParaRPr lang="en-US" altLang="ko-KR" dirty="0"/>
              </a:p>
              <a:p>
                <a:endParaRPr kumimoji="1" lang="en-US" altLang="ko-KR" dirty="0"/>
              </a:p>
              <a:p>
                <a:endParaRPr kumimoji="1"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9898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65139-C254-990B-BFD8-965441AB3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7FC700D-862D-DFAA-DE1A-22DE6C479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>
                <a:extLst>
                  <a:ext uri="{FF2B5EF4-FFF2-40B4-BE49-F238E27FC236}">
                    <a16:creationId xmlns:a16="http://schemas.microsoft.com/office/drawing/2014/main" id="{DEFE5873-6F2E-B7BC-7F2C-8E2E2F8FA27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</a:rPr>
                  <a:t>중요한 특징 포인트를 찾아 </a:t>
                </a:r>
                <a:r>
                  <a:rPr lang="en-US" altLang="ko-KR" b="0" i="0" u="none" strike="noStrike" dirty="0" err="1">
                    <a:solidFill>
                      <a:srgbClr val="000000"/>
                    </a:solidFill>
                    <a:effectLst/>
                  </a:rPr>
                  <a:t>segmentaion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</a:rPr>
                  <a:t> 성능 개선</a:t>
                </a:r>
                <a:endParaRPr lang="en-US" altLang="ko-KR" b="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endParaRPr lang="en-US" altLang="ko-KR" dirty="0"/>
              </a:p>
              <a:p>
                <a:r>
                  <a:rPr lang="en-US" altLang="ko-KR" dirty="0" err="1"/>
                  <a:t>gn</a:t>
                </a:r>
                <a:r>
                  <a:rPr lang="en-US" altLang="ko-KR" dirty="0"/>
                  <a:t> represents the </a:t>
                </a:r>
                <a:r>
                  <a:rPr lang="en-US" altLang="ko-KR" dirty="0" err="1"/>
                  <a:t>Softmax</a:t>
                </a:r>
                <a:r>
                  <a:rPr lang="en-US" altLang="ko-KR" dirty="0"/>
                  <a:t> output at the current sample</a:t>
                </a:r>
              </a:p>
              <a:p>
                <a:endParaRPr lang="en-US" altLang="ko-KR" dirty="0"/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📌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1</a:t>
                </a:r>
                <a:r>
                  <a:rPr lang="ko-KR" altLang="en-US" b="1" i="0" u="none" strike="noStrike" dirty="0">
                    <a:solidFill>
                      <a:srgbClr val="000000"/>
                    </a:solidFill>
                    <a:effectLst/>
                  </a:rPr>
                  <a:t>단계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: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ko-KR" sz="1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kumimoji="1" lang="en-US" altLang="ko-KR" sz="1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ko-KR" sz="1200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kumimoji="1" lang="en-US" altLang="ko-KR" sz="1200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kumimoji="1" lang="en-US" altLang="ko-KR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ko-KR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en-US" altLang="ko-KR" sz="1200" dirty="0"/>
                  <a:t> </a:t>
                </a:r>
                <a:r>
                  <a:rPr kumimoji="1" lang="ko-KR" altLang="en-US" sz="1200" dirty="0"/>
                  <a:t>기반 초기 </a:t>
                </a:r>
                <a:r>
                  <a:rPr lang="en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Hard Point 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후보군을 선정 </a:t>
                </a:r>
                <a:r>
                  <a:rPr lang="en-US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(</a:t>
                </a:r>
                <a:r>
                  <a:rPr lang="ko-KR" altLang="en-US" b="1" i="0" u="none" strike="noStrike" dirty="0">
                    <a:solidFill>
                      <a:srgbClr val="000000"/>
                    </a:solidFill>
                    <a:effectLst/>
                  </a:rPr>
                  <a:t>수식 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1</a:t>
                </a:r>
                <a:r>
                  <a:rPr lang="en-US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)</a:t>
                </a:r>
                <a:br>
                  <a:rPr lang="ko-KR" altLang="en-US" dirty="0"/>
                </a:b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📌 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2</a:t>
                </a:r>
                <a:r>
                  <a:rPr lang="ko-KR" altLang="en-US" b="1" i="0" u="none" strike="noStrike" dirty="0">
                    <a:solidFill>
                      <a:srgbClr val="000000"/>
                    </a:solidFill>
                    <a:effectLst/>
                  </a:rPr>
                  <a:t>단계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: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 중요도를 반영하여 업데이트 </a:t>
                </a:r>
                <a:r>
                  <a:rPr lang="en-US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(</a:t>
                </a:r>
                <a:r>
                  <a:rPr lang="ko-KR" altLang="en-US" b="1" i="0" u="none" strike="noStrike" dirty="0">
                    <a:solidFill>
                      <a:srgbClr val="000000"/>
                    </a:solidFill>
                    <a:effectLst/>
                  </a:rPr>
                  <a:t>수식 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2, 3</a:t>
                </a:r>
                <a:r>
                  <a:rPr lang="en-US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)</a:t>
                </a:r>
                <a:br>
                  <a:rPr lang="ko-KR" altLang="en-US" dirty="0"/>
                </a:br>
                <a:endParaRPr lang="en-US" altLang="ko-KR" b="0" i="0" u="none" strike="noStrike" dirty="0">
                  <a:solidFill>
                    <a:srgbClr val="000000"/>
                  </a:solidFill>
                  <a:effectLst/>
                  <a:latin typeface="-webkit-standard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📌 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3</a:t>
                </a:r>
                <a:r>
                  <a:rPr lang="ko-KR" altLang="en-US" b="1" i="0" u="none" strike="noStrike" dirty="0">
                    <a:solidFill>
                      <a:srgbClr val="000000"/>
                    </a:solidFill>
                    <a:effectLst/>
                  </a:rPr>
                  <a:t>단계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: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 </a:t>
                </a:r>
                <a:r>
                  <a:rPr lang="en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Softmax 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기반으로 </a:t>
                </a:r>
                <a:r>
                  <a:rPr lang="en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Hard Point</a:t>
                </a:r>
                <a:r>
                  <a:rPr lang="ko-KR" altLang="en-US" b="0" i="0" u="none" strike="noStrike" dirty="0" err="1">
                    <a:solidFill>
                      <a:srgbClr val="000000"/>
                    </a:solidFill>
                    <a:effectLst/>
                    <a:latin typeface="-webkit-standard"/>
                  </a:rPr>
                  <a:t>를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 선택하고 학습 </a:t>
                </a:r>
                <a:endParaRPr lang="ko-KR" altLang="en-US" dirty="0"/>
              </a:p>
              <a:p>
                <a:endParaRPr lang="en-US" altLang="ko-KR" dirty="0"/>
              </a:p>
              <a:p>
                <a:endParaRPr kumimoji="1" lang="en-US" altLang="ko-KR" dirty="0"/>
              </a:p>
              <a:p>
                <a:endParaRPr kumimoji="1" lang="ko-KR" alt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</a:rPr>
                  <a:t>중요한 특징 포인트를 찾아 </a:t>
                </a:r>
                <a:r>
                  <a:rPr lang="en-US" altLang="ko-KR" b="0" i="0" u="none" strike="noStrike" dirty="0" err="1">
                    <a:solidFill>
                      <a:srgbClr val="000000"/>
                    </a:solidFill>
                    <a:effectLst/>
                  </a:rPr>
                  <a:t>segmentaion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</a:rPr>
                  <a:t> 성능 개선</a:t>
                </a:r>
                <a:endParaRPr lang="en-US" altLang="ko-KR" b="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endParaRPr lang="en-US" altLang="ko-KR" dirty="0"/>
              </a:p>
              <a:p>
                <a:r>
                  <a:rPr lang="en-US" altLang="ko-KR" dirty="0" err="1"/>
                  <a:t>gn</a:t>
                </a:r>
                <a:r>
                  <a:rPr lang="en-US" altLang="ko-KR" dirty="0"/>
                  <a:t> represents the </a:t>
                </a:r>
                <a:r>
                  <a:rPr lang="en-US" altLang="ko-KR" dirty="0" err="1"/>
                  <a:t>Softmax</a:t>
                </a:r>
                <a:r>
                  <a:rPr lang="en-US" altLang="ko-KR" dirty="0"/>
                  <a:t> output at the current sample</a:t>
                </a:r>
              </a:p>
              <a:p>
                <a:endParaRPr lang="en-US" altLang="ko-KR" dirty="0"/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📌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1</a:t>
                </a:r>
                <a:r>
                  <a:rPr lang="ko-KR" altLang="en-US" b="1" i="0" u="none" strike="noStrike" dirty="0">
                    <a:solidFill>
                      <a:srgbClr val="000000"/>
                    </a:solidFill>
                    <a:effectLst/>
                  </a:rPr>
                  <a:t>단계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: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 </a:t>
                </a:r>
                <a:r>
                  <a:rPr kumimoji="1" lang="en-US" altLang="ko-KR" sz="1200" b="0" i="0">
                    <a:latin typeface="Cambria Math" panose="02040503050406030204" pitchFamily="18" charset="0"/>
                  </a:rPr>
                  <a:t>𝑀_𝐶</a:t>
                </a:r>
                <a:r>
                  <a:rPr kumimoji="1" lang="en-US" altLang="ko-KR" sz="1200" dirty="0"/>
                  <a:t>, </a:t>
                </a:r>
                <a:r>
                  <a:rPr kumimoji="1" lang="en-US" altLang="ko-KR" sz="1200" i="0">
                    <a:latin typeface="Cambria Math" panose="02040503050406030204" pitchFamily="18" charset="0"/>
                  </a:rPr>
                  <a:t>𝑀_𝑈</a:t>
                </a:r>
                <a:r>
                  <a:rPr kumimoji="1" lang="en-US" altLang="ko-KR" sz="1200" b="0" i="0">
                    <a:latin typeface="Cambria Math" panose="02040503050406030204" pitchFamily="18" charset="0"/>
                  </a:rPr>
                  <a:t>,  </a:t>
                </a:r>
                <a:r>
                  <a:rPr kumimoji="1" lang="en-US" altLang="ko-KR" sz="1200" i="0">
                    <a:latin typeface="Cambria Math" panose="02040503050406030204" pitchFamily="18" charset="0"/>
                  </a:rPr>
                  <a:t>𝑀_</a:t>
                </a:r>
                <a:r>
                  <a:rPr kumimoji="1" lang="en-US" altLang="ko-KR" sz="1200" b="0" i="0">
                    <a:latin typeface="Cambria Math" panose="02040503050406030204" pitchFamily="18" charset="0"/>
                  </a:rPr>
                  <a:t>𝑅</a:t>
                </a:r>
                <a:r>
                  <a:rPr kumimoji="1" lang="en-US" altLang="ko-KR" sz="1200" dirty="0"/>
                  <a:t> </a:t>
                </a:r>
                <a:r>
                  <a:rPr kumimoji="1" lang="ko-KR" altLang="en-US" sz="1200" dirty="0"/>
                  <a:t>기반 초기 </a:t>
                </a:r>
                <a:r>
                  <a:rPr lang="en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Hard Point 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후보군을 선정 </a:t>
                </a:r>
                <a:r>
                  <a:rPr lang="en-US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(</a:t>
                </a:r>
                <a:r>
                  <a:rPr lang="ko-KR" altLang="en-US" b="1" i="0" u="none" strike="noStrike" dirty="0">
                    <a:solidFill>
                      <a:srgbClr val="000000"/>
                    </a:solidFill>
                    <a:effectLst/>
                  </a:rPr>
                  <a:t>수식 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1</a:t>
                </a:r>
                <a:r>
                  <a:rPr lang="en-US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)</a:t>
                </a:r>
                <a:br>
                  <a:rPr lang="ko-KR" altLang="en-US" dirty="0"/>
                </a:b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📌 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2</a:t>
                </a:r>
                <a:r>
                  <a:rPr lang="ko-KR" altLang="en-US" b="1" i="0" u="none" strike="noStrike" dirty="0">
                    <a:solidFill>
                      <a:srgbClr val="000000"/>
                    </a:solidFill>
                    <a:effectLst/>
                  </a:rPr>
                  <a:t>단계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: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 중요도를 반영하여 업데이트 </a:t>
                </a:r>
                <a:r>
                  <a:rPr lang="en-US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(</a:t>
                </a:r>
                <a:r>
                  <a:rPr lang="ko-KR" altLang="en-US" b="1" i="0" u="none" strike="noStrike" dirty="0">
                    <a:solidFill>
                      <a:srgbClr val="000000"/>
                    </a:solidFill>
                    <a:effectLst/>
                  </a:rPr>
                  <a:t>수식 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2, 3</a:t>
                </a:r>
                <a:r>
                  <a:rPr lang="en-US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)</a:t>
                </a:r>
                <a:br>
                  <a:rPr lang="ko-KR" altLang="en-US" dirty="0"/>
                </a:br>
                <a:endParaRPr lang="en-US" altLang="ko-KR" b="0" i="0" u="none" strike="noStrike" dirty="0">
                  <a:solidFill>
                    <a:srgbClr val="000000"/>
                  </a:solidFill>
                  <a:effectLst/>
                  <a:latin typeface="-webkit-standard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📌 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3</a:t>
                </a:r>
                <a:r>
                  <a:rPr lang="ko-KR" altLang="en-US" b="1" i="0" u="none" strike="noStrike" dirty="0">
                    <a:solidFill>
                      <a:srgbClr val="000000"/>
                    </a:solidFill>
                    <a:effectLst/>
                  </a:rPr>
                  <a:t>단계</a:t>
                </a:r>
                <a:r>
                  <a:rPr lang="en-US" altLang="ko-KR" b="1" i="0" u="none" strike="noStrike" dirty="0">
                    <a:solidFill>
                      <a:srgbClr val="000000"/>
                    </a:solidFill>
                    <a:effectLst/>
                  </a:rPr>
                  <a:t>: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 </a:t>
                </a:r>
                <a:r>
                  <a:rPr lang="en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Softmax 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기반으로 </a:t>
                </a:r>
                <a:r>
                  <a:rPr lang="en" altLang="ko-KR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Hard Point</a:t>
                </a:r>
                <a:r>
                  <a:rPr lang="ko-KR" altLang="en-US" b="0" i="0" u="none" strike="noStrike" dirty="0" err="1">
                    <a:solidFill>
                      <a:srgbClr val="000000"/>
                    </a:solidFill>
                    <a:effectLst/>
                    <a:latin typeface="-webkit-standard"/>
                  </a:rPr>
                  <a:t>를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 선택하고 학습 </a:t>
                </a:r>
                <a:endParaRPr lang="ko-KR" altLang="en-US" dirty="0"/>
              </a:p>
              <a:p>
                <a:endParaRPr lang="en-US" altLang="ko-KR" dirty="0"/>
              </a:p>
              <a:p>
                <a:endParaRPr kumimoji="1" lang="en-US" altLang="ko-KR" dirty="0"/>
              </a:p>
              <a:p>
                <a:endParaRPr kumimoji="1" lang="ko-KR" altLang="en-US" dirty="0"/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FFEB749-F514-94DD-B181-4D402F250B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7551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1FCB0-B35B-9C24-D424-FB491DC40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84B5733-B0B3-EDA5-3040-1B7EE598B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FF1B285-7796-9B5F-62BF-13F2013F9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78D38DA-5C12-0C26-5C6B-3FE5069A5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1258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67206-95A4-3E7B-D560-69A85A42E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5601651-EA5A-AE4C-7CCC-4160F6B869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DCB8F6C-5741-A04C-5221-57CA0D57DB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3B1FD2B-F537-0530-7372-2B50721D2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684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CC27D-08D2-F694-D9B9-40C587317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77A5BC8-B2F9-751C-E199-2D51228B8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58397D4-9A49-176A-5EC7-A274F2C58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BC07DAE-D930-6A36-ED85-EF4571A7D4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65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88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285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962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2E3AB-B8B3-0FE8-9E68-93C443657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9274B4E-35EA-15D8-5601-C7D416A99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7C4C427-7164-4D09-AC99-677CE9626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CEF6A9D-E32D-1759-7375-83A3573152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3990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28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401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모듈 코드 확인할 것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3661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Mask Token</a:t>
            </a:r>
            <a:r>
              <a:rPr lang="ko-KR" altLang="en-US" b="1" dirty="0"/>
              <a:t>의 생성 과정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초기 </a:t>
            </a:r>
            <a:r>
              <a:rPr lang="en-US" altLang="ko-KR" dirty="0"/>
              <a:t>Sparse Prompt tint_{\text{in}}tin​ </a:t>
            </a:r>
            <a:r>
              <a:rPr lang="ko-KR" altLang="en-US" dirty="0"/>
              <a:t>에 </a:t>
            </a:r>
            <a:r>
              <a:rPr lang="en-US" altLang="ko-KR" dirty="0"/>
              <a:t>Mask Token</a:t>
            </a:r>
            <a:r>
              <a:rPr lang="ko-KR" altLang="en-US" dirty="0"/>
              <a:t>이 포함된다</a:t>
            </a:r>
            <a:r>
              <a:rPr lang="en-US" altLang="ko-K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Cross-Attention</a:t>
            </a:r>
            <a:r>
              <a:rPr lang="ko-KR" altLang="en-US" dirty="0"/>
              <a:t>을 통해 </a:t>
            </a:r>
            <a:r>
              <a:rPr lang="en-US" altLang="ko-KR" dirty="0"/>
              <a:t>Mask Token</a:t>
            </a:r>
            <a:r>
              <a:rPr lang="ko-KR" altLang="en-US" dirty="0"/>
              <a:t>이 이미지 정보와 결합된다</a:t>
            </a:r>
            <a:r>
              <a:rPr lang="en-US" altLang="ko-K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/>
              <a:t>Attention</a:t>
            </a:r>
            <a:r>
              <a:rPr lang="ko-KR" altLang="en-US" dirty="0"/>
              <a:t>을 통과한 후</a:t>
            </a:r>
            <a:r>
              <a:rPr lang="en-US" altLang="ko-KR" dirty="0"/>
              <a:t>, </a:t>
            </a:r>
            <a:r>
              <a:rPr lang="ko-KR" altLang="en-US" dirty="0"/>
              <a:t>특정한 </a:t>
            </a:r>
            <a:r>
              <a:rPr lang="en-US" altLang="ko-KR" dirty="0"/>
              <a:t>Query </a:t>
            </a:r>
            <a:r>
              <a:rPr lang="ko-KR" altLang="en-US" dirty="0"/>
              <a:t>벡터 값이 </a:t>
            </a:r>
            <a:r>
              <a:rPr lang="en-US" altLang="ko-KR" dirty="0"/>
              <a:t>Mask Token </a:t>
            </a:r>
            <a:r>
              <a:rPr lang="ko-KR" altLang="en-US" dirty="0"/>
              <a:t>역할을 하도록 학습된다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1️⃣ </a:t>
            </a:r>
            <a:r>
              <a:rPr lang="ko-KR" altLang="en-US" dirty="0"/>
              <a:t>초기 </a:t>
            </a:r>
            <a:r>
              <a:rPr lang="en-US" altLang="ko-KR" dirty="0"/>
              <a:t>Sparse Prompt</a:t>
            </a:r>
            <a:r>
              <a:rPr lang="ko-KR" altLang="en-US" dirty="0"/>
              <a:t>에 </a:t>
            </a:r>
            <a:r>
              <a:rPr lang="en-US" altLang="ko-KR" dirty="0"/>
              <a:t>Mask Token</a:t>
            </a:r>
            <a:r>
              <a:rPr lang="ko-KR" altLang="en-US" dirty="0"/>
              <a:t>이 포함됨</a:t>
            </a:r>
            <a:endParaRPr lang="en-US" altLang="ko-KR" dirty="0"/>
          </a:p>
          <a:p>
            <a:r>
              <a:rPr lang="en-US" altLang="ko-KR" dirty="0"/>
              <a:t>Cross-Attention</a:t>
            </a:r>
            <a:r>
              <a:rPr lang="ko-KR" altLang="en-US" dirty="0"/>
              <a:t>을 거쳐 이미지 </a:t>
            </a:r>
            <a:r>
              <a:rPr lang="en-US" altLang="ko-KR" dirty="0"/>
              <a:t>Feature </a:t>
            </a:r>
            <a:r>
              <a:rPr lang="en-US" altLang="ko-KR" dirty="0" err="1"/>
              <a:t>xpa</a:t>
            </a:r>
            <a:r>
              <a:rPr lang="en-US" altLang="ko-KR" dirty="0"/>
              <a:t>​ </a:t>
            </a:r>
            <a:r>
              <a:rPr lang="ko-KR" altLang="en-US" dirty="0"/>
              <a:t>와 상호작용하면서 </a:t>
            </a:r>
            <a:r>
              <a:rPr lang="en-US" altLang="ko-KR" b="1" dirty="0"/>
              <a:t>Mask Token</a:t>
            </a:r>
            <a:r>
              <a:rPr lang="ko-KR" altLang="en-US" b="1" dirty="0"/>
              <a:t>이 이미지 정보에 반응하도록 변형됨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원래는 단순한 </a:t>
            </a:r>
            <a:r>
              <a:rPr lang="en-US" altLang="ko-KR" dirty="0"/>
              <a:t>placeholder </a:t>
            </a:r>
            <a:r>
              <a:rPr lang="ko-KR" altLang="en-US" dirty="0"/>
              <a:t>였던 </a:t>
            </a:r>
            <a:r>
              <a:rPr lang="en-US" altLang="ko-KR" dirty="0"/>
              <a:t>Mask Token</a:t>
            </a:r>
            <a:r>
              <a:rPr lang="ko-KR" altLang="en-US" dirty="0"/>
              <a:t>이</a:t>
            </a:r>
            <a:r>
              <a:rPr lang="en-US" altLang="ko-KR" dirty="0"/>
              <a:t>, Attention</a:t>
            </a:r>
            <a:r>
              <a:rPr lang="ko-KR" altLang="en-US" dirty="0"/>
              <a:t>을 거친 후 </a:t>
            </a:r>
            <a:r>
              <a:rPr lang="ko-KR" altLang="en-US" b="1" dirty="0"/>
              <a:t>이미지에 대한 정보를 반영한 토큰으로 변환됨</a:t>
            </a:r>
            <a:r>
              <a:rPr lang="en-US" altLang="ko-KR" b="1" dirty="0"/>
              <a:t>.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이 토큰을 </a:t>
            </a:r>
            <a:r>
              <a:rPr lang="en-US" altLang="ko-KR" dirty="0"/>
              <a:t>MLP</a:t>
            </a:r>
            <a:r>
              <a:rPr lang="ko-KR" altLang="en-US" dirty="0"/>
              <a:t>를 거쳐 </a:t>
            </a:r>
            <a:r>
              <a:rPr lang="en-US" altLang="ko-KR" dirty="0"/>
              <a:t>Uncertain Token</a:t>
            </a:r>
            <a:r>
              <a:rPr lang="ko-KR" altLang="en-US" dirty="0"/>
              <a:t>으로 변형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503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0FA38-2A16-BEAE-78CD-6D45C56FE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6C3AF9A-51BE-327D-D04B-F47B5C2AC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F007EBB-31E6-7702-D325-634D4394F4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AAFE32-83CF-B8F1-FEBD-DA57A3199D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1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PA-SAM: Prompt Adapter SAM for High-Quality</a:t>
            </a:r>
          </a:p>
          <a:p>
            <a:pPr algn="ctr"/>
            <a:r>
              <a:rPr lang="en-US" altLang="ko-KR" sz="3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Image Segmentation (ICME 2024)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2025.02.12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Ji-Yoon </a:t>
            </a:r>
            <a:r>
              <a:rPr lang="en-US" altLang="ko-KR" dirty="0" err="1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Kweon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DA523EE-C839-ECBF-3FA0-ABA66E09D9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ko-KR" dirty="0"/>
              <a:t>Method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261329-0EE6-850A-919A-4805F41BF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kumimoji="1" lang="en" altLang="ko-KR" dirty="0"/>
              <a:t>Adaptive Detail Enhancement</a:t>
            </a:r>
          </a:p>
          <a:p>
            <a:pPr lvl="1"/>
            <a:r>
              <a:rPr kumimoji="1" lang="en" altLang="ko-KR" dirty="0"/>
              <a:t>Sparse Prompt Optimization</a:t>
            </a:r>
          </a:p>
          <a:p>
            <a:pPr lvl="2"/>
            <a:r>
              <a:rPr lang="en" altLang="ko-KR" sz="1400" b="1" i="0" u="none" strike="noStrike" dirty="0">
                <a:solidFill>
                  <a:srgbClr val="000000"/>
                </a:solidFill>
                <a:effectLst/>
              </a:rPr>
              <a:t>Token-to-Image Attention</a:t>
            </a:r>
            <a:r>
              <a:rPr lang="ko-KR" altLang="en-US" sz="1400" i="0" u="none" strike="noStrike" dirty="0">
                <a:solidFill>
                  <a:srgbClr val="000000"/>
                </a:solidFill>
                <a:effectLst/>
              </a:rPr>
              <a:t>을 적용하여</a:t>
            </a:r>
            <a:r>
              <a:rPr lang="ko-KR" altLang="en-US" sz="1400" dirty="0"/>
              <a:t> </a:t>
            </a:r>
            <a:r>
              <a:rPr lang="en" altLang="ko-KR" sz="1400" b="1" dirty="0"/>
              <a:t>Sparse Prompt</a:t>
            </a:r>
            <a:r>
              <a:rPr lang="ko-KR" altLang="en-US" sz="1400" b="1" dirty="0"/>
              <a:t> 최적화</a:t>
            </a:r>
            <a:endParaRPr lang="en-US" altLang="ko-KR" sz="1400" b="1" dirty="0"/>
          </a:p>
          <a:p>
            <a:pPr lvl="3"/>
            <a:r>
              <a:rPr lang="en-US" altLang="ko-KR" dirty="0"/>
              <a:t>Query-Key-Value Attention </a:t>
            </a:r>
            <a:r>
              <a:rPr lang="ko-KR" altLang="en-US" dirty="0"/>
              <a:t>통해 </a:t>
            </a:r>
            <a:r>
              <a:rPr lang="en" altLang="ko-KR" dirty="0"/>
              <a:t>Sparse Prompt</a:t>
            </a:r>
            <a:r>
              <a:rPr lang="ko-KR" altLang="en-US" dirty="0"/>
              <a:t>가 </a:t>
            </a:r>
            <a:r>
              <a:rPr lang="en" altLang="ko-KR" dirty="0"/>
              <a:t>Dense Prompt</a:t>
            </a:r>
            <a:r>
              <a:rPr lang="ko-KR" altLang="en-US" dirty="0"/>
              <a:t>와 상호작용</a:t>
            </a:r>
            <a:endParaRPr lang="en-US" altLang="ko-KR" dirty="0"/>
          </a:p>
          <a:p>
            <a:pPr lvl="2"/>
            <a:endParaRPr lang="en-US" altLang="ko-KR" sz="1400" dirty="0"/>
          </a:p>
          <a:p>
            <a:pPr lvl="2"/>
            <a:r>
              <a:rPr lang="en-US" altLang="ko-KR" sz="1400" dirty="0"/>
              <a:t> </a:t>
            </a:r>
          </a:p>
          <a:p>
            <a:pPr lvl="2"/>
            <a:endParaRPr lang="en-US" altLang="ko-KR" sz="1400" dirty="0"/>
          </a:p>
          <a:p>
            <a:pPr lvl="2"/>
            <a:endParaRPr lang="en-US" altLang="ko-KR" sz="1400" dirty="0"/>
          </a:p>
          <a:p>
            <a:pPr lvl="2"/>
            <a:endParaRPr lang="en-US" altLang="ko-KR" sz="1400" dirty="0"/>
          </a:p>
          <a:p>
            <a:pPr lvl="2"/>
            <a:endParaRPr lang="en-US" altLang="ko-KR" sz="1400" dirty="0"/>
          </a:p>
          <a:p>
            <a:pPr lvl="2"/>
            <a:r>
              <a:rPr lang="en-US" altLang="ko-KR" sz="1400" dirty="0"/>
              <a:t>Mask Token : </a:t>
            </a:r>
          </a:p>
          <a:p>
            <a:pPr lvl="3"/>
            <a:r>
              <a:rPr lang="en-US" altLang="ko-KR" sz="1200" dirty="0"/>
              <a:t>Token-to-Image Attention</a:t>
            </a:r>
            <a:r>
              <a:rPr lang="ko-KR" altLang="en-US" sz="1200" dirty="0"/>
              <a:t>을 통해 이미지 정보와 결합된 후 만들어지는 토큰</a:t>
            </a:r>
            <a:endParaRPr lang="en-US" altLang="ko-KR" sz="1200" dirty="0"/>
          </a:p>
          <a:p>
            <a:pPr lvl="3"/>
            <a:r>
              <a:rPr lang="en-US" altLang="ko-KR" sz="1200" dirty="0"/>
              <a:t>Mask Token</a:t>
            </a:r>
            <a:r>
              <a:rPr lang="ko-KR" altLang="en-US" sz="1200" dirty="0"/>
              <a:t>을 기반으로 </a:t>
            </a:r>
            <a:r>
              <a:rPr lang="en-US" altLang="ko-KR" sz="1200" dirty="0"/>
              <a:t>Refined Token</a:t>
            </a:r>
            <a:r>
              <a:rPr lang="ko-KR" altLang="en-US" sz="1200" dirty="0"/>
              <a:t>과 </a:t>
            </a:r>
            <a:r>
              <a:rPr lang="en-US" altLang="ko-KR" sz="1200" dirty="0"/>
              <a:t>Uncertain Token</a:t>
            </a:r>
            <a:r>
              <a:rPr lang="ko-KR" altLang="en-US" sz="1200" dirty="0"/>
              <a:t>을 생성</a:t>
            </a:r>
            <a:r>
              <a:rPr lang="en-US" altLang="ko-KR" sz="1200" dirty="0"/>
              <a:t> </a:t>
            </a:r>
          </a:p>
          <a:p>
            <a:pPr lvl="2"/>
            <a:endParaRPr lang="en-US" altLang="ko-KR" sz="1400" dirty="0"/>
          </a:p>
          <a:p>
            <a:pPr lvl="2"/>
            <a:endParaRPr lang="en-US" altLang="ko-KR" sz="1400" dirty="0"/>
          </a:p>
          <a:p>
            <a:pPr lvl="2"/>
            <a:endParaRPr lang="en-US" altLang="ko-KR" sz="14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1603888-2792-478B-C144-164EAF23AF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63" t="58303" r="54692" b="26664"/>
          <a:stretch/>
        </p:blipFill>
        <p:spPr>
          <a:xfrm>
            <a:off x="1676080" y="3158883"/>
            <a:ext cx="2680400" cy="114506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0B3DEBB-F45B-0B2B-BF34-15263FB8C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511" y="2723664"/>
            <a:ext cx="4736364" cy="479332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AE8C6FB2-3F2B-7505-A0BA-2A10323AA208}"/>
              </a:ext>
            </a:extLst>
          </p:cNvPr>
          <p:cNvGrpSpPr/>
          <p:nvPr/>
        </p:nvGrpSpPr>
        <p:grpSpPr>
          <a:xfrm>
            <a:off x="7315209" y="2490165"/>
            <a:ext cx="4748946" cy="3341675"/>
            <a:chOff x="6472801" y="2652948"/>
            <a:chExt cx="4748946" cy="3341675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309A0AA-8E1C-5359-FE78-9F66D308E1AB}"/>
                </a:ext>
              </a:extLst>
            </p:cNvPr>
            <p:cNvGrpSpPr/>
            <p:nvPr/>
          </p:nvGrpSpPr>
          <p:grpSpPr>
            <a:xfrm>
              <a:off x="6472801" y="2652948"/>
              <a:ext cx="4748946" cy="3341675"/>
              <a:chOff x="5610578" y="3031223"/>
              <a:chExt cx="4629379" cy="3188986"/>
            </a:xfrm>
          </p:grpSpPr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DB665E9B-A879-E900-1BB1-B6E925647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9907" r="10647" b="14998"/>
              <a:stretch/>
            </p:blipFill>
            <p:spPr>
              <a:xfrm>
                <a:off x="5610578" y="3031223"/>
                <a:ext cx="4629379" cy="3077478"/>
              </a:xfrm>
              <a:prstGeom prst="rect">
                <a:avLst/>
              </a:prstGeom>
            </p:spPr>
          </p:pic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4FB6A73E-B13B-E6DE-083E-E014F8F32FAF}"/>
                  </a:ext>
                </a:extLst>
              </p:cNvPr>
              <p:cNvSpPr/>
              <p:nvPr/>
            </p:nvSpPr>
            <p:spPr>
              <a:xfrm>
                <a:off x="5610578" y="3574021"/>
                <a:ext cx="3433404" cy="235998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A387BE-439E-AE62-E1FC-38A69206BC86}"/>
                  </a:ext>
                </a:extLst>
              </p:cNvPr>
              <p:cNvSpPr txBox="1"/>
              <p:nvPr/>
            </p:nvSpPr>
            <p:spPr>
              <a:xfrm>
                <a:off x="6313408" y="5977895"/>
                <a:ext cx="2027743" cy="242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" altLang="ko-KR" sz="1050" dirty="0">
                    <a:solidFill>
                      <a:srgbClr val="0070C0"/>
                    </a:solidFill>
                    <a:effectLst/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Adaptive Detail Enhancement </a:t>
                </a:r>
                <a:endParaRPr lang="ko-KR" altLang="en-US" sz="1050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ECF93EE-A0ED-F434-721A-2510230B29BE}"/>
                </a:ext>
              </a:extLst>
            </p:cNvPr>
            <p:cNvSpPr/>
            <p:nvPr/>
          </p:nvSpPr>
          <p:spPr>
            <a:xfrm>
              <a:off x="7598455" y="3263745"/>
              <a:ext cx="2261003" cy="238896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5640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545D4-53CF-96E3-3974-51248841C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D418F10-0E42-8B8C-5DA7-1E8F708317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ko-KR" dirty="0"/>
              <a:t>Method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94BDFD-F7C3-F3F8-EFBB-F283EAFB9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>
            <a:normAutofit/>
          </a:bodyPr>
          <a:lstStyle/>
          <a:p>
            <a:r>
              <a:rPr kumimoji="1" lang="en" altLang="ko-KR" dirty="0"/>
              <a:t>Adaptive Detail Enhancement</a:t>
            </a:r>
          </a:p>
          <a:p>
            <a:pPr lvl="1"/>
            <a:r>
              <a:rPr kumimoji="1" lang="en" altLang="ko-KR" dirty="0"/>
              <a:t>Sparse Prompt Optimization</a:t>
            </a:r>
          </a:p>
          <a:p>
            <a:pPr lvl="2"/>
            <a:r>
              <a:rPr lang="en-US" altLang="ko-KR" sz="1600" dirty="0"/>
              <a:t>Mask Token → Refined Token &amp; Uncertain Token </a:t>
            </a:r>
            <a:r>
              <a:rPr lang="ko-KR" altLang="en-US" sz="1600" dirty="0"/>
              <a:t>변환 과정</a:t>
            </a:r>
            <a:endParaRPr lang="en-US" altLang="ko-KR" sz="1600" dirty="0"/>
          </a:p>
          <a:p>
            <a:pPr marL="1714500" lvl="3" indent="-342900">
              <a:buFont typeface="+mj-lt"/>
              <a:buAutoNum type="arabicPeriod"/>
            </a:pPr>
            <a:r>
              <a:rPr lang="en-US" altLang="ko-KR" sz="1600" dirty="0"/>
              <a:t>Uncertain Token </a:t>
            </a:r>
            <a:r>
              <a:rPr lang="ko-KR" altLang="en-US" sz="1600" dirty="0"/>
              <a:t>생성</a:t>
            </a:r>
            <a:endParaRPr lang="en-US" altLang="ko-KR" sz="1600" dirty="0"/>
          </a:p>
          <a:p>
            <a:pPr marL="1828800" lvl="4" indent="0">
              <a:buNone/>
            </a:pPr>
            <a:r>
              <a:rPr lang="ko-KR" altLang="en-US" sz="1200" dirty="0"/>
              <a:t>불확실한 영역을 찾아내기 위한 토큰으로</a:t>
            </a:r>
            <a:r>
              <a:rPr lang="en-US" altLang="ko-KR" sz="1200" dirty="0"/>
              <a:t>, Mask Token</a:t>
            </a:r>
            <a:r>
              <a:rPr lang="ko-KR" altLang="en-US" sz="1200" dirty="0"/>
              <a:t>과 </a:t>
            </a:r>
            <a:r>
              <a:rPr lang="en-US" altLang="ko-KR" sz="1200" dirty="0"/>
              <a:t>Static Token</a:t>
            </a:r>
            <a:r>
              <a:rPr lang="ko-KR" altLang="en-US" sz="1200" dirty="0"/>
              <a:t>을 </a:t>
            </a:r>
            <a:r>
              <a:rPr lang="en-US" altLang="ko-KR" sz="1200" dirty="0" err="1"/>
              <a:t>concat</a:t>
            </a:r>
            <a:r>
              <a:rPr lang="ko-KR" altLang="en-US" sz="1200" dirty="0"/>
              <a:t>하고</a:t>
            </a:r>
            <a:r>
              <a:rPr lang="en-US" altLang="ko-KR" sz="1200" dirty="0"/>
              <a:t> MLP</a:t>
            </a:r>
            <a:r>
              <a:rPr lang="ko-KR" altLang="en-US" sz="1200" dirty="0"/>
              <a:t>를 적용하여 </a:t>
            </a:r>
            <a:r>
              <a:rPr lang="en-US" altLang="ko-KR" sz="1200" dirty="0"/>
              <a:t>Uncertain Token </a:t>
            </a:r>
            <a:r>
              <a:rPr lang="ko-KR" altLang="en-US" sz="1200" dirty="0"/>
              <a:t>생성</a:t>
            </a:r>
            <a:endParaRPr lang="en-US" altLang="ko-KR" sz="1200" dirty="0"/>
          </a:p>
          <a:p>
            <a:pPr marL="1828800" lvl="4" indent="0">
              <a:buNone/>
            </a:pPr>
            <a:r>
              <a:rPr lang="en-US" altLang="ko-KR" sz="1200" dirty="0"/>
              <a:t>(Static Token</a:t>
            </a:r>
            <a:r>
              <a:rPr lang="ko-KR" altLang="en-US" sz="1200" dirty="0"/>
              <a:t>은</a:t>
            </a:r>
            <a:r>
              <a:rPr lang="en-US" altLang="ko-KR" sz="1200" dirty="0"/>
              <a:t> </a:t>
            </a:r>
            <a:r>
              <a:rPr lang="ko-KR" altLang="en-US" sz="1200" dirty="0"/>
              <a:t>학습 가능한 토큰</a:t>
            </a:r>
            <a:r>
              <a:rPr lang="en-US" altLang="ko-KR" sz="1200" dirty="0"/>
              <a:t>)</a:t>
            </a:r>
          </a:p>
          <a:p>
            <a:pPr lvl="3">
              <a:buFont typeface="+mj-lt"/>
              <a:buAutoNum type="arabicPeriod"/>
            </a:pPr>
            <a:r>
              <a:rPr lang="en-US" altLang="ko-KR" sz="1600" dirty="0"/>
              <a:t>Refined Token </a:t>
            </a:r>
            <a:r>
              <a:rPr lang="ko-KR" altLang="en-US" sz="1600" dirty="0"/>
              <a:t>생성</a:t>
            </a:r>
            <a:endParaRPr lang="en-US" altLang="ko-KR" sz="1200" dirty="0"/>
          </a:p>
          <a:p>
            <a:pPr marL="1828800" lvl="4" indent="0">
              <a:buNone/>
            </a:pPr>
            <a:r>
              <a:rPr lang="ko-KR" altLang="en-US" sz="1200" dirty="0"/>
              <a:t>불확실한 영역을 좀 더 정밀하게 세분화하는 역할을 하는 토큰으로 </a:t>
            </a:r>
            <a:r>
              <a:rPr lang="en-US" altLang="ko-KR" sz="1200" dirty="0"/>
              <a:t>Mask Token</a:t>
            </a:r>
            <a:r>
              <a:rPr lang="ko-KR" altLang="en-US" sz="1200" dirty="0"/>
              <a:t>에서 </a:t>
            </a:r>
            <a:r>
              <a:rPr lang="en-US" altLang="ko-KR" sz="1200" dirty="0"/>
              <a:t>Uncertain Token </a:t>
            </a:r>
            <a:r>
              <a:rPr lang="ko-KR" altLang="en-US" sz="1200" dirty="0"/>
              <a:t>생성에 사용하지 않은 다른 </a:t>
            </a:r>
            <a:r>
              <a:rPr lang="en-US" altLang="ko-KR" sz="1200" dirty="0"/>
              <a:t>Query </a:t>
            </a:r>
            <a:r>
              <a:rPr lang="ko-KR" altLang="en-US" sz="1200" dirty="0"/>
              <a:t>값과</a:t>
            </a:r>
            <a:endParaRPr lang="en-US" altLang="ko-KR" sz="1200" dirty="0"/>
          </a:p>
          <a:p>
            <a:pPr marL="1828800" lvl="4" indent="0">
              <a:buNone/>
            </a:pPr>
            <a:r>
              <a:rPr lang="ko-KR" altLang="en-US" sz="1200" dirty="0"/>
              <a:t> </a:t>
            </a:r>
            <a:r>
              <a:rPr lang="en-US" altLang="ko-KR" sz="1200" dirty="0"/>
              <a:t>Static Token</a:t>
            </a:r>
            <a:r>
              <a:rPr lang="ko-KR" altLang="en-US" sz="1200" dirty="0"/>
              <a:t>을 </a:t>
            </a:r>
            <a:r>
              <a:rPr lang="en-US" altLang="ko-KR" sz="1200" dirty="0" err="1"/>
              <a:t>concat</a:t>
            </a:r>
            <a:r>
              <a:rPr lang="ko-KR" altLang="en-US" sz="1200" dirty="0"/>
              <a:t>하고</a:t>
            </a:r>
            <a:r>
              <a:rPr lang="en-US" altLang="ko-KR" sz="1200" dirty="0"/>
              <a:t> MLP</a:t>
            </a:r>
            <a:r>
              <a:rPr lang="ko-KR" altLang="en-US" sz="1200" dirty="0"/>
              <a:t>를 적용하여 </a:t>
            </a:r>
            <a:r>
              <a:rPr lang="en-US" altLang="ko-KR" sz="1200" dirty="0"/>
              <a:t>Refined Token </a:t>
            </a:r>
            <a:r>
              <a:rPr lang="ko-KR" altLang="en-US" sz="1200" dirty="0"/>
              <a:t>생성</a:t>
            </a:r>
            <a:endParaRPr lang="en-US" altLang="ko-KR" sz="1050" dirty="0"/>
          </a:p>
          <a:p>
            <a:pPr marL="1828800" lvl="4" indent="0">
              <a:buNone/>
            </a:pPr>
            <a:r>
              <a:rPr lang="en-US" altLang="ko-KR" sz="1000" dirty="0"/>
              <a:t>(Static Token</a:t>
            </a:r>
            <a:r>
              <a:rPr lang="ko-KR" altLang="en-US" sz="1000" dirty="0"/>
              <a:t>은 학습 가능한 토큰</a:t>
            </a:r>
            <a:r>
              <a:rPr lang="en-US" altLang="ko-KR" sz="1000" dirty="0"/>
              <a:t>)</a:t>
            </a:r>
          </a:p>
          <a:p>
            <a:pPr lvl="4"/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238227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44FEF-9132-3D93-6F84-9F0C88E15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B241043-C971-F7C8-43F7-6F4F10176B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ko-KR" dirty="0"/>
              <a:t>Method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1AC9C8-C5AA-61FE-B23D-43EE2DD16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>
            <a:normAutofit/>
          </a:bodyPr>
          <a:lstStyle/>
          <a:p>
            <a:r>
              <a:rPr kumimoji="1" lang="en" altLang="ko-KR" dirty="0"/>
              <a:t>Adaptive Detail Enhancement</a:t>
            </a:r>
          </a:p>
          <a:p>
            <a:pPr lvl="1"/>
            <a:r>
              <a:rPr kumimoji="1" lang="en" altLang="ko-KR" dirty="0"/>
              <a:t>Sparse Prompt Optimization</a:t>
            </a:r>
          </a:p>
          <a:p>
            <a:pPr lvl="2"/>
            <a:r>
              <a:rPr lang="en-US" altLang="ko-KR" sz="1600" dirty="0"/>
              <a:t>Uncertain Mask </a:t>
            </a:r>
            <a:r>
              <a:rPr lang="ko-KR" altLang="en-US" sz="1600" dirty="0"/>
              <a:t>생성 과정</a:t>
            </a:r>
            <a:endParaRPr lang="en-US" altLang="ko-KR" sz="1600" dirty="0"/>
          </a:p>
          <a:p>
            <a:pPr lvl="3"/>
            <a:r>
              <a:rPr lang="en-US" altLang="ko-KR" sz="1200" dirty="0"/>
              <a:t>Uncertain Token</a:t>
            </a:r>
            <a:r>
              <a:rPr lang="ko-KR" altLang="en-US" sz="1200" dirty="0"/>
              <a:t>에 대해 </a:t>
            </a:r>
            <a:r>
              <a:rPr lang="en-US" altLang="ko-KR" sz="1200" dirty="0"/>
              <a:t>MLP</a:t>
            </a:r>
            <a:r>
              <a:rPr lang="ko-KR" altLang="en-US" sz="1200" dirty="0"/>
              <a:t>를 적용하여 예측된 불확실성 값을 생성</a:t>
            </a:r>
            <a:r>
              <a:rPr lang="en-US" altLang="ko-KR" sz="1200" dirty="0"/>
              <a:t>.</a:t>
            </a:r>
          </a:p>
          <a:p>
            <a:pPr lvl="3"/>
            <a:r>
              <a:rPr lang="en-US" altLang="ko-KR" sz="1200" dirty="0" err="1"/>
              <a:t>torch.sigmoid</a:t>
            </a:r>
            <a:r>
              <a:rPr lang="en-US" altLang="ko-KR" sz="1200" dirty="0"/>
              <a:t>()</a:t>
            </a:r>
            <a:r>
              <a:rPr lang="ko-KR" altLang="en-US" sz="1200" dirty="0"/>
              <a:t>를 적용하여 </a:t>
            </a:r>
            <a:r>
              <a:rPr lang="en-US" altLang="ko-KR" sz="1200" dirty="0"/>
              <a:t>0~1 </a:t>
            </a:r>
            <a:r>
              <a:rPr lang="ko-KR" altLang="en-US" sz="1200" dirty="0"/>
              <a:t>범위의 </a:t>
            </a:r>
            <a:r>
              <a:rPr lang="ko-KR" altLang="en-US" sz="1200" dirty="0" err="1"/>
              <a:t>확률값으로</a:t>
            </a:r>
            <a:r>
              <a:rPr lang="ko-KR" altLang="en-US" sz="1200" dirty="0"/>
              <a:t> 변환</a:t>
            </a:r>
            <a:r>
              <a:rPr lang="en-US" altLang="ko-KR" sz="1200" dirty="0"/>
              <a:t>.</a:t>
            </a:r>
          </a:p>
          <a:p>
            <a:pPr lvl="3"/>
            <a:r>
              <a:rPr lang="ko-KR" altLang="en-US" sz="1200" dirty="0"/>
              <a:t>특정 </a:t>
            </a:r>
            <a:r>
              <a:rPr lang="ko-KR" altLang="en-US" sz="1200" dirty="0" err="1"/>
              <a:t>임계값</a:t>
            </a:r>
            <a:r>
              <a:rPr lang="en-US" altLang="ko-KR" sz="1200" dirty="0"/>
              <a:t>(threshold) </a:t>
            </a:r>
            <a:r>
              <a:rPr lang="ko-KR" altLang="en-US" sz="1200" dirty="0"/>
              <a:t>이상인 부분을 </a:t>
            </a:r>
            <a:r>
              <a:rPr lang="en-US" altLang="ko-KR" sz="1200" dirty="0"/>
              <a:t>Uncertain Mask</a:t>
            </a:r>
            <a:r>
              <a:rPr lang="ko-KR" altLang="en-US" sz="1200" dirty="0"/>
              <a:t>로 설정</a:t>
            </a:r>
            <a:r>
              <a:rPr lang="en-US" altLang="ko-KR" sz="1200" dirty="0"/>
              <a:t>. </a:t>
            </a:r>
          </a:p>
          <a:p>
            <a:pPr lvl="3"/>
            <a:endParaRPr lang="en-US" altLang="ko-KR" sz="1200" dirty="0"/>
          </a:p>
          <a:p>
            <a:pPr lvl="2"/>
            <a:r>
              <a:rPr lang="en-US" altLang="ko-KR" sz="1600" dirty="0"/>
              <a:t>Refined Mask </a:t>
            </a:r>
            <a:r>
              <a:rPr lang="ko-KR" altLang="en-US" sz="1600" dirty="0"/>
              <a:t>생성 과정</a:t>
            </a:r>
            <a:endParaRPr lang="en-US" altLang="ko-KR" sz="1600" dirty="0"/>
          </a:p>
          <a:p>
            <a:pPr lvl="3"/>
            <a:r>
              <a:rPr lang="en-US" altLang="ko-KR" sz="1200" dirty="0"/>
              <a:t>Uncertain Mask</a:t>
            </a:r>
            <a:r>
              <a:rPr lang="ko-KR" altLang="en-US" sz="1200" dirty="0"/>
              <a:t>가 </a:t>
            </a:r>
            <a:r>
              <a:rPr lang="en-US" altLang="ko-KR" sz="1200" dirty="0"/>
              <a:t>1</a:t>
            </a:r>
            <a:r>
              <a:rPr lang="ko-KR" altLang="en-US" sz="1200" dirty="0"/>
              <a:t>인 부분에서는 </a:t>
            </a:r>
            <a:r>
              <a:rPr lang="en-US" altLang="ko-KR" sz="1200" dirty="0"/>
              <a:t>Refined Mask (MR​)</a:t>
            </a:r>
            <a:r>
              <a:rPr lang="ko-KR" altLang="en-US" sz="1200" dirty="0"/>
              <a:t>를 사용</a:t>
            </a:r>
            <a:r>
              <a:rPr lang="en-US" altLang="ko-KR" sz="1200" dirty="0"/>
              <a:t>.</a:t>
            </a:r>
          </a:p>
          <a:p>
            <a:pPr lvl="3"/>
            <a:r>
              <a:rPr lang="en-US" altLang="ko-KR" sz="1200" dirty="0"/>
              <a:t>Uncertain Mask</a:t>
            </a:r>
            <a:r>
              <a:rPr lang="ko-KR" altLang="en-US" sz="1200" dirty="0"/>
              <a:t>가 </a:t>
            </a:r>
            <a:r>
              <a:rPr lang="en-US" altLang="ko-KR" sz="1200" dirty="0"/>
              <a:t>0</a:t>
            </a:r>
            <a:r>
              <a:rPr lang="ko-KR" altLang="en-US" sz="1200" dirty="0"/>
              <a:t>인 부분에서는 </a:t>
            </a:r>
            <a:r>
              <a:rPr lang="en-US" altLang="ko-KR" sz="1200" dirty="0"/>
              <a:t>Coarse Mask (MC​)</a:t>
            </a:r>
            <a:r>
              <a:rPr lang="ko-KR" altLang="en-US" sz="1200" dirty="0"/>
              <a:t>를 사용</a:t>
            </a:r>
            <a:r>
              <a:rPr lang="en-US" altLang="ko-KR" sz="1200" dirty="0"/>
              <a:t>. 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F321B81A-F986-38A2-9A31-2A8B43F4C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765" y="4439219"/>
            <a:ext cx="4082860" cy="43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33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1789FF1-6793-905D-A61C-C47748AEB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ko-KR" dirty="0"/>
              <a:t>Method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3341F6-85B2-D54D-4805-724829BC6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altLang="ko-KR" dirty="0">
                <a:solidFill>
                  <a:srgbClr val="000000"/>
                </a:solidFill>
                <a:effectLst/>
                <a:latin typeface="Helvetica" pitchFamily="2" charset="0"/>
              </a:rPr>
              <a:t>Hard Point Mining</a:t>
            </a:r>
          </a:p>
          <a:p>
            <a:pPr lvl="1"/>
            <a:r>
              <a:rPr lang="ko-KR" altLang="en-US" sz="1600" dirty="0"/>
              <a:t>모델이 예측하기 어려운 영역을 강조하기 위해</a:t>
            </a:r>
            <a:r>
              <a:rPr lang="en-US" altLang="ko-KR" sz="1600" dirty="0"/>
              <a:t>, </a:t>
            </a:r>
            <a:r>
              <a:rPr lang="ko-KR" altLang="en-US" sz="1600" b="1" dirty="0"/>
              <a:t>어려운 픽셀에 더 많은 학습 가중치를 부여</a:t>
            </a:r>
            <a:endParaRPr lang="en-US" altLang="ko-KR" sz="1600" b="1" dirty="0"/>
          </a:p>
          <a:p>
            <a:pPr lvl="2"/>
            <a:r>
              <a:rPr lang="en-US" altLang="ko-KR" sz="1600" b="0" i="0" dirty="0">
                <a:effectLst/>
                <a:latin typeface="fkGroteskNeue"/>
              </a:rPr>
              <a:t>Sparse Prompt </a:t>
            </a:r>
            <a:r>
              <a:rPr lang="ko-KR" altLang="en-US" sz="1600" b="0" i="0" dirty="0">
                <a:effectLst/>
                <a:latin typeface="fkGroteskNeue"/>
              </a:rPr>
              <a:t>최적화</a:t>
            </a:r>
            <a:r>
              <a:rPr lang="en-US" altLang="ko-KR" sz="1400" b="1" i="0" dirty="0">
                <a:effectLst/>
                <a:latin typeface="fkGroteskNeue"/>
              </a:rPr>
              <a:t>,</a:t>
            </a:r>
            <a:r>
              <a:rPr lang="ko-KR" altLang="en-US" sz="1400" b="1" i="0" dirty="0">
                <a:effectLst/>
                <a:latin typeface="fkGroteskNeue"/>
              </a:rPr>
              <a:t> </a:t>
            </a:r>
            <a:r>
              <a:rPr lang="ko-KR" altLang="en-US" sz="1400" b="1" dirty="0"/>
              <a:t>최종 </a:t>
            </a:r>
            <a:r>
              <a:rPr lang="en-US" altLang="ko-KR" sz="1400" b="1" dirty="0"/>
              <a:t>Uncertain Mask</a:t>
            </a:r>
            <a:r>
              <a:rPr lang="ko-KR" altLang="en-US" sz="1400" b="1" dirty="0"/>
              <a:t> 생성</a:t>
            </a:r>
            <a:endParaRPr lang="en-US" altLang="ko-KR" sz="1400" dirty="0"/>
          </a:p>
          <a:p>
            <a:pPr lvl="2"/>
            <a:endParaRPr lang="en-US" altLang="ko-KR" b="1" dirty="0">
              <a:solidFill>
                <a:srgbClr val="000000"/>
              </a:solidFill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US" altLang="ko-KR" sz="1600" dirty="0"/>
              <a:t>Uncertain Token </a:t>
            </a:r>
            <a:r>
              <a:rPr lang="ko-KR" altLang="en-US" sz="1600" dirty="0"/>
              <a:t>생성</a:t>
            </a:r>
            <a:r>
              <a:rPr lang="en-US" altLang="ko-KR" sz="1600" dirty="0">
                <a:solidFill>
                  <a:srgbClr val="000000"/>
                </a:solidFill>
              </a:rPr>
              <a:t> 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US" altLang="ko-KR" dirty="0"/>
              <a:t>Uncertain Mask </a:t>
            </a:r>
            <a:r>
              <a:rPr lang="ko-KR" altLang="en-US" dirty="0"/>
              <a:t>생성 </a:t>
            </a:r>
            <a:endParaRPr lang="en-US" altLang="ko-KR" dirty="0"/>
          </a:p>
          <a:p>
            <a:pPr marL="1257300" lvl="2" indent="-342900">
              <a:buFont typeface="+mj-lt"/>
              <a:buAutoNum type="arabicPeriod"/>
            </a:pPr>
            <a:r>
              <a:rPr lang="en-US" altLang="ko-KR" dirty="0"/>
              <a:t>Hard Point Mining </a:t>
            </a:r>
            <a:r>
              <a:rPr lang="ko-KR" altLang="en-US" dirty="0"/>
              <a:t>적용</a:t>
            </a:r>
            <a:endParaRPr lang="en-US" altLang="ko-KR" dirty="0"/>
          </a:p>
          <a:p>
            <a:pPr lvl="3"/>
            <a:r>
              <a:rPr lang="en-US" altLang="ko-KR" dirty="0"/>
              <a:t>Input : Uncertain Mask, Ground Truth Mask</a:t>
            </a:r>
          </a:p>
          <a:p>
            <a:pPr lvl="3"/>
            <a:r>
              <a:rPr lang="en-US" altLang="ko-KR" dirty="0"/>
              <a:t>Output : </a:t>
            </a:r>
            <a:r>
              <a:rPr lang="ko-KR" altLang="en-US" dirty="0"/>
              <a:t>특정 </a:t>
            </a:r>
            <a:r>
              <a:rPr lang="en-US" altLang="ko-KR" dirty="0"/>
              <a:t>Hard Points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ko-KR" dirty="0"/>
              <a:t>Loss </a:t>
            </a:r>
            <a:r>
              <a:rPr lang="ko-KR" altLang="en-US" dirty="0"/>
              <a:t>계산 </a:t>
            </a:r>
            <a:r>
              <a:rPr lang="en-US" altLang="ko-KR" dirty="0"/>
              <a:t>&amp; </a:t>
            </a:r>
            <a:r>
              <a:rPr lang="ko-KR" altLang="en-US" dirty="0"/>
              <a:t>학습 진행</a:t>
            </a:r>
            <a:endParaRPr lang="en-US" altLang="ko-KR" dirty="0"/>
          </a:p>
          <a:p>
            <a:pPr lvl="3"/>
            <a:r>
              <a:rPr lang="en-US" altLang="ko-KR" dirty="0"/>
              <a:t>Input : Hard Points, </a:t>
            </a:r>
            <a:r>
              <a:rPr lang="ko-KR" altLang="en-US" dirty="0"/>
              <a:t>모델 </a:t>
            </a:r>
            <a:r>
              <a:rPr lang="ko-KR" altLang="en-US" dirty="0" err="1"/>
              <a:t>예측값</a:t>
            </a:r>
            <a:endParaRPr lang="en-US" altLang="ko-KR" dirty="0"/>
          </a:p>
          <a:p>
            <a:pPr lvl="3"/>
            <a:r>
              <a:rPr lang="en-US" altLang="ko-KR" dirty="0"/>
              <a:t>Output : </a:t>
            </a:r>
            <a:r>
              <a:rPr lang="ko-KR" altLang="en-US" dirty="0"/>
              <a:t>최적화된 </a:t>
            </a:r>
            <a:r>
              <a:rPr lang="en-US" altLang="ko-KR" dirty="0"/>
              <a:t>Loss </a:t>
            </a:r>
            <a:r>
              <a:rPr lang="ko-KR" altLang="en-US" dirty="0"/>
              <a:t>값</a:t>
            </a:r>
            <a:r>
              <a:rPr lang="en-US" altLang="ko-KR" dirty="0"/>
              <a:t>	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8712D9D-7F94-0189-F4EA-62B61A372F5A}"/>
              </a:ext>
            </a:extLst>
          </p:cNvPr>
          <p:cNvGrpSpPr/>
          <p:nvPr/>
        </p:nvGrpSpPr>
        <p:grpSpPr>
          <a:xfrm>
            <a:off x="7047297" y="2964172"/>
            <a:ext cx="4445138" cy="2867668"/>
            <a:chOff x="7018561" y="4432268"/>
            <a:chExt cx="4717048" cy="3227872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81C23802-11CD-BF32-A4FB-6BABFF79A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907" r="10787" b="14998"/>
            <a:stretch/>
          </p:blipFill>
          <p:spPr>
            <a:xfrm>
              <a:off x="7018561" y="4432268"/>
              <a:ext cx="4621211" cy="3077478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D0BAD50E-854E-A6A8-7B4E-65579D26687E}"/>
                </a:ext>
              </a:extLst>
            </p:cNvPr>
            <p:cNvSpPr/>
            <p:nvPr/>
          </p:nvSpPr>
          <p:spPr>
            <a:xfrm>
              <a:off x="10437469" y="4968332"/>
              <a:ext cx="1037566" cy="235998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6FF02B-13C1-953E-D659-74A6DB15BD72}"/>
                </a:ext>
              </a:extLst>
            </p:cNvPr>
            <p:cNvSpPr txBox="1"/>
            <p:nvPr/>
          </p:nvSpPr>
          <p:spPr>
            <a:xfrm>
              <a:off x="10090344" y="7374330"/>
              <a:ext cx="1645265" cy="2858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altLang="ko-KR" sz="1050" dirty="0">
                  <a:solidFill>
                    <a:srgbClr val="0070C0"/>
                  </a:solidFill>
                  <a:effectLst/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Hard Point Mining </a:t>
              </a:r>
              <a:endParaRPr lang="ko-KR" altLang="en-US" sz="1050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042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86717-D0DE-395E-B105-9323EFA86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3CBC3E0-9CE1-800F-C3BE-70F84EC285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ko-KR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7D6366A-714B-B479-92FD-23AE922784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" altLang="ko-KR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Hard Point Mining</a:t>
                </a:r>
              </a:p>
              <a:p>
                <a:pPr lvl="1"/>
                <a:r>
                  <a:rPr lang="en" altLang="ko-KR" sz="1600" b="1" i="0" u="none" strike="noStrike" dirty="0">
                    <a:solidFill>
                      <a:srgbClr val="000000"/>
                    </a:solidFill>
                    <a:effectLst/>
                  </a:rPr>
                  <a:t>Gumbel Top-k</a:t>
                </a:r>
                <a:r>
                  <a:rPr lang="en" altLang="ko-KR" sz="1600" b="1" dirty="0">
                    <a:solidFill>
                      <a:srgbClr val="000000"/>
                    </a:solidFill>
                  </a:rPr>
                  <a:t> Point Sampler </a:t>
                </a:r>
                <a:r>
                  <a:rPr lang="ko-KR" altLang="en-US" sz="1600" b="1" i="0" u="none" strike="noStrike" dirty="0" err="1">
                    <a:solidFill>
                      <a:srgbClr val="000000"/>
                    </a:solidFill>
                    <a:effectLst/>
                  </a:rPr>
                  <a:t>를</a:t>
                </a:r>
                <a:r>
                  <a:rPr lang="ko-KR" altLang="en-US" sz="1600" b="1" i="0" u="none" strike="noStrike" dirty="0">
                    <a:solidFill>
                      <a:srgbClr val="000000"/>
                    </a:solidFill>
                    <a:effectLst/>
                  </a:rPr>
                  <a:t> 활용하여 동적으로 </a:t>
                </a:r>
                <a:r>
                  <a:rPr lang="en-US" altLang="ko-KR" sz="1600" b="1" i="0" u="none" strike="noStrike" dirty="0">
                    <a:solidFill>
                      <a:srgbClr val="000000"/>
                    </a:solidFill>
                    <a:effectLst/>
                  </a:rPr>
                  <a:t>Hard Point(</a:t>
                </a:r>
                <a:r>
                  <a:rPr lang="ko-KR" altLang="en-US" sz="1600" b="1" i="0" u="none" strike="noStrike" dirty="0">
                    <a:solidFill>
                      <a:srgbClr val="000000"/>
                    </a:solidFill>
                    <a:effectLst/>
                  </a:rPr>
                  <a:t>불확실성이 높은 포인트</a:t>
                </a:r>
                <a:r>
                  <a:rPr lang="en-US" altLang="ko-KR" sz="1600" b="1" i="0" u="none" strike="noStrike" dirty="0">
                    <a:solidFill>
                      <a:srgbClr val="000000"/>
                    </a:solidFill>
                    <a:effectLst/>
                  </a:rPr>
                  <a:t>)</a:t>
                </a:r>
                <a:r>
                  <a:rPr lang="ko-KR" altLang="en-US" sz="1600" b="1" i="0" u="none" strike="noStrike" dirty="0">
                    <a:solidFill>
                      <a:srgbClr val="000000"/>
                    </a:solidFill>
                    <a:effectLst/>
                  </a:rPr>
                  <a:t> 선</a:t>
                </a:r>
                <a:r>
                  <a:rPr lang="ko-KR" altLang="en-US" sz="1600" b="1" dirty="0">
                    <a:solidFill>
                      <a:srgbClr val="000000"/>
                    </a:solidFill>
                  </a:rPr>
                  <a:t>정</a:t>
                </a:r>
                <a:r>
                  <a:rPr lang="en-US" altLang="ko-KR" sz="1600" b="1" dirty="0">
                    <a:solidFill>
                      <a:srgbClr val="000000"/>
                    </a:solidFill>
                  </a:rPr>
                  <a:t>, </a:t>
                </a:r>
                <a:r>
                  <a:rPr lang="ko-KR" altLang="en-US" sz="1600" b="1" dirty="0">
                    <a:solidFill>
                      <a:srgbClr val="000000"/>
                    </a:solidFill>
                  </a:rPr>
                  <a:t>추가적으로 학습</a:t>
                </a:r>
                <a:br>
                  <a:rPr lang="ko-KR" altLang="en-US" sz="1600" dirty="0"/>
                </a:br>
                <a:r>
                  <a:rPr lang="en-US" altLang="ko-KR" sz="1600" dirty="0"/>
                  <a:t>	</a:t>
                </a:r>
                <a:endParaRPr lang="en-US" altLang="ko-KR" sz="1600" b="1" dirty="0">
                  <a:solidFill>
                    <a:srgbClr val="000000"/>
                  </a:solidFill>
                </a:endParaRPr>
              </a:p>
              <a:p>
                <a:pPr marL="1257300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kumimoji="1" lang="en-US" altLang="ko-KR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ko-KR" sz="1600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kumimoji="1" lang="en-US" altLang="ko-KR" sz="1600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kumimoji="1"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ko-KR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en-US" altLang="ko-KR" sz="1600" dirty="0"/>
                  <a:t> </a:t>
                </a:r>
                <a:r>
                  <a:rPr kumimoji="1" lang="ko-KR" altLang="en-US" sz="1600" dirty="0"/>
                  <a:t>사용해 초기 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</a:rPr>
                  <a:t>불확실한 영역</a:t>
                </a:r>
                <a:r>
                  <a:rPr lang="en-US" altLang="ko-KR" b="0" i="0" u="none" strike="noStrike" dirty="0">
                    <a:solidFill>
                      <a:srgbClr val="000000"/>
                    </a:solidFill>
                    <a:effectLst/>
                  </a:rPr>
                  <a:t>(</a:t>
                </a:r>
                <a:r>
                  <a:rPr lang="en" altLang="ko-KR" b="0" i="0" u="none" strike="noStrike" dirty="0">
                    <a:solidFill>
                      <a:srgbClr val="000000"/>
                    </a:solidFill>
                    <a:effectLst/>
                  </a:rPr>
                  <a:t>uncertain region)</a:t>
                </a:r>
                <a:r>
                  <a:rPr lang="ko-KR" altLang="en-US" dirty="0">
                    <a:solidFill>
                      <a:srgbClr val="000000"/>
                    </a:solidFill>
                  </a:rPr>
                  <a:t> </a:t>
                </a:r>
                <a:r>
                  <a:rPr lang="ko-KR" altLang="en-US" i="0" u="none" strike="noStrike" dirty="0">
                    <a:solidFill>
                      <a:srgbClr val="000000"/>
                    </a:solidFill>
                    <a:effectLst/>
                  </a:rPr>
                  <a:t>정의</a:t>
                </a:r>
                <a:endParaRPr lang="en-US" altLang="ko-KR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" altLang="ko-KR" b="0" i="0" u="none" strike="noStrike" dirty="0">
                    <a:solidFill>
                      <a:srgbClr val="000000"/>
                    </a:solidFill>
                    <a:effectLst/>
                  </a:rPr>
                  <a:t>Hard Point Feature </a:t>
                </a:r>
                <a:r>
                  <a:rPr lang="ko-KR" altLang="en-US" b="0" i="0" u="none" strike="noStrike" dirty="0">
                    <a:solidFill>
                      <a:srgbClr val="000000"/>
                    </a:solidFill>
                    <a:effectLst/>
                  </a:rPr>
                  <a:t>업데이트</a:t>
                </a:r>
                <a:endParaRPr lang="en-US" altLang="ko-KR" b="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 marL="1371600" lvl="3" indent="0">
                  <a:buNone/>
                </a:pPr>
                <a:r>
                  <a:rPr lang="ko-KR" altLang="en-US" dirty="0">
                    <a:solidFill>
                      <a:srgbClr val="000000"/>
                    </a:solidFill>
                  </a:rPr>
                  <a:t>반복적으로 </a:t>
                </a:r>
                <a:r>
                  <a:rPr lang="en-US" altLang="ko-KR" dirty="0">
                    <a:solidFill>
                      <a:srgbClr val="000000"/>
                    </a:solidFill>
                  </a:rPr>
                  <a:t>Hard Point</a:t>
                </a:r>
                <a:r>
                  <a:rPr lang="ko-KR" altLang="en-US" dirty="0">
                    <a:solidFill>
                      <a:srgbClr val="000000"/>
                    </a:solidFill>
                  </a:rPr>
                  <a:t>를 업데이트하여 어려운 영역을 더 강조</a:t>
                </a:r>
                <a:endParaRPr lang="en-US" altLang="ko-KR" dirty="0">
                  <a:solidFill>
                    <a:srgbClr val="000000"/>
                  </a:solidFill>
                </a:endParaRPr>
              </a:p>
              <a:p>
                <a:pPr marL="1257300" lvl="2" indent="-342900">
                  <a:buFont typeface="+mj-lt"/>
                  <a:buAutoNum type="arabicPeriod"/>
                </a:pPr>
                <a:endParaRPr lang="en-US" altLang="ko-KR" b="0" i="0" u="none" strike="noStrike" dirty="0">
                  <a:solidFill>
                    <a:srgbClr val="000000"/>
                  </a:solidFill>
                  <a:effectLst/>
                  <a:latin typeface="-webkit-standard"/>
                </a:endParaRPr>
              </a:p>
              <a:p>
                <a:pPr marL="1257300" lvl="2" indent="-342900">
                  <a:buFont typeface="+mj-lt"/>
                  <a:buAutoNum type="arabicPeriod"/>
                </a:pPr>
                <a:endParaRPr lang="en-US" altLang="ko-KR" dirty="0">
                  <a:solidFill>
                    <a:srgbClr val="000000"/>
                  </a:solidFill>
                  <a:latin typeface="-webkit-standard"/>
                </a:endParaRPr>
              </a:p>
              <a:p>
                <a:pPr marL="1257300" lvl="2" indent="-342900">
                  <a:buFont typeface="+mj-lt"/>
                  <a:buAutoNum type="arabicPeriod"/>
                </a:pPr>
                <a:endParaRPr lang="en-US" altLang="ko-KR" b="0" i="0" u="none" strike="noStrike" dirty="0">
                  <a:solidFill>
                    <a:srgbClr val="000000"/>
                  </a:solidFill>
                  <a:effectLst/>
                  <a:latin typeface="-webkit-standard"/>
                </a:endParaRPr>
              </a:p>
              <a:p>
                <a:pPr marL="1257300" lvl="2" indent="-342900">
                  <a:buFont typeface="+mj-lt"/>
                  <a:buAutoNum type="arabicPeriod"/>
                </a:pPr>
                <a:endParaRPr lang="en-US" altLang="ko-KR" dirty="0">
                  <a:solidFill>
                    <a:srgbClr val="000000"/>
                  </a:solidFill>
                  <a:latin typeface="-webkit-standard"/>
                </a:endParaRP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" altLang="ko-KR" b="0" i="0" u="none" strike="noStrike" dirty="0">
                    <a:solidFill>
                      <a:srgbClr val="000000"/>
                    </a:solidFill>
                    <a:effectLst/>
                  </a:rPr>
                  <a:t>Hard Point Selection (</a:t>
                </a:r>
                <a:r>
                  <a:rPr lang="en" altLang="ko-KR" b="1" i="0" u="none" strike="noStrike" dirty="0">
                    <a:solidFill>
                      <a:srgbClr val="000000"/>
                    </a:solidFill>
                    <a:effectLst/>
                  </a:rPr>
                  <a:t>Gumbel Top-k </a:t>
                </a:r>
                <a:r>
                  <a:rPr lang="ko-KR" altLang="en-US" b="1" i="0" u="none" strike="noStrike" dirty="0">
                    <a:solidFill>
                      <a:srgbClr val="000000"/>
                    </a:solidFill>
                    <a:effectLst/>
                  </a:rPr>
                  <a:t>적용</a:t>
                </a:r>
                <a:r>
                  <a:rPr lang="en-US" altLang="ko-KR" b="0" i="0" u="none" strike="noStrike" dirty="0">
                    <a:solidFill>
                      <a:srgbClr val="000000"/>
                    </a:solidFill>
                    <a:effectLst/>
                  </a:rPr>
                  <a:t>)</a:t>
                </a:r>
              </a:p>
              <a:p>
                <a:pPr lvl="3"/>
                <a:r>
                  <a:rPr kumimoji="1" lang="en-US" altLang="ko-KR" dirty="0">
                    <a:solidFill>
                      <a:srgbClr val="000000"/>
                    </a:solidFill>
                  </a:rPr>
                  <a:t>Gumbel </a:t>
                </a:r>
                <a:r>
                  <a:rPr kumimoji="1" lang="en-US" altLang="ko-KR" dirty="0" err="1">
                    <a:solidFill>
                      <a:srgbClr val="000000"/>
                    </a:solidFill>
                  </a:rPr>
                  <a:t>Softmax</a:t>
                </a:r>
                <a:r>
                  <a:rPr kumimoji="1" lang="ko-KR" altLang="en-US" dirty="0">
                    <a:solidFill>
                      <a:srgbClr val="000000"/>
                    </a:solidFill>
                  </a:rPr>
                  <a:t>를 사용해 </a:t>
                </a:r>
                <a:r>
                  <a:rPr kumimoji="1" lang="en-US" altLang="ko-KR" dirty="0">
                    <a:solidFill>
                      <a:srgbClr val="000000"/>
                    </a:solidFill>
                  </a:rPr>
                  <a:t>hard point </a:t>
                </a:r>
                <a:r>
                  <a:rPr kumimoji="1" lang="ko-KR" altLang="en-US" dirty="0">
                    <a:solidFill>
                      <a:srgbClr val="000000"/>
                    </a:solidFill>
                  </a:rPr>
                  <a:t>정규화</a:t>
                </a:r>
                <a:endParaRPr kumimoji="1" lang="en-US" altLang="ko-KR" dirty="0">
                  <a:solidFill>
                    <a:srgbClr val="000000"/>
                  </a:solidFill>
                </a:endParaRPr>
              </a:p>
              <a:p>
                <a:pPr lvl="3"/>
                <a:endParaRPr kumimoji="1" lang="en-US" altLang="ko-KR" dirty="0"/>
              </a:p>
              <a:p>
                <a:pPr lvl="3"/>
                <a:r>
                  <a:rPr kumimoji="1" lang="en-US" altLang="ko-KR" dirty="0"/>
                  <a:t>Gumbel Noise</a:t>
                </a:r>
                <a:r>
                  <a:rPr kumimoji="1" lang="ko-KR" altLang="en-US" dirty="0"/>
                  <a:t>를 추가해 확률적으로 </a:t>
                </a:r>
                <a:r>
                  <a:rPr kumimoji="1" lang="en-US" altLang="ko-KR" dirty="0"/>
                  <a:t>Top-k</a:t>
                </a:r>
                <a:r>
                  <a:rPr kumimoji="1" lang="ko-KR" altLang="en-US" dirty="0"/>
                  <a:t>의 </a:t>
                </a:r>
                <a:r>
                  <a:rPr kumimoji="1" lang="en-US" altLang="ko-KR" dirty="0"/>
                  <a:t>Hard Point </a:t>
                </a:r>
                <a:r>
                  <a:rPr kumimoji="1" lang="ko-KR" altLang="en-US" dirty="0"/>
                  <a:t>선택</a:t>
                </a:r>
                <a:endParaRPr kumimoji="1" lang="en-US" altLang="ko-KR" dirty="0"/>
              </a:p>
              <a:p>
                <a:pPr marL="1371600" lvl="3" indent="0">
                  <a:buNone/>
                </a:pPr>
                <a:r>
                  <a:rPr kumimoji="1" lang="en-US" altLang="ko-KR" dirty="0"/>
                  <a:t>  	                                                    </a:t>
                </a:r>
                <a:r>
                  <a:rPr kumimoji="1" lang="en-US" altLang="ko-KR" sz="1200" dirty="0"/>
                  <a:t>sg: stop </a:t>
                </a:r>
                <a:r>
                  <a:rPr lang="en-US" altLang="ko-KR" sz="1200" dirty="0"/>
                  <a:t>gradient operator</a:t>
                </a:r>
                <a:r>
                  <a:rPr kumimoji="1" lang="en-US" altLang="ko-KR" sz="1200" dirty="0"/>
                  <a:t> </a:t>
                </a:r>
              </a:p>
              <a:p>
                <a:pPr lvl="3"/>
                <a:endParaRPr kumimoji="1"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27D6366A-714B-B479-92FD-23AE922784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10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E2AEA86A-633A-D4E3-B378-CC49DB0EFE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183" r="31306"/>
          <a:stretch/>
        </p:blipFill>
        <p:spPr>
          <a:xfrm>
            <a:off x="1481827" y="2978391"/>
            <a:ext cx="5173667" cy="901217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4DF2B99A-CA5A-CF0C-8287-536565CD0EED}"/>
              </a:ext>
            </a:extLst>
          </p:cNvPr>
          <p:cNvGrpSpPr/>
          <p:nvPr/>
        </p:nvGrpSpPr>
        <p:grpSpPr>
          <a:xfrm>
            <a:off x="7707697" y="3102916"/>
            <a:ext cx="4445138" cy="2867668"/>
            <a:chOff x="7018561" y="4432268"/>
            <a:chExt cx="4717048" cy="3227872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3DF8C673-E801-5D6B-57DD-925F7E709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9907" r="10787" b="14998"/>
            <a:stretch/>
          </p:blipFill>
          <p:spPr>
            <a:xfrm>
              <a:off x="7018561" y="4432268"/>
              <a:ext cx="4621211" cy="3077478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2DC11D79-2EFD-4953-BDE4-EA2D93C5660D}"/>
                </a:ext>
              </a:extLst>
            </p:cNvPr>
            <p:cNvSpPr/>
            <p:nvPr/>
          </p:nvSpPr>
          <p:spPr>
            <a:xfrm>
              <a:off x="10437469" y="4968332"/>
              <a:ext cx="1037566" cy="235998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24EF00-5484-3312-1A1F-09EA4F8D05E6}"/>
                </a:ext>
              </a:extLst>
            </p:cNvPr>
            <p:cNvSpPr txBox="1"/>
            <p:nvPr/>
          </p:nvSpPr>
          <p:spPr>
            <a:xfrm>
              <a:off x="10090344" y="7374330"/>
              <a:ext cx="1645265" cy="2858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altLang="ko-KR" sz="1050" dirty="0">
                  <a:solidFill>
                    <a:srgbClr val="0070C0"/>
                  </a:solidFill>
                  <a:effectLst/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Hard Point Mining </a:t>
              </a:r>
              <a:endParaRPr lang="ko-KR" altLang="en-US" sz="1050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pic>
        <p:nvPicPr>
          <p:cNvPr id="16" name="그림 15">
            <a:extLst>
              <a:ext uri="{FF2B5EF4-FFF2-40B4-BE49-F238E27FC236}">
                <a16:creationId xmlns:a16="http://schemas.microsoft.com/office/drawing/2014/main" id="{809EE02A-9A93-1573-27DC-8681A7EF0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0988" y="4780326"/>
            <a:ext cx="1670607" cy="40511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6C76A19-6FAA-2AF7-078F-3CAFFD1FD0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8359" y="5671228"/>
            <a:ext cx="2517192" cy="32496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4D1CA25-493A-6491-7933-6D76F4DF5F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2236" y="3917708"/>
            <a:ext cx="2517192" cy="2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70C55-12BE-4418-024C-437DD9E0B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77E18F6-EAC8-ACC6-2712-7AB781ADEFBA}"/>
              </a:ext>
            </a:extLst>
          </p:cNvPr>
          <p:cNvGrpSpPr/>
          <p:nvPr/>
        </p:nvGrpSpPr>
        <p:grpSpPr>
          <a:xfrm>
            <a:off x="333786" y="2011194"/>
            <a:ext cx="8536236" cy="1533222"/>
            <a:chOff x="333786" y="2011194"/>
            <a:chExt cx="8536236" cy="1533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F5C169C-2A52-2824-8068-07617DCDBF26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Experiment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465779-9991-705A-6FD6-3A381613F2D0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ko-KR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D188D9B6-3A94-166A-ED6B-08520B396AA2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7165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68C93-EB2A-E5F5-4564-3FD5EBFC6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FA73FC4-BFA1-E8D6-0903-5CAECC1C0E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Experiment</a:t>
            </a:r>
            <a:endParaRPr lang="ko-KR" altLang="en-US" sz="2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E47F2E-B100-48CF-1131-9E9819E18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00"/>
                </a:solidFill>
                <a:effectLst/>
              </a:rPr>
              <a:t>Experimental Settings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</a:rPr>
              <a:t>Dataset : </a:t>
            </a:r>
            <a:r>
              <a:rPr lang="en" altLang="ko-KR" dirty="0">
                <a:solidFill>
                  <a:srgbClr val="000000"/>
                </a:solidFill>
                <a:effectLst/>
              </a:rPr>
              <a:t>HQSeg-44K</a:t>
            </a:r>
            <a:r>
              <a:rPr lang="en-US" altLang="ko-KR" dirty="0">
                <a:solidFill>
                  <a:srgbClr val="000000"/>
                </a:solidFill>
                <a:effectLst/>
              </a:rPr>
              <a:t>(</a:t>
            </a:r>
            <a:r>
              <a:rPr lang="en" altLang="ko-KR" dirty="0">
                <a:solidFill>
                  <a:srgbClr val="000000"/>
                </a:solidFill>
                <a:effectLst/>
              </a:rPr>
              <a:t>DIS, COIFT, HRSOD, ThinObject)</a:t>
            </a:r>
            <a:r>
              <a:rPr lang="ko-KR" altLang="en-US" dirty="0">
                <a:solidFill>
                  <a:srgbClr val="000000"/>
                </a:solidFill>
                <a:effectLst/>
              </a:rPr>
              <a:t> </a:t>
            </a:r>
            <a:endParaRPr lang="en-US" altLang="ko-KR" dirty="0">
              <a:solidFill>
                <a:srgbClr val="000000"/>
              </a:solidFill>
              <a:effectLst/>
            </a:endParaRPr>
          </a:p>
          <a:p>
            <a:pPr lvl="1"/>
            <a:r>
              <a:rPr lang="en-US" altLang="ko-KR" dirty="0">
                <a:solidFill>
                  <a:srgbClr val="000000"/>
                </a:solidFill>
                <a:effectLst/>
              </a:rPr>
              <a:t>I</a:t>
            </a:r>
            <a:r>
              <a:rPr lang="en-US" altLang="ko-KR" dirty="0">
                <a:solidFill>
                  <a:srgbClr val="000000"/>
                </a:solidFill>
              </a:rPr>
              <a:t>mage size : 1024x1024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effectLst/>
              </a:rPr>
              <a:t>Backbon</a:t>
            </a:r>
            <a:r>
              <a:rPr lang="en-US" altLang="ko-KR" dirty="0">
                <a:solidFill>
                  <a:srgbClr val="000000"/>
                </a:solidFill>
              </a:rPr>
              <a:t>e model</a:t>
            </a:r>
            <a:r>
              <a:rPr lang="en-US" altLang="ko-KR" dirty="0">
                <a:solidFill>
                  <a:srgbClr val="000000"/>
                </a:solidFill>
                <a:effectLst/>
              </a:rPr>
              <a:t>: </a:t>
            </a:r>
            <a:r>
              <a:rPr lang="en-US" altLang="ko-KR" dirty="0" err="1">
                <a:solidFill>
                  <a:srgbClr val="000000"/>
                </a:solidFill>
                <a:effectLst/>
              </a:rPr>
              <a:t>ViT</a:t>
            </a:r>
            <a:r>
              <a:rPr lang="en-US" altLang="ko-KR" dirty="0">
                <a:solidFill>
                  <a:srgbClr val="000000"/>
                </a:solidFill>
                <a:effectLst/>
              </a:rPr>
              <a:t>-L </a:t>
            </a:r>
          </a:p>
          <a:p>
            <a:pPr lvl="1"/>
            <a:r>
              <a:rPr lang="en-US" altLang="ko-KR" dirty="0"/>
              <a:t>BCE Loss, Dice Loss</a:t>
            </a:r>
            <a:endParaRPr lang="en-US" altLang="ko-KR" dirty="0">
              <a:solidFill>
                <a:srgbClr val="000000"/>
              </a:solidFill>
              <a:effectLst/>
            </a:endParaRPr>
          </a:p>
          <a:p>
            <a:pPr lvl="1"/>
            <a:endParaRPr lang="en" altLang="ko-KR" dirty="0">
              <a:solidFill>
                <a:srgbClr val="000000"/>
              </a:solidFill>
              <a:effectLst/>
            </a:endParaRPr>
          </a:p>
          <a:p>
            <a:pPr marL="457200" lvl="1" indent="0">
              <a:buNone/>
            </a:pPr>
            <a:r>
              <a:rPr lang="en" altLang="ko-KR" dirty="0">
                <a:solidFill>
                  <a:srgbClr val="000000"/>
                </a:solidFill>
                <a:effectLst/>
              </a:rPr>
              <a:t>	PA-SAM</a:t>
            </a:r>
            <a:r>
              <a:rPr lang="ko-KR" altLang="en-US" dirty="0">
                <a:solidFill>
                  <a:srgbClr val="000000"/>
                </a:solidFill>
                <a:effectLst/>
              </a:rPr>
              <a:t>이 가장 우수한 성능을 보임</a:t>
            </a:r>
            <a:r>
              <a:rPr lang="en-US" altLang="ko-KR" dirty="0">
                <a:solidFill>
                  <a:srgbClr val="000000"/>
                </a:solidFill>
                <a:effectLst/>
              </a:rPr>
              <a:t>.</a:t>
            </a:r>
          </a:p>
          <a:p>
            <a:pPr lvl="1"/>
            <a:endParaRPr lang="en" altLang="ko-KR" dirty="0">
              <a:solidFill>
                <a:srgbClr val="000000"/>
              </a:solidFill>
              <a:effectLst/>
            </a:endParaRPr>
          </a:p>
          <a:p>
            <a:pPr lvl="2"/>
            <a:endParaRPr kumimoji="1" lang="ko-KR" altLang="en-US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E336427-2D8C-06C3-63E2-47AF42F009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832"/>
          <a:stretch/>
        </p:blipFill>
        <p:spPr>
          <a:xfrm>
            <a:off x="2198594" y="4110876"/>
            <a:ext cx="7772400" cy="1805829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1E74152F-0688-AE66-F4C0-1CD593DA08DC}"/>
              </a:ext>
            </a:extLst>
          </p:cNvPr>
          <p:cNvSpPr/>
          <p:nvPr/>
        </p:nvSpPr>
        <p:spPr>
          <a:xfrm>
            <a:off x="2447364" y="5562600"/>
            <a:ext cx="7274859" cy="243840"/>
          </a:xfrm>
          <a:prstGeom prst="rect">
            <a:avLst/>
          </a:prstGeom>
          <a:noFill/>
          <a:ln w="28575">
            <a:solidFill>
              <a:srgbClr val="CD0F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오른쪽 화살표[R] 5">
            <a:extLst>
              <a:ext uri="{FF2B5EF4-FFF2-40B4-BE49-F238E27FC236}">
                <a16:creationId xmlns:a16="http://schemas.microsoft.com/office/drawing/2014/main" id="{2E6AC6F9-6BA0-59DB-E10C-10EBC855124E}"/>
              </a:ext>
            </a:extLst>
          </p:cNvPr>
          <p:cNvSpPr/>
          <p:nvPr/>
        </p:nvSpPr>
        <p:spPr>
          <a:xfrm>
            <a:off x="950958" y="3429000"/>
            <a:ext cx="359079" cy="38830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7648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111BAB7-4336-E488-BEB5-00030E0F6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Experiment</a:t>
            </a:r>
            <a:endParaRPr lang="ko-KR" altLang="en-US" sz="2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697963-E526-3580-4BBA-E32C9BB00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ko-KR" b="1" i="0" u="none" strike="noStrike" dirty="0">
                <a:solidFill>
                  <a:srgbClr val="000000"/>
                </a:solidFill>
                <a:effectLst/>
              </a:rPr>
              <a:t>HQ-SAM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과 </a:t>
            </a:r>
            <a:r>
              <a:rPr lang="en" altLang="ko-KR" b="1" i="0" u="none" strike="noStrike" dirty="0">
                <a:solidFill>
                  <a:srgbClr val="000000"/>
                </a:solidFill>
                <a:effectLst/>
              </a:rPr>
              <a:t>PA-SAM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의 성능 비교</a:t>
            </a:r>
            <a:endParaRPr lang="en-US" altLang="ko-KR" dirty="0">
              <a:solidFill>
                <a:srgbClr val="000000"/>
              </a:solidFill>
            </a:endParaRPr>
          </a:p>
          <a:p>
            <a:pPr lvl="1"/>
            <a:r>
              <a:rPr kumimoji="1" lang="en-US" altLang="ko-KR" dirty="0">
                <a:solidFill>
                  <a:srgbClr val="000000"/>
                </a:solidFill>
              </a:rPr>
              <a:t>HQ-SAM</a:t>
            </a:r>
          </a:p>
          <a:p>
            <a:pPr lvl="1"/>
            <a:endParaRPr kumimoji="1" lang="en-US" altLang="ko-KR" dirty="0">
              <a:solidFill>
                <a:srgbClr val="000000"/>
              </a:solidFill>
            </a:endParaRPr>
          </a:p>
          <a:p>
            <a:pPr lvl="1"/>
            <a:endParaRPr kumimoji="1" lang="en-US" altLang="ko-KR" dirty="0">
              <a:solidFill>
                <a:srgbClr val="000000"/>
              </a:solidFill>
            </a:endParaRPr>
          </a:p>
          <a:p>
            <a:pPr lvl="1"/>
            <a:endParaRPr kumimoji="1" lang="en-US" altLang="ko-KR" dirty="0">
              <a:solidFill>
                <a:srgbClr val="000000"/>
              </a:solidFill>
            </a:endParaRPr>
          </a:p>
          <a:p>
            <a:pPr lvl="1"/>
            <a:endParaRPr kumimoji="1" lang="en-US" altLang="ko-KR" dirty="0">
              <a:solidFill>
                <a:srgbClr val="000000"/>
              </a:solidFill>
            </a:endParaRPr>
          </a:p>
          <a:p>
            <a:pPr lvl="1"/>
            <a:endParaRPr kumimoji="1" lang="en-US" altLang="ko-KR" dirty="0">
              <a:solidFill>
                <a:srgbClr val="000000"/>
              </a:solidFill>
            </a:endParaRPr>
          </a:p>
          <a:p>
            <a:pPr lvl="1"/>
            <a:r>
              <a:rPr kumimoji="1" lang="en-US" altLang="ko-KR" dirty="0">
                <a:solidFill>
                  <a:srgbClr val="000000"/>
                </a:solidFill>
              </a:rPr>
              <a:t>PA-SAM</a:t>
            </a:r>
            <a:endParaRPr kumimoji="1"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6FD7A75-412D-6F86-0DB8-0D7A7BE37F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7993"/>
          <a:stretch/>
        </p:blipFill>
        <p:spPr>
          <a:xfrm>
            <a:off x="2302425" y="1725949"/>
            <a:ext cx="7772400" cy="164504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2EDEC4A-480C-75A0-D30E-C844A54190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30" t="41302" r="19510" b="18225"/>
          <a:stretch/>
        </p:blipFill>
        <p:spPr>
          <a:xfrm>
            <a:off x="3780705" y="4037148"/>
            <a:ext cx="4815840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09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B74EF-0D72-4D8B-16F3-291FB4495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BAB3211-0735-D2B5-8E16-999711143823}"/>
              </a:ext>
            </a:extLst>
          </p:cNvPr>
          <p:cNvGrpSpPr/>
          <p:nvPr/>
        </p:nvGrpSpPr>
        <p:grpSpPr>
          <a:xfrm>
            <a:off x="333786" y="2011194"/>
            <a:ext cx="8536236" cy="1533222"/>
            <a:chOff x="333786" y="2011194"/>
            <a:chExt cx="8536236" cy="1533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7AE448A-1E72-E725-AA80-049A46B2A28E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Conclusion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97D41B-AFA7-EED6-5B7D-0162B32B2730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ko-KR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1BD46435-E866-FB67-6933-40BB5E20B39C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0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D20C309-48F1-B2F4-7377-8DAEC7F83E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ko-KR" dirty="0"/>
              <a:t>Conclusion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59B520-8C9C-E053-A228-56954C06B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b="1" dirty="0">
                <a:solidFill>
                  <a:srgbClr val="000000"/>
                </a:solidFill>
              </a:rPr>
              <a:t>PA-SAM</a:t>
            </a:r>
            <a:r>
              <a:rPr lang="ko-KR" altLang="en-US" b="1" dirty="0">
                <a:solidFill>
                  <a:srgbClr val="000000"/>
                </a:solidFill>
              </a:rPr>
              <a:t> 제안</a:t>
            </a:r>
            <a:endParaRPr lang="en" altLang="ko-KR" b="1" i="0" u="none" strike="noStrike" dirty="0">
              <a:solidFill>
                <a:srgbClr val="000000"/>
              </a:solidFill>
              <a:effectLst/>
            </a:endParaRPr>
          </a:p>
          <a:p>
            <a:pPr lvl="1"/>
            <a:r>
              <a:rPr lang="en" altLang="ko-KR" b="1" i="0" u="none" strike="noStrike" dirty="0">
                <a:solidFill>
                  <a:srgbClr val="000000"/>
                </a:solidFill>
                <a:effectLst/>
              </a:rPr>
              <a:t>SAM(Segment Anything Model)</a:t>
            </a:r>
            <a:r>
              <a:rPr lang="en" altLang="ko-KR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모델에 </a:t>
            </a:r>
            <a:r>
              <a:rPr lang="en" altLang="ko-KR" b="0" i="0" u="none" strike="noStrike" dirty="0">
                <a:solidFill>
                  <a:srgbClr val="000000"/>
                </a:solidFill>
                <a:effectLst/>
              </a:rPr>
              <a:t>Prompt Adapter</a:t>
            </a:r>
            <a:r>
              <a:rPr lang="ko-KR" altLang="en-US" b="0" i="0" u="none" strike="noStrike" dirty="0" err="1">
                <a:solidFill>
                  <a:srgbClr val="000000"/>
                </a:solidFill>
                <a:effectLst/>
              </a:rPr>
              <a:t>를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 적용</a:t>
            </a:r>
            <a:endParaRPr lang="en-US" altLang="ko-KR" b="0" i="0" u="none" strike="noStrike" dirty="0">
              <a:solidFill>
                <a:srgbClr val="000000"/>
              </a:solidFill>
              <a:effectLst/>
            </a:endParaRPr>
          </a:p>
          <a:p>
            <a:pPr lvl="1"/>
            <a:r>
              <a:rPr lang="en" altLang="ko-KR" b="0" i="0" u="none" strike="noStrike" dirty="0">
                <a:solidFill>
                  <a:srgbClr val="000000"/>
                </a:solidFill>
                <a:effectLst/>
              </a:rPr>
              <a:t>Prompt Adapter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만 </a:t>
            </a:r>
            <a:r>
              <a:rPr lang="en" altLang="ko-KR" b="1" i="0" u="none" strike="noStrike" dirty="0">
                <a:solidFill>
                  <a:srgbClr val="000000"/>
                </a:solidFill>
                <a:effectLst/>
              </a:rPr>
              <a:t>fine tuning</a:t>
            </a:r>
            <a:r>
              <a:rPr lang="en" altLang="ko-KR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하여 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High Quality Segmentation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 성능을 향상시킴</a:t>
            </a:r>
            <a:endParaRPr lang="en-US" altLang="ko-KR" b="0" i="0" u="none" strike="noStrike" dirty="0">
              <a:solidFill>
                <a:srgbClr val="000000"/>
              </a:solidFill>
              <a:effectLst/>
            </a:endParaRPr>
          </a:p>
          <a:p>
            <a:pPr lvl="1"/>
            <a:endParaRPr lang="en-US" altLang="ko-KR" b="1" i="0" u="none" strike="noStrike" dirty="0">
              <a:solidFill>
                <a:srgbClr val="000000"/>
              </a:solidFill>
              <a:effectLst/>
            </a:endParaRPr>
          </a:p>
          <a:p>
            <a:pPr lvl="1"/>
            <a:r>
              <a:rPr lang="ko-KR" altLang="en-US" b="1" i="0" u="none" strike="noStrike" dirty="0">
                <a:solidFill>
                  <a:srgbClr val="000000"/>
                </a:solidFill>
                <a:effectLst/>
              </a:rPr>
              <a:t>프롬프트 어댑터의 주요 역할</a:t>
            </a:r>
            <a:endParaRPr lang="en-US" altLang="ko-KR" b="1" i="0" u="none" strike="noStrike" dirty="0">
              <a:solidFill>
                <a:srgbClr val="000000"/>
              </a:solidFill>
              <a:effectLst/>
            </a:endParaRPr>
          </a:p>
          <a:p>
            <a:pPr lvl="2"/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Adaptive Detail Enhancement :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이미지에서 세부 정보를 보강</a:t>
            </a:r>
            <a:endParaRPr lang="en-US" altLang="ko-KR" b="0" i="0" u="none" strike="noStrike" dirty="0">
              <a:solidFill>
                <a:srgbClr val="000000"/>
              </a:solidFill>
              <a:effectLst/>
            </a:endParaRPr>
          </a:p>
          <a:p>
            <a:pPr lvl="2"/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Hard Point Mining: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중요한 특징 포인트를 찾아 </a:t>
            </a:r>
            <a:r>
              <a:rPr lang="en-US" altLang="ko-KR" b="0" i="0" u="none" strike="noStrike" dirty="0" err="1">
                <a:solidFill>
                  <a:srgbClr val="000000"/>
                </a:solidFill>
                <a:effectLst/>
              </a:rPr>
              <a:t>segmentaion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 성능 개선</a:t>
            </a:r>
            <a:endParaRPr lang="en-US" altLang="ko-KR" b="0" i="0" u="none" strike="noStrike" dirty="0">
              <a:solidFill>
                <a:srgbClr val="000000"/>
              </a:solidFill>
              <a:effectLst/>
            </a:endParaRPr>
          </a:p>
          <a:p>
            <a:pPr lvl="2"/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이미지에서 유용한 정보를 학습하여 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</a:rPr>
              <a:t>sparse prompt, dense prompt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</a:rPr>
              <a:t> 최적화</a:t>
            </a:r>
          </a:p>
          <a:p>
            <a:pPr marL="0" indent="0">
              <a:buNone/>
            </a:pP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822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Introduction </a:t>
            </a:r>
          </a:p>
          <a:p>
            <a:endParaRPr lang="en-US" altLang="ko-KR" dirty="0"/>
          </a:p>
          <a:p>
            <a:r>
              <a:rPr lang="en-US" altLang="ko-KR" dirty="0"/>
              <a:t>Method</a:t>
            </a:r>
          </a:p>
          <a:p>
            <a:endParaRPr lang="en-US" altLang="ko-KR" dirty="0"/>
          </a:p>
          <a:p>
            <a:r>
              <a:rPr lang="en-US" altLang="ko-KR" dirty="0"/>
              <a:t>Experiment</a:t>
            </a:r>
          </a:p>
          <a:p>
            <a:endParaRPr lang="en-US" altLang="ko-KR" dirty="0"/>
          </a:p>
          <a:p>
            <a:r>
              <a:rPr lang="en-US" altLang="ko-KR" dirty="0"/>
              <a:t>Conclusion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890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78527FE-1B74-E341-79EB-877263DC6C9D}"/>
              </a:ext>
            </a:extLst>
          </p:cNvPr>
          <p:cNvGrpSpPr/>
          <p:nvPr/>
        </p:nvGrpSpPr>
        <p:grpSpPr>
          <a:xfrm>
            <a:off x="333786" y="2011194"/>
            <a:ext cx="8536236" cy="1533222"/>
            <a:chOff x="333786" y="2011194"/>
            <a:chExt cx="8536236" cy="1533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FA0518-F440-3D88-9632-3E60F247AC88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Introduction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F1561F-75E0-0F9A-9800-9A0B63259CFE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ko-KR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FE57E940-6336-5F59-AEBF-AC2B20A1A594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102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7B650BA-5B6C-2820-C3B4-08C9B91C1F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21D6E-65B6-CCB2-253E-9F337D6A0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/>
              <a:t>High-quality segmentation</a:t>
            </a:r>
          </a:p>
          <a:p>
            <a:pPr lvl="1"/>
            <a:r>
              <a:rPr lang="ko-KR" altLang="en-US" sz="1600" b="0" i="0" u="none" strike="noStrike" dirty="0">
                <a:effectLst/>
                <a:latin typeface="fkGroteskNeue"/>
              </a:rPr>
              <a:t>고해상도 이미지에서 디테일한 마스크를 제공하여</a:t>
            </a:r>
            <a:r>
              <a:rPr lang="ko-KR" altLang="en-US" sz="1600" dirty="0">
                <a:latin typeface="fkGroteskNeue"/>
              </a:rPr>
              <a:t> </a:t>
            </a:r>
            <a:r>
              <a:rPr lang="ko-KR" altLang="en-US" sz="1600" b="0" i="0" u="none" strike="noStrike" dirty="0">
                <a:effectLst/>
                <a:latin typeface="fkGroteskNeue"/>
              </a:rPr>
              <a:t>더 정확한 위치 파악과 인식을 가능하게 함</a:t>
            </a:r>
            <a:endParaRPr lang="en-US" altLang="ko-KR" sz="1600" b="0" i="0" u="none" strike="noStrike" dirty="0">
              <a:effectLst/>
              <a:latin typeface="fkGroteskNeue"/>
            </a:endParaRPr>
          </a:p>
          <a:p>
            <a:pPr lvl="2"/>
            <a:r>
              <a:rPr lang="ko-KR" altLang="en-US" sz="1400" b="0" i="0" u="none" strike="noStrike" dirty="0">
                <a:effectLst/>
                <a:latin typeface="fkGroteskNeue"/>
              </a:rPr>
              <a:t>초해상도</a:t>
            </a:r>
            <a:r>
              <a:rPr lang="en-US" altLang="ko-KR" sz="1400" b="0" i="0" u="none" strike="noStrike" dirty="0">
                <a:effectLst/>
                <a:latin typeface="fkGroteskNeue"/>
              </a:rPr>
              <a:t>, </a:t>
            </a:r>
            <a:r>
              <a:rPr lang="ko-KR" altLang="en-US" sz="1400" b="0" i="0" u="none" strike="noStrike" dirty="0">
                <a:effectLst/>
                <a:latin typeface="fkGroteskNeue"/>
              </a:rPr>
              <a:t>이미지 합성</a:t>
            </a:r>
            <a:r>
              <a:rPr lang="en-US" altLang="ko-KR" sz="1400" b="0" i="0" u="none" strike="noStrike" dirty="0">
                <a:effectLst/>
                <a:latin typeface="fkGroteskNeue"/>
              </a:rPr>
              <a:t>, </a:t>
            </a:r>
            <a:r>
              <a:rPr lang="ko-KR" altLang="en-US" sz="1400" b="0" i="0" u="none" strike="noStrike" dirty="0">
                <a:effectLst/>
                <a:latin typeface="fkGroteskNeue"/>
              </a:rPr>
              <a:t>이미지 선명화 등 디테일에 민감한 작업 성능 향상 가능</a:t>
            </a:r>
            <a:endParaRPr lang="en-US" altLang="ko-KR" sz="1400" b="0" i="0" u="none" strike="noStrike" dirty="0">
              <a:effectLst/>
              <a:latin typeface="fkGroteskNeue"/>
            </a:endParaRPr>
          </a:p>
          <a:p>
            <a:pPr marL="914400" lvl="2" indent="0">
              <a:buNone/>
            </a:pPr>
            <a:endParaRPr kumimoji="1" lang="en-US" altLang="ko-KR" sz="1400" dirty="0"/>
          </a:p>
          <a:p>
            <a:r>
              <a:rPr lang="en" altLang="ko-KR" b="0" i="0" u="none" strike="noStrike" dirty="0">
                <a:solidFill>
                  <a:srgbClr val="000000"/>
                </a:solidFill>
                <a:effectLst/>
              </a:rPr>
              <a:t>SAM(Segment Anything Model)</a:t>
            </a:r>
          </a:p>
          <a:p>
            <a:pPr lvl="1"/>
            <a:r>
              <a:rPr lang="en-US" altLang="ko-KR" sz="1600" dirty="0">
                <a:solidFill>
                  <a:srgbClr val="000000"/>
                </a:solidFill>
              </a:rPr>
              <a:t>Image encoder, Prompt encoder, Mask decoder </a:t>
            </a:r>
            <a:r>
              <a:rPr lang="ko-KR" altLang="en-US" sz="1600" dirty="0">
                <a:solidFill>
                  <a:srgbClr val="000000"/>
                </a:solidFill>
              </a:rPr>
              <a:t>구성</a:t>
            </a:r>
            <a:endParaRPr lang="en-US" altLang="ko-KR" sz="1600" dirty="0">
              <a:solidFill>
                <a:srgbClr val="000000"/>
              </a:solidFill>
            </a:endParaRPr>
          </a:p>
          <a:p>
            <a:pPr lvl="1"/>
            <a:r>
              <a:rPr lang="en-US" altLang="ko-KR" sz="1600" dirty="0">
                <a:solidFill>
                  <a:srgbClr val="000000"/>
                </a:solidFill>
              </a:rPr>
              <a:t>Segmentation </a:t>
            </a:r>
            <a:r>
              <a:rPr lang="ko-KR" altLang="en-US" sz="1600" dirty="0">
                <a:solidFill>
                  <a:srgbClr val="000000"/>
                </a:solidFill>
              </a:rPr>
              <a:t>성능은 </a:t>
            </a:r>
            <a:r>
              <a:rPr lang="en-US" altLang="ko-KR" sz="1600" dirty="0">
                <a:solidFill>
                  <a:srgbClr val="000000"/>
                </a:solidFill>
              </a:rPr>
              <a:t>Mask decoder</a:t>
            </a:r>
            <a:r>
              <a:rPr lang="ko-KR" altLang="en-US" sz="1600" dirty="0" err="1">
                <a:solidFill>
                  <a:srgbClr val="000000"/>
                </a:solidFill>
              </a:rPr>
              <a:t>에</a:t>
            </a:r>
            <a:r>
              <a:rPr lang="ko-KR" altLang="en-US" sz="1600" dirty="0">
                <a:solidFill>
                  <a:srgbClr val="000000"/>
                </a:solidFill>
              </a:rPr>
              <a:t> </a:t>
            </a:r>
            <a:r>
              <a:rPr lang="ko-KR" altLang="en-US" sz="1600" b="0" i="0" u="none" strike="noStrike" dirty="0">
                <a:effectLst/>
                <a:latin typeface="fkGroteskNeue"/>
              </a:rPr>
              <a:t>입력되는</a:t>
            </a:r>
            <a:r>
              <a:rPr lang="en-US" altLang="ko-KR" sz="1600" b="0" i="0" u="none" strike="noStrike" dirty="0">
                <a:effectLst/>
                <a:latin typeface="fkGroteskNeue"/>
              </a:rPr>
              <a:t> </a:t>
            </a:r>
            <a:r>
              <a:rPr lang="en-US" altLang="ko-KR" sz="1600" b="0" i="0" u="none" strike="noStrike" dirty="0">
                <a:effectLst/>
              </a:rPr>
              <a:t>prompt</a:t>
            </a:r>
            <a:r>
              <a:rPr lang="ko-KR" altLang="en-US" sz="1600" b="0" i="0" u="none" strike="noStrike" dirty="0">
                <a:effectLst/>
                <a:latin typeface="fkGroteskNeue"/>
              </a:rPr>
              <a:t>가 전달</a:t>
            </a:r>
            <a:r>
              <a:rPr lang="ko-KR" altLang="en-US" sz="1600" dirty="0">
                <a:latin typeface="fkGroteskNeue"/>
              </a:rPr>
              <a:t>하는 정보에 큰 영향을 받음</a:t>
            </a:r>
            <a:endParaRPr lang="en-US" altLang="ko-KR" sz="16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SAM design">
            <a:extLst>
              <a:ext uri="{FF2B5EF4-FFF2-40B4-BE49-F238E27FC236}">
                <a16:creationId xmlns:a16="http://schemas.microsoft.com/office/drawing/2014/main" id="{2CF7ABBE-92F2-004F-6A65-7BE64733D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91" y="4165115"/>
            <a:ext cx="7501068" cy="159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360D8-E4E2-FB82-8FBA-4CF9ABE4E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EC52BB8-6AED-059C-1D82-33DCFBE163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DDC563-D020-C89E-BC67-9B6D6CADD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ko-KR" sz="1800" b="0" i="0" u="none" strike="noStrike" dirty="0">
                <a:solidFill>
                  <a:srgbClr val="000000"/>
                </a:solidFill>
                <a:effectLst/>
              </a:rPr>
              <a:t>SAM(Segment Anything Model)</a:t>
            </a:r>
            <a:r>
              <a:rPr lang="ko-KR" altLang="en-US" sz="1800" b="0" i="0" u="none" strike="noStrike" dirty="0">
                <a:solidFill>
                  <a:srgbClr val="000000"/>
                </a:solidFill>
                <a:effectLst/>
              </a:rPr>
              <a:t>의 한계</a:t>
            </a:r>
            <a:endParaRPr lang="en" altLang="ko-KR" sz="1800" b="0" i="0" u="none" strike="noStrike" dirty="0">
              <a:solidFill>
                <a:srgbClr val="000000"/>
              </a:solidFill>
              <a:effectLst/>
            </a:endParaRPr>
          </a:p>
          <a:p>
            <a:pPr lvl="1"/>
            <a:r>
              <a:rPr lang="ko-KR" altLang="en-US" sz="1600" b="0" i="0" u="none" strike="noStrike" dirty="0">
                <a:solidFill>
                  <a:srgbClr val="000000"/>
                </a:solidFill>
                <a:effectLst/>
              </a:rPr>
              <a:t>고해상도 이미지에서 성능이 제한적</a:t>
            </a:r>
            <a:endParaRPr lang="en-US" altLang="ko-KR" sz="1600" b="0" i="0" u="none" strike="noStrike" dirty="0">
              <a:solidFill>
                <a:srgbClr val="000000"/>
              </a:solidFill>
              <a:effectLst/>
            </a:endParaRPr>
          </a:p>
          <a:p>
            <a:pPr lvl="2"/>
            <a:r>
              <a:rPr kumimoji="1" lang="en-US" altLang="ko-KR" sz="1400" dirty="0">
                <a:solidFill>
                  <a:srgbClr val="000000"/>
                </a:solidFill>
              </a:rPr>
              <a:t>Ex. 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</a:rPr>
              <a:t>테니스 라켓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</a:rPr>
              <a:t>의자 다리</a:t>
            </a:r>
            <a:r>
              <a:rPr lang="en-US" altLang="ko-KR" sz="1400" b="0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ko-KR" altLang="en-US" sz="1400" b="0" i="0" u="none" strike="noStrike" dirty="0">
                <a:solidFill>
                  <a:srgbClr val="000000"/>
                </a:solidFill>
                <a:effectLst/>
              </a:rPr>
              <a:t>연의 줄 등 디테일</a:t>
            </a:r>
            <a:r>
              <a:rPr lang="ko-KR" altLang="en-US" sz="1400" dirty="0">
                <a:solidFill>
                  <a:srgbClr val="000000"/>
                </a:solidFill>
              </a:rPr>
              <a:t>한 부분은 흐릿함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lvl="1"/>
            <a:r>
              <a:rPr lang="en-US" altLang="ko-KR" sz="1600" dirty="0">
                <a:solidFill>
                  <a:srgbClr val="000000"/>
                </a:solidFill>
              </a:rPr>
              <a:t>HQ-SAM</a:t>
            </a:r>
          </a:p>
          <a:p>
            <a:pPr lvl="2"/>
            <a:r>
              <a:rPr lang="en" altLang="ko-KR" sz="1400" dirty="0">
                <a:solidFill>
                  <a:srgbClr val="000000"/>
                </a:solidFill>
              </a:rPr>
              <a:t>HQ-SAM</a:t>
            </a:r>
            <a:r>
              <a:rPr lang="ko-KR" altLang="en-US" sz="1400" dirty="0">
                <a:solidFill>
                  <a:srgbClr val="000000"/>
                </a:solidFill>
              </a:rPr>
              <a:t>은 세부 정보를 보완하지만</a:t>
            </a:r>
            <a:r>
              <a:rPr lang="en-US" altLang="ko-KR" sz="1400" dirty="0">
                <a:solidFill>
                  <a:srgbClr val="000000"/>
                </a:solidFill>
              </a:rPr>
              <a:t>, </a:t>
            </a:r>
            <a:r>
              <a:rPr lang="en" altLang="ko-KR" sz="1400" dirty="0">
                <a:solidFill>
                  <a:srgbClr val="000000"/>
                </a:solidFill>
              </a:rPr>
              <a:t>SAM</a:t>
            </a:r>
            <a:r>
              <a:rPr lang="ko-KR" altLang="en-US" sz="1400" dirty="0">
                <a:solidFill>
                  <a:srgbClr val="000000"/>
                </a:solidFill>
              </a:rPr>
              <a:t>의 전체 프레임워크와 분리되어 개선이 제한적</a:t>
            </a:r>
            <a:endParaRPr lang="en-US" altLang="ko-KR" sz="1400" dirty="0">
              <a:solidFill>
                <a:srgbClr val="000000"/>
              </a:solidFill>
            </a:endParaRPr>
          </a:p>
          <a:p>
            <a:pPr lvl="2"/>
            <a:endParaRPr lang="en-US" altLang="ko-KR" sz="1400" dirty="0">
              <a:solidFill>
                <a:srgbClr val="000000"/>
              </a:solidFill>
            </a:endParaRPr>
          </a:p>
          <a:p>
            <a:pPr lvl="2"/>
            <a:endParaRPr lang="en-US" altLang="ko-KR" sz="1400" dirty="0">
              <a:solidFill>
                <a:srgbClr val="000000"/>
              </a:solidFill>
            </a:endParaRPr>
          </a:p>
          <a:p>
            <a:pPr lvl="2"/>
            <a:endParaRPr lang="en-US" altLang="ko-KR" sz="1400" dirty="0">
              <a:solidFill>
                <a:srgbClr val="000000"/>
              </a:solidFill>
            </a:endParaRPr>
          </a:p>
          <a:p>
            <a:pPr lvl="2"/>
            <a:endParaRPr lang="en-US" altLang="ko-KR" sz="1400" dirty="0">
              <a:solidFill>
                <a:srgbClr val="000000"/>
              </a:solidFill>
            </a:endParaRPr>
          </a:p>
          <a:p>
            <a:pPr marL="914400" lvl="2" indent="0">
              <a:buNone/>
            </a:pPr>
            <a:endParaRPr lang="en-US" altLang="ko-KR" sz="1400" dirty="0">
              <a:solidFill>
                <a:srgbClr val="000000"/>
              </a:solidFill>
            </a:endParaRPr>
          </a:p>
          <a:p>
            <a:pPr marL="914400" lvl="2" indent="0">
              <a:buNone/>
            </a:pPr>
            <a:endParaRPr lang="en-US" altLang="ko-KR" sz="1400" dirty="0">
              <a:solidFill>
                <a:srgbClr val="000000"/>
              </a:solidFill>
            </a:endParaRPr>
          </a:p>
          <a:p>
            <a:pPr marL="914400" lvl="2" indent="0">
              <a:buNone/>
            </a:pPr>
            <a:r>
              <a:rPr kumimoji="1" lang="en-US" altLang="ko-KR" dirty="0"/>
              <a:t>Prompt Adapter</a:t>
            </a:r>
            <a:r>
              <a:rPr kumimoji="1" lang="ko-KR" altLang="en-US" dirty="0" err="1"/>
              <a:t>를</a:t>
            </a:r>
            <a:r>
              <a:rPr kumimoji="1" lang="ko-KR" altLang="en-US" dirty="0"/>
              <a:t>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도입하여 </a:t>
            </a:r>
            <a:r>
              <a:rPr lang="en" altLang="ko-KR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SAM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의 원래 구조를 유지하면서 세부 정보 학습을 강화하는 </a:t>
            </a:r>
            <a:r>
              <a:rPr lang="en-US" altLang="ko-KR" sz="1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Prompt Adapter SAM </a:t>
            </a:r>
            <a:r>
              <a:rPr lang="ko-KR" altLang="en-US" sz="1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제안</a:t>
            </a:r>
            <a:endParaRPr lang="en-US" altLang="ko-KR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</p:txBody>
      </p:sp>
      <p:sp>
        <p:nvSpPr>
          <p:cNvPr id="6" name="오른쪽 화살표[R] 5">
            <a:extLst>
              <a:ext uri="{FF2B5EF4-FFF2-40B4-BE49-F238E27FC236}">
                <a16:creationId xmlns:a16="http://schemas.microsoft.com/office/drawing/2014/main" id="{4A3E9908-DF86-604B-D857-0EF3A46FC685}"/>
              </a:ext>
            </a:extLst>
          </p:cNvPr>
          <p:cNvSpPr/>
          <p:nvPr/>
        </p:nvSpPr>
        <p:spPr>
          <a:xfrm>
            <a:off x="887458" y="4833422"/>
            <a:ext cx="359079" cy="38830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845EEE0-EFD3-4A30-68E6-FB11D6D245BE}"/>
              </a:ext>
            </a:extLst>
          </p:cNvPr>
          <p:cNvGrpSpPr/>
          <p:nvPr/>
        </p:nvGrpSpPr>
        <p:grpSpPr>
          <a:xfrm>
            <a:off x="8661401" y="2151282"/>
            <a:ext cx="1799534" cy="2492288"/>
            <a:chOff x="8942580" y="2433504"/>
            <a:chExt cx="1676399" cy="213329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D51FD477-34F2-593A-E810-271DB5E01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15063"/>
            <a:stretch/>
          </p:blipFill>
          <p:spPr>
            <a:xfrm>
              <a:off x="8942580" y="2433504"/>
              <a:ext cx="1676399" cy="162165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E8A5EC-E32E-3D18-D0BD-82E1E9DF6DB8}"/>
                </a:ext>
              </a:extLst>
            </p:cNvPr>
            <p:cNvSpPr txBox="1"/>
            <p:nvPr/>
          </p:nvSpPr>
          <p:spPr>
            <a:xfrm>
              <a:off x="9004434" y="4349453"/>
              <a:ext cx="1502575" cy="217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altLang="ko-KR" sz="1050" dirty="0">
                  <a:solidFill>
                    <a:srgbClr val="000000"/>
                  </a:solidFill>
                  <a:effectLst/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F: Feature Fusion Block</a:t>
              </a:r>
            </a:p>
          </p:txBody>
        </p: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1B8408B3-15D4-9823-3FF9-8DCDB5616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04434" y="4055163"/>
              <a:ext cx="1210155" cy="253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607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78527FE-1B74-E341-79EB-877263DC6C9D}"/>
              </a:ext>
            </a:extLst>
          </p:cNvPr>
          <p:cNvGrpSpPr/>
          <p:nvPr/>
        </p:nvGrpSpPr>
        <p:grpSpPr>
          <a:xfrm>
            <a:off x="333786" y="2011194"/>
            <a:ext cx="8536236" cy="1533222"/>
            <a:chOff x="333786" y="2011194"/>
            <a:chExt cx="8536236" cy="1533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FA0518-F440-3D88-9632-3E60F247AC88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Method 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F1561F-75E0-0F9A-9800-9A0B63259CFE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ko-KR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FE57E940-6336-5F59-AEBF-AC2B20A1A594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249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A79A60CB-4759-22EE-187A-26A419128B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ko-KR" dirty="0"/>
              <a:t>Method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262965-5D45-8389-A630-CD5FA4455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/>
              <a:t>Overview</a:t>
            </a:r>
          </a:p>
          <a:p>
            <a:pPr lvl="1"/>
            <a:r>
              <a:rPr kumimoji="1" lang="en-US" altLang="ko-KR" dirty="0"/>
              <a:t>Prompt adapter</a:t>
            </a:r>
          </a:p>
          <a:p>
            <a:pPr lvl="2"/>
            <a:r>
              <a:rPr kumimoji="1" lang="ko-KR" altLang="en-US" dirty="0"/>
              <a:t>프롬프트 자체를 최적화하여 </a:t>
            </a:r>
            <a:r>
              <a:rPr kumimoji="1" lang="en-US" altLang="ko-KR" dirty="0"/>
              <a:t>SAM</a:t>
            </a:r>
            <a:r>
              <a:rPr kumimoji="1" lang="ko-KR" altLang="en-US" dirty="0"/>
              <a:t>의 </a:t>
            </a:r>
            <a:r>
              <a:rPr kumimoji="1" lang="en-US" altLang="ko-KR" dirty="0"/>
              <a:t>mask</a:t>
            </a:r>
            <a:r>
              <a:rPr kumimoji="1" lang="ko-KR" altLang="en-US" dirty="0"/>
              <a:t> </a:t>
            </a:r>
            <a:r>
              <a:rPr kumimoji="1" lang="en-US" altLang="ko-KR" dirty="0"/>
              <a:t>decoder</a:t>
            </a:r>
            <a:r>
              <a:rPr kumimoji="1" lang="ko-KR" altLang="en-US" dirty="0"/>
              <a:t>가 더 세밀한 정보를 활용할 수 있도록 함</a:t>
            </a:r>
            <a:endParaRPr kumimoji="1" lang="en-US" altLang="ko-KR" dirty="0"/>
          </a:p>
          <a:p>
            <a:pPr lvl="2"/>
            <a:r>
              <a:rPr lang="en" altLang="ko-KR" dirty="0">
                <a:solidFill>
                  <a:srgbClr val="000000"/>
                </a:solidFill>
                <a:effectLst/>
                <a:latin typeface="Helvetica" pitchFamily="2" charset="0"/>
              </a:rPr>
              <a:t>Adaptive Detail Enhancement </a:t>
            </a:r>
            <a:r>
              <a:rPr lang="en-US" altLang="ko-KR" dirty="0">
                <a:solidFill>
                  <a:srgbClr val="000000"/>
                </a:solidFill>
                <a:effectLst/>
                <a:latin typeface="Helvetica" pitchFamily="2" charset="0"/>
              </a:rPr>
              <a:t>: </a:t>
            </a:r>
            <a:r>
              <a:rPr lang="en-US" altLang="ko-KR" dirty="0">
                <a:solidFill>
                  <a:srgbClr val="000000"/>
                </a:solidFill>
                <a:latin typeface="Helvetica" pitchFamily="2" charset="0"/>
              </a:rPr>
              <a:t>SAM image encoder</a:t>
            </a:r>
            <a:r>
              <a:rPr lang="ko-KR" altLang="en-US" dirty="0">
                <a:solidFill>
                  <a:srgbClr val="000000"/>
                </a:solidFill>
                <a:latin typeface="Helvetica" pitchFamily="2" charset="0"/>
              </a:rPr>
              <a:t>의 </a:t>
            </a:r>
            <a:r>
              <a:rPr lang="en-US" altLang="ko-KR" i="0" u="none" strike="noStrike" dirty="0">
                <a:solidFill>
                  <a:srgbClr val="000000"/>
                </a:solidFill>
                <a:effectLst/>
              </a:rPr>
              <a:t>16×16</a:t>
            </a:r>
            <a:r>
              <a:rPr lang="ko-KR" altLang="en-US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ko-KR" altLang="en-US" i="0" u="none" strike="noStrike" dirty="0" err="1">
                <a:solidFill>
                  <a:srgbClr val="000000"/>
                </a:solidFill>
                <a:effectLst/>
              </a:rPr>
              <a:t>다운샘플링으로</a:t>
            </a:r>
            <a:r>
              <a:rPr lang="ko-KR" altLang="en-US" i="0" u="none" strike="noStrike" dirty="0">
                <a:solidFill>
                  <a:srgbClr val="000000"/>
                </a:solidFill>
                <a:effectLst/>
              </a:rPr>
              <a:t> 손실된 세부 정보 보완</a:t>
            </a:r>
            <a:endParaRPr lang="en" altLang="ko-KR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lvl="2"/>
            <a:r>
              <a:rPr lang="en" altLang="ko-KR" dirty="0">
                <a:solidFill>
                  <a:srgbClr val="000000"/>
                </a:solidFill>
                <a:effectLst/>
                <a:latin typeface="Helvetica" pitchFamily="2" charset="0"/>
              </a:rPr>
              <a:t>Hard Point Mining </a:t>
            </a:r>
            <a:r>
              <a:rPr lang="en-US" altLang="ko-KR" dirty="0">
                <a:solidFill>
                  <a:srgbClr val="000000"/>
                </a:solidFill>
                <a:effectLst/>
                <a:latin typeface="Helvetica" pitchFamily="2" charset="0"/>
              </a:rPr>
              <a:t>:</a:t>
            </a:r>
            <a:r>
              <a:rPr lang="ko-KR" altLang="en-US" dirty="0">
                <a:solidFill>
                  <a:srgbClr val="000000"/>
                </a:solidFill>
                <a:effectLst/>
                <a:latin typeface="Helvetica" pitchFamily="2" charset="0"/>
              </a:rPr>
              <a:t> 중요한 특징 포인트를 찾아 </a:t>
            </a:r>
            <a:r>
              <a:rPr lang="en-US" altLang="ko-KR" dirty="0" err="1">
                <a:solidFill>
                  <a:srgbClr val="000000"/>
                </a:solidFill>
                <a:effectLst/>
                <a:latin typeface="Helvetica" pitchFamily="2" charset="0"/>
              </a:rPr>
              <a:t>segmentaion</a:t>
            </a:r>
            <a:r>
              <a:rPr lang="en-US" altLang="ko-KR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effectLst/>
                <a:latin typeface="Helvetica" pitchFamily="2" charset="0"/>
              </a:rPr>
              <a:t>성능 개선</a:t>
            </a:r>
            <a:endParaRPr lang="en" altLang="ko-KR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05A79AF-1E06-C5C2-587B-EDE9D353C8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998"/>
          <a:stretch/>
        </p:blipFill>
        <p:spPr>
          <a:xfrm>
            <a:off x="6197282" y="3087743"/>
            <a:ext cx="5827059" cy="3077478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61B7BC2-2B44-E704-C15E-FDA9CF44CA79}"/>
              </a:ext>
            </a:extLst>
          </p:cNvPr>
          <p:cNvSpPr/>
          <p:nvPr/>
        </p:nvSpPr>
        <p:spPr>
          <a:xfrm>
            <a:off x="6774520" y="3623808"/>
            <a:ext cx="3433404" cy="235998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EB68EFF-BB95-1374-0D04-7499CEFB42AA}"/>
              </a:ext>
            </a:extLst>
          </p:cNvPr>
          <p:cNvSpPr/>
          <p:nvPr/>
        </p:nvSpPr>
        <p:spPr>
          <a:xfrm>
            <a:off x="10307734" y="3623807"/>
            <a:ext cx="1070086" cy="235998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1AEDE6-5BD4-A85C-3FF2-497969649B9F}"/>
              </a:ext>
            </a:extLst>
          </p:cNvPr>
          <p:cNvSpPr txBox="1"/>
          <p:nvPr/>
        </p:nvSpPr>
        <p:spPr>
          <a:xfrm>
            <a:off x="7477350" y="6034415"/>
            <a:ext cx="20277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ko-KR" sz="1050" dirty="0">
                <a:solidFill>
                  <a:srgbClr val="0070C0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Adaptive Detail Enhancement </a:t>
            </a:r>
            <a:endParaRPr lang="ko-KR" altLang="en-US" sz="1050" dirty="0">
              <a:solidFill>
                <a:srgbClr val="0070C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C3AE42-E7C4-0EFD-81C1-BF2C35689530}"/>
              </a:ext>
            </a:extLst>
          </p:cNvPr>
          <p:cNvSpPr txBox="1"/>
          <p:nvPr/>
        </p:nvSpPr>
        <p:spPr>
          <a:xfrm>
            <a:off x="10307734" y="6043395"/>
            <a:ext cx="12981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ko-KR" sz="1050" dirty="0">
                <a:solidFill>
                  <a:srgbClr val="0070C0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Hard Point Mining </a:t>
            </a:r>
            <a:endParaRPr lang="ko-KR" altLang="en-US" sz="1050" dirty="0">
              <a:solidFill>
                <a:srgbClr val="0070C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2C85F43-387A-AA5C-8880-E271AF268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5" y="3087742"/>
            <a:ext cx="5153411" cy="3077478"/>
          </a:xfrm>
          <a:prstGeom prst="rect">
            <a:avLst/>
          </a:prstGeom>
        </p:spPr>
      </p:pic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id="{60590361-0D06-08C8-66AE-C4A765D1FBB9}"/>
              </a:ext>
            </a:extLst>
          </p:cNvPr>
          <p:cNvCxnSpPr>
            <a:cxnSpLocks/>
          </p:cNvCxnSpPr>
          <p:nvPr/>
        </p:nvCxnSpPr>
        <p:spPr>
          <a:xfrm flipV="1">
            <a:off x="5087366" y="3644082"/>
            <a:ext cx="1687154" cy="2018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[R] 9">
            <a:extLst>
              <a:ext uri="{FF2B5EF4-FFF2-40B4-BE49-F238E27FC236}">
                <a16:creationId xmlns:a16="http://schemas.microsoft.com/office/drawing/2014/main" id="{6D2B9B44-E7A7-EE62-E1BC-AAA6DC01E03A}"/>
              </a:ext>
            </a:extLst>
          </p:cNvPr>
          <p:cNvCxnSpPr>
            <a:cxnSpLocks/>
          </p:cNvCxnSpPr>
          <p:nvPr/>
        </p:nvCxnSpPr>
        <p:spPr>
          <a:xfrm>
            <a:off x="5087366" y="5983792"/>
            <a:ext cx="1674851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121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B7EA795-6935-0B45-2F6B-90F2E8C81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ko-KR" dirty="0"/>
              <a:t>Method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FA33F3-8220-A2E5-BBB8-E9A8BBD61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/>
              <a:t>Prompt adapter</a:t>
            </a:r>
            <a:endParaRPr kumimoji="1" lang="en" altLang="ko-KR" dirty="0"/>
          </a:p>
          <a:p>
            <a:pPr lvl="1"/>
            <a:r>
              <a:rPr kumimoji="1" lang="en" altLang="ko-KR" dirty="0"/>
              <a:t>Adaptive Detail Enhancement</a:t>
            </a:r>
          </a:p>
          <a:p>
            <a:pPr lvl="2"/>
            <a:r>
              <a:rPr kumimoji="1" lang="en" altLang="ko-KR" dirty="0"/>
              <a:t>Dense Prompt Compensation</a:t>
            </a:r>
          </a:p>
          <a:p>
            <a:pPr lvl="2"/>
            <a:r>
              <a:rPr kumimoji="1" lang="en" altLang="ko-KR" dirty="0"/>
              <a:t>Sparse Prompt Optimization</a:t>
            </a:r>
          </a:p>
          <a:p>
            <a:pPr lvl="2"/>
            <a:endParaRPr kumimoji="1" lang="en" altLang="ko-KR" dirty="0"/>
          </a:p>
          <a:p>
            <a:endParaRPr kumimoji="1" lang="ko-KR" altLang="en-US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8BA4056-B6EA-9903-7F11-98481C5FCB1C}"/>
              </a:ext>
            </a:extLst>
          </p:cNvPr>
          <p:cNvGrpSpPr/>
          <p:nvPr/>
        </p:nvGrpSpPr>
        <p:grpSpPr>
          <a:xfrm>
            <a:off x="3424720" y="2963330"/>
            <a:ext cx="5977560" cy="3341675"/>
            <a:chOff x="5033340" y="3031223"/>
            <a:chExt cx="5827059" cy="3188986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F12F2C5A-04DC-B9E5-2FEE-CCF524870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14998"/>
            <a:stretch/>
          </p:blipFill>
          <p:spPr>
            <a:xfrm>
              <a:off x="5033340" y="3031223"/>
              <a:ext cx="5827059" cy="3077478"/>
            </a:xfrm>
            <a:prstGeom prst="rect">
              <a:avLst/>
            </a:prstGeom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5537FDB2-30A2-B03A-C177-00E51E9ADCB5}"/>
                </a:ext>
              </a:extLst>
            </p:cNvPr>
            <p:cNvSpPr/>
            <p:nvPr/>
          </p:nvSpPr>
          <p:spPr>
            <a:xfrm>
              <a:off x="5610578" y="3530928"/>
              <a:ext cx="3433404" cy="235998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6A5539-D453-01E7-A70B-179FA75AA6BF}"/>
                </a:ext>
              </a:extLst>
            </p:cNvPr>
            <p:cNvSpPr txBox="1"/>
            <p:nvPr/>
          </p:nvSpPr>
          <p:spPr>
            <a:xfrm>
              <a:off x="6313408" y="5977895"/>
              <a:ext cx="2027743" cy="2423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altLang="ko-KR" sz="1050" dirty="0">
                  <a:solidFill>
                    <a:srgbClr val="0070C0"/>
                  </a:solidFill>
                  <a:effectLst/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Adaptive Detail Enhancement </a:t>
              </a:r>
              <a:endParaRPr lang="ko-KR" altLang="en-US" sz="1050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F83154B-F315-0521-948F-C99A8F7BBB0A}"/>
              </a:ext>
            </a:extLst>
          </p:cNvPr>
          <p:cNvSpPr/>
          <p:nvPr/>
        </p:nvSpPr>
        <p:spPr>
          <a:xfrm>
            <a:off x="4085447" y="3525062"/>
            <a:ext cx="1101233" cy="238896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1B5A990-2216-C442-0142-DDF3EDC9D22D}"/>
              </a:ext>
            </a:extLst>
          </p:cNvPr>
          <p:cNvSpPr/>
          <p:nvPr/>
        </p:nvSpPr>
        <p:spPr>
          <a:xfrm>
            <a:off x="5186680" y="3525062"/>
            <a:ext cx="2263140" cy="238896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61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C5964E31-56A4-5E3F-88F4-70F3F09F572C}"/>
              </a:ext>
            </a:extLst>
          </p:cNvPr>
          <p:cNvGrpSpPr/>
          <p:nvPr/>
        </p:nvGrpSpPr>
        <p:grpSpPr>
          <a:xfrm>
            <a:off x="6883490" y="2955201"/>
            <a:ext cx="5385413" cy="3341675"/>
            <a:chOff x="6472800" y="2652948"/>
            <a:chExt cx="5385413" cy="3341675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FD6B9555-6BC0-EC6F-D4BC-F673EE7BA808}"/>
                </a:ext>
              </a:extLst>
            </p:cNvPr>
            <p:cNvGrpSpPr/>
            <p:nvPr/>
          </p:nvGrpSpPr>
          <p:grpSpPr>
            <a:xfrm>
              <a:off x="6472800" y="2652948"/>
              <a:ext cx="5385413" cy="3341675"/>
              <a:chOff x="5610577" y="3031223"/>
              <a:chExt cx="5249821" cy="3188986"/>
            </a:xfrm>
          </p:grpSpPr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658790AD-9D28-DE5F-44B4-CB290F900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9906" b="14998"/>
              <a:stretch/>
            </p:blipFill>
            <p:spPr>
              <a:xfrm>
                <a:off x="5610577" y="3031223"/>
                <a:ext cx="5249821" cy="3077478"/>
              </a:xfrm>
              <a:prstGeom prst="rect">
                <a:avLst/>
              </a:prstGeom>
            </p:spPr>
          </p:pic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DA20C9CC-9023-391B-7DFA-64FC7B35379E}"/>
                  </a:ext>
                </a:extLst>
              </p:cNvPr>
              <p:cNvSpPr/>
              <p:nvPr/>
            </p:nvSpPr>
            <p:spPr>
              <a:xfrm>
                <a:off x="5610578" y="3574021"/>
                <a:ext cx="3433404" cy="235998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6E8E02-108D-3DE0-13CF-FF2BC0A4CD31}"/>
                  </a:ext>
                </a:extLst>
              </p:cNvPr>
              <p:cNvSpPr txBox="1"/>
              <p:nvPr/>
            </p:nvSpPr>
            <p:spPr>
              <a:xfrm>
                <a:off x="6313408" y="5977895"/>
                <a:ext cx="2027743" cy="242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" altLang="ko-KR" sz="1050" dirty="0">
                    <a:solidFill>
                      <a:srgbClr val="0070C0"/>
                    </a:solidFill>
                    <a:effectLst/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Adaptive Detail Enhancement </a:t>
                </a:r>
                <a:endParaRPr lang="ko-KR" altLang="en-US" sz="1050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p:grp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68E9FF1-6ED2-4B3F-4E6F-885AA30F17F7}"/>
                </a:ext>
              </a:extLst>
            </p:cNvPr>
            <p:cNvSpPr/>
            <p:nvPr/>
          </p:nvSpPr>
          <p:spPr>
            <a:xfrm>
              <a:off x="6537301" y="3264545"/>
              <a:ext cx="1101233" cy="2388960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A5A2C34-60DB-6927-EE44-BBAF8F44F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ko-KR" dirty="0"/>
              <a:t>Method </a:t>
            </a:r>
            <a:endParaRPr kumimoji="1"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DBF0AFC-813F-150D-4D5B-95B7994486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" altLang="ko-KR" dirty="0"/>
                  <a:t>Adaptive Detail Enhancement </a:t>
                </a:r>
              </a:p>
              <a:p>
                <a:pPr lvl="1"/>
                <a:r>
                  <a:rPr kumimoji="1" lang="en" altLang="ko-KR" dirty="0"/>
                  <a:t>Dense Prompt Compensation</a:t>
                </a:r>
              </a:p>
              <a:p>
                <a:pPr lvl="2"/>
                <a:r>
                  <a:rPr lang="en-US" altLang="ko-KR" dirty="0">
                    <a:solidFill>
                      <a:srgbClr val="000000"/>
                    </a:solidFill>
                    <a:latin typeface="-webkit-standard"/>
                  </a:rPr>
                  <a:t>Edge </a:t>
                </a:r>
                <a:r>
                  <a:rPr lang="ko-KR" altLang="en-US" dirty="0">
                    <a:solidFill>
                      <a:srgbClr val="000000"/>
                    </a:solidFill>
                    <a:latin typeface="-webkit-standard"/>
                  </a:rPr>
                  <a:t>정보를 추가하여  </a:t>
                </a:r>
                <a:r>
                  <a:rPr lang="en-US" altLang="ko-KR" dirty="0">
                    <a:solidFill>
                      <a:srgbClr val="000000"/>
                    </a:solidFill>
                    <a:latin typeface="-webkit-standard"/>
                  </a:rPr>
                  <a:t>16x16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-webkit-standard"/>
                  </a:rPr>
                  <a:t>다운샘플링</a:t>
                </a:r>
                <a:r>
                  <a:rPr lang="ko-KR" altLang="en-US" dirty="0">
                    <a:solidFill>
                      <a:srgbClr val="000000"/>
                    </a:solidFill>
                    <a:latin typeface="-webkit-standard"/>
                  </a:rPr>
                  <a:t> 과정에서 손실된 정보 보완</a:t>
                </a:r>
                <a:endParaRPr lang="en-US" altLang="ko-KR" dirty="0">
                  <a:solidFill>
                    <a:srgbClr val="000000"/>
                  </a:solidFill>
                  <a:latin typeface="-webkit-standard"/>
                </a:endParaRPr>
              </a:p>
              <a:p>
                <a:pPr lvl="3"/>
                <a:r>
                  <a:rPr lang="en-US" altLang="ko-KR" dirty="0">
                    <a:solidFill>
                      <a:srgbClr val="000000"/>
                    </a:solidFill>
                    <a:latin typeface="-webkit-standard"/>
                  </a:rPr>
                  <a:t>Edge</a:t>
                </a:r>
                <a:r>
                  <a:rPr lang="ko-KR" altLang="en-US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 정보는 </a:t>
                </a:r>
                <a:r>
                  <a:rPr lang="en" altLang="ko-KR" i="0" u="none" strike="noStrike" dirty="0">
                    <a:solidFill>
                      <a:srgbClr val="000000"/>
                    </a:solidFill>
                    <a:effectLst/>
                  </a:rPr>
                  <a:t>Canny Edge Detector</a:t>
                </a:r>
                <a:r>
                  <a:rPr lang="en" altLang="ko-KR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 </a:t>
                </a:r>
                <a:r>
                  <a:rPr lang="ko-KR" altLang="en-US" i="0" u="none" strike="noStrike" dirty="0">
                    <a:solidFill>
                      <a:srgbClr val="000000"/>
                    </a:solidFill>
                    <a:effectLst/>
                    <a:latin typeface="-webkit-standard"/>
                  </a:rPr>
                  <a:t> 활용하여 추출</a:t>
                </a:r>
                <a:endParaRPr lang="en-US" altLang="ko-KR" i="0" u="none" strike="noStrike" dirty="0">
                  <a:solidFill>
                    <a:srgbClr val="000000"/>
                  </a:solidFill>
                  <a:effectLst/>
                  <a:latin typeface="-webkit-standard"/>
                </a:endParaRPr>
              </a:p>
              <a:p>
                <a:pPr lvl="2"/>
                <a:r>
                  <a:rPr lang="en-US" altLang="ko-KR" i="0" u="none" strike="noStrike" dirty="0">
                    <a:solidFill>
                      <a:srgbClr val="000000"/>
                    </a:solidFill>
                    <a:effectLst/>
                  </a:rPr>
                  <a:t>Dense Prompt</a:t>
                </a:r>
                <a:r>
                  <a:rPr lang="ko-KR" altLang="en-US" i="0" u="none" strike="noStrike" dirty="0">
                    <a:solidFill>
                      <a:srgbClr val="000000"/>
                    </a:solidFill>
                    <a:effectLst/>
                  </a:rPr>
                  <a:t>가 더 정확한 정보를 반영하도록 개선</a:t>
                </a:r>
                <a:endParaRPr kumimoji="1" lang="en-US" altLang="ko-KR" i="0" u="none" strike="noStrike" dirty="0">
                  <a:solidFill>
                    <a:srgbClr val="000000"/>
                  </a:solidFill>
                  <a:effectLst/>
                  <a:latin typeface="-webkit-standard"/>
                </a:endParaRPr>
              </a:p>
              <a:p>
                <a:pPr lvl="3"/>
                <a:r>
                  <a:rPr kumimoji="1" lang="en-US" altLang="ko-KR" dirty="0">
                    <a:solidFill>
                      <a:srgbClr val="000000"/>
                    </a:solidFill>
                    <a:latin typeface="Helvetica" pitchFamily="2" charset="0"/>
                  </a:rPr>
                  <a:t> 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2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</m:sSub>
                  </m:oMath>
                </a14:m>
                <a:r>
                  <a:rPr kumimoji="1" lang="en-US" altLang="ko-KR" sz="1200" dirty="0">
                    <a:solidFill>
                      <a:srgbClr val="000000"/>
                    </a:solidFill>
                    <a:latin typeface="-webkit-standard"/>
                  </a:rPr>
                  <a:t> = </a:t>
                </a:r>
                <a:r>
                  <a:rPr kumimoji="1" lang="en-US" altLang="ko-KR" sz="1200" b="1" dirty="0">
                    <a:solidFill>
                      <a:srgbClr val="000000"/>
                    </a:solidFill>
                    <a:latin typeface="-webkit-standard"/>
                  </a:rPr>
                  <a:t>PA-SAM</a:t>
                </a:r>
                <a:r>
                  <a:rPr kumimoji="1" lang="ko-KR" altLang="en-US" sz="1200" b="1" dirty="0">
                    <a:solidFill>
                      <a:srgbClr val="000000"/>
                    </a:solidFill>
                    <a:latin typeface="-webkit-standard"/>
                  </a:rPr>
                  <a:t>의 </a:t>
                </a:r>
                <a:r>
                  <a:rPr kumimoji="1" lang="en-US" altLang="ko-KR" sz="1200" b="1" dirty="0">
                    <a:solidFill>
                      <a:srgbClr val="000000"/>
                    </a:solidFill>
                    <a:latin typeface="-webkit-standard"/>
                  </a:rPr>
                  <a:t>Dense Prompt</a:t>
                </a:r>
              </a:p>
              <a:p>
                <a:pPr lvl="4"/>
                <a14:m>
                  <m:oMath xmlns:m="http://schemas.openxmlformats.org/officeDocument/2006/math">
                    <m:r>
                      <a:rPr kumimoji="1" lang="en-US" altLang="ko-KR" sz="1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𝐶𝑅𝑀</m:t>
                    </m:r>
                  </m:oMath>
                </a14:m>
                <a:r>
                  <a:rPr kumimoji="1" lang="en-US" altLang="ko-KR" sz="1100" b="0" dirty="0">
                    <a:solidFill>
                      <a:srgbClr val="000000"/>
                    </a:solidFill>
                    <a:latin typeface="-webkit-standard"/>
                  </a:rPr>
                  <a:t> (Consistent Representation Module) </a:t>
                </a:r>
                <a:r>
                  <a:rPr kumimoji="1" lang="en-US" altLang="ko-KR" sz="1100" b="0" dirty="0">
                    <a:solidFill>
                      <a:srgbClr val="000000"/>
                    </a:solidFill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= </a:t>
                </a:r>
                <a:r>
                  <a:rPr kumimoji="1" lang="ko-KR" altLang="en-US" sz="1100" b="0" dirty="0">
                    <a:solidFill>
                      <a:srgbClr val="000000"/>
                    </a:solidFill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일관된 표현 유지하는 모듈</a:t>
                </a:r>
                <a:endParaRPr kumimoji="1" lang="en-US" altLang="ko-KR" sz="1100" b="0" dirty="0">
                  <a:solidFill>
                    <a:srgbClr val="000000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ko-KR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ko-KR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kumimoji="1" lang="en-US" altLang="ko-KR" sz="1100" dirty="0">
                    <a:solidFill>
                      <a:srgbClr val="000000"/>
                    </a:solidFill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 : convolution </a:t>
                </a:r>
                <a:r>
                  <a:rPr kumimoji="1" lang="ko-KR" altLang="en-US" sz="1100" dirty="0">
                    <a:solidFill>
                      <a:srgbClr val="000000"/>
                    </a:solidFill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연산</a:t>
                </a:r>
                <a:endParaRPr kumimoji="1" lang="en-US" altLang="ko-KR" sz="1100" dirty="0">
                  <a:solidFill>
                    <a:srgbClr val="000000"/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  <a:p>
                <a:pPr lvl="4"/>
                <a14:m>
                  <m:oMath xmlns:m="http://schemas.openxmlformats.org/officeDocument/2006/math">
                    <m:r>
                      <a:rPr kumimoji="1" lang="en-US" altLang="ko-KR" sz="11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kumimoji="1" lang="en-US" altLang="ko-KR" sz="1100" b="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 : </a:t>
                </a:r>
                <a:r>
                  <a:rPr kumimoji="1" lang="ko-KR" altLang="en-US" sz="1100" b="0" dirty="0" err="1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원본이미지</a:t>
                </a:r>
                <a:endParaRPr kumimoji="1" lang="en-US" altLang="ko-KR" sz="1100" b="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  <a:p>
                <a:pPr lvl="4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ko-KR" altLang="en-US" sz="1100" i="1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kumimoji="1" lang="en-US" altLang="ko-KR" sz="11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kumimoji="1" lang="en-US" altLang="ko-KR" sz="1100" b="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 : Canny </a:t>
                </a:r>
                <a:r>
                  <a:rPr kumimoji="1" lang="ko-KR" altLang="en-US" sz="11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연산자로 추출한 </a:t>
                </a:r>
                <a:r>
                  <a:rPr kumimoji="1" lang="ko-KR" altLang="en-US" sz="1100" dirty="0" err="1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엣지</a:t>
                </a:r>
                <a:r>
                  <a:rPr kumimoji="1" lang="ko-KR" altLang="en-US" sz="1100" dirty="0">
                    <a:latin typeface="KoPubWorld돋움체 Light" panose="00000300000000000000" pitchFamily="2" charset="-127"/>
                    <a:ea typeface="KoPubWorld돋움체 Light" panose="00000300000000000000" pitchFamily="2" charset="-127"/>
                    <a:cs typeface="KoPubWorld돋움체 Light" panose="00000300000000000000" pitchFamily="2" charset="-127"/>
                  </a:rPr>
                  <a:t> 정보</a:t>
                </a:r>
                <a:endParaRPr kumimoji="1" lang="en-US" altLang="ko-KR" sz="1100" b="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endParaRPr>
              </a:p>
              <a:p>
                <a:pPr lvl="4"/>
                <a:endParaRPr kumimoji="1"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DBF0AFC-813F-150D-4D5B-95B799448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DED5270C-3985-237D-DC03-FF57516ED4E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199" b="9551"/>
          <a:stretch/>
        </p:blipFill>
        <p:spPr>
          <a:xfrm>
            <a:off x="1991562" y="2955201"/>
            <a:ext cx="2310420" cy="35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26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8503</TotalTime>
  <Words>1134</Words>
  <Application>Microsoft Office PowerPoint</Application>
  <PresentationFormat>와이드스크린</PresentationFormat>
  <Paragraphs>215</Paragraphs>
  <Slides>19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33" baseType="lpstr">
      <vt:lpstr>fkGroteskNeue</vt:lpstr>
      <vt:lpstr>KoPubWorld돋움체 Bold</vt:lpstr>
      <vt:lpstr>KoPubWorld돋움체 Light</vt:lpstr>
      <vt:lpstr>KoPubWorld돋움체 Medium</vt:lpstr>
      <vt:lpstr>Malgun Gothic Semilight</vt:lpstr>
      <vt:lpstr>-webkit-standard</vt:lpstr>
      <vt:lpstr>맑은 고딕</vt:lpstr>
      <vt:lpstr>Arial</vt:lpstr>
      <vt:lpstr>Calibri</vt:lpstr>
      <vt:lpstr>Calibri Light</vt:lpstr>
      <vt:lpstr>Cambria Math</vt:lpstr>
      <vt:lpstr>Helvetica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권지윤</cp:lastModifiedBy>
  <cp:revision>728</cp:revision>
  <dcterms:created xsi:type="dcterms:W3CDTF">2022-02-02T04:32:22Z</dcterms:created>
  <dcterms:modified xsi:type="dcterms:W3CDTF">2025-02-12T07:51:52Z</dcterms:modified>
</cp:coreProperties>
</file>