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9.xml" ContentType="application/vnd.openxmlformats-officedocument.presentationml.notesSlide+xml"/>
  <Override PartName="/ppt/ink/ink12.xml" ContentType="application/inkml+xml"/>
  <Override PartName="/ppt/notesSlides/notesSlide2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24"/>
  </p:notesMasterIdLst>
  <p:handoutMasterIdLst>
    <p:handoutMasterId r:id="rId25"/>
  </p:handoutMasterIdLst>
  <p:sldIdLst>
    <p:sldId id="342" r:id="rId2"/>
    <p:sldId id="351" r:id="rId3"/>
    <p:sldId id="813" r:id="rId4"/>
    <p:sldId id="352" r:id="rId5"/>
    <p:sldId id="843" r:id="rId6"/>
    <p:sldId id="842" r:id="rId7"/>
    <p:sldId id="844" r:id="rId8"/>
    <p:sldId id="845" r:id="rId9"/>
    <p:sldId id="805" r:id="rId10"/>
    <p:sldId id="795" r:id="rId11"/>
    <p:sldId id="846" r:id="rId12"/>
    <p:sldId id="847" r:id="rId13"/>
    <p:sldId id="848" r:id="rId14"/>
    <p:sldId id="849" r:id="rId15"/>
    <p:sldId id="851" r:id="rId16"/>
    <p:sldId id="850" r:id="rId17"/>
    <p:sldId id="838" r:id="rId18"/>
    <p:sldId id="836" r:id="rId19"/>
    <p:sldId id="852" r:id="rId20"/>
    <p:sldId id="853" r:id="rId21"/>
    <p:sldId id="806" r:id="rId22"/>
    <p:sldId id="388" r:id="rId23"/>
  </p:sldIdLst>
  <p:sldSz cx="12192000" cy="6858000"/>
  <p:notesSz cx="6831013" cy="9853613"/>
  <p:embeddedFontLst>
    <p:embeddedFont>
      <p:font typeface="Cambria Math" panose="02040503050406030204" pitchFamily="18" charset="0"/>
      <p:regular r:id="rId26"/>
    </p:embeddedFont>
    <p:embeddedFont>
      <p:font typeface="KoPubWorld돋움체 Bold" panose="00000800000000000000" pitchFamily="2" charset="-127"/>
      <p:bold r:id="rId27"/>
    </p:embeddedFont>
    <p:embeddedFont>
      <p:font typeface="KoPubWorld돋움체 Medium" panose="00000600000000000000" pitchFamily="2" charset="-127"/>
      <p:regular r:id="rId28"/>
    </p:embeddedFont>
    <p:embeddedFont>
      <p:font typeface="Malgun Gothic Semilight" panose="020B0502040204020203" pitchFamily="50" charset="-127"/>
      <p:regular r:id="rId29"/>
    </p:embeddedFont>
    <p:embeddedFont>
      <p:font typeface="times" panose="02020603050405020304" pitchFamily="18" charset="0"/>
      <p:regular r:id="rId30"/>
      <p:bold r:id="rId31"/>
      <p:italic r:id="rId32"/>
      <p:boldItalic r:id="rId33"/>
    </p:embeddedFont>
    <p:embeddedFont>
      <p:font typeface="Wingdings 2" panose="05020102010507070707" pitchFamily="18" charset="2"/>
      <p:regular r:id="rId34"/>
    </p:embeddedFont>
    <p:embeddedFont>
      <p:font typeface="맑은 고딕" panose="020B0503020000020004" pitchFamily="50" charset="-127"/>
      <p:regular r:id="rId35"/>
      <p:bold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7"/>
    <a:srgbClr val="92D050"/>
    <a:srgbClr val="FF0000"/>
    <a:srgbClr val="4256D9"/>
    <a:srgbClr val="49D99B"/>
    <a:srgbClr val="000000"/>
    <a:srgbClr val="FFFFFF"/>
    <a:srgbClr val="FFC000"/>
    <a:srgbClr val="F2F2F2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1" autoAdjust="0"/>
    <p:restoredTop sz="89818" autoAdjust="0"/>
  </p:normalViewPr>
  <p:slideViewPr>
    <p:cSldViewPr snapToGrid="0" showGuides="1">
      <p:cViewPr varScale="1">
        <p:scale>
          <a:sx n="99" d="100"/>
          <a:sy n="99" d="100"/>
        </p:scale>
        <p:origin x="1362" y="90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2025-06-24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2:11:33.7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573 0 24575,'-2'7'0,"1"-1"0,-2 0 0,1 0 0,0 0 0,-1 0 0,0-1 0,0 1 0,-1-1 0,-5 7 0,-5 9 0,-52 108 0,-99 270 0,105-241 0,25-59 0,4 2 0,-27 144 0,-12 213 0,61-395 0,-23 383 0,31 3 0,3-234 0,2-98 0,5 1 0,23 117 0,63 227 0,-91-445 0,29 108 0,68 165 0,-18-59 0,73 171 0,-79-223 0,-61-142-455,-2 1 0,17 66 0,-28-87-6371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8:00:20.19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0 561 24575,'85'3'0,"-49"-1"0,0-1 0,0-2 0,60-9 0,-89 9 0,-1-2 0,1 1 0,0-1 0,-1 0 0,0 0 0,0-1 0,0 1 0,0-2 0,0 1 0,8-9 0,46-58 0,-14 15 0,-33 43 0,-1-2 0,-1 1 0,0-1 0,-1-1 0,-1 0 0,0 0 0,-1-1 0,-1 0 0,0-1 0,-2 1 0,0-1 0,-1 0 0,0-1 0,-2 1 0,0 0 0,-1-1 0,-2-31 0,1 44 0,-5-33 0,5 39 0,-1 0 0,1-1 0,0 1 0,0-1 0,0 1 0,-1 0 0,1-1 0,0 1 0,0 0 0,-1 0 0,1-1 0,0 1 0,-1 0 0,1 0 0,0-1 0,-1 1 0,1 0 0,0 0 0,-1 0 0,1 0 0,-1-1 0,1 1 0,0 0 0,-1 0 0,1 0 0,-1 0 0,1 0 0,0 0 0,-1 0 0,-19 13 0,-86 100-1365,94-98-5461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8:00:24.10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24575,'5'0'0,"5"5"0,2 5 0,3 2 0,4 3 0,2 4 0,-1 3 0,-1-3 0,-2 1 0,-5-3-8191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8:00:24.10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24575,'5'0'0,"5"5"0,2 5 0,3 2 0,4 3 0,2 4 0,-1 3 0,-1-3 0,-2 1 0,-5-3-8191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8:00:24.10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24575,'5'0'0,"5"5"0,2 5 0,3 2 0,4 3 0,2 4 0,-1 3 0,-1-3 0,-2 1 0,-5-3-8191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04:01:32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24575,'-11'135'0,"8"-106"0,2-26 0,1 0 0,0 1 0,-1-1 0,1 0 0,0 1 0,1-1 0,-1 0 0,1 0 0,-1 1 0,1-1 0,0 0 0,0 0 0,2 3 0,-2-4 0,0 0 0,1-1 0,-1 1 0,1-1 0,-1 1 0,1-1 0,-1 0 0,1 1 0,0-1 0,0 0 0,0-1 0,0 1 0,0 0 0,-1 0 0,1-1 0,0 1 0,1-1 0,-1 0 0,0 1 0,0-1 0,2-1 0,92 12-1365,-82-9-5461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04:01:33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0 288 24575,'1'-4'0,"-1"0"0,1 0 0,0 1 0,1-1 0,-1 0 0,0 0 0,1 0 0,0 1 0,0-1 0,0 1 0,0 0 0,1-1 0,-1 1 0,1 0 0,0 0 0,-1 1 0,5-4 0,7-6 0,1 1 0,18-10 0,-33 20 0,42-24 0,1 2 0,1 2 0,1 1 0,0 3 0,1 2 0,1 2 0,56-7 0,202-4 0,2 25 0,-139 1 0,-123-1 0,-1 2 0,45 8 0,-68-7 0,1 2 0,-1 0 0,0 1 0,0 2 0,-1 0 0,20 12 0,-17-7-112,5 2-139,0 2 1,-1 1-1,-1 1 1,44 43-1,-59-49-6575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04:01:34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24575,'3'0'0,"4"0"0,4 3 0,4 5 0,1 0 0,2 0 0,0-3 0,-8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4T04:01:35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0 143 24575,'27'0'0,"4"-1"0,-1 1 0,0 2 0,1 1 0,55 14 0,-61-9 0,-1 1 0,27 14 0,-49-22 0,-1 0 0,1-1 0,0 1 0,0-1 0,-1 1 0,1-1 0,0 0 0,0 0 0,0 0 0,0 0 0,-1 0 0,1 0 0,0 0 0,0-1 0,0 1 0,-1-1 0,1 1 0,0-1 0,-1 0 0,1 0 0,0 0 0,-1 0 0,1 0 0,-1 0 0,1 0 0,-1-1 0,0 1 0,1 0 0,-1-1 0,0 1 0,0-1 0,1-1 0,5-8 0,0-1 0,0 0 0,7-20 0,-6 15 0,2-6-682,27-42-1,-27 51-6143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8:39:09.1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1424 24575,'0'-20'0,"11"-286"0,-6 262 0,2 0 0,2 0 0,1 1 0,31-77 0,-25 82 0,1 0 0,2 1 0,1 1 0,2 1 0,1 1 0,2 1 0,1 1 0,2 1 0,54-47 0,-45 47 0,-10 8 0,1 2 0,32-20 0,9-2 0,-38 23 0,2 0 0,46-19 0,-46 25 0,-8 3 0,1 1 0,0 1 0,52-10 0,159-33 0,-224 50-151,-1 0-1,0-2 0,0 1 0,0-2 1,0 0-1,-1 0 0,1-1 1,11-8-1,-6 2-6674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8:39:10.1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24575,'8'0'0,"0"1"0,0 1 0,0-1 0,0 1 0,-1 1 0,1 0 0,-1 0 0,1 0 0,-1 1 0,7 4 0,-9-5 0,-1-1 0,0 1 0,1 0 0,-2 1 0,1-1 0,0 1 0,-1-1 0,1 1 0,-1 0 0,0 1 0,0-1 0,-1 0 0,1 1 0,-1-1 0,0 1 0,3 9 0,-6-8 0,1 0 0,-1-1 0,0 1 0,-1-1 0,1 1 0,-1-1 0,0 1 0,0-1 0,-1 0 0,1 0 0,-1 0 0,0-1 0,-1 1 0,1 0 0,-1-1 0,-7 6 0,-20 33 0,-2 27-1365,25-53-5461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5:06:53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27 24575,'-2'0'0,"0"-2"0,0-1 0,1-3 0,1 1 0,3 0 0,3 2 0,3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5:06:58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24575,'133'-2'0,"136"4"0,-58 7 0,-88-1 43,68 2-1451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5:07:00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23424,'36'899'0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5:07:03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0 24575,'-2'0'0,"-1"0"0,-2 0 0,-2 0 0,-1 0 0,-1 0 0,0 0 0,0 0 0,-1 0 0,1 0 0,0 0 0,0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5:07:06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1679 169 24575,'-1'-4'0,"0"0"0,0 1 0,-1 0 0,1-1 0,-1 1 0,0 0 0,0 0 0,0 0 0,-1 0 0,1 0 0,-1 0 0,1 1 0,-6-5 0,-42-29 0,25 22 0,-1 2 0,-1 0 0,0 2 0,-1 1 0,0 2 0,0 0 0,0 2 0,-1 1 0,-56 0 0,63 4 0,0 0 0,1 2 0,-1 1 0,1 0 0,-1 2 0,1 0 0,0 2 0,-25 10 0,-66 30 0,49-21 0,-75 40 0,-563 263-1028,668-315 691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3T05:07:07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24575,'-10'62'0,"7"-53"0,1-1 0,1 1 0,-1-1 0,1 1 0,1 0 0,0 0 0,1 14 0,0-21 0,-1 0 0,1 0 0,0-1 0,0 1 0,0 0 0,0 0 0,0 0 0,0-1 0,1 1 0,-1-1 0,1 1 0,-1-1 0,1 0 0,-1 1 0,1-1 0,0 0 0,0 0 0,-1 0 0,1 0 0,3 1 0,45 12 0,-30-10 0,49 16-682,100 45-1,-154-58-6143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2025-06-24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102" y="4742051"/>
            <a:ext cx="546481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4C9F7-A436-7898-85AA-60BC782EF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75B11D9-14C5-DA33-E49A-53FF8FC25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F130E75-99DC-BD4F-BCDE-2E2259C3C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0547B0-6862-C6F0-3B76-2652CD6D1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9577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5790E-B31A-D441-4DC7-C272DD0B9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99CA3C0-0B9C-2DD7-5669-9E5C261CE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256D14C-2580-7F8F-F814-68C40DFF0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EE02B5-B212-147E-4B83-1C7F95936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7569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F1B60-9AE0-2BBF-B460-45073D72C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8D0A1C1-9545-0320-9C62-AEA3B7FDF1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F1C9E7C-0231-157F-FBE9-A8DC87F88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7CF2BE-3E14-E007-1D16-BA489742C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340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DDA1B-A39A-AF2C-0D84-37C22EB03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B82CEC3-1CAC-FEA8-A855-12A570ADB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88594E-7D2E-1D5C-9283-E6EBEE9E6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C18ED8-6CDB-A718-7635-F28BCC77E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0175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1500F-3160-05D1-4CF4-4412AF931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FCDAAE1-E6F9-CB18-FB42-E5588B198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83C0015-77D6-C274-54B1-5070314B0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0CBCAE-D2DA-0B60-8DF0-400CBF1B0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5967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580EA-79CB-36B9-B51F-5D11B6956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65AB238-22E8-384A-7257-3EE98F060D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0DFED49-9082-9A53-9350-7B6200FFB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0E33A07-932E-5F54-2D71-DB49A67A8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8108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D9D25-76F9-57F0-BC15-9C0A7937D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B5CB24-852B-0F9A-BB9E-371D4B3B0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5DD6A41-010A-99A9-78E3-E6701B388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C189E3-B0D3-67D9-57DD-D88851911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7270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45516-F142-364B-06C6-FBB5B434C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68E1788-D305-B284-5F53-29F93D18F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F6FB6B4-36AC-FA49-05BE-88563296F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F13C12-5DA7-A5EF-C4F8-57CCE40FBD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805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B05D2-8370-7208-F7B5-E1F5FC693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26226E9-33A1-A8B1-A9FE-B00FD6FAF9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16EE24F-C2C6-3B19-F3C7-1A1B390FB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67FB6C-BCCC-F801-6E9A-88010F0B1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5194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0395A-F847-D606-7483-EBE020DCC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A8105DF-9869-2B81-9301-49B79690B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738A33E-0D13-5DDD-8613-57BF2A1D7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75EF59-B518-FCB4-EECA-99132B272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127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목차는 다음과 같습니다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0725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2D54A-1206-F80B-FCE1-8F007C638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6163B8-8A2C-101E-A906-51DF40E52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1A46D02-8CFA-DB55-A45B-898B51749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1904D6-A6E4-43CB-195A-0C9459C86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0650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45516-F142-364B-06C6-FBB5B434C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68E1788-D305-B284-5F53-29F93D18F8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F6FB6B4-36AC-FA49-05BE-88563296F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F13C12-5DA7-A5EF-C4F8-57CCE40FBD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805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본 연구에서는 초음파 영상의 한계점들을 극복하기 위해</a:t>
            </a:r>
            <a:r>
              <a:rPr lang="en-US" altLang="ko-KR" dirty="0"/>
              <a:t>, </a:t>
            </a:r>
            <a:r>
              <a:rPr lang="ko-KR" altLang="en-US" dirty="0"/>
              <a:t>교차 </a:t>
            </a:r>
            <a:r>
              <a:rPr lang="ko-KR" altLang="en-US" dirty="0" err="1"/>
              <a:t>모달리티</a:t>
            </a:r>
            <a:r>
              <a:rPr lang="ko-KR" altLang="en-US" dirty="0"/>
              <a:t> 정렬</a:t>
            </a:r>
            <a:r>
              <a:rPr lang="en-US" altLang="ko-KR" dirty="0"/>
              <a:t>(Cross-Modality Alignment)</a:t>
            </a:r>
            <a:r>
              <a:rPr lang="ko-KR" altLang="en-US" dirty="0"/>
              <a:t>과 </a:t>
            </a:r>
            <a:r>
              <a:rPr lang="en-US" altLang="ko-KR" dirty="0"/>
              <a:t>Two-way Cross-Attention</a:t>
            </a:r>
            <a:r>
              <a:rPr lang="ko-KR" altLang="en-US" dirty="0"/>
              <a:t>을 기반으로 한 </a:t>
            </a:r>
            <a:r>
              <a:rPr lang="en-US" altLang="ko-KR" b="1" dirty="0"/>
              <a:t>Auto-Prompt </a:t>
            </a:r>
            <a:r>
              <a:rPr lang="ko-KR" altLang="en-US" b="1" dirty="0"/>
              <a:t>모듈을 제안합니다</a:t>
            </a:r>
            <a:r>
              <a:rPr lang="en-US" altLang="ko-KR" b="1" dirty="0"/>
              <a:t>.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579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09C4D-8BD6-F0CE-2F52-643AF399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BFBBD12-CAE4-DD21-0290-9784D0E16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82B53C4-DB44-D3E9-5A9B-12F324A78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7ABBD9-5372-7273-BB09-A7710D5C5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8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074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B9039-9E9C-E578-06C5-257FAC6E5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C6B5BDC-6710-56D9-E2E4-83D5CF0000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DB7EFDD-84BC-13B3-132F-E7FE92135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BED7B5-6DC3-8570-BB6D-325B236B9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736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744FF-E650-3935-EE98-081B37E05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2A744B5-9F96-1DE0-25E8-B7963666A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3B23435-6F86-7B88-DCB5-73DCBBC6D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D353C7-A564-8D74-764E-A684DFED2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870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937BF-B741-0D1E-A49A-838759BC5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1943FB-B6D8-193A-A70F-8CFE68E96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B9693FE-0A96-BD85-E4BA-F0EB2678D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383E907-C1F5-3DA2-A6E3-A51AE6BA56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9743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A5A25-5D70-45D8-4B88-F9C32A3F6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10923D6-6720-DF1A-416A-EC5FA2161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BD44B4E-3141-3333-CCB8-A0292242A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F6DD7C-570E-05BC-7BAD-1BC0F9536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52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AA92C-546D-52DA-F106-982A9B73F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7A8A4C-B366-6AB7-D5F1-DA86F3455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0375" y="1231900"/>
            <a:ext cx="5910263" cy="3325813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C42AB3D-4610-6D27-7650-10B048107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835F12-8365-82A8-6076-76420D8E99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174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8.xml"/><Relationship Id="rId3" Type="http://schemas.openxmlformats.org/officeDocument/2006/relationships/image" Target="../media/image21.png"/><Relationship Id="rId7" Type="http://schemas.openxmlformats.org/officeDocument/2006/relationships/customXml" Target="../ink/ink5.xml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customXml" Target="../ink/ink6.xml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39.png"/><Relationship Id="rId4" Type="http://schemas.openxmlformats.org/officeDocument/2006/relationships/customXml" Target="../ink/ink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customXml" Target="../ink/ink17.xml"/><Relationship Id="rId3" Type="http://schemas.openxmlformats.org/officeDocument/2006/relationships/image" Target="../media/image42.png"/><Relationship Id="rId7" Type="http://schemas.openxmlformats.org/officeDocument/2006/relationships/customXml" Target="../ink/ink14.xm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16.xml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customXml" Target="../ink/ink13.xml"/><Relationship Id="rId9" Type="http://schemas.openxmlformats.org/officeDocument/2006/relationships/customXml" Target="../ink/ink15.xml"/><Relationship Id="rId1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1214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spc="-150" dirty="0" err="1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SurgicalSAM</a:t>
            </a:r>
            <a:r>
              <a:rPr lang="en-US" altLang="ko-KR" sz="30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: Efficient Class </a:t>
            </a:r>
            <a:r>
              <a:rPr lang="en-US" altLang="ko-KR" sz="3000" spc="-150" dirty="0" err="1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Promptable</a:t>
            </a:r>
            <a:r>
              <a:rPr lang="en-US" altLang="ko-KR" sz="30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Surgical Instrument Segmentation (AAAI</a:t>
            </a:r>
            <a:r>
              <a:rPr lang="ko-KR" altLang="en-US" sz="30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30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2024)</a:t>
            </a:r>
            <a:endParaRPr lang="ko-KR" altLang="en-US" sz="30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>
            <a:cxnSpLocks/>
          </p:cNvCxnSpPr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6624D4C-2737-51BA-C6CC-602E7FC1694B}"/>
              </a:ext>
            </a:extLst>
          </p:cNvPr>
          <p:cNvSpPr txBox="1"/>
          <p:nvPr/>
        </p:nvSpPr>
        <p:spPr>
          <a:xfrm>
            <a:off x="6910831" y="3618187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2024.06.24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Seungha Noh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1CBC8-75FA-0A5B-B3AC-8E1BF5CF2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7AEFCC1-0B69-86AA-DD88-DC1EAA51DD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4BA3A899-3012-1A81-AD38-9770D51DD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262" y="789577"/>
                <a:ext cx="11358116" cy="52788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20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6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1800" dirty="0"/>
                  <a:t>Overview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600" dirty="0"/>
                  <a:t>핵심 목표</a:t>
                </a:r>
                <a:r>
                  <a:rPr lang="en-US" altLang="ko-KR" sz="1600" dirty="0"/>
                  <a:t>: </a:t>
                </a:r>
                <a:r>
                  <a:rPr lang="fr-FR" altLang="ko-KR" sz="1600" dirty="0"/>
                  <a:t>Class-Promptable Surgical Instrument Segmentation</a:t>
                </a: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사용자가 입력하는 </a:t>
                </a:r>
                <a:r>
                  <a:rPr lang="en-US" altLang="ko-KR" sz="1400" dirty="0"/>
                  <a:t>class </a:t>
                </a:r>
                <a14:m>
                  <m:oMath xmlns:m="http://schemas.openxmlformats.org/officeDocument/2006/math">
                    <m:r>
                      <a:rPr lang="en-US" altLang="ko-KR" sz="14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ko-KR" altLang="en-US" sz="1400" dirty="0"/>
                  <a:t>에 부합하는 마스크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ko-KR" altLang="en-US" sz="1400" dirty="0"/>
                  <a:t>를 자동으로 생성하는 것을 목표로 함</a:t>
                </a:r>
                <a:endParaRPr lang="en-US" altLang="ko-KR" sz="1400" dirty="0"/>
              </a:p>
              <a:p>
                <a:pPr marL="914400" lvl="2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𝑀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𝑐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)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𝑆𝑢𝑟𝑔𝑖𝑐𝑎𝑙𝑆𝐴𝑀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𝐼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𝑐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)</m:t>
                      </m:r>
                    </m:oMath>
                  </m:oMathPara>
                </a14:m>
                <a:endParaRPr lang="en-US" altLang="ko-KR" dirty="0"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dirty="0"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sz="1600" dirty="0"/>
              </a:p>
            </p:txBody>
          </p:sp>
        </mc:Choice>
        <mc:Fallback xmlns="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4BA3A899-3012-1A81-AD38-9770D51DD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2" y="789577"/>
                <a:ext cx="11358116" cy="5278845"/>
              </a:xfrm>
              <a:prstGeom prst="rect">
                <a:avLst/>
              </a:prstGeom>
              <a:blipFill>
                <a:blip r:embed="rId3"/>
                <a:stretch>
                  <a:fillRect l="-2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>
            <a:extLst>
              <a:ext uri="{FF2B5EF4-FFF2-40B4-BE49-F238E27FC236}">
                <a16:creationId xmlns:a16="http://schemas.microsoft.com/office/drawing/2014/main" id="{8BC23CA7-AFF0-0D15-F2F8-93E70EB21804}"/>
              </a:ext>
            </a:extLst>
          </p:cNvPr>
          <p:cNvGrpSpPr/>
          <p:nvPr/>
        </p:nvGrpSpPr>
        <p:grpSpPr>
          <a:xfrm>
            <a:off x="2123866" y="2883105"/>
            <a:ext cx="7157816" cy="3185317"/>
            <a:chOff x="2210493" y="3265884"/>
            <a:chExt cx="7157816" cy="3185317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8BD9BE0-37D8-79A6-08E2-D14473AF6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5832"/>
            <a:stretch>
              <a:fillRect/>
            </a:stretch>
          </p:blipFill>
          <p:spPr>
            <a:xfrm>
              <a:off x="4705351" y="3265884"/>
              <a:ext cx="4643908" cy="2837355"/>
            </a:xfrm>
            <a:prstGeom prst="rect">
              <a:avLst/>
            </a:prstGeom>
          </p:spPr>
        </p:pic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5F8E844-6B86-D4B3-4024-56888CF3186D}"/>
                </a:ext>
              </a:extLst>
            </p:cNvPr>
            <p:cNvGrpSpPr/>
            <p:nvPr/>
          </p:nvGrpSpPr>
          <p:grpSpPr>
            <a:xfrm>
              <a:off x="2210493" y="3600821"/>
              <a:ext cx="7157816" cy="2850380"/>
              <a:chOff x="2240318" y="3908596"/>
              <a:chExt cx="7157816" cy="2850380"/>
            </a:xfrm>
          </p:grpSpPr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5019A563-8685-790E-F03A-087690AC9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123" t="53233" r="72910"/>
              <a:stretch>
                <a:fillRect/>
              </a:stretch>
            </p:blipFill>
            <p:spPr>
              <a:xfrm>
                <a:off x="3122932" y="5084065"/>
                <a:ext cx="1688442" cy="1326949"/>
              </a:xfrm>
              <a:prstGeom prst="rect">
                <a:avLst/>
              </a:prstGeom>
            </p:spPr>
          </p:pic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42DBA32F-4D85-D381-6E44-0E3B53281E71}"/>
                  </a:ext>
                </a:extLst>
              </p:cNvPr>
              <p:cNvSpPr/>
              <p:nvPr/>
            </p:nvSpPr>
            <p:spPr>
              <a:xfrm>
                <a:off x="7470126" y="3908596"/>
                <a:ext cx="471638" cy="47163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BDCECE88-56DD-B4B5-6DEE-1D0CE474CFE8}"/>
                  </a:ext>
                </a:extLst>
              </p:cNvPr>
              <p:cNvSpPr/>
              <p:nvPr/>
            </p:nvSpPr>
            <p:spPr>
              <a:xfrm>
                <a:off x="3114935" y="5110963"/>
                <a:ext cx="1195204" cy="130153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A2D11C-F24E-6BD2-BD69-4C9CB6B00B64}"/>
                  </a:ext>
                </a:extLst>
              </p:cNvPr>
              <p:cNvSpPr txBox="1"/>
              <p:nvPr/>
            </p:nvSpPr>
            <p:spPr>
              <a:xfrm>
                <a:off x="7856661" y="3956070"/>
                <a:ext cx="899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i="1" dirty="0">
                    <a:solidFill>
                      <a:srgbClr val="FF000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Input 2</a:t>
                </a:r>
                <a:endParaRPr lang="ko-KR" altLang="en-US" sz="1400" b="1" i="1" dirty="0">
                  <a:solidFill>
                    <a:srgbClr val="FF0000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A31124-AEAE-B8F9-32F3-AD8DD7505323}"/>
                  </a:ext>
                </a:extLst>
              </p:cNvPr>
              <p:cNvSpPr txBox="1"/>
              <p:nvPr/>
            </p:nvSpPr>
            <p:spPr>
              <a:xfrm>
                <a:off x="2240318" y="5669855"/>
                <a:ext cx="899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i="1" dirty="0">
                    <a:solidFill>
                      <a:srgbClr val="FF000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Input 1</a:t>
                </a:r>
                <a:endParaRPr lang="ko-KR" altLang="en-US" sz="1400" b="1" i="1" dirty="0">
                  <a:solidFill>
                    <a:srgbClr val="FF0000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359306EC-CB37-D42A-8DFA-428356F3E282}"/>
                  </a:ext>
                </a:extLst>
              </p:cNvPr>
              <p:cNvSpPr/>
              <p:nvPr/>
            </p:nvSpPr>
            <p:spPr>
              <a:xfrm>
                <a:off x="8182198" y="5149662"/>
                <a:ext cx="1215936" cy="130153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5872EB-051F-CE49-5B0E-C5E95FBC93E1}"/>
                  </a:ext>
                </a:extLst>
              </p:cNvPr>
              <p:cNvSpPr txBox="1"/>
              <p:nvPr/>
            </p:nvSpPr>
            <p:spPr>
              <a:xfrm>
                <a:off x="8306241" y="6451199"/>
                <a:ext cx="899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i="1" dirty="0">
                    <a:solidFill>
                      <a:srgbClr val="FF000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output</a:t>
                </a:r>
                <a:endParaRPr lang="ko-KR" altLang="en-US" sz="1400" b="1" i="1" dirty="0">
                  <a:solidFill>
                    <a:srgbClr val="FF0000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661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5CA9A-F867-A306-4982-5D9D9CF44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89B7AD8F-CF6E-7C06-11AC-B909C6C4A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314" y="4223456"/>
            <a:ext cx="4953216" cy="2244879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4C8988A7-63D4-0DD9-CBB9-FDC418032D40}"/>
              </a:ext>
            </a:extLst>
          </p:cNvPr>
          <p:cNvGrpSpPr/>
          <p:nvPr/>
        </p:nvGrpSpPr>
        <p:grpSpPr>
          <a:xfrm>
            <a:off x="3199572" y="4241505"/>
            <a:ext cx="3371907" cy="1773559"/>
            <a:chOff x="3122348" y="3121224"/>
            <a:chExt cx="3807524" cy="2148530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112D2221-191D-6823-3B6A-102C6E824CBF}"/>
                </a:ext>
              </a:extLst>
            </p:cNvPr>
            <p:cNvSpPr/>
            <p:nvPr/>
          </p:nvSpPr>
          <p:spPr>
            <a:xfrm>
              <a:off x="3122348" y="3121224"/>
              <a:ext cx="1896176" cy="1337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1BA4BF0-2C29-34FF-B227-6C9C497F0E77}"/>
                </a:ext>
              </a:extLst>
            </p:cNvPr>
            <p:cNvGrpSpPr/>
            <p:nvPr/>
          </p:nvGrpSpPr>
          <p:grpSpPr>
            <a:xfrm>
              <a:off x="5699027" y="3941611"/>
              <a:ext cx="1230845" cy="1328143"/>
              <a:chOff x="5699027" y="3941611"/>
              <a:chExt cx="1230845" cy="1328143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6E4B4F-39C3-A368-F124-EE0CB6374377}"/>
                  </a:ext>
                </a:extLst>
              </p:cNvPr>
              <p:cNvSpPr txBox="1"/>
              <p:nvPr/>
            </p:nvSpPr>
            <p:spPr>
              <a:xfrm>
                <a:off x="6532899" y="3941611"/>
                <a:ext cx="3969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i="1" dirty="0">
                    <a:solidFill>
                      <a:srgbClr val="FF000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(2)</a:t>
                </a:r>
                <a:endParaRPr lang="ko-KR" altLang="en-US" sz="1400" b="1" i="1" dirty="0">
                  <a:solidFill>
                    <a:srgbClr val="FF0000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5E0FD8-C016-9F14-5B1B-20FB1042CF0E}"/>
                  </a:ext>
                </a:extLst>
              </p:cNvPr>
              <p:cNvSpPr txBox="1"/>
              <p:nvPr/>
            </p:nvSpPr>
            <p:spPr>
              <a:xfrm>
                <a:off x="6532898" y="4961977"/>
                <a:ext cx="3969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i="1" dirty="0">
                    <a:solidFill>
                      <a:srgbClr val="FF000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(3)</a:t>
                </a:r>
                <a:endParaRPr lang="ko-KR" altLang="en-US" sz="1400" b="1" i="1" dirty="0">
                  <a:solidFill>
                    <a:srgbClr val="FF0000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A2DA7E-6F28-EE08-9FB5-EF530F3C529D}"/>
                  </a:ext>
                </a:extLst>
              </p:cNvPr>
              <p:cNvSpPr txBox="1"/>
              <p:nvPr/>
            </p:nvSpPr>
            <p:spPr>
              <a:xfrm>
                <a:off x="5699027" y="4789336"/>
                <a:ext cx="3969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i="1" dirty="0">
                    <a:solidFill>
                      <a:srgbClr val="FF000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(1)</a:t>
                </a:r>
                <a:endParaRPr lang="ko-KR" altLang="en-US" sz="1400" b="1" i="1" dirty="0">
                  <a:solidFill>
                    <a:srgbClr val="FF0000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p:grpSp>
      </p:grp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C4AD647-B8A2-AEC8-E34D-A4BBDD8A4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02FCFF9A-2A5E-2E62-3DB9-84E62BF8D9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262" y="789577"/>
                <a:ext cx="11358116" cy="52788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20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6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800" dirty="0"/>
                  <a:t>Overview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6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구성요소</a:t>
                </a:r>
                <a:endParaRPr lang="en-US" altLang="ko-KR" sz="16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altLang="ko-KR" sz="1400" b="1" dirty="0">
                    <a:solidFill>
                      <a:schemeClr val="accent1"/>
                    </a:solidFill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Image Encoder </a:t>
                </a:r>
                <a:r>
                  <a:rPr lang="en-US" altLang="ko-KR" sz="1400" b="1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(</a:t>
                </a:r>
                <a:r>
                  <a:rPr lang="ko-KR" altLang="en-US" sz="1400" b="1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사전 학습된 </a:t>
                </a:r>
                <a:r>
                  <a:rPr lang="ko-KR" altLang="en-US" sz="1400" b="1" dirty="0"/>
                  <a:t>인코더 활용</a:t>
                </a:r>
                <a:r>
                  <a:rPr lang="en-US" altLang="ko-KR" sz="1400" b="1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)</a:t>
                </a:r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200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원본 이미지 </a:t>
                </a:r>
                <a14:m>
                  <m:oMath xmlns:m="http://schemas.openxmlformats.org/officeDocument/2006/math">
                    <m:r>
                      <a:rPr lang="en-US" altLang="ko-KR" sz="1200" b="1" i="1" dirty="0" smtClean="0"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𝑰</m:t>
                    </m:r>
                  </m:oMath>
                </a14:m>
                <a:r>
                  <a:rPr lang="ko-KR" altLang="en-US" sz="1200" dirty="0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로부터 이미지 </a:t>
                </a:r>
                <a:r>
                  <a:rPr lang="ko-KR" altLang="en-US" sz="1200" dirty="0" err="1"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임베딩</a:t>
                </a:r>
                <a:r>
                  <a:rPr lang="ko-KR" altLang="en-US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ko-KR" sz="1200" b="1" i="1" dirty="0" smtClean="0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ko-KR" altLang="en-US" sz="1200" dirty="0"/>
                  <a:t> 추출</a:t>
                </a:r>
                <a:endParaRPr lang="en-US" altLang="ko-KR" sz="1200" dirty="0"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altLang="ko-KR" sz="1400" b="1" dirty="0">
                    <a:solidFill>
                      <a:schemeClr val="accent1"/>
                    </a:solidFill>
                  </a:rPr>
                  <a:t>Prototype-based Class Prompt Encoder</a:t>
                </a:r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200" b="1" u="sng" dirty="0"/>
                  <a:t>Class prototype</a:t>
                </a:r>
                <a:r>
                  <a:rPr lang="ko-KR" altLang="en-US" sz="1200" b="1" u="sng" dirty="0"/>
                  <a:t> </a:t>
                </a:r>
                <a14:m>
                  <m:oMath xmlns:m="http://schemas.openxmlformats.org/officeDocument/2006/math">
                    <m:r>
                      <a:rPr lang="en-US" altLang="ko-KR" sz="1200" b="1" i="1" u="sng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ko-KR" altLang="en-US" sz="1200" dirty="0"/>
                  <a:t>를 활용하여</a:t>
                </a:r>
                <a:r>
                  <a:rPr lang="en-US" altLang="ko-KR" sz="1200" dirty="0"/>
                  <a:t>, mask decoder</a:t>
                </a:r>
                <a:r>
                  <a:rPr lang="ko-KR" altLang="en-US" sz="1200" dirty="0"/>
                  <a:t>가 필요로 하는 </a:t>
                </a:r>
                <a:r>
                  <a:rPr lang="ko-KR" altLang="en-US" sz="1200" b="1" dirty="0"/>
                  <a:t>두 가지 </a:t>
                </a:r>
                <a:r>
                  <a:rPr lang="en-US" altLang="ko-KR" sz="1200" b="1" dirty="0"/>
                  <a:t>prompt embedding </a:t>
                </a:r>
                <a:r>
                  <a:rPr lang="ko-KR" altLang="en-US" sz="1200" b="1" dirty="0"/>
                  <a:t>생성</a:t>
                </a:r>
                <a:endParaRPr lang="en-US" altLang="ko-KR" sz="1200" dirty="0">
                  <a:highlight>
                    <a:srgbClr val="FFFF00"/>
                  </a:highlight>
                </a:endParaRPr>
              </a:p>
              <a:p>
                <a:pPr lvl="4">
                  <a:lnSpc>
                    <a:spcPct val="15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en-US" altLang="ko-KR" sz="1200" dirty="0"/>
                  <a:t>dense prompt embeddings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2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2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>
                        <m:r>
                          <a:rPr lang="en-US" altLang="ko-KR" sz="12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200" b="1" i="1" dirty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altLang="ko-KR" sz="12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altLang="ko-KR" sz="1200" dirty="0"/>
              </a:p>
              <a:p>
                <a:pPr lvl="4">
                  <a:lnSpc>
                    <a:spcPct val="15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en-US" altLang="ko-KR" sz="1200" dirty="0"/>
                  <a:t>sparse prompt embeddings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2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200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ko-KR" sz="12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200" b="1" i="1" dirty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altLang="ko-KR" sz="12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altLang="ko-KR" sz="12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</a:pPr>
                <a:r>
                  <a:rPr lang="en-US" altLang="ko-KR" sz="1400" b="1" dirty="0">
                    <a:solidFill>
                      <a:schemeClr val="accent1"/>
                    </a:solidFill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Mask Decoder</a:t>
                </a:r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200" dirty="0">
                    <a:solidFill>
                      <a:prstClr val="black"/>
                    </a:solidFill>
                    <a:latin typeface="Calibri" panose="020F0502020204030204"/>
                  </a:rPr>
                  <a:t>이미지 </a:t>
                </a:r>
                <a:r>
                  <a:rPr lang="ko-KR" altLang="en-US" sz="1200" dirty="0" err="1">
                    <a:solidFill>
                      <a:prstClr val="black"/>
                    </a:solidFill>
                    <a:latin typeface="Calibri" panose="020F0502020204030204"/>
                  </a:rPr>
                  <a:t>임베딩</a:t>
                </a:r>
                <a:r>
                  <a:rPr lang="ko-KR" altLang="en-US" sz="1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1" i="1" dirty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ko-KR" sz="1200" b="1" i="1" dirty="0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ko-KR" altLang="en-US" sz="1200" dirty="0">
                    <a:solidFill>
                      <a:prstClr val="black"/>
                    </a:solidFill>
                    <a:latin typeface="Calibri" panose="020F0502020204030204"/>
                  </a:rPr>
                  <a:t>와 </a:t>
                </a:r>
                <a:r>
                  <a:rPr lang="en-US" altLang="ko-KR" sz="1200" dirty="0">
                    <a:solidFill>
                      <a:prstClr val="black"/>
                    </a:solidFill>
                    <a:latin typeface="Calibri" panose="020F0502020204030204"/>
                  </a:rPr>
                  <a:t>prompt embeddings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200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2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>
                        <m:r>
                          <a:rPr lang="en-US" altLang="ko-KR" sz="12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200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altLang="ko-KR" sz="12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2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2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ko-KR" sz="12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ko-KR" sz="1200" b="1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200" b="1" i="1" dirty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altLang="ko-KR" sz="1200" b="1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  <a:latin typeface="Calibri" panose="020F0502020204030204"/>
                  </a:rPr>
                  <a:t>)</a:t>
                </a:r>
                <a:r>
                  <a:rPr lang="ko-KR" altLang="en-US" sz="1200" dirty="0">
                    <a:solidFill>
                      <a:prstClr val="black"/>
                    </a:solidFill>
                    <a:latin typeface="Calibri" panose="020F0502020204030204"/>
                  </a:rPr>
                  <a:t>를 활용하여 최종 마스크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ko-KR" sz="1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ko-KR" sz="1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ko-KR" sz="12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200" dirty="0">
                    <a:solidFill>
                      <a:prstClr val="black"/>
                    </a:solidFill>
                    <a:latin typeface="Calibri" panose="020F0502020204030204"/>
                  </a:rPr>
                  <a:t> 예측</a:t>
                </a:r>
                <a:endParaRPr lang="en-US" altLang="ko-KR" dirty="0"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dirty="0"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600" dirty="0"/>
              </a:p>
            </p:txBody>
          </p:sp>
        </mc:Choice>
        <mc:Fallback xmlns="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02FCFF9A-2A5E-2E62-3DB9-84E62BF8D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2" y="789577"/>
                <a:ext cx="11358116" cy="5278845"/>
              </a:xfrm>
              <a:prstGeom prst="rect">
                <a:avLst/>
              </a:prstGeom>
              <a:blipFill>
                <a:blip r:embed="rId4"/>
                <a:stretch>
                  <a:fillRect l="-2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46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6D037-6D94-0E11-A15A-DC8A99014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0B613F5-9BCA-55C6-1A73-88435E7C1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0D06801E-F018-BE4F-B3AB-1BAF13264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262" y="789577"/>
                <a:ext cx="11358116" cy="52788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20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6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800" dirty="0"/>
                  <a:t>Prototype-based Class Prompt Encoder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400" dirty="0"/>
                  <a:t>Class prototype</a:t>
                </a:r>
                <a:r>
                  <a:rPr lang="ko-KR" altLang="en-US" sz="1400" dirty="0"/>
                  <a:t>를 활용하여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이미지 </a:t>
                </a:r>
                <a:r>
                  <a:rPr lang="ko-KR" altLang="en-US" sz="1400" dirty="0" err="1"/>
                  <a:t>임베딩</a:t>
                </a:r>
                <a:r>
                  <a:rPr lang="ko-KR" alt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dirty="0" smtClean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</m:ctrlPr>
                      </m:sSubPr>
                      <m:e>
                        <m:r>
                          <a:rPr lang="en-US" altLang="ko-KR" sz="1400" b="1" i="1" dirty="0" smtClean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𝑭</m:t>
                        </m:r>
                      </m:e>
                      <m:sub>
                        <m:r>
                          <a:rPr lang="en-US" altLang="ko-KR" sz="1400" b="1" i="1" dirty="0" smtClean="0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ko-KR" altLang="en-US" sz="1400" dirty="0"/>
                  <a:t>​로부터 클래스별 특징을 활성화하고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이를 </a:t>
                </a:r>
                <a:r>
                  <a:rPr lang="en-US" altLang="ko-KR" sz="1400" dirty="0"/>
                  <a:t>mask decoder</a:t>
                </a:r>
                <a:r>
                  <a:rPr lang="ko-KR" altLang="en-US" sz="1400" dirty="0"/>
                  <a:t>에 전달할 프롬프트로 변환</a:t>
                </a:r>
                <a:endParaRPr lang="en-US" altLang="ko-KR" sz="1400" dirty="0"/>
              </a:p>
              <a:p>
                <a:pPr lvl="1">
                  <a:lnSpc>
                    <a:spcPct val="150000"/>
                  </a:lnSpc>
                </a:pPr>
                <a:endParaRPr lang="en-US" altLang="ko-KR" sz="1600" dirty="0"/>
              </a:p>
            </p:txBody>
          </p:sp>
        </mc:Choice>
        <mc:Fallback xmlns="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0D06801E-F018-BE4F-B3AB-1BAF13264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2" y="789577"/>
                <a:ext cx="11358116" cy="5278845"/>
              </a:xfrm>
              <a:prstGeom prst="rect">
                <a:avLst/>
              </a:prstGeom>
              <a:blipFill>
                <a:blip r:embed="rId3"/>
                <a:stretch>
                  <a:fillRect l="-2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그룹 52">
            <a:extLst>
              <a:ext uri="{FF2B5EF4-FFF2-40B4-BE49-F238E27FC236}">
                <a16:creationId xmlns:a16="http://schemas.microsoft.com/office/drawing/2014/main" id="{B6D34F7F-668A-9FB7-0BAD-0DF2B28B3861}"/>
              </a:ext>
            </a:extLst>
          </p:cNvPr>
          <p:cNvGrpSpPr/>
          <p:nvPr/>
        </p:nvGrpSpPr>
        <p:grpSpPr>
          <a:xfrm>
            <a:off x="594969" y="2033261"/>
            <a:ext cx="10976701" cy="3994691"/>
            <a:chOff x="577125" y="1484621"/>
            <a:chExt cx="10976701" cy="39946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8BB743D-BBA9-97F9-2CC8-AD0267E19265}"/>
                    </a:ext>
                  </a:extLst>
                </p:cNvPr>
                <p:cNvSpPr txBox="1"/>
                <p:nvPr/>
              </p:nvSpPr>
              <p:spPr>
                <a:xfrm>
                  <a:off x="5149692" y="2649114"/>
                  <a:ext cx="6404134" cy="2830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+mj-ea"/>
                    <a:buAutoNum type="circleNumDbPlain"/>
                  </a:pPr>
                  <a:r>
                    <a:rPr lang="ko-KR" altLang="en-US" sz="1400" b="1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각 클래스별 </a:t>
                  </a:r>
                  <a:r>
                    <a:rPr lang="en-US" altLang="ko-KR" sz="1400" b="1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Similarity matrix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1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p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 </m:t>
                          </m:r>
                          <m:r>
                            <a:rPr lang="en-US" altLang="ko-KR" sz="1400" b="1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𝑺</m:t>
                          </m:r>
                        </m:e>
                        <m:sup>
                          <m:r>
                            <a:rPr lang="en-US" altLang="ko-KR" sz="1400" b="1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(</m:t>
                          </m:r>
                          <m:r>
                            <a:rPr lang="en-US" altLang="ko-KR" sz="1400" b="1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𝒌</m:t>
                          </m:r>
                          <m:r>
                            <a:rPr lang="en-US" altLang="ko-KR" sz="1400" b="1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en-US" altLang="ko-KR" sz="1400" b="1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) </a:t>
                  </a:r>
                  <a:r>
                    <a:rPr lang="ko-KR" altLang="en-US" sz="1400" b="1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추출</a:t>
                  </a:r>
                  <a:endParaRPr lang="en-US" altLang="ko-KR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endParaRPr>
                </a:p>
                <a:p>
                  <a:pPr marL="742950" lvl="1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ko-KR" altLang="en-US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이미지 내에서 각 클래스에 해당하는 영역을 공간적으로 활성화</a:t>
                  </a:r>
                  <a:endPara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𝑆</m:t>
                          </m:r>
                        </m:e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(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𝑘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)</m:t>
                          </m:r>
                        </m:sup>
                      </m:sSup>
                      <m:r>
                        <a:rPr lang="en-US" altLang="ko-KR" sz="1200" i="1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=</m:t>
                      </m:r>
                      <m:sSub>
                        <m:sSub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𝐼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×</m:t>
                      </m:r>
                      <m:sSup>
                        <m:sSup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(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𝑘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)</m:t>
                          </m:r>
                        </m:sup>
                      </m:sSup>
                      <m:r>
                        <a:rPr lang="en-US" altLang="ko-KR" sz="1200" i="1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,</m:t>
                      </m:r>
                    </m:oMath>
                  </a14:m>
                  <a:r>
                    <a:rPr lang="en-US" altLang="ko-KR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altLang="ko-KR" sz="1200" i="1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𝑘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d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1,2,…,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𝐶</m:t>
                          </m:r>
                        </m:e>
                      </m:d>
                    </m:oMath>
                  </a14:m>
                  <a:endParaRPr lang="en-US" altLang="ko-KR" sz="1200" b="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endParaRPr>
                </a:p>
                <a:p>
                  <a:pPr marL="342900" indent="-342900">
                    <a:lnSpc>
                      <a:spcPct val="150000"/>
                    </a:lnSpc>
                    <a:spcBef>
                      <a:spcPts val="1200"/>
                    </a:spcBef>
                    <a:buFont typeface="+mj-ea"/>
                    <a:buAutoNum type="circleNumDbPlain" startAt="2"/>
                  </a:pPr>
                  <a:r>
                    <a:rPr lang="en-US" altLang="ko-KR" sz="1400" b="1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Class-activated feature (</a:t>
                  </a:r>
                  <a14:m>
                    <m:oMath xmlns:m="http://schemas.openxmlformats.org/officeDocument/2006/math">
                      <m:r>
                        <a:rPr lang="en-US" altLang="ko-KR" sz="1400" b="1" i="0" smtClean="0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 </m:t>
                      </m:r>
                      <m:sSubSup>
                        <m:sSubSupPr>
                          <m:ctrlPr>
                            <a:rPr lang="en-US" altLang="ko-KR" sz="14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𝐼</m:t>
                          </m:r>
                        </m:sub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𝐶</m:t>
                          </m:r>
                        </m:sup>
                      </m:sSubSup>
                    </m:oMath>
                  </a14:m>
                  <a:r>
                    <a:rPr lang="en-US" altLang="ko-KR" sz="1400" b="1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 ) </a:t>
                  </a:r>
                  <a:r>
                    <a:rPr lang="ko-KR" altLang="en-US" sz="1400" b="1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생성</a:t>
                  </a:r>
                  <a:endParaRPr lang="en-US" altLang="ko-KR" sz="1400" dirty="0">
                    <a:latin typeface="KoPubWorld돋움체 Medium" panose="00000600000000000000" pitchFamily="2" charset="-127"/>
                    <a:ea typeface="Cambria Math" panose="02040503050406030204" pitchFamily="18" charset="0"/>
                    <a:cs typeface="KoPubWorld돋움체 Medium" panose="00000600000000000000" pitchFamily="2" charset="-127"/>
                  </a:endParaRPr>
                </a:p>
                <a:p>
                  <a:pPr marL="742950" lvl="1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ko-KR" altLang="en-US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원본 이미지 </a:t>
                  </a:r>
                  <a:r>
                    <a:rPr lang="ko-KR" altLang="en-US" sz="1200" dirty="0" err="1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임베딩</a:t>
                  </a:r>
                  <a:r>
                    <a:rPr lang="ko-KR" altLang="en-US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𝐼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 </m:t>
                      </m:r>
                    </m:oMath>
                  </a14:m>
                  <a:r>
                    <a:rPr lang="ko-KR" altLang="en-US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​에서 특정 클래스 </a:t>
                  </a:r>
                  <a14:m>
                    <m:oMath xmlns:m="http://schemas.openxmlformats.org/officeDocument/2006/math">
                      <m:r>
                        <a:rPr lang="en-US" altLang="ko-KR" sz="1200" i="1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𝑘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 </m:t>
                      </m:r>
                    </m:oMath>
                  </a14:m>
                  <a:r>
                    <a:rPr lang="ko-KR" altLang="en-US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의 특징을 강조한 클래스 활성화 특징</a:t>
                  </a:r>
                  <a:r>
                    <a:rPr lang="en-US" altLang="ko-KR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(Class-activated Feature)</a:t>
                  </a:r>
                  <a:r>
                    <a:rPr lang="ko-KR" altLang="en-US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Sup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𝐼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</m:ctrlPr>
                            </m:d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en-US" altLang="ko-KR" sz="1200" i="1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 </m:t>
                      </m:r>
                    </m:oMath>
                  </a14:m>
                  <a:r>
                    <a:rPr lang="ko-KR" altLang="en-US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​를 생성</a:t>
                  </a:r>
                  <a:endPara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</m:ctrlPr>
                          </m:sSubSupPr>
                          <m:e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  <m:t>𝐼</m:t>
                            </m:r>
                          </m:sub>
                          <m:sup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  <m:t>𝐶</m:t>
                            </m:r>
                          </m:sup>
                        </m:sSubSup>
                        <m:r>
                          <a:rPr lang="en-US" altLang="ko-KR" sz="1200" i="1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=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𝑐𝑜𝑛𝑐𝑎𝑡</m:t>
                        </m:r>
                        <m:d>
                          <m:dPr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ko-KR" sz="1200" i="1"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  <a:ea typeface="KoPubWorld돋움체 Medium" panose="00000600000000000000" pitchFamily="2" charset="-127"/>
                                        <a:cs typeface="KoPubWorld돋움체 Medium" panose="00000600000000000000" pitchFamily="2" charset="-127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  <a:ea typeface="KoPubWorld돋움체 Medium" panose="00000600000000000000" pitchFamily="2" charset="-127"/>
                                        <a:cs typeface="KoPubWorld돋움체 Medium" panose="00000600000000000000" pitchFamily="2" charset="-127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  <a:ea typeface="KoPubWorld돋움체 Medium" panose="00000600000000000000" pitchFamily="2" charset="-127"/>
                                        <a:cs typeface="KoPubWorld돋움체 Medium" panose="00000600000000000000" pitchFamily="2" charset="-127"/>
                                      </a:rPr>
                                      <m:t>𝐼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ko-KR" sz="1200" i="1">
                                            <a:latin typeface="Cambria Math" panose="02040503050406030204" pitchFamily="18" charset="0"/>
                                            <a:ea typeface="KoPubWorld돋움체 Medium" panose="00000600000000000000" pitchFamily="2" charset="-127"/>
                                            <a:cs typeface="KoPubWorld돋움체 Medium" panose="00000600000000000000" pitchFamily="2" charset="-127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  <a:ea typeface="KoPubWorld돋움체 Medium" panose="00000600000000000000" pitchFamily="2" charset="-127"/>
                                            <a:cs typeface="KoPubWorld돋움체 Medium" panose="00000600000000000000" pitchFamily="2" charset="-127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  <m:t>𝑘</m:t>
                            </m:r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ko-KR" sz="1200" i="1"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  <m:t>1,2,…,</m:t>
                                </m:r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  <m:r>
                          <a:rPr lang="en-US" altLang="ko-KR" sz="1200" i="1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oPubWorld돋움체 Medium" panose="00000600000000000000" pitchFamily="2" charset="-127"/>
                              </a:rPr>
                            </m:ctrlPr>
                          </m:sSupPr>
                          <m:e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oPubWorld돋움체 Medium" panose="00000600000000000000" pitchFamily="2" charset="-127"/>
                              </a:rPr>
                              <m:t>ℝ</m:t>
                            </m:r>
                          </m:e>
                          <m:sup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oPubWorld돋움체 Medium" panose="00000600000000000000" pitchFamily="2" charset="-127"/>
                              </a:rPr>
                              <m:t>𝐶</m:t>
                            </m:r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oPubWorld돋움체 Medium" panose="00000600000000000000" pitchFamily="2" charset="-127"/>
                              </a:rPr>
                              <m:t>×</m:t>
                            </m:r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oPubWorld돋움체 Medium" panose="00000600000000000000" pitchFamily="2" charset="-127"/>
                              </a:rPr>
                              <m:t>h</m:t>
                            </m:r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oPubWorld돋움체 Medium" panose="00000600000000000000" pitchFamily="2" charset="-127"/>
                              </a:rPr>
                              <m:t>×</m:t>
                            </m:r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oPubWorld돋움체 Medium" panose="00000600000000000000" pitchFamily="2" charset="-127"/>
                              </a:rPr>
                              <m:t>𝑤</m:t>
                            </m:r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oPubWorld돋움체 Medium" panose="00000600000000000000" pitchFamily="2" charset="-127"/>
                              </a:rPr>
                              <m:t>×</m:t>
                            </m:r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oPubWorld돋움체 Medium" panose="00000600000000000000" pitchFamily="2" charset="-127"/>
                              </a:rPr>
                              <m:t>𝑑</m:t>
                            </m:r>
                          </m:sup>
                        </m:sSup>
                      </m:oMath>
                    </m:oMathPara>
                  </a14:m>
                  <a:endParaRPr lang="en-US" altLang="ko-KR" sz="1200" dirty="0">
                    <a:latin typeface="KoPubWorld돋움체 Medium" panose="00000600000000000000" pitchFamily="2" charset="-127"/>
                    <a:ea typeface="Cambria Math" panose="02040503050406030204" pitchFamily="18" charset="0"/>
                    <a:cs typeface="KoPubWorld돋움체 Medium" panose="00000600000000000000" pitchFamily="2" charset="-127"/>
                  </a:endParaRPr>
                </a:p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Sup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𝐼</m:t>
                          </m:r>
                        </m:sub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(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𝑘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)</m:t>
                          </m:r>
                        </m:sup>
                      </m:sSubSup>
                      <m:r>
                        <a:rPr lang="en-US" altLang="ko-KR" sz="1200" i="1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=</m:t>
                      </m:r>
                      <m:sSub>
                        <m:sSub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𝐼</m:t>
                          </m:r>
                        </m:sub>
                      </m:sSub>
                      <m:r>
                        <a:rPr lang="en-US" altLang="ko-KR" sz="1200" i="1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 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oPubWorld돋움체 Medium" panose="00000600000000000000" pitchFamily="2" charset="-127"/>
                        </a:rPr>
                        <m:t>° </m:t>
                      </m:r>
                      <m:sSup>
                        <m:sSup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PubWorld돋움체 Medium" panose="00000600000000000000" pitchFamily="2" charset="-127"/>
                            </a:rPr>
                          </m:ctrlPr>
                        </m:sSup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PubWorld돋움체 Medium" panose="00000600000000000000" pitchFamily="2" charset="-127"/>
                            </a:rPr>
                            <m:t>𝑆</m:t>
                          </m:r>
                        </m:e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PubWorld돋움체 Medium" panose="00000600000000000000" pitchFamily="2" charset="-127"/>
                            </a:rPr>
                            <m:t>(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PubWorld돋움체 Medium" panose="00000600000000000000" pitchFamily="2" charset="-127"/>
                            </a:rPr>
                            <m:t>𝑘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PubWorld돋움체 Medium" panose="00000600000000000000" pitchFamily="2" charset="-127"/>
                            </a:rPr>
                            <m:t>)</m:t>
                          </m:r>
                        </m:sup>
                      </m:sSup>
                      <m:r>
                        <a:rPr lang="en-US" altLang="ko-KR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oPubWorld돋움체 Medium" panose="00000600000000000000" pitchFamily="2" charset="-127"/>
                        </a:rPr>
                        <m:t>+</m:t>
                      </m:r>
                      <m:sSub>
                        <m:sSubPr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PubWorld돋움체 Medium" panose="00000600000000000000" pitchFamily="2" charset="-127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PubWorld돋움체 Medium" panose="00000600000000000000" pitchFamily="2" charset="-127"/>
                            </a:rPr>
                            <m:t>𝐼</m:t>
                          </m:r>
                        </m:sub>
                      </m:sSub>
                    </m:oMath>
                  </a14:m>
                  <a:r>
                    <a:rPr lang="en-US" altLang="ko-KR" sz="1200" dirty="0"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ko-KR" sz="1200" i="1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,</m:t>
                      </m:r>
                    </m:oMath>
                  </a14:m>
                  <a:r>
                    <a:rPr lang="en-US" altLang="ko-KR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altLang="ko-KR" sz="1200" i="1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𝑘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d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1,2,…,</m:t>
                          </m:r>
                          <m:r>
                            <a:rPr lang="en-US" altLang="ko-KR" sz="1200" i="1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𝐶</m:t>
                          </m:r>
                        </m:e>
                      </m:d>
                    </m:oMath>
                  </a14:m>
                  <a:endPara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8BB743D-BBA9-97F9-2CC8-AD0267E19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692" y="2649114"/>
                  <a:ext cx="6404134" cy="2830198"/>
                </a:xfrm>
                <a:prstGeom prst="rect">
                  <a:avLst/>
                </a:prstGeom>
                <a:blipFill>
                  <a:blip r:embed="rId4"/>
                  <a:stretch>
                    <a:fillRect l="-762" b="-86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41E4845D-C553-0800-5051-A7F96AC75ECD}"/>
                </a:ext>
              </a:extLst>
            </p:cNvPr>
            <p:cNvGrpSpPr/>
            <p:nvPr/>
          </p:nvGrpSpPr>
          <p:grpSpPr>
            <a:xfrm>
              <a:off x="627926" y="1484621"/>
              <a:ext cx="3905841" cy="2398561"/>
              <a:chOff x="1066076" y="1470588"/>
              <a:chExt cx="3905841" cy="2398561"/>
            </a:xfrm>
          </p:grpSpPr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3E5D0468-6732-FCF3-6606-D712A76C3BC7}"/>
                  </a:ext>
                </a:extLst>
              </p:cNvPr>
              <p:cNvGrpSpPr/>
              <p:nvPr/>
            </p:nvGrpSpPr>
            <p:grpSpPr>
              <a:xfrm>
                <a:off x="1066076" y="1470588"/>
                <a:ext cx="3905841" cy="2398561"/>
                <a:chOff x="1066076" y="1470588"/>
                <a:chExt cx="3905841" cy="2398561"/>
              </a:xfrm>
            </p:grpSpPr>
            <p:pic>
              <p:nvPicPr>
                <p:cNvPr id="22" name="그림 21">
                  <a:extLst>
                    <a:ext uri="{FF2B5EF4-FFF2-40B4-BE49-F238E27FC236}">
                      <a16:creationId xmlns:a16="http://schemas.microsoft.com/office/drawing/2014/main" id="{EF69B1C5-6A66-FBC5-E9EE-F2F3F34E4D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b="49129"/>
                <a:stretch>
                  <a:fillRect/>
                </a:stretch>
              </p:blipFill>
              <p:spPr>
                <a:xfrm>
                  <a:off x="1066076" y="1648234"/>
                  <a:ext cx="3905841" cy="2220915"/>
                </a:xfrm>
                <a:prstGeom prst="rect">
                  <a:avLst/>
                </a:prstGeom>
              </p:spPr>
            </p:pic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15D729D-B7CC-5176-9766-56E554910AC9}"/>
                    </a:ext>
                  </a:extLst>
                </p:cNvPr>
                <p:cNvSpPr txBox="1"/>
                <p:nvPr/>
              </p:nvSpPr>
              <p:spPr>
                <a:xfrm>
                  <a:off x="2434777" y="1470588"/>
                  <a:ext cx="135320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i="1" dirty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Prototype bank</a:t>
                  </a:r>
                  <a:endParaRPr lang="ko-KR" altLang="en-US" sz="1400" b="1" i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KoPubWorld돋움체 Medium" panose="00000600000000000000" pitchFamily="2" charset="-127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3FE121B-B2E0-74FB-95B6-846A233625D4}"/>
                  </a:ext>
                </a:extLst>
              </p:cNvPr>
              <p:cNvSpPr txBox="1"/>
              <p:nvPr/>
            </p:nvSpPr>
            <p:spPr>
              <a:xfrm>
                <a:off x="3727305" y="1762094"/>
                <a:ext cx="889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accent1"/>
                    </a:solidFill>
                    <a:latin typeface="times" panose="02020603050405020304" pitchFamily="18" charset="0"/>
                    <a:ea typeface="Calibri" panose="020F0502020204030204" pitchFamily="34" charset="0"/>
                    <a:cs typeface="times" panose="02020603050405020304" pitchFamily="18" charset="0"/>
                  </a:rPr>
                  <a:t>[C, d]</a:t>
                </a:r>
                <a:endParaRPr lang="ko-KR" altLang="en-US" sz="1050" b="1" dirty="0">
                  <a:solidFill>
                    <a:schemeClr val="accent1"/>
                  </a:solidFill>
                  <a:latin typeface="times" panose="02020603050405020304" pitchFamily="18" charset="0"/>
                  <a:ea typeface="KoPubWorld돋움체 Medium" panose="00000600000000000000" pitchFamily="2" charset="-127"/>
                  <a:cs typeface="times" panose="02020603050405020304" pitchFamily="18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C5D8085-39E9-0EFF-1B89-5E1B9524D632}"/>
                </a:ext>
              </a:extLst>
            </p:cNvPr>
            <p:cNvSpPr txBox="1"/>
            <p:nvPr/>
          </p:nvSpPr>
          <p:spPr>
            <a:xfrm>
              <a:off x="577125" y="2850912"/>
              <a:ext cx="889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accent1"/>
                  </a:solidFill>
                  <a:latin typeface="times" panose="02020603050405020304" pitchFamily="18" charset="0"/>
                  <a:ea typeface="Calibri" panose="020F0502020204030204" pitchFamily="34" charset="0"/>
                  <a:cs typeface="times" panose="02020603050405020304" pitchFamily="18" charset="0"/>
                </a:rPr>
                <a:t>[h, w, d]</a:t>
              </a:r>
              <a:endParaRPr lang="ko-KR" altLang="en-US" sz="1050" b="1" dirty="0">
                <a:solidFill>
                  <a:schemeClr val="accent1"/>
                </a:solidFill>
                <a:latin typeface="times" panose="02020603050405020304" pitchFamily="18" charset="0"/>
                <a:ea typeface="KoPubWorld돋움체 Medium" panose="00000600000000000000" pitchFamily="2" charset="-127"/>
                <a:cs typeface="times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5FCDDD4-4139-E7D9-B612-A8BFD9F3E784}"/>
                    </a:ext>
                  </a:extLst>
                </p:cNvPr>
                <p:cNvSpPr txBox="1"/>
                <p:nvPr/>
              </p:nvSpPr>
              <p:spPr>
                <a:xfrm>
                  <a:off x="5184233" y="1484621"/>
                  <a:ext cx="6253323" cy="946413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ko-KR" sz="1400" b="1" i="1" dirty="0">
                      <a:solidFill>
                        <a:schemeClr val="accent1"/>
                      </a:solidFill>
                      <a:ea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   </a:t>
                  </a:r>
                  <a:r>
                    <a:rPr lang="en-US" altLang="ko-KR" sz="1400" b="1" i="1" dirty="0">
                      <a:solidFill>
                        <a:schemeClr val="accent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Prototype Bank (</a:t>
                  </a:r>
                  <a14:m>
                    <m:oMath xmlns:m="http://schemas.openxmlformats.org/officeDocument/2006/math">
                      <m:r>
                        <a:rPr lang="en-US" altLang="ko-KR" sz="14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en-US" altLang="ko-KR" sz="1400" b="1" i="1" dirty="0">
                      <a:solidFill>
                        <a:schemeClr val="accent1"/>
                      </a:solidFill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ko-KR" altLang="en-US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각 </a:t>
                  </a:r>
                  <a:r>
                    <a:rPr lang="en-US" altLang="ko-KR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class (</a:t>
                  </a:r>
                  <a14:m>
                    <m:oMath xmlns:m="http://schemas.openxmlformats.org/officeDocument/2006/math"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altLang="ko-KR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)</a:t>
                  </a:r>
                  <a:r>
                    <a:rPr lang="ko-KR" altLang="en-US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에 대한 대표</a:t>
                  </a:r>
                  <a:r>
                    <a:rPr lang="en-US" altLang="ko-KR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 prototype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US" altLang="ko-KR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)</a:t>
                  </a:r>
                  <a:r>
                    <a:rPr lang="ko-KR" altLang="en-US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으로</a:t>
                  </a:r>
                  <a:r>
                    <a:rPr lang="en-US" altLang="ko-KR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 </a:t>
                  </a:r>
                  <a:r>
                    <a:rPr lang="ko-KR" altLang="en-US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구성</a:t>
                  </a:r>
                  <a:endPara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endParaRP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ko-KR" altLang="en-US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학습 과정에서 각 클래스를 가장 잘 대표하는 </a:t>
                  </a:r>
                  <a:r>
                    <a:rPr lang="en-US" altLang="ko-KR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'</a:t>
                  </a:r>
                  <a:r>
                    <a:rPr lang="ko-KR" altLang="en-US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이상적인 특징</a:t>
                  </a:r>
                  <a:r>
                    <a:rPr lang="en-US" altLang="ko-KR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'</a:t>
                  </a:r>
                  <a:r>
                    <a:rPr lang="ko-KR" altLang="en-US" sz="12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rPr>
                    <a:t>을 나타내는 벡터를 생성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5FCDDD4-4139-E7D9-B612-A8BFD9F3E7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4233" y="1484621"/>
                  <a:ext cx="6253323" cy="946413"/>
                </a:xfrm>
                <a:prstGeom prst="rect">
                  <a:avLst/>
                </a:prstGeom>
                <a:blipFill>
                  <a:blip r:embed="rId6"/>
                  <a:stretch>
                    <a:fillRect l="-195" b="-3185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410A28-FE1B-E582-7771-264C5AC44395}"/>
                </a:ext>
              </a:extLst>
            </p:cNvPr>
            <p:cNvSpPr txBox="1"/>
            <p:nvPr/>
          </p:nvSpPr>
          <p:spPr>
            <a:xfrm>
              <a:off x="2981768" y="2956441"/>
              <a:ext cx="889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accent1"/>
                  </a:solidFill>
                  <a:latin typeface="times" panose="02020603050405020304" pitchFamily="18" charset="0"/>
                  <a:ea typeface="Calibri" panose="020F0502020204030204" pitchFamily="34" charset="0"/>
                  <a:cs typeface="times" panose="02020603050405020304" pitchFamily="18" charset="0"/>
                </a:rPr>
                <a:t>[h, w, C]</a:t>
              </a:r>
              <a:endParaRPr lang="ko-KR" altLang="en-US" sz="1050" b="1" dirty="0">
                <a:solidFill>
                  <a:schemeClr val="accent1"/>
                </a:solidFill>
                <a:latin typeface="times" panose="02020603050405020304" pitchFamily="18" charset="0"/>
                <a:ea typeface="KoPubWorld돋움체 Medium" panose="00000600000000000000" pitchFamily="2" charset="-127"/>
                <a:cs typeface="times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BD27A15-2A9A-4ECD-B20E-C84EBC31D979}"/>
                </a:ext>
              </a:extLst>
            </p:cNvPr>
            <p:cNvSpPr txBox="1"/>
            <p:nvPr/>
          </p:nvSpPr>
          <p:spPr>
            <a:xfrm>
              <a:off x="4041097" y="2123932"/>
              <a:ext cx="412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❶</a:t>
              </a:r>
              <a:endParaRPr lang="ko-KR" altLang="en-US" dirty="0">
                <a:solidFill>
                  <a:schemeClr val="accent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9EC99BA8-7DCD-A647-1976-44C4D9831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3397" t="50617" r="35630" b="34660"/>
            <a:stretch>
              <a:fillRect/>
            </a:stretch>
          </p:blipFill>
          <p:spPr>
            <a:xfrm>
              <a:off x="2323409" y="3866069"/>
              <a:ext cx="819150" cy="642773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2F3169-819E-8283-25D4-C44FFCE46348}"/>
                </a:ext>
              </a:extLst>
            </p:cNvPr>
            <p:cNvSpPr txBox="1"/>
            <p:nvPr/>
          </p:nvSpPr>
          <p:spPr>
            <a:xfrm>
              <a:off x="4041097" y="3376123"/>
              <a:ext cx="41261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❷</a:t>
              </a:r>
              <a:endParaRPr lang="ko-KR" altLang="en-US" dirty="0">
                <a:solidFill>
                  <a:schemeClr val="accent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373180C-79AC-A2F9-68DE-52A8CA620723}"/>
                </a:ext>
              </a:extLst>
            </p:cNvPr>
            <p:cNvSpPr txBox="1"/>
            <p:nvPr/>
          </p:nvSpPr>
          <p:spPr>
            <a:xfrm>
              <a:off x="1470558" y="4556357"/>
              <a:ext cx="22297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latin typeface="times" panose="02020603050405020304" pitchFamily="18" charset="0"/>
                  <a:ea typeface="Calibri" panose="020F0502020204030204" pitchFamily="34" charset="0"/>
                  <a:cs typeface="times" panose="02020603050405020304" pitchFamily="18" charset="0"/>
                </a:rPr>
                <a:t>Class-activated Feature</a:t>
              </a:r>
            </a:p>
            <a:p>
              <a:pPr algn="ctr"/>
              <a:r>
                <a:rPr lang="en-US" altLang="ko-KR" sz="1100" b="1" dirty="0">
                  <a:solidFill>
                    <a:schemeClr val="accent1"/>
                  </a:solidFill>
                  <a:latin typeface="times" panose="02020603050405020304" pitchFamily="18" charset="0"/>
                  <a:ea typeface="Calibri" panose="020F0502020204030204" pitchFamily="34" charset="0"/>
                  <a:cs typeface="times" panose="02020603050405020304" pitchFamily="18" charset="0"/>
                </a:rPr>
                <a:t>[C, h, w, d]</a:t>
              </a:r>
              <a:endParaRPr lang="ko-KR" altLang="en-US" sz="1100" b="1" dirty="0">
                <a:solidFill>
                  <a:schemeClr val="accent1"/>
                </a:solidFill>
                <a:latin typeface="times" panose="02020603050405020304" pitchFamily="18" charset="0"/>
                <a:ea typeface="KoPubWorld돋움체 Medium" panose="00000600000000000000" pitchFamily="2" charset="-127"/>
                <a:cs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28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E3767-F5ED-C375-A705-EECFB6E5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7454237-2102-1AB2-0D5C-CE7F2EDD8A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Method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0674BF45-1EA9-3574-ABB8-88E2164452AD}"/>
              </a:ext>
            </a:extLst>
          </p:cNvPr>
          <p:cNvSpPr txBox="1">
            <a:spLocks/>
          </p:cNvSpPr>
          <p:nvPr/>
        </p:nvSpPr>
        <p:spPr>
          <a:xfrm>
            <a:off x="404262" y="789577"/>
            <a:ext cx="11358116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dirty="0"/>
              <a:t>Prototype-based Class Prompt Encoder</a:t>
            </a:r>
          </a:p>
          <a:p>
            <a:pPr lvl="1">
              <a:lnSpc>
                <a:spcPct val="150000"/>
              </a:lnSpc>
            </a:pPr>
            <a:endParaRPr lang="en-US" altLang="ko-K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1A5A3F-106F-85AE-6DCE-DC09267DA7CD}"/>
                  </a:ext>
                </a:extLst>
              </p:cNvPr>
              <p:cNvSpPr txBox="1"/>
              <p:nvPr/>
            </p:nvSpPr>
            <p:spPr>
              <a:xfrm>
                <a:off x="5149691" y="1515639"/>
                <a:ext cx="6663487" cy="5167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ea"/>
                  <a:buAutoNum type="circleNumDbPlain" startAt="3"/>
                </a:pPr>
                <a:r>
                  <a:rPr lang="en-US" altLang="ko-KR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Class-activated feature</a:t>
                </a:r>
                <a:r>
                  <a:rPr lang="ko-KR" altLang="en-US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의 </a:t>
                </a:r>
                <a:r>
                  <a:rPr lang="en-US" altLang="ko-KR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Positive/Negative </a:t>
                </a:r>
                <a:r>
                  <a:rPr lang="ko-KR" altLang="en-US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분리</a:t>
                </a:r>
                <a:endParaRPr lang="en-US" altLang="ko-KR" sz="1200" b="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2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목표</a:t>
                </a:r>
                <a:r>
                  <a:rPr lang="en-US" altLang="ko-KR" sz="12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:</a:t>
                </a:r>
                <a:r>
                  <a:rPr lang="ko-KR" altLang="en-US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ko-KR" altLang="en-US" sz="12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유사한 기구 클래스</a:t>
                </a:r>
                <a:r>
                  <a:rPr lang="en-US" altLang="ko-KR" sz="12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(high similarity instrument classes) </a:t>
                </a:r>
                <a:r>
                  <a:rPr lang="ko-KR" altLang="en-US" sz="12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간의 차이를 효과적으로 구별</a:t>
                </a:r>
                <a:r>
                  <a:rPr lang="ko-KR" altLang="en-US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할 수 있도록 </a:t>
                </a:r>
                <a:r>
                  <a:rPr lang="ko-KR" altLang="en-US" sz="1200" b="1" u="sng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더욱 강건한 프롬프트 표현</a:t>
                </a:r>
                <a:r>
                  <a:rPr lang="ko-KR" altLang="en-US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을 생성</a:t>
                </a:r>
                <a:endParaRPr lang="en-US" altLang="ko-KR" sz="12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marL="342900" indent="-342900">
                  <a:lnSpc>
                    <a:spcPct val="150000"/>
                  </a:lnSpc>
                  <a:spcBef>
                    <a:spcPts val="1200"/>
                  </a:spcBef>
                  <a:buFont typeface="+mj-ea"/>
                  <a:buAutoNum type="circleNumDbPlain" startAt="4"/>
                </a:pPr>
                <a:r>
                  <a:rPr lang="en-US" altLang="ko-KR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Sparse/Dense prompt</a:t>
                </a:r>
                <a:r>
                  <a:rPr lang="ko-KR" altLang="en-US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en-US" altLang="ko-KR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embedding</a:t>
                </a:r>
                <a:r>
                  <a:rPr lang="ko-KR" altLang="en-US" sz="1400" b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으로 변환</a:t>
                </a:r>
                <a:endParaRPr lang="en-US" altLang="ko-KR" sz="1400" b="1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분리된 </a:t>
                </a:r>
                <a:r>
                  <a:rPr kumimoji="0" lang="en-US" altLang="ko-KR" sz="1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Class-activated Feature</a:t>
                </a:r>
                <a:r>
                  <a:rPr kumimoji="0" lang="ko-KR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를 마스크 </a:t>
                </a:r>
                <a:r>
                  <a:rPr kumimoji="0" lang="ko-KR" altLang="en-US" sz="12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디코더가</a:t>
                </a:r>
                <a:r>
                  <a:rPr kumimoji="0" lang="ko-KR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활용할 수</a:t>
                </a:r>
                <a:r>
                  <a:rPr kumimoji="0" lang="ko-KR" altLang="en-US" sz="120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있는 </a:t>
                </a:r>
                <a:r>
                  <a:rPr kumimoji="0" lang="en-US" altLang="ko-KR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Dense </a:t>
                </a:r>
                <a:r>
                  <a:rPr kumimoji="0" lang="ko-KR" alt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및 </a:t>
                </a:r>
                <a:r>
                  <a:rPr kumimoji="0" lang="en-US" altLang="ko-KR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Sparse </a:t>
                </a:r>
                <a:r>
                  <a:rPr lang="en-US" altLang="ko-KR" sz="1200" b="1" u="sng" dirty="0">
                    <a:solidFill>
                      <a:prstClr val="black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Prompt</a:t>
                </a:r>
                <a:r>
                  <a:rPr lang="ko-KR" altLang="en-US" sz="1200" b="1" u="sng" dirty="0">
                    <a:solidFill>
                      <a:prstClr val="black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en-US" altLang="ko-KR" sz="1200" b="1" u="sng" dirty="0">
                    <a:solidFill>
                      <a:prstClr val="black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Embedding</a:t>
                </a:r>
                <a:r>
                  <a:rPr kumimoji="0" lang="ko-KR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으로 변환</a:t>
                </a:r>
                <a:endParaRPr kumimoji="0" lang="en-US" altLang="ko-KR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Dense prompt : </a:t>
                </a: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foreground mask</a:t>
                </a:r>
                <a:r>
                  <a:rPr lang="ko-KR" altLang="en-US" sz="1200" dirty="0">
                    <a:solidFill>
                      <a:prstClr val="black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로서</a:t>
                </a:r>
                <a:r>
                  <a:rPr lang="en-US" altLang="ko-KR" sz="1200" dirty="0">
                    <a:solidFill>
                      <a:prstClr val="black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positive cues </a:t>
                </a:r>
                <a:r>
                  <a:rPr lang="ko-KR" altLang="en-US" sz="1200" dirty="0">
                    <a:solidFill>
                      <a:prstClr val="black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제공</a:t>
                </a:r>
                <a:endParaRPr lang="en-US" altLang="ko-KR" sz="1200" dirty="0">
                  <a:solidFill>
                    <a:prstClr val="black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SupPr>
                        <m:e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𝐷</m:t>
                          </m:r>
                        </m:sub>
                        <m:sup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(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𝑐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)</m:t>
                          </m:r>
                        </m:sup>
                      </m:sSubSup>
                      <m:r>
                        <a:rPr lang="en-US" altLang="ko-KR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=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𝑔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𝐷</m:t>
                          </m:r>
                        </m:sub>
                      </m:sSub>
                      <m:r>
                        <a:rPr lang="en-US" altLang="ko-KR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(</m:t>
                      </m:r>
                      <m:r>
                        <a:rPr lang="en-US" altLang="ko-KR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𝑅𝑒𝐿𝑈</m:t>
                      </m:r>
                      <m:r>
                        <a:rPr lang="en-US" altLang="ko-KR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(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𝐷</m:t>
                          </m:r>
                        </m:sub>
                      </m:sSub>
                      <m:r>
                        <a:rPr lang="en-US" altLang="ko-KR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(</m:t>
                      </m:r>
                      <m:sSubSup>
                        <m:sSubSupPr>
                          <m:ctrlP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SupPr>
                        <m:e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𝐼</m:t>
                          </m:r>
                        </m:sub>
                        <m:sup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(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𝑐</m:t>
                          </m:r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)</m:t>
                          </m:r>
                        </m:sup>
                      </m:sSubSup>
                      <m:r>
                        <a:rPr lang="en-US" altLang="ko-KR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)))</m:t>
                      </m:r>
                    </m:oMath>
                  </m:oMathPara>
                </a14:m>
                <a:endParaRPr lang="en-US" altLang="ko-KR" sz="1200" dirty="0">
                  <a:solidFill>
                    <a:prstClr val="black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marL="1085850" lvl="2" indent="-171450">
                  <a:lnSpc>
                    <a:spcPct val="150000"/>
                  </a:lnSpc>
                  <a:buFontTx/>
                  <a:buChar char="-"/>
                  <a:defRPr/>
                </a:pP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𝑀𝐿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</m:ctrlPr>
                      </m:sSubPr>
                      <m:e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𝑃</m:t>
                        </m:r>
                      </m:e>
                      <m:sub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ko-KR" sz="1200" dirty="0">
                    <a:solidFill>
                      <a:prstClr val="black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: 2 linear projection functions</a:t>
                </a:r>
                <a:r>
                  <a:rPr lang="ko-KR" altLang="en-US" sz="1200" dirty="0">
                    <a:solidFill>
                      <a:prstClr val="black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로 구성</a:t>
                </a:r>
                <a:endPara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altLang="ko-KR" sz="1200" b="1" dirty="0">
                  <a:solidFill>
                    <a:prstClr val="black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200" b="1" dirty="0">
                    <a:solidFill>
                      <a:prstClr val="black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Sparse prompt : </a:t>
                </a:r>
                <a:r>
                  <a:rPr lang="en-US" altLang="ko-KR" sz="1200" dirty="0">
                    <a:solidFill>
                      <a:prstClr val="black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positive cues (foreground points) +</a:t>
                </a:r>
                <a:r>
                  <a:rPr lang="ko-KR" altLang="en-US" sz="1200" dirty="0">
                    <a:solidFill>
                      <a:prstClr val="black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en-US" altLang="ko-KR" sz="1200" dirty="0">
                    <a:solidFill>
                      <a:prstClr val="black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negative</a:t>
                </a:r>
                <a:r>
                  <a:rPr lang="ko-KR" altLang="en-US" sz="1200" dirty="0">
                    <a:solidFill>
                      <a:prstClr val="black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en-US" altLang="ko-KR" sz="1200" dirty="0">
                    <a:solidFill>
                      <a:prstClr val="black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cues (negative</a:t>
                </a:r>
                <a:r>
                  <a:rPr lang="ko-KR" altLang="en-US" sz="1200" dirty="0">
                    <a:solidFill>
                      <a:prstClr val="black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en-US" altLang="ko-KR" sz="1200" dirty="0">
                    <a:solidFill>
                      <a:prstClr val="black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points)</a:t>
                </a:r>
              </a:p>
              <a:p>
                <a:pPr lvl="1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ko-KR" sz="1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</m:ctrlPr>
                            </m:accPr>
                            <m:e>
                              <m:r>
                                <a:rPr lang="en-US" altLang="ko-KR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𝑆</m:t>
                          </m:r>
                        </m:sub>
                        <m:sup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𝐶</m:t>
                          </m:r>
                        </m:sup>
                      </m:sSubSup>
                      <m:r>
                        <a:rPr lang="en-US" altLang="ko-KR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=</m:t>
                      </m:r>
                      <m:sSub>
                        <m:sSubPr>
                          <m:ctrlP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𝑔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dPr>
                        <m:e>
                          <m:r>
                            <a:rPr lang="en-US" altLang="ko-KR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𝑅𝑒𝐿𝑈</m:t>
                          </m:r>
                          <m:d>
                            <m:dPr>
                              <m:ctrlPr>
                                <a:rPr lang="en-US" altLang="ko-KR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KoPubWorld돋움체 Medium" panose="00000600000000000000" pitchFamily="2" charset="-127"/>
                                      <a:cs typeface="KoPubWorld돋움체 Medium" panose="00000600000000000000" pitchFamily="2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KoPubWorld돋움체 Medium" panose="00000600000000000000" pitchFamily="2" charset="-127"/>
                                      <a:cs typeface="KoPubWorld돋움체 Medium" panose="00000600000000000000" pitchFamily="2" charset="-127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ko-KR" sz="1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KoPubWorld돋움체 Medium" panose="00000600000000000000" pitchFamily="2" charset="-127"/>
                                      <a:cs typeface="KoPubWorld돋움체 Medium" panose="00000600000000000000" pitchFamily="2" charset="-127"/>
                                    </a:rPr>
                                    <m:t>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KoPubWorld돋움체 Medium" panose="00000600000000000000" pitchFamily="2" charset="-127"/>
                                      <a:cs typeface="KoPubWorld돋움체 Medium" panose="00000600000000000000" pitchFamily="2" charset="-127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ko-KR" sz="1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KoPubWorld돋움체 Medium" panose="00000600000000000000" pitchFamily="2" charset="-127"/>
                                          <a:cs typeface="KoPubWorld돋움체 Medium" panose="00000600000000000000" pitchFamily="2" charset="-127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KoPubWorld돋움체 Medium" panose="00000600000000000000" pitchFamily="2" charset="-127"/>
                                          <a:cs typeface="KoPubWorld돋움체 Medium" panose="00000600000000000000" pitchFamily="2" charset="-127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ko-KR" sz="1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KoPubWorld돋움체 Medium" panose="00000600000000000000" pitchFamily="2" charset="-127"/>
                                          <a:cs typeface="KoPubWorld돋움체 Medium" panose="00000600000000000000" pitchFamily="2" charset="-127"/>
                                        </a:rPr>
                                        <m:t>𝐼</m:t>
                                      </m:r>
                                    </m:sub>
                                    <m:sup>
                                      <m:r>
                                        <a:rPr lang="en-US" altLang="ko-KR" sz="1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KoPubWorld돋움체 Medium" panose="00000600000000000000" pitchFamily="2" charset="-127"/>
                                          <a:cs typeface="KoPubWorld돋움체 Medium" panose="00000600000000000000" pitchFamily="2" charset="-127"/>
                                        </a:rPr>
                                        <m:t>𝐶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ko-KR" sz="1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∈</m:t>
                      </m:r>
                      <m:sSup>
                        <m:sSupPr>
                          <m:ctrlP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PubWorld돋움체 Medium" panose="00000600000000000000" pitchFamily="2" charset="-127"/>
                            </a:rPr>
                          </m:ctrlPr>
                        </m:sSupPr>
                        <m:e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PubWorld돋움체 Medium" panose="00000600000000000000" pitchFamily="2" charset="-127"/>
                            </a:rPr>
                            <m:t>ℝ</m:t>
                          </m:r>
                        </m:e>
                        <m:sup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PubWorld돋움체 Medium" panose="00000600000000000000" pitchFamily="2" charset="-127"/>
                            </a:rPr>
                            <m:t>𝐶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PubWorld돋움체 Medium" panose="00000600000000000000" pitchFamily="2" charset="-127"/>
                            </a:rPr>
                            <m:t>×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PubWorld돋움체 Medium" panose="00000600000000000000" pitchFamily="2" charset="-127"/>
                            </a:rPr>
                            <m:t>𝑛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PubWorld돋움체 Medium" panose="00000600000000000000" pitchFamily="2" charset="-127"/>
                            </a:rPr>
                            <m:t>×</m:t>
                          </m:r>
                          <m:r>
                            <a:rPr lang="en-US" altLang="ko-KR" sz="1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oPubWorld돋움체 Medium" panose="00000600000000000000" pitchFamily="2" charset="-127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ko-KR" sz="1200" dirty="0">
                  <a:solidFill>
                    <a:prstClr val="black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marL="1085850" lvl="2" indent="-171450">
                  <a:lnSpc>
                    <a:spcPct val="150000"/>
                  </a:lnSpc>
                  <a:buFontTx/>
                  <a:buChar char="-"/>
                  <a:defRPr/>
                </a:pP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𝑀𝐿</m:t>
                    </m:r>
                    <m:sSub>
                      <m:sSubPr>
                        <m:ctrlP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</m:ctrlPr>
                      </m:sSubPr>
                      <m:e>
                        <m:r>
                          <a:rPr lang="en-US" altLang="ko-KR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𝑃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ko-KR" sz="12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en-US" altLang="ko-KR" sz="1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: 2 linear projection functions</a:t>
                </a:r>
                <a:r>
                  <a:rPr lang="ko-KR" altLang="en-US" sz="1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로 구성</a:t>
                </a:r>
                <a:endParaRPr lang="en-US" altLang="ko-KR" sz="1200" dirty="0">
                  <a:solidFill>
                    <a:prstClr val="black"/>
                  </a:solidFill>
                  <a:latin typeface="Cambria Math" panose="02040503050406030204" pitchFamily="18" charset="0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1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</m:ctrlPr>
                      </m:sSubSupPr>
                      <m:e>
                        <m:r>
                          <a:rPr lang="en-US" altLang="ko-KR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𝑇</m:t>
                        </m:r>
                      </m:e>
                      <m:sub>
                        <m:r>
                          <a:rPr lang="en-US" altLang="ko-KR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𝑠</m:t>
                        </m:r>
                      </m:sub>
                      <m:sup>
                        <m:r>
                          <a:rPr lang="en-US" altLang="ko-KR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(</m:t>
                        </m:r>
                        <m:r>
                          <a:rPr lang="en-US" altLang="ko-KR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𝑐</m:t>
                        </m:r>
                        <m:r>
                          <a:rPr lang="en-US" altLang="ko-KR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)</m:t>
                        </m:r>
                      </m:sup>
                    </m:sSubSup>
                    <m:r>
                      <a:rPr lang="en-US" altLang="ko-KR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=</m:t>
                    </m:r>
                    <m:r>
                      <a:rPr lang="en-US" altLang="ko-KR" sz="1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𝑐𝑜𝑛𝑐𝑎𝑡</m:t>
                    </m:r>
                    <m:d>
                      <m:dPr>
                        <m:ctrlPr>
                          <a:rPr lang="en-US" altLang="ko-KR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1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ko-KR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KoPubWorld돋움체 Medium" panose="00000600000000000000" pitchFamily="2" charset="-127"/>
                                        <a:cs typeface="KoPubWorld돋움체 Medium" panose="00000600000000000000" pitchFamily="2" charset="-127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KoPubWorld돋움체 Medium" panose="00000600000000000000" pitchFamily="2" charset="-127"/>
                                        <a:cs typeface="KoPubWorld돋움체 Medium" panose="00000600000000000000" pitchFamily="2" charset="-127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ko-K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lang="en-US" altLang="ko-K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  <m:t>(</m:t>
                                </m:r>
                                <m:r>
                                  <a:rPr lang="en-US" altLang="ko-K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  <m:t>𝑐</m:t>
                                </m:r>
                                <m:r>
                                  <a:rPr lang="en-US" altLang="ko-K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altLang="ko-KR" sz="1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  <m:t>+ </m:t>
                            </m:r>
                            <m:r>
                              <a:rPr lang="ko-KR" altLang="en-US" sz="1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  <m:t>𝕝</m:t>
                            </m:r>
                            <m:d>
                              <m:dPr>
                                <m:ctrlPr>
                                  <a:rPr lang="en-US" altLang="ko-K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  <m:t>𝑘</m:t>
                                </m:r>
                                <m:r>
                                  <a:rPr lang="en-US" altLang="ko-K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  <m:t>=</m:t>
                                </m:r>
                                <m:r>
                                  <a:rPr lang="en-US" altLang="ko-K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  <m:t>𝑐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ko-K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ko-K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ko-KR" sz="1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  <m:t>+(1−</m:t>
                            </m:r>
                            <m:r>
                              <a:rPr lang="ko-KR" alt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  <m:t>𝕝</m:t>
                            </m:r>
                            <m:d>
                              <m:dPr>
                                <m:ctrlPr>
                                  <a:rPr lang="en-US" altLang="ko-K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  <m:t>𝑘</m:t>
                                </m:r>
                                <m:r>
                                  <a:rPr lang="en-US" altLang="ko-K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  <m:t>=</m:t>
                                </m:r>
                                <m:r>
                                  <a:rPr lang="en-US" altLang="ko-K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altLang="ko-KR" sz="1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KoPubWorld돋움체 Medium" panose="00000600000000000000" pitchFamily="2" charset="-127"/>
                                <a:cs typeface="KoPubWorld돋움체 Medium" panose="00000600000000000000" pitchFamily="2" charset="-127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ko-K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ko-KR" sz="1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KoPubWorld돋움체 Medium" panose="00000600000000000000" pitchFamily="2" charset="-127"/>
                                    <a:cs typeface="KoPubWorld돋움체 Medium" panose="00000600000000000000" pitchFamily="2" charset="-127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altLang="ko-KR" sz="1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,</m:t>
                    </m:r>
                  </m:oMath>
                </a14:m>
                <a:r>
                  <a: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𝑘</m:t>
                    </m:r>
                    <m:r>
                      <a:rPr lang="en-US" altLang="ko-KR" sz="1200" i="1">
                        <a:latin typeface="Cambria Math" panose="02040503050406030204" pitchFamily="18" charset="0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1200" i="1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</m:ctrlPr>
                      </m:d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1,2,…,</m:t>
                        </m:r>
                        <m:r>
                          <a:rPr lang="en-US" altLang="ko-KR" sz="1200" i="1">
                            <a:latin typeface="Cambria Math" panose="02040503050406030204" pitchFamily="18" charset="0"/>
                            <a:ea typeface="KoPubWorld돋움체 Medium" panose="00000600000000000000" pitchFamily="2" charset="-127"/>
                            <a:cs typeface="KoPubWorld돋움체 Medium" panose="00000600000000000000" pitchFamily="2" charset="-127"/>
                          </a:rPr>
                          <m:t>𝐶</m:t>
                        </m:r>
                      </m:e>
                    </m:d>
                  </m:oMath>
                </a14:m>
                <a:endPara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marL="1085850" marR="0" lvl="2" indent="-17145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altLang="ko-KR" sz="1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Negative/Positive</a:t>
                </a:r>
                <a:r>
                  <a:rPr kumimoji="0" lang="ko-KR" altLang="en-US" sz="1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를 </a:t>
                </a:r>
                <a:r>
                  <a:rPr kumimoji="0" lang="ko-KR" altLang="en-US" sz="1200" b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구별</a:t>
                </a:r>
                <a:r>
                  <a:rPr kumimoji="0" lang="ko-KR" altLang="en-US" sz="1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해주기 위해</a:t>
                </a:r>
                <a:r>
                  <a:rPr kumimoji="0" lang="en-US" altLang="ko-KR" sz="1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positive/negative point embedding</a:t>
                </a:r>
                <a:r>
                  <a:rPr kumimoji="0" lang="ko-KR" altLang="en-US" sz="1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를</a:t>
                </a:r>
                <a:r>
                  <a:rPr kumimoji="0" lang="en-US" altLang="ko-KR" sz="1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kumimoji="0" lang="ko-KR" altLang="en-US" sz="1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더함</a:t>
                </a:r>
                <a:endParaRPr kumimoji="0" lang="en-US" altLang="ko-KR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 lvl="1" algn="ctr">
                  <a:lnSpc>
                    <a:spcPct val="150000"/>
                  </a:lnSpc>
                  <a:defRPr/>
                </a:pPr>
                <a:endPara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1A5A3F-106F-85AE-6DCE-DC09267DA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691" y="1515639"/>
                <a:ext cx="6663487" cy="5167377"/>
              </a:xfrm>
              <a:prstGeom prst="rect">
                <a:avLst/>
              </a:prstGeom>
              <a:blipFill>
                <a:blip r:embed="rId3"/>
                <a:stretch>
                  <a:fillRect l="-7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그룹 41">
            <a:extLst>
              <a:ext uri="{FF2B5EF4-FFF2-40B4-BE49-F238E27FC236}">
                <a16:creationId xmlns:a16="http://schemas.microsoft.com/office/drawing/2014/main" id="{F9408BD1-1928-1C3B-7D58-7D12E7B64A5D}"/>
              </a:ext>
            </a:extLst>
          </p:cNvPr>
          <p:cNvGrpSpPr/>
          <p:nvPr/>
        </p:nvGrpSpPr>
        <p:grpSpPr>
          <a:xfrm>
            <a:off x="569087" y="1472074"/>
            <a:ext cx="4626493" cy="4596348"/>
            <a:chOff x="788162" y="1472074"/>
            <a:chExt cx="4626493" cy="4596348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64B2469B-ECA6-24AC-DA86-33C105E60B0B}"/>
                </a:ext>
              </a:extLst>
            </p:cNvPr>
            <p:cNvGrpSpPr/>
            <p:nvPr/>
          </p:nvGrpSpPr>
          <p:grpSpPr>
            <a:xfrm>
              <a:off x="788162" y="1472074"/>
              <a:ext cx="4626493" cy="4596348"/>
              <a:chOff x="788162" y="1472074"/>
              <a:chExt cx="4626493" cy="4596348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6EDA53EF-99E7-FF74-20F3-EF5084E8A79E}"/>
                  </a:ext>
                </a:extLst>
              </p:cNvPr>
              <p:cNvGrpSpPr/>
              <p:nvPr/>
            </p:nvGrpSpPr>
            <p:grpSpPr>
              <a:xfrm>
                <a:off x="1066076" y="1472074"/>
                <a:ext cx="3905841" cy="4596348"/>
                <a:chOff x="1066076" y="1458041"/>
                <a:chExt cx="3905841" cy="4596348"/>
              </a:xfrm>
            </p:grpSpPr>
            <p:grpSp>
              <p:nvGrpSpPr>
                <p:cNvPr id="28" name="그룹 27">
                  <a:extLst>
                    <a:ext uri="{FF2B5EF4-FFF2-40B4-BE49-F238E27FC236}">
                      <a16:creationId xmlns:a16="http://schemas.microsoft.com/office/drawing/2014/main" id="{9DD5440F-B547-AB1B-940E-F10CCB842AD6}"/>
                    </a:ext>
                  </a:extLst>
                </p:cNvPr>
                <p:cNvGrpSpPr/>
                <p:nvPr/>
              </p:nvGrpSpPr>
              <p:grpSpPr>
                <a:xfrm>
                  <a:off x="1066076" y="1458041"/>
                  <a:ext cx="3905841" cy="4596348"/>
                  <a:chOff x="1066076" y="1458041"/>
                  <a:chExt cx="3905841" cy="4596348"/>
                </a:xfrm>
              </p:grpSpPr>
              <p:pic>
                <p:nvPicPr>
                  <p:cNvPr id="22" name="그림 21">
                    <a:extLst>
                      <a:ext uri="{FF2B5EF4-FFF2-40B4-BE49-F238E27FC236}">
                        <a16:creationId xmlns:a16="http://schemas.microsoft.com/office/drawing/2014/main" id="{ABFBF3BF-A628-EC87-F4BD-A1D56A0A38A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rcRect b="-924"/>
                  <a:stretch>
                    <a:fillRect/>
                  </a:stretch>
                </p:blipFill>
                <p:spPr>
                  <a:xfrm>
                    <a:off x="1066076" y="1648234"/>
                    <a:ext cx="3905841" cy="4406155"/>
                  </a:xfrm>
                  <a:prstGeom prst="rect">
                    <a:avLst/>
                  </a:prstGeom>
                </p:spPr>
              </p:pic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8DD8F3FD-668F-08A3-DA5A-353CC76D021B}"/>
                      </a:ext>
                    </a:extLst>
                  </p:cNvPr>
                  <p:cNvSpPr txBox="1"/>
                  <p:nvPr/>
                </p:nvSpPr>
                <p:spPr>
                  <a:xfrm>
                    <a:off x="2425045" y="1458041"/>
                    <a:ext cx="135320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400" b="1" i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Prototype bank</a:t>
                    </a:r>
                    <a:endParaRPr lang="ko-KR" altLang="en-US" sz="1400" b="1" i="1" dirty="0">
                      <a:solidFill>
                        <a:srgbClr val="FF0000"/>
                      </a:solidFill>
                      <a:latin typeface="Calibri" panose="020F0502020204030204" pitchFamily="34" charset="0"/>
                      <a:ea typeface="KoPubWorld돋움체 Medium" panose="00000600000000000000" pitchFamily="2" charset="-127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30D3C3C-73A2-C6E3-402A-1B7577C63294}"/>
                    </a:ext>
                  </a:extLst>
                </p:cNvPr>
                <p:cNvSpPr txBox="1"/>
                <p:nvPr/>
              </p:nvSpPr>
              <p:spPr>
                <a:xfrm>
                  <a:off x="3778250" y="1765818"/>
                  <a:ext cx="8890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050" b="1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[C, d]</a:t>
                  </a:r>
                  <a:endParaRPr lang="ko-KR" altLang="en-US" sz="1050" b="1" dirty="0">
                    <a:latin typeface="Calibri" panose="020F0502020204030204" pitchFamily="34" charset="0"/>
                    <a:ea typeface="KoPubWorld돋움체 Medium" panose="00000600000000000000" pitchFamily="2" charset="-127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849180-9AA9-F77C-5B43-FF587E8B179C}"/>
                  </a:ext>
                </a:extLst>
              </p:cNvPr>
              <p:cNvSpPr txBox="1"/>
              <p:nvPr/>
            </p:nvSpPr>
            <p:spPr>
              <a:xfrm>
                <a:off x="1015275" y="2850912"/>
                <a:ext cx="889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5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[h, w, d]</a:t>
                </a:r>
                <a:endParaRPr lang="ko-KR" altLang="en-US" sz="1050" b="1" dirty="0">
                  <a:latin typeface="Calibri" panose="020F0502020204030204" pitchFamily="34" charset="0"/>
                  <a:ea typeface="KoPubWorld돋움체 Medium" panose="00000600000000000000" pitchFamily="2" charset="-127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5ED1ADA-37C0-FD4D-7715-CE4D03FAA2A9}"/>
                  </a:ext>
                </a:extLst>
              </p:cNvPr>
              <p:cNvSpPr txBox="1"/>
              <p:nvPr/>
            </p:nvSpPr>
            <p:spPr>
              <a:xfrm>
                <a:off x="3638418" y="2976786"/>
                <a:ext cx="889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altLang="ko-KR" sz="105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h,w,C</a:t>
                </a:r>
                <a:r>
                  <a:rPr lang="en-US" altLang="ko-KR" sz="105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ko-KR" altLang="en-US" sz="1050" b="1" dirty="0">
                  <a:latin typeface="Calibri" panose="020F0502020204030204" pitchFamily="34" charset="0"/>
                  <a:ea typeface="KoPubWorld돋움체 Medium" panose="00000600000000000000" pitchFamily="2" charset="-127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A24687A-9C92-269A-08F4-A7965E89BA55}"/>
                  </a:ext>
                </a:extLst>
              </p:cNvPr>
              <p:cNvSpPr txBox="1"/>
              <p:nvPr/>
            </p:nvSpPr>
            <p:spPr>
              <a:xfrm>
                <a:off x="4971916" y="3770653"/>
                <a:ext cx="442739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accent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❸</a:t>
                </a:r>
                <a:endParaRPr lang="ko-KR" altLang="en-US" dirty="0">
                  <a:solidFill>
                    <a:schemeClr val="accent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C3FB7739-5605-8D23-16C2-D382BC1DE17D}"/>
                  </a:ext>
                </a:extLst>
              </p:cNvPr>
              <p:cNvSpPr/>
              <p:nvPr/>
            </p:nvSpPr>
            <p:spPr>
              <a:xfrm>
                <a:off x="788162" y="1472075"/>
                <a:ext cx="4183755" cy="2060397"/>
              </a:xfrm>
              <a:prstGeom prst="rect">
                <a:avLst/>
              </a:prstGeom>
              <a:solidFill>
                <a:srgbClr val="FFFFFF">
                  <a:alpha val="94902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2A2C1C-4DD6-EB7B-95CE-6271C85FA621}"/>
                </a:ext>
              </a:extLst>
            </p:cNvPr>
            <p:cNvSpPr txBox="1"/>
            <p:nvPr/>
          </p:nvSpPr>
          <p:spPr>
            <a:xfrm>
              <a:off x="5000093" y="4669336"/>
              <a:ext cx="41456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1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❹</a:t>
              </a:r>
              <a:endParaRPr lang="ko-KR" altLang="en-US" dirty="0">
                <a:solidFill>
                  <a:schemeClr val="accent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46E8F9-CC21-46B4-6AA3-8AF9646CC63B}"/>
                </a:ext>
              </a:extLst>
            </p:cNvPr>
            <p:cNvSpPr txBox="1"/>
            <p:nvPr/>
          </p:nvSpPr>
          <p:spPr>
            <a:xfrm>
              <a:off x="1056356" y="2057796"/>
              <a:ext cx="39058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u="sng" dirty="0">
                  <a:solidFill>
                    <a:schemeClr val="accent1"/>
                  </a:solidFill>
                  <a:sym typeface="Wingdings" panose="05000000000000000000" pitchFamily="2" charset="2"/>
                </a:rPr>
                <a:t> </a:t>
              </a:r>
              <a:r>
                <a:rPr lang="en-US" altLang="ko-KR" sz="1600" b="1" u="sng" dirty="0">
                  <a:solidFill>
                    <a:schemeClr val="accent1"/>
                  </a:solidFill>
                </a:rPr>
                <a:t>Class-activated feature</a:t>
              </a:r>
              <a:r>
                <a:rPr lang="ko-KR" altLang="en-US" sz="1600" b="1" u="sng" dirty="0">
                  <a:solidFill>
                    <a:schemeClr val="accent1"/>
                  </a:solidFill>
                </a:rPr>
                <a:t>는 </a:t>
              </a:r>
              <a:r>
                <a:rPr lang="en-US" altLang="ko-KR" sz="1600" b="1" u="sng" dirty="0">
                  <a:solidFill>
                    <a:schemeClr val="accent1"/>
                  </a:solidFill>
                </a:rPr>
                <a:t>dense/sparse prompt embedding </a:t>
              </a:r>
              <a:r>
                <a:rPr lang="ko-KR" altLang="en-US" sz="1600" b="1" u="sng" dirty="0">
                  <a:solidFill>
                    <a:schemeClr val="accent1"/>
                  </a:solidFill>
                </a:rPr>
                <a:t>형태로 변환되어 사용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58FABAE1-758C-29C2-54FB-9959A5F73A90}"/>
                    </a:ext>
                  </a:extLst>
                </p14:cNvPr>
                <p14:cNvContentPartPr/>
                <p14:nvPr/>
              </p14:nvContentPartPr>
              <p14:xfrm>
                <a:off x="2915120" y="3975085"/>
                <a:ext cx="6840" cy="972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58FABAE1-758C-29C2-54FB-9959A5F73A9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06480" y="3966445"/>
                  <a:ext cx="24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E959642B-C09B-4C8A-90FE-90C6A1229821}"/>
                    </a:ext>
                  </a:extLst>
                </p14:cNvPr>
                <p14:cNvContentPartPr/>
                <p14:nvPr/>
              </p14:nvContentPartPr>
              <p14:xfrm>
                <a:off x="2924120" y="3974365"/>
                <a:ext cx="334080" cy="1044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E959642B-C09B-4C8A-90FE-90C6A122982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15120" y="3965365"/>
                  <a:ext cx="351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0D0A63E4-1403-2950-B95B-24A3DE192780}"/>
                    </a:ext>
                  </a:extLst>
                </p14:cNvPr>
                <p14:cNvContentPartPr/>
                <p14:nvPr/>
              </p14:nvContentPartPr>
              <p14:xfrm>
                <a:off x="3263600" y="3987685"/>
                <a:ext cx="13320" cy="32400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0D0A63E4-1403-2950-B95B-24A3DE1927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54600" y="3978685"/>
                  <a:ext cx="30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E6D952B7-6B2A-7D07-94AC-CAC7EABFC16A}"/>
                    </a:ext>
                  </a:extLst>
                </p14:cNvPr>
                <p14:cNvContentPartPr/>
                <p14:nvPr/>
              </p14:nvContentPartPr>
              <p14:xfrm>
                <a:off x="3244520" y="4321045"/>
                <a:ext cx="35280" cy="36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E6D952B7-6B2A-7D07-94AC-CAC7EABFC1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35520" y="4312045"/>
                  <a:ext cx="5292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A9E08A07-0308-5CE4-4EBA-497867738EF0}"/>
                </a:ext>
              </a:extLst>
            </p:cNvPr>
            <p:cNvGrpSpPr/>
            <p:nvPr/>
          </p:nvGrpSpPr>
          <p:grpSpPr>
            <a:xfrm>
              <a:off x="2329760" y="3904885"/>
              <a:ext cx="610560" cy="237240"/>
              <a:chOff x="2329760" y="3904885"/>
              <a:chExt cx="610560" cy="237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1" name="잉크 20">
                    <a:extLst>
                      <a:ext uri="{FF2B5EF4-FFF2-40B4-BE49-F238E27FC236}">
                        <a16:creationId xmlns:a16="http://schemas.microsoft.com/office/drawing/2014/main" id="{F78EA8FF-8199-37B1-4822-989B7FF4685A}"/>
                      </a:ext>
                    </a:extLst>
                  </p14:cNvPr>
                  <p14:cNvContentPartPr/>
                  <p14:nvPr/>
                </p14:nvContentPartPr>
                <p14:xfrm>
                  <a:off x="2335520" y="3904885"/>
                  <a:ext cx="604800" cy="189000"/>
                </p14:xfrm>
              </p:contentPart>
            </mc:Choice>
            <mc:Fallback xmlns="">
              <p:pic>
                <p:nvPicPr>
                  <p:cNvPr id="21" name="잉크 20">
                    <a:extLst>
                      <a:ext uri="{FF2B5EF4-FFF2-40B4-BE49-F238E27FC236}">
                        <a16:creationId xmlns:a16="http://schemas.microsoft.com/office/drawing/2014/main" id="{F78EA8FF-8199-37B1-4822-989B7FF4685A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326880" y="3896245"/>
                    <a:ext cx="622440" cy="20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3" name="잉크 22">
                    <a:extLst>
                      <a:ext uri="{FF2B5EF4-FFF2-40B4-BE49-F238E27FC236}">
                        <a16:creationId xmlns:a16="http://schemas.microsoft.com/office/drawing/2014/main" id="{B11A9EE6-08DF-7C0C-AAD8-6F5A104AEF2F}"/>
                      </a:ext>
                    </a:extLst>
                  </p14:cNvPr>
                  <p14:cNvContentPartPr/>
                  <p14:nvPr/>
                </p14:nvContentPartPr>
                <p14:xfrm>
                  <a:off x="2329760" y="4038445"/>
                  <a:ext cx="128520" cy="103680"/>
                </p14:xfrm>
              </p:contentPart>
            </mc:Choice>
            <mc:Fallback xmlns="">
              <p:pic>
                <p:nvPicPr>
                  <p:cNvPr id="23" name="잉크 22">
                    <a:extLst>
                      <a:ext uri="{FF2B5EF4-FFF2-40B4-BE49-F238E27FC236}">
                        <a16:creationId xmlns:a16="http://schemas.microsoft.com/office/drawing/2014/main" id="{B11A9EE6-08DF-7C0C-AAD8-6F5A104AEF2F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321120" y="4029445"/>
                    <a:ext cx="146160" cy="121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869336BC-F258-101F-7823-97EC153BA9E0}"/>
                </a:ext>
              </a:extLst>
            </p:cNvPr>
            <p:cNvGrpSpPr/>
            <p:nvPr/>
          </p:nvGrpSpPr>
          <p:grpSpPr>
            <a:xfrm>
              <a:off x="1497150" y="4615781"/>
              <a:ext cx="3170100" cy="388401"/>
              <a:chOff x="1497150" y="4615781"/>
              <a:chExt cx="3170100" cy="38840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BD0486-2551-D264-2461-B8F39040F1F2}"/>
                  </a:ext>
                </a:extLst>
              </p:cNvPr>
              <p:cNvSpPr txBox="1"/>
              <p:nvPr/>
            </p:nvSpPr>
            <p:spPr>
              <a:xfrm>
                <a:off x="1497150" y="4628863"/>
                <a:ext cx="13595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dirty="0"/>
                  <a:t>🔥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F757909-EFD2-5CDC-8111-A5CD9523B7FC}"/>
                  </a:ext>
                </a:extLst>
              </p:cNvPr>
              <p:cNvSpPr txBox="1"/>
              <p:nvPr/>
            </p:nvSpPr>
            <p:spPr>
              <a:xfrm>
                <a:off x="2564735" y="4634850"/>
                <a:ext cx="13595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dirty="0"/>
                  <a:t>🔥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A8366B-B155-F2D2-F35C-F2717BEE08D7}"/>
                  </a:ext>
                </a:extLst>
              </p:cNvPr>
              <p:cNvSpPr txBox="1"/>
              <p:nvPr/>
            </p:nvSpPr>
            <p:spPr>
              <a:xfrm>
                <a:off x="4191724" y="4615781"/>
                <a:ext cx="4755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dirty="0"/>
                  <a:t>🔥</a:t>
                </a: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7CB5794-431F-E334-2FEB-E94D3F4EAFAD}"/>
              </a:ext>
            </a:extLst>
          </p:cNvPr>
          <p:cNvSpPr txBox="1"/>
          <p:nvPr/>
        </p:nvSpPr>
        <p:spPr>
          <a:xfrm>
            <a:off x="688298" y="4062432"/>
            <a:ext cx="88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1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[</a:t>
            </a:r>
            <a:r>
              <a:rPr lang="en-US" altLang="ko-KR" sz="1050" b="1" dirty="0">
                <a:solidFill>
                  <a:srgbClr val="FF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1</a:t>
            </a:r>
            <a:r>
              <a:rPr lang="en-US" altLang="ko-KR" sz="1050" b="1" dirty="0">
                <a:solidFill>
                  <a:schemeClr val="accent1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, h, w, d]</a:t>
            </a:r>
            <a:endParaRPr lang="ko-KR" altLang="en-US" sz="1050" b="1" dirty="0">
              <a:solidFill>
                <a:schemeClr val="accent1"/>
              </a:solidFill>
              <a:latin typeface="times" panose="02020603050405020304" pitchFamily="18" charset="0"/>
              <a:ea typeface="KoPubWorld돋움체 Medium" panose="00000600000000000000" pitchFamily="2" charset="-127"/>
              <a:cs typeface="times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780F7E-89CB-9BCE-0F6A-84E3EE189733}"/>
              </a:ext>
            </a:extLst>
          </p:cNvPr>
          <p:cNvSpPr txBox="1"/>
          <p:nvPr/>
        </p:nvSpPr>
        <p:spPr>
          <a:xfrm>
            <a:off x="4163686" y="4062432"/>
            <a:ext cx="88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1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[</a:t>
            </a:r>
            <a:r>
              <a:rPr lang="en-US" altLang="ko-KR" sz="1050" b="1" i="1" dirty="0">
                <a:solidFill>
                  <a:srgbClr val="FF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</a:t>
            </a:r>
            <a:r>
              <a:rPr lang="en-US" altLang="ko-KR" sz="1050" b="1" dirty="0">
                <a:solidFill>
                  <a:srgbClr val="FF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-1</a:t>
            </a:r>
            <a:r>
              <a:rPr lang="en-US" altLang="ko-KR" sz="1050" b="1" dirty="0">
                <a:solidFill>
                  <a:schemeClr val="accent1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, h, w, d]</a:t>
            </a:r>
            <a:endParaRPr lang="ko-KR" altLang="en-US" sz="1050" b="1" dirty="0">
              <a:solidFill>
                <a:schemeClr val="accent1"/>
              </a:solidFill>
              <a:latin typeface="times" panose="02020603050405020304" pitchFamily="18" charset="0"/>
              <a:ea typeface="KoPubWorld돋움체 Medium" panose="00000600000000000000" pitchFamily="2" charset="-127"/>
              <a:cs typeface="times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B1282F-CE0D-89CA-C819-AFCF9A9554E4}"/>
              </a:ext>
            </a:extLst>
          </p:cNvPr>
          <p:cNvSpPr txBox="1"/>
          <p:nvPr/>
        </p:nvSpPr>
        <p:spPr>
          <a:xfrm>
            <a:off x="450152" y="5533173"/>
            <a:ext cx="88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1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[h, w, d]</a:t>
            </a:r>
            <a:endParaRPr lang="ko-KR" altLang="en-US" sz="1050" b="1" dirty="0">
              <a:solidFill>
                <a:schemeClr val="accent1"/>
              </a:solidFill>
              <a:latin typeface="times" panose="02020603050405020304" pitchFamily="18" charset="0"/>
              <a:ea typeface="KoPubWorld돋움체 Medium" panose="00000600000000000000" pitchFamily="2" charset="-127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E561725-DE26-032E-2290-E5B7BA1EB549}"/>
                  </a:ext>
                </a:extLst>
              </p:cNvPr>
              <p:cNvSpPr txBox="1"/>
              <p:nvPr/>
            </p:nvSpPr>
            <p:spPr>
              <a:xfrm>
                <a:off x="9788590" y="5514066"/>
                <a:ext cx="17738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altLang="ko-KR" sz="105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𝑛</m:t>
                    </m:r>
                  </m:oMath>
                </a14:m>
                <a:r>
                  <a:rPr lang="en-US" altLang="ko-KR" sz="1050" dirty="0">
                    <a:solidFill>
                      <a:schemeClr val="bg1">
                        <a:lumMod val="50000"/>
                      </a:schemeClr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: </a:t>
                </a:r>
                <a:r>
                  <a:rPr lang="ko-KR" altLang="en-US" sz="1050" dirty="0">
                    <a:solidFill>
                      <a:schemeClr val="bg1">
                        <a:lumMod val="50000"/>
                      </a:schemeClr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각 </a:t>
                </a:r>
                <a:r>
                  <a:rPr lang="en-US" altLang="ko-KR" sz="1050" dirty="0">
                    <a:solidFill>
                      <a:schemeClr val="bg1">
                        <a:lumMod val="50000"/>
                      </a:schemeClr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class</a:t>
                </a:r>
                <a:r>
                  <a:rPr lang="ko-KR" altLang="en-US" sz="1050" dirty="0">
                    <a:solidFill>
                      <a:schemeClr val="bg1">
                        <a:lumMod val="50000"/>
                      </a:schemeClr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당 </a:t>
                </a:r>
                <a:r>
                  <a:rPr lang="en-US" altLang="ko-KR" sz="1050" dirty="0">
                    <a:solidFill>
                      <a:schemeClr val="bg1">
                        <a:lumMod val="50000"/>
                      </a:schemeClr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point </a:t>
                </a:r>
                <a:r>
                  <a:rPr lang="ko-KR" altLang="en-US" sz="1050" dirty="0">
                    <a:solidFill>
                      <a:schemeClr val="bg1">
                        <a:lumMod val="50000"/>
                      </a:schemeClr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개수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E561725-DE26-032E-2290-E5B7BA1EB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590" y="5514066"/>
                <a:ext cx="1773828" cy="261610"/>
              </a:xfrm>
              <a:prstGeom prst="rect">
                <a:avLst/>
              </a:prstGeom>
              <a:blipFill>
                <a:blip r:embed="rId1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직사각형 54">
            <a:extLst>
              <a:ext uri="{FF2B5EF4-FFF2-40B4-BE49-F238E27FC236}">
                <a16:creationId xmlns:a16="http://schemas.microsoft.com/office/drawing/2014/main" id="{AE7DA20F-A942-AA12-CE84-C94F59863567}"/>
              </a:ext>
            </a:extLst>
          </p:cNvPr>
          <p:cNvSpPr/>
          <p:nvPr/>
        </p:nvSpPr>
        <p:spPr>
          <a:xfrm>
            <a:off x="7764528" y="5804308"/>
            <a:ext cx="728662" cy="18182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115F5A12-701A-479A-A559-530399E37752}"/>
              </a:ext>
            </a:extLst>
          </p:cNvPr>
          <p:cNvSpPr/>
          <p:nvPr/>
        </p:nvSpPr>
        <p:spPr>
          <a:xfrm>
            <a:off x="8678108" y="5804308"/>
            <a:ext cx="1110482" cy="181827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06E9231-BB6E-FB6E-8F39-79A6D1CFB0EF}"/>
              </a:ext>
            </a:extLst>
          </p:cNvPr>
          <p:cNvSpPr txBox="1"/>
          <p:nvPr/>
        </p:nvSpPr>
        <p:spPr>
          <a:xfrm>
            <a:off x="4163686" y="5584195"/>
            <a:ext cx="88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accent1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[C, n, d]</a:t>
            </a:r>
            <a:endParaRPr lang="ko-KR" altLang="en-US" sz="1050" b="1" dirty="0">
              <a:solidFill>
                <a:schemeClr val="accent1"/>
              </a:solidFill>
              <a:latin typeface="times" panose="02020603050405020304" pitchFamily="18" charset="0"/>
              <a:ea typeface="KoPubWorld돋움체 Medium" panose="00000600000000000000" pitchFamily="2" charset="-127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338E2-1728-94F7-8EDB-98A5D4C3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2FD9457-A153-8616-2E59-A64AAA9C95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Method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0F7A6C0D-E761-4905-E1BA-252B3621D183}"/>
              </a:ext>
            </a:extLst>
          </p:cNvPr>
          <p:cNvSpPr txBox="1">
            <a:spLocks/>
          </p:cNvSpPr>
          <p:nvPr/>
        </p:nvSpPr>
        <p:spPr>
          <a:xfrm>
            <a:off x="404262" y="789577"/>
            <a:ext cx="11358116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dirty="0"/>
              <a:t>Contrastive Prototype Learning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제안하는 방법론은 </a:t>
            </a:r>
            <a:r>
              <a:rPr lang="ko-KR" altLang="en-US" sz="1400" b="1" dirty="0"/>
              <a:t>프로토타입이 수술 기구의 위치를 정확하게 활성화</a:t>
            </a:r>
            <a:r>
              <a:rPr lang="en-US" altLang="ko-KR" sz="1400" b="1" dirty="0"/>
              <a:t>(activation)</a:t>
            </a:r>
            <a:r>
              <a:rPr lang="ko-KR" altLang="en-US" sz="1400" b="1" dirty="0"/>
              <a:t>하고 해당 기구를 명확히 식별</a:t>
            </a:r>
            <a:r>
              <a:rPr lang="ko-KR" altLang="en-US" sz="1400" dirty="0"/>
              <a:t>해야 함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하지만</a:t>
            </a:r>
            <a:r>
              <a:rPr lang="en-US" altLang="ko-KR" sz="1400" dirty="0"/>
              <a:t>, </a:t>
            </a:r>
            <a:r>
              <a:rPr lang="ko-KR" altLang="en-US" sz="1400" dirty="0"/>
              <a:t>외형이 유사한 수술 기구들이 많음</a:t>
            </a:r>
            <a:endParaRPr lang="en-US" altLang="ko-KR" sz="1400" dirty="0"/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400" dirty="0">
                <a:sym typeface="Wingdings" panose="05000000000000000000" pitchFamily="2" charset="2"/>
              </a:rPr>
              <a:t>	 </a:t>
            </a:r>
            <a:r>
              <a:rPr lang="ko-KR" altLang="en-US" sz="1400" dirty="0"/>
              <a:t>이러한 시각적 유사성은 </a:t>
            </a:r>
            <a:r>
              <a:rPr lang="en-US" altLang="ko-KR" sz="1400" dirty="0"/>
              <a:t>Prototype</a:t>
            </a:r>
            <a:r>
              <a:rPr lang="ko-KR" altLang="en-US" sz="1400" dirty="0"/>
              <a:t>이 </a:t>
            </a:r>
            <a:r>
              <a:rPr lang="en-US" altLang="ko-KR" sz="1400" b="1" dirty="0"/>
              <a:t>'</a:t>
            </a:r>
            <a:r>
              <a:rPr lang="ko-KR" altLang="en-US" sz="1400" b="1" dirty="0" err="1"/>
              <a:t>판별자</a:t>
            </a:r>
            <a:r>
              <a:rPr lang="en-US" altLang="ko-KR" sz="1400" b="1" dirty="0"/>
              <a:t>(discriminator)'</a:t>
            </a:r>
            <a:r>
              <a:rPr lang="ko-KR" altLang="en-US" sz="1400" b="1" dirty="0"/>
              <a:t>로서의 역할을 충실히 수행하기 어렵게 함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14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14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14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1400" dirty="0">
              <a:sym typeface="Wingdings" panose="05000000000000000000" pitchFamily="2" charset="2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14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14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14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14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>
                <a:sym typeface="Wingdings" panose="05000000000000000000" pitchFamily="2" charset="2"/>
              </a:rPr>
              <a:t>이를 해결하기 위해</a:t>
            </a:r>
            <a:r>
              <a:rPr lang="en-US" altLang="ko-KR" sz="1400" dirty="0">
                <a:sym typeface="Wingdings" panose="05000000000000000000" pitchFamily="2" charset="2"/>
              </a:rPr>
              <a:t>,</a:t>
            </a:r>
            <a:r>
              <a:rPr lang="ko-KR" altLang="en-US" sz="1400" b="1" dirty="0"/>
              <a:t> 클래스 프로토타입 간의 구별 능력</a:t>
            </a:r>
            <a:r>
              <a:rPr lang="en-US" altLang="ko-KR" sz="1400" b="1" dirty="0"/>
              <a:t>(</a:t>
            </a:r>
            <a:r>
              <a:rPr lang="ko-KR" altLang="en-US" sz="1400" b="1" dirty="0" err="1"/>
              <a:t>판별력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을 높이기 위한</a:t>
            </a:r>
            <a:r>
              <a:rPr lang="en-US" altLang="ko-KR" sz="1400" dirty="0">
                <a:sym typeface="Wingdings" panose="05000000000000000000" pitchFamily="2" charset="2"/>
              </a:rPr>
              <a:t> </a:t>
            </a:r>
            <a:r>
              <a:rPr lang="en-US" altLang="ko-KR" sz="14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prototype contrastive learning </a:t>
            </a:r>
            <a:r>
              <a:rPr lang="ko-KR" altLang="en-US" sz="1400" dirty="0">
                <a:sym typeface="Wingdings" panose="05000000000000000000" pitchFamily="2" charset="2"/>
              </a:rPr>
              <a:t>제안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ko-KR" altLang="en-US" sz="1200" dirty="0">
                <a:sym typeface="Wingdings" panose="05000000000000000000" pitchFamily="2" charset="2"/>
              </a:rPr>
              <a:t>즉</a:t>
            </a:r>
            <a:r>
              <a:rPr lang="en-US" altLang="ko-KR" sz="1200" dirty="0">
                <a:sym typeface="Wingdings" panose="05000000000000000000" pitchFamily="2" charset="2"/>
              </a:rPr>
              <a:t>, Contrastive learning</a:t>
            </a:r>
            <a:r>
              <a:rPr lang="ko-KR" altLang="en-US" sz="1200" dirty="0">
                <a:sym typeface="Wingdings" panose="05000000000000000000" pitchFamily="2" charset="2"/>
              </a:rPr>
              <a:t>을 </a:t>
            </a:r>
            <a:r>
              <a:rPr lang="ko-KR" altLang="en-US" sz="1200" dirty="0"/>
              <a:t>통해 각 클래스의 </a:t>
            </a:r>
            <a:r>
              <a:rPr lang="en-US" altLang="ko-KR" sz="1200" dirty="0"/>
              <a:t>prototype</a:t>
            </a:r>
            <a:r>
              <a:rPr lang="ko-KR" altLang="en-US" sz="1200" dirty="0"/>
              <a:t>이 </a:t>
            </a:r>
            <a:r>
              <a:rPr lang="ko-KR" altLang="en-US" sz="1200" b="1" dirty="0"/>
              <a:t>해당 클래스 고유의 특징을 더 잘 나타내고</a:t>
            </a:r>
            <a:r>
              <a:rPr lang="en-US" altLang="ko-KR" sz="1200" dirty="0"/>
              <a:t>, </a:t>
            </a:r>
            <a:r>
              <a:rPr lang="ko-KR" altLang="en-US" sz="1200" b="1" dirty="0"/>
              <a:t>다른 클래스들과는 명확히 구분</a:t>
            </a:r>
            <a:r>
              <a:rPr lang="ko-KR" altLang="en-US" sz="1200" dirty="0"/>
              <a:t>되도록 학습</a:t>
            </a:r>
            <a:endParaRPr lang="en-US" altLang="ko-KR" sz="1200" dirty="0">
              <a:sym typeface="Wingdings" panose="05000000000000000000" pitchFamily="2" charset="2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903CA46-0CCA-1079-83F2-60396828D6DF}"/>
              </a:ext>
            </a:extLst>
          </p:cNvPr>
          <p:cNvGrpSpPr/>
          <p:nvPr/>
        </p:nvGrpSpPr>
        <p:grpSpPr>
          <a:xfrm>
            <a:off x="4366314" y="2638508"/>
            <a:ext cx="3459371" cy="1580981"/>
            <a:chOff x="8328367" y="2215907"/>
            <a:chExt cx="3459371" cy="1580981"/>
          </a:xfrm>
        </p:grpSpPr>
        <p:pic>
          <p:nvPicPr>
            <p:cNvPr id="2050" name="Picture 2" descr="ISINET: AN INSTANCE-BASED APPROACH FOR SURGICAL INSTRUMENT SEGMENTATION -  Biomedical Computer Vision">
              <a:extLst>
                <a:ext uri="{FF2B5EF4-FFF2-40B4-BE49-F238E27FC236}">
                  <a16:creationId xmlns:a16="http://schemas.microsoft.com/office/drawing/2014/main" id="{0AB9333F-D090-8467-AF4A-2C953FD35A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693" r="59771" b="10533"/>
            <a:stretch>
              <a:fillRect/>
            </a:stretch>
          </p:blipFill>
          <p:spPr bwMode="auto">
            <a:xfrm>
              <a:off x="8328367" y="2215907"/>
              <a:ext cx="3459371" cy="1580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909FCA-ED8B-24D5-F1E0-13C64EDCF083}"/>
                </a:ext>
              </a:extLst>
            </p:cNvPr>
            <p:cNvSpPr txBox="1"/>
            <p:nvPr/>
          </p:nvSpPr>
          <p:spPr>
            <a:xfrm>
              <a:off x="10877481" y="2933548"/>
              <a:ext cx="884897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b="1" i="1" dirty="0">
                  <a:solidFill>
                    <a:srgbClr val="4256D9"/>
                  </a:solidFill>
                </a:rPr>
                <a:t>Monopolar curved scissors</a:t>
              </a:r>
              <a:endParaRPr lang="ko-KR" altLang="en-US" sz="1100" b="1" i="1" dirty="0">
                <a:solidFill>
                  <a:srgbClr val="4256D9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436795-EED2-D667-92CC-07F8A99DA7EE}"/>
                </a:ext>
              </a:extLst>
            </p:cNvPr>
            <p:cNvSpPr txBox="1"/>
            <p:nvPr/>
          </p:nvSpPr>
          <p:spPr>
            <a:xfrm>
              <a:off x="9856138" y="2419192"/>
              <a:ext cx="108986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b="1" i="1" dirty="0">
                  <a:solidFill>
                    <a:srgbClr val="49D99B"/>
                  </a:solidFill>
                </a:rPr>
                <a:t>Bipolar</a:t>
              </a:r>
            </a:p>
            <a:p>
              <a:pPr algn="ctr"/>
              <a:r>
                <a:rPr lang="en-US" altLang="ko-KR" sz="1100" b="1" i="1" dirty="0">
                  <a:solidFill>
                    <a:srgbClr val="49D99B"/>
                  </a:solidFill>
                </a:rPr>
                <a:t>forceps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30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5E4B-4E3B-6772-D0FD-D63B80BC2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99D2646-27CA-3375-80F0-30F7FDC3B3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4AA5E131-2B95-20BC-FA8C-126B5B7EF9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4262" y="914400"/>
                <a:ext cx="11358116" cy="51540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20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6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ko-KR" sz="1800" dirty="0"/>
                  <a:t>Prototype Contrastive Learning (PCL)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400" dirty="0">
                    <a:sym typeface="Wingdings" panose="05000000000000000000" pitchFamily="2" charset="2"/>
                  </a:rPr>
                  <a:t>class prototype</a:t>
                </a:r>
                <a:r>
                  <a:rPr lang="ko-KR" altLang="en-US" sz="1400" dirty="0">
                    <a:sym typeface="Wingdings" panose="05000000000000000000" pitchFamily="2" charset="2"/>
                  </a:rPr>
                  <a:t>간의 구별을 뚜렷이 하고</a:t>
                </a:r>
                <a:r>
                  <a:rPr lang="en-US" altLang="ko-KR" sz="1400" dirty="0">
                    <a:sym typeface="Wingdings" panose="05000000000000000000" pitchFamily="2" charset="2"/>
                  </a:rPr>
                  <a:t>, ( prototype</a:t>
                </a:r>
                <a:r>
                  <a:rPr lang="ko-KR" altLang="en-US" sz="1400" dirty="0">
                    <a:sym typeface="Wingdings" panose="05000000000000000000" pitchFamily="2" charset="2"/>
                  </a:rPr>
                  <a:t>의 </a:t>
                </a:r>
                <a:r>
                  <a:rPr lang="ko-KR" altLang="en-US" sz="1400" dirty="0" err="1">
                    <a:sym typeface="Wingdings" panose="05000000000000000000" pitchFamily="2" charset="2"/>
                  </a:rPr>
                  <a:t>판별력</a:t>
                </a:r>
                <a:r>
                  <a:rPr lang="ko-KR" altLang="en-US" sz="1400" dirty="0">
                    <a:sym typeface="Wingdings" panose="05000000000000000000" pitchFamily="2" charset="2"/>
                  </a:rPr>
                  <a:t> 강화</a:t>
                </a:r>
                <a:r>
                  <a:rPr lang="en-US" altLang="ko-KR" sz="1400" dirty="0">
                    <a:sym typeface="Wingdings" panose="05000000000000000000" pitchFamily="2" charset="2"/>
                  </a:rPr>
                  <a:t>)</a:t>
                </a:r>
                <a:r>
                  <a:rPr lang="ko-KR" altLang="en-US" sz="1400" dirty="0">
                    <a:sym typeface="Wingdings" panose="05000000000000000000" pitchFamily="2" charset="2"/>
                  </a:rPr>
                  <a:t>하기 위한 </a:t>
                </a:r>
                <a:r>
                  <a:rPr lang="en-US" altLang="ko-KR" sz="1400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prototype contrastive learning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ko-KR" altLang="en-US" sz="1400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𝓛</m:t>
                        </m:r>
                      </m:e>
                      <m:sub>
                        <m:r>
                          <a:rPr lang="en-US" altLang="ko-KR" sz="1400" b="1" i="1" u="sng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𝑷𝑪𝑳</m:t>
                        </m:r>
                      </m:sub>
                    </m:sSub>
                  </m:oMath>
                </a14:m>
                <a:r>
                  <a:rPr lang="en-US" altLang="ko-KR" sz="1400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) </a:t>
                </a:r>
                <a:r>
                  <a:rPr lang="ko-KR" altLang="en-US" sz="1400" dirty="0">
                    <a:sym typeface="Wingdings" panose="05000000000000000000" pitchFamily="2" charset="2"/>
                  </a:rPr>
                  <a:t>제안</a:t>
                </a:r>
                <a:endParaRPr lang="en-US" altLang="ko-KR" sz="1400" dirty="0">
                  <a:sym typeface="Wingdings" panose="05000000000000000000" pitchFamily="2" charset="2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400" dirty="0">
                    <a:sym typeface="Wingdings" panose="05000000000000000000" pitchFamily="2" charset="2"/>
                  </a:rPr>
                  <a:t>Info-NCE Loss </a:t>
                </a:r>
                <a:r>
                  <a:rPr lang="ko-KR" altLang="en-US" sz="1400" dirty="0">
                    <a:sym typeface="Wingdings" panose="05000000000000000000" pitchFamily="2" charset="2"/>
                  </a:rPr>
                  <a:t>기반</a:t>
                </a:r>
                <a:endParaRPr lang="en-US" altLang="ko-KR" sz="1400" dirty="0">
                  <a:sym typeface="Wingdings" panose="05000000000000000000" pitchFamily="2" charset="2"/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200" dirty="0">
                    <a:sym typeface="Wingdings" panose="05000000000000000000" pitchFamily="2" charset="2"/>
                  </a:rPr>
                  <a:t>Class Prototypes</a:t>
                </a:r>
                <a:r>
                  <a:rPr lang="ko-KR" altLang="en-US" sz="1200" dirty="0">
                    <a:sym typeface="Wingdings" panose="05000000000000000000" pitchFamily="2" charset="2"/>
                  </a:rPr>
                  <a:t> </a:t>
                </a:r>
                <a:r>
                  <a:rPr lang="en-US" altLang="ko-KR" sz="1200" dirty="0">
                    <a:sym typeface="Wingdings" panose="05000000000000000000" pitchFamily="2" charset="2"/>
                  </a:rPr>
                  <a:t>- </a:t>
                </a:r>
                <a:r>
                  <a:rPr lang="en-US" altLang="ko-KR" sz="1200" b="1" dirty="0">
                    <a:sym typeface="Wingdings" panose="05000000000000000000" pitchFamily="2" charset="2"/>
                  </a:rPr>
                  <a:t>Anchor</a:t>
                </a:r>
                <a:r>
                  <a:rPr lang="ko-KR" altLang="en-US" sz="1200" dirty="0">
                    <a:sym typeface="Wingdings" panose="05000000000000000000" pitchFamily="2" charset="2"/>
                  </a:rPr>
                  <a:t>로 간주</a:t>
                </a:r>
                <a:r>
                  <a:rPr lang="en-US" altLang="ko-KR" sz="1200" dirty="0">
                    <a:sym typeface="Wingdings" panose="05000000000000000000" pitchFamily="2" charset="2"/>
                  </a:rPr>
                  <a:t>   |   SAM-based</a:t>
                </a:r>
                <a:r>
                  <a:rPr lang="ko-KR" altLang="en-US" sz="1200" dirty="0">
                    <a:sym typeface="Wingdings" panose="05000000000000000000" pitchFamily="2" charset="2"/>
                  </a:rPr>
                  <a:t> </a:t>
                </a:r>
                <a:r>
                  <a:rPr lang="en-US" altLang="ko-KR" sz="1200" dirty="0">
                    <a:sym typeface="Wingdings" panose="05000000000000000000" pitchFamily="2" charset="2"/>
                  </a:rPr>
                  <a:t>Class Embedding - </a:t>
                </a:r>
                <a:r>
                  <a:rPr lang="en-US" altLang="ko-KR" sz="1200" b="1" dirty="0">
                    <a:sym typeface="Wingdings" panose="05000000000000000000" pitchFamily="2" charset="2"/>
                  </a:rPr>
                  <a:t>Sample</a:t>
                </a:r>
                <a:r>
                  <a:rPr lang="ko-KR" altLang="en-US" sz="1200" dirty="0">
                    <a:sym typeface="Wingdings" panose="05000000000000000000" pitchFamily="2" charset="2"/>
                  </a:rPr>
                  <a:t>로 간주</a:t>
                </a:r>
                <a:endParaRPr lang="en-US" altLang="ko-KR" sz="1200" dirty="0">
                  <a:sym typeface="Wingdings" panose="05000000000000000000" pitchFamily="2" charset="2"/>
                </a:endParaRPr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200" b="1" dirty="0">
                    <a:sym typeface="Wingdings" panose="05000000000000000000" pitchFamily="2" charset="2"/>
                  </a:rPr>
                  <a:t>SAM-based</a:t>
                </a:r>
                <a:r>
                  <a:rPr lang="ko-KR" altLang="en-US" sz="1200" b="1" dirty="0">
                    <a:sym typeface="Wingdings" panose="05000000000000000000" pitchFamily="2" charset="2"/>
                  </a:rPr>
                  <a:t> </a:t>
                </a:r>
                <a:r>
                  <a:rPr lang="en-US" altLang="ko-KR" sz="1200" b="1" dirty="0">
                    <a:sym typeface="Wingdings" panose="05000000000000000000" pitchFamily="2" charset="2"/>
                  </a:rPr>
                  <a:t>Class</a:t>
                </a:r>
                <a:r>
                  <a:rPr lang="ko-KR" altLang="en-US" sz="1200" b="1" dirty="0">
                    <a:sym typeface="Wingdings" panose="05000000000000000000" pitchFamily="2" charset="2"/>
                  </a:rPr>
                  <a:t> </a:t>
                </a:r>
                <a:r>
                  <a:rPr lang="en-US" altLang="ko-KR" sz="1200" b="1" dirty="0">
                    <a:sym typeface="Wingdings" panose="05000000000000000000" pitchFamily="2" charset="2"/>
                  </a:rPr>
                  <a:t>Embedding</a:t>
                </a:r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000" b="1" u="sng" dirty="0">
                    <a:sym typeface="Wingdings" panose="05000000000000000000" pitchFamily="2" charset="2"/>
                  </a:rPr>
                  <a:t>특정 클래스 </a:t>
                </a:r>
                <a14:m>
                  <m:oMath xmlns:m="http://schemas.openxmlformats.org/officeDocument/2006/math">
                    <m:r>
                      <a:rPr lang="en-US" altLang="ko-KR" sz="1000" b="1" i="1" u="sng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𝒄</m:t>
                    </m:r>
                  </m:oMath>
                </a14:m>
                <a:r>
                  <a:rPr lang="ko-KR" altLang="en-US" sz="1000" b="1" u="sng" dirty="0">
                    <a:sym typeface="Wingdings" panose="05000000000000000000" pitchFamily="2" charset="2"/>
                  </a:rPr>
                  <a:t>에 해당하는 이미지 영역의 시각적 특징을 압축하여 표현한 벡터</a:t>
                </a:r>
                <a:endParaRPr lang="en-US" altLang="ko-KR" sz="1000" b="1" u="sng" dirty="0">
                  <a:sym typeface="Wingdings" panose="05000000000000000000" pitchFamily="2" charset="2"/>
                </a:endParaRPr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000" b="1" u="sng" dirty="0">
                  <a:sym typeface="Wingdings" panose="05000000000000000000" pitchFamily="2" charset="2"/>
                </a:endParaRPr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000" b="1" u="sng" dirty="0">
                  <a:sym typeface="Wingdings" panose="05000000000000000000" pitchFamily="2" charset="2"/>
                </a:endParaRPr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000" b="1" u="sng" dirty="0">
                  <a:sym typeface="Wingdings" panose="05000000000000000000" pitchFamily="2" charset="2"/>
                </a:endParaRPr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000" b="1" u="sng" dirty="0">
                  <a:sym typeface="Wingdings" panose="05000000000000000000" pitchFamily="2" charset="2"/>
                </a:endParaRPr>
              </a:p>
              <a:p>
                <a:pPr lvl="3">
                  <a:lnSpc>
                    <a:spcPct val="150000"/>
                  </a:lnSpc>
                  <a:spcBef>
                    <a:spcPts val="0"/>
                  </a:spcBef>
                </a:pPr>
                <a:endParaRPr lang="en-US" altLang="ko-KR" sz="1000" b="1" u="sng" dirty="0">
                  <a:sym typeface="Wingdings" panose="05000000000000000000" pitchFamily="2" charset="2"/>
                </a:endParaRPr>
              </a:p>
              <a:p>
                <a:pPr marL="457200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ko-KR" sz="14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4AA5E131-2B95-20BC-FA8C-126B5B7EF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2" y="914400"/>
                <a:ext cx="11358116" cy="5154023"/>
              </a:xfrm>
              <a:prstGeom prst="rect">
                <a:avLst/>
              </a:prstGeom>
              <a:blipFill>
                <a:blip r:embed="rId3"/>
                <a:stretch>
                  <a:fillRect l="-2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B8609A6B-04B7-6EFB-ECD3-FF9D29AB6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900" y="2581790"/>
            <a:ext cx="4164238" cy="2737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F1E070-7339-59B8-D978-382E88AA25C8}"/>
                  </a:ext>
                </a:extLst>
              </p:cNvPr>
              <p:cNvSpPr txBox="1"/>
              <p:nvPr/>
            </p:nvSpPr>
            <p:spPr>
              <a:xfrm>
                <a:off x="3213201" y="3179158"/>
                <a:ext cx="2099943" cy="5798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𝑣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(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𝑐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  <m:t>)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KoPubWorld돋움체 Medium" panose="00000600000000000000" pitchFamily="2" charset="-127"/>
                              <a:cs typeface="KoPubWorld돋움체 Medium" panose="00000600000000000000" pitchFamily="2" charset="-127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h𝑤</m:t>
                              </m:r>
                            </m:sup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KoPubWorld돋움체 Medium" panose="00000600000000000000" pitchFamily="2" charset="-127"/>
                                      <a:cs typeface="KoPubWorld돋움체 Medium" panose="00000600000000000000" pitchFamily="2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KoPubWorld돋움체 Medium" panose="00000600000000000000" pitchFamily="2" charset="-127"/>
                                      <a:cs typeface="KoPubWorld돋움체 Medium" panose="00000600000000000000" pitchFamily="2" charset="-127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KoPubWorld돋움체 Medium" panose="00000600000000000000" pitchFamily="2" charset="-127"/>
                                      <a:cs typeface="KoPubWorld돋움체 Medium" panose="00000600000000000000" pitchFamily="2" charset="-127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KoPubWorld돋움체 Medium" panose="00000600000000000000" pitchFamily="2" charset="-127"/>
                                </a:rPr>
                                <m:t>°</m:t>
                              </m:r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KoPubWorld돋움체 Medium" panose="00000600000000000000" pitchFamily="2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KoPubWorld돋움체 Medium" panose="00000600000000000000" pitchFamily="2" charset="-127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KoPubWorld돋움체 Medium" panose="00000600000000000000" pitchFamily="2" charset="-127"/>
                                    </a:rPr>
                                    <m:t>(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KoPubWorld돋움체 Medium" panose="00000600000000000000" pitchFamily="2" charset="-127"/>
                                    </a:rPr>
                                    <m:t>𝑐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KoPubWorld돋움체 Medium" panose="00000600000000000000" pitchFamily="2" charset="-127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altLang="ko-KR" sz="1600" i="1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ea typeface="KoPubWorld돋움체 Medium" panose="00000600000000000000" pitchFamily="2" charset="-127"/>
                                  <a:cs typeface="KoPubWorld돋움체 Medium" panose="00000600000000000000" pitchFamily="2" charset="-127"/>
                                </a:rPr>
                                <m:t>h𝑤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KoPubWorld돋움체 Medium" panose="00000600000000000000" pitchFamily="2" charset="-127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KoPubWorld돋움체 Medium" panose="00000600000000000000" pitchFamily="2" charset="-127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KoPubWorld돋움체 Medium" panose="00000600000000000000" pitchFamily="2" charset="-127"/>
                                    </a:rPr>
                                    <m:t>(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KoPubWorld돋움체 Medium" panose="00000600000000000000" pitchFamily="2" charset="-127"/>
                                    </a:rPr>
                                    <m:t>𝑐</m:t>
                                  </m:r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KoPubWorld돋움체 Medium" panose="00000600000000000000" pitchFamily="2" charset="-127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ko-KR" altLang="en-US" sz="20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F1E070-7339-59B8-D978-382E88AA2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201" y="3179158"/>
                <a:ext cx="2099943" cy="5798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1D8F28-85B0-5AD4-8726-AE35F0384E46}"/>
                  </a:ext>
                </a:extLst>
              </p:cNvPr>
              <p:cNvSpPr txBox="1"/>
              <p:nvPr/>
            </p:nvSpPr>
            <p:spPr>
              <a:xfrm>
                <a:off x="913974" y="4133239"/>
                <a:ext cx="4598454" cy="780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ko-KR" altLang="en-US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PCL</m:t>
                          </m:r>
                        </m:sub>
                      </m:sSub>
                      <m:r>
                        <a:rPr lang="en-US" altLang="ko-KR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func>
                            <m:funcPr>
                              <m:ctrlP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KoPubWorld돋움체 Medium" panose="00000600000000000000" pitchFamily="2" charset="-127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KoPubWorld돋움체 Medium" panose="00000600000000000000" pitchFamily="2" charset="-127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KoPubWorld돋움체 Medium" panose="00000600000000000000" pitchFamily="2" charset="-127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KoPubWorld돋움체 Medium" panose="00000600000000000000" pitchFamily="2" charset="-127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KoPubWorld돋움체 Medium" panose="00000600000000000000" pitchFamily="2" charset="-127"/>
                                            </a:rPr>
                                            <m:t>𝐵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KoPubWorld돋움체 Medium" panose="00000600000000000000" pitchFamily="2" charset="-127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KoPubWorld돋움체 Medium" panose="00000600000000000000" pitchFamily="2" charset="-127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KoPubWorld돋움체 Medium" panose="00000600000000000000" pitchFamily="2" charset="-127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KoPubWorld돋움체 Medium" panose="00000600000000000000" pitchFamily="2" charset="-127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KoPubWorld돋움체 Medium" panose="00000600000000000000" pitchFamily="2" charset="-127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KoPubWorld돋움체 Medium" panose="00000600000000000000" pitchFamily="2" charset="-127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KoPubWorld돋움체 Medium" panose="00000600000000000000" pitchFamily="2" charset="-127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KoPubWorld돋움체 Medium" panose="00000600000000000000" pitchFamily="2" charset="-127"/>
                                        </a:rPr>
                                        <m:t>/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KoPubWorld돋움체 Medium" panose="00000600000000000000" pitchFamily="2" charset="-127"/>
                                        </a:rPr>
                                        <m:t>𝜏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KoPubWorld돋움체 Medium" panose="00000600000000000000" pitchFamily="2" charset="-127"/>
                                        </a:rPr>
                                        <m:t>)</m:t>
                                      </m:r>
                                    </m:e>
                                  </m:func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KoPubWorld돋움체 Medium" panose="00000600000000000000" pitchFamily="2" charset="-127"/>
                                          <a:cs typeface="KoPubWorld돋움체 Medium" panose="00000600000000000000" pitchFamily="2" charset="-127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KoPubWorld돋움체 Medium" panose="00000600000000000000" pitchFamily="2" charset="-127"/>
                                          <a:cs typeface="KoPubWorld돋움체 Medium" panose="00000600000000000000" pitchFamily="2" charset="-127"/>
                                        </a:rPr>
                                        <m:t>𝑞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KoPubWorld돋움체 Medium" panose="00000600000000000000" pitchFamily="2" charset="-127"/>
                                          <a:cs typeface="KoPubWorld돋움체 Medium" panose="00000600000000000000" pitchFamily="2" charset="-127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ea typeface="KoPubWorld돋움체 Medium" panose="00000600000000000000" pitchFamily="2" charset="-127"/>
                                          <a:cs typeface="KoPubWorld돋움체 Medium" panose="00000600000000000000" pitchFamily="2" charset="-127"/>
                                        </a:rPr>
                                        <m:t>𝐶</m:t>
                                      </m:r>
                                    </m:sup>
                                    <m:e>
                                      <m:func>
                                        <m:func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KoPubWorld돋움체 Medium" panose="00000600000000000000" pitchFamily="2" charset="-127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KoPubWorld돋움체 Medium" panose="00000600000000000000" pitchFamily="2" charset="-127"/>
                                            </a:rPr>
                                            <m:t>exp</m:t>
                                          </m:r>
                                        </m:fName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KoPubWorld돋움체 Medium" panose="00000600000000000000" pitchFamily="2" charset="-127"/>
                                            </a:rPr>
                                            <m:t>(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KoPubWorld돋움체 Medium" panose="00000600000000000000" pitchFamily="2" charset="-127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KoPubWorld돋움체 Medium" panose="00000600000000000000" pitchFamily="2" charset="-127"/>
                                                </a:rPr>
                                                <m:t>𝐵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altLang="ko-KR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KoPubWorld돋움체 Medium" panose="00000600000000000000" pitchFamily="2" charset="-127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ko-KR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KoPubWorld돋움체 Medium" panose="00000600000000000000" pitchFamily="2" charset="-127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KoPubWorld돋움체 Medium" panose="00000600000000000000" pitchFamily="2" charset="-127"/>
                                            </a:rPr>
                                            <m:t>∙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KoPubWorld돋움체 Medium" panose="00000600000000000000" pitchFamily="2" charset="-127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KoPubWorld돋움체 Medium" panose="00000600000000000000" pitchFamily="2" charset="-127"/>
                                                </a:rPr>
                                                <m:t>𝑣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altLang="ko-KR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KoPubWorld돋움체 Medium" panose="00000600000000000000" pitchFamily="2" charset="-127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ko-KR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KoPubWorld돋움체 Medium" panose="00000600000000000000" pitchFamily="2" charset="-127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KoPubWorld돋움체 Medium" panose="00000600000000000000" pitchFamily="2" charset="-127"/>
                                            </a:rPr>
                                            <m:t>/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KoPubWorld돋움체 Medium" panose="00000600000000000000" pitchFamily="2" charset="-127"/>
                                            </a:rPr>
                                            <m:t>𝜏</m:t>
                                          </m:r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KoPubWorld돋움체 Medium" panose="00000600000000000000" pitchFamily="2" charset="-127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</m:e>
                                  </m:nary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  <a:effectLst/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1D8F28-85B0-5AD4-8726-AE35F0384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74" y="4133239"/>
                <a:ext cx="4598454" cy="780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C620D6-B236-C6FC-DB70-6730BDD8B1BE}"/>
                  </a:ext>
                </a:extLst>
              </p:cNvPr>
              <p:cNvSpPr txBox="1"/>
              <p:nvPr/>
            </p:nvSpPr>
            <p:spPr>
              <a:xfrm>
                <a:off x="913974" y="5106045"/>
                <a:ext cx="7896225" cy="955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</m:ctrlPr>
                      </m:sSup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𝐵</m:t>
                        </m:r>
                      </m:e>
                      <m:sup>
                        <m:d>
                          <m:dPr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oPubWorld돋움체 Medium" panose="00000600000000000000" pitchFamily="2" charset="-127"/>
                              </a:rPr>
                            </m:ctrlPr>
                          </m:dPr>
                          <m:e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oPubWorld돋움체 Medium" panose="00000600000000000000" pitchFamily="2" charset="-127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ko-KR" sz="1200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KoPubWorld돋움체 Medium" panose="00000600000000000000" pitchFamily="2" charset="-127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</m:ctrlPr>
                      </m:sSup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𝑘</m:t>
                        </m:r>
                      </m:e>
                      <m:sup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class</a:t>
                </a:r>
                <a:r>
                  <a:rPr lang="ko-KR" altLang="en-US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의 </a:t>
                </a:r>
                <a:r>
                  <a: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prototype, 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𝜏</m:t>
                    </m:r>
                  </m:oMath>
                </a14:m>
                <a:r>
                  <a:rPr lang="en-US" altLang="ko-KR" sz="1200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KoPubWorld돋움체 Medium" panose="00000600000000000000" pitchFamily="2" charset="-127"/>
                  </a:rPr>
                  <a:t> </a:t>
                </a:r>
                <a:r>
                  <a: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: temperature parameter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</m:ctrlPr>
                      </m:sSupPr>
                      <m:e>
                        <m:r>
                          <a:rPr lang="en-US" altLang="ko-K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𝑘</m:t>
                        </m:r>
                      </m:e>
                      <m: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ko-KR" altLang="en-US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프로토타입에 대해</a:t>
                </a:r>
                <a:r>
                  <a: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.. </a:t>
                </a:r>
                <a:r>
                  <a:rPr lang="ko-KR" altLang="en-US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동일 </a:t>
                </a:r>
                <a:r>
                  <a: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class</a:t>
                </a:r>
                <a:r>
                  <a:rPr lang="ko-KR" altLang="en-US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의 </a:t>
                </a:r>
                <a:r>
                  <a: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class embedding</a:t>
                </a:r>
                <a:r>
                  <a:rPr lang="ko-KR" altLang="en-US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</a:t>
                </a:r>
                <a:r>
                  <a: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</m:ctrlPr>
                      </m:sSup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𝑣</m:t>
                        </m:r>
                      </m:e>
                      <m:sup>
                        <m:d>
                          <m:dPr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oPubWorld돋움체 Medium" panose="00000600000000000000" pitchFamily="2" charset="-127"/>
                              </a:rPr>
                            </m:ctrlPr>
                          </m:dPr>
                          <m:e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oPubWorld돋움체 Medium" panose="00000600000000000000" pitchFamily="2" charset="-127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) </a:t>
                </a:r>
                <a:r>
                  <a:rPr lang="ko-KR" altLang="en-US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은 </a:t>
                </a:r>
                <a:r>
                  <a:rPr lang="ko-KR" altLang="en-US" sz="1200" b="1" dirty="0">
                    <a:solidFill>
                      <a:srgbClr val="92D05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가깝게</a:t>
                </a:r>
                <a:r>
                  <a: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 		  	 .</a:t>
                </a:r>
                <a:r>
                  <a:rPr lang="en-US" altLang="ko-KR" sz="1200" b="1" i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.. </a:t>
                </a:r>
                <a:r>
                  <a:rPr lang="en-US" altLang="ko-KR" sz="1200" b="1" dirty="0">
                    <a:solidFill>
                      <a:srgbClr val="92D05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Positive sample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                                      </a:t>
                </a:r>
                <a:r>
                  <a:rPr lang="ko-KR" altLang="en-US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다른 </a:t>
                </a:r>
                <a:r>
                  <a: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class embedding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</m:ctrlPr>
                      </m:sSup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oPubWorld돋움체 Medium" panose="00000600000000000000" pitchFamily="2" charset="-127"/>
                          </a:rPr>
                          <m:t>𝑣</m:t>
                        </m:r>
                      </m:e>
                      <m:sup>
                        <m:d>
                          <m:dPr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oPubWorld돋움체 Medium" panose="00000600000000000000" pitchFamily="2" charset="-127"/>
                              </a:rPr>
                            </m:ctrlPr>
                          </m:d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oPubWorld돋움체 Medium" panose="00000600000000000000" pitchFamily="2" charset="-127"/>
                              </a:rPr>
                              <m:t>𝑞</m:t>
                            </m:r>
                          </m:e>
                        </m:d>
                      </m:sup>
                    </m:sSup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 (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𝑞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≠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𝑘</m:t>
                    </m:r>
                    <m:r>
                      <a:rPr lang="en-US" altLang="ko-K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oPubWorld돋움체 Medium" panose="00000600000000000000" pitchFamily="2" charset="-127"/>
                      </a:rPr>
                      <m:t>)</m:t>
                    </m:r>
                  </m:oMath>
                </a14:m>
                <a:r>
                  <a: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)</a:t>
                </a:r>
                <a:r>
                  <a:rPr lang="ko-KR" altLang="en-US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와는 </a:t>
                </a:r>
                <a:r>
                  <a:rPr lang="ko-KR" altLang="en-US" sz="1200" b="1" dirty="0">
                    <a:solidFill>
                      <a:srgbClr val="FF9797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멀어지게</a:t>
                </a:r>
                <a:r>
                  <a:rPr lang="ko-KR" altLang="en-US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학습 유도</a:t>
                </a:r>
                <a:r>
                  <a:rPr lang="en-US" altLang="ko-KR" sz="12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 	</a:t>
                </a:r>
                <a:r>
                  <a:rPr lang="en-US" altLang="ko-KR" sz="1200" b="1" i="1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... </a:t>
                </a:r>
                <a:r>
                  <a:rPr lang="en-US" altLang="ko-KR" sz="1200" b="1" dirty="0">
                    <a:solidFill>
                      <a:srgbClr val="FF9797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Negative sample</a:t>
                </a:r>
                <a:endParaRPr lang="ko-KR" altLang="en-US" sz="1200" b="1" dirty="0">
                  <a:solidFill>
                    <a:srgbClr val="FF9797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C620D6-B236-C6FC-DB70-6730BDD8B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74" y="5106045"/>
                <a:ext cx="7896225" cy="955070"/>
              </a:xfrm>
              <a:prstGeom prst="rect">
                <a:avLst/>
              </a:prstGeom>
              <a:blipFill>
                <a:blip r:embed="rId7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918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8CFEC-4DD2-2647-9736-E13DC6E9A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877878C8-F64F-F225-8B58-B0932CFB8C63}"/>
              </a:ext>
            </a:extLst>
          </p:cNvPr>
          <p:cNvGrpSpPr/>
          <p:nvPr/>
        </p:nvGrpSpPr>
        <p:grpSpPr>
          <a:xfrm>
            <a:off x="3405187" y="2216087"/>
            <a:ext cx="3995738" cy="261938"/>
            <a:chOff x="3405187" y="2216087"/>
            <a:chExt cx="3995738" cy="261938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3225C0BD-B79D-FA04-5F05-4BF3B273CA94}"/>
                </a:ext>
              </a:extLst>
            </p:cNvPr>
            <p:cNvSpPr/>
            <p:nvPr/>
          </p:nvSpPr>
          <p:spPr>
            <a:xfrm>
              <a:off x="6295398" y="2216087"/>
              <a:ext cx="1105527" cy="2619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96D1907-14F5-560D-2194-EFA791755F69}"/>
                </a:ext>
              </a:extLst>
            </p:cNvPr>
            <p:cNvSpPr/>
            <p:nvPr/>
          </p:nvSpPr>
          <p:spPr>
            <a:xfrm>
              <a:off x="3405187" y="2216087"/>
              <a:ext cx="1290637" cy="2619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DC92A0F-2F27-F902-E553-637A15B636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Method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AAAACEAA-E0A2-E349-FDE8-12927D9BE8C4}"/>
              </a:ext>
            </a:extLst>
          </p:cNvPr>
          <p:cNvSpPr txBox="1">
            <a:spLocks/>
          </p:cNvSpPr>
          <p:nvPr/>
        </p:nvSpPr>
        <p:spPr>
          <a:xfrm>
            <a:off x="404262" y="789577"/>
            <a:ext cx="11358116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dirty="0"/>
              <a:t>Training Objective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/>
              <a:t>Image encoder</a:t>
            </a:r>
            <a:r>
              <a:rPr lang="ko-KR" altLang="en-US" sz="1400" dirty="0"/>
              <a:t>는 </a:t>
            </a:r>
            <a:r>
              <a:rPr lang="en-US" altLang="ko-KR" sz="1400" dirty="0"/>
              <a:t>freeze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오직</a:t>
            </a:r>
            <a:r>
              <a:rPr lang="en-US" altLang="ko-KR" sz="1400" dirty="0"/>
              <a:t>, lightweight prototype-based prompt encoder &amp; Mask Decoder</a:t>
            </a:r>
            <a:r>
              <a:rPr lang="ko-KR" altLang="en-US" sz="1400" dirty="0"/>
              <a:t>만 학습</a:t>
            </a:r>
            <a:endParaRPr lang="en-US" altLang="ko-KR" sz="14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최종 </a:t>
            </a:r>
            <a:r>
              <a:rPr lang="en-US" altLang="ko-KR" sz="1400" dirty="0"/>
              <a:t>Training Loss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ko-KR" altLang="en-US" sz="1200" dirty="0"/>
              <a:t>최종 마스크를 학습하기 위한 </a:t>
            </a:r>
            <a:r>
              <a:rPr lang="en-US" altLang="ko-KR" sz="1200" dirty="0"/>
              <a:t>Segmentation</a:t>
            </a:r>
            <a:r>
              <a:rPr lang="ko-KR" altLang="en-US" sz="1200" dirty="0"/>
              <a:t> </a:t>
            </a:r>
            <a:r>
              <a:rPr lang="en-US" altLang="ko-KR" sz="1200" dirty="0"/>
              <a:t>loss</a:t>
            </a:r>
            <a:r>
              <a:rPr lang="ko-KR" altLang="en-US" sz="1200" dirty="0"/>
              <a:t>와 </a:t>
            </a:r>
            <a:r>
              <a:rPr lang="en-US" altLang="ko-KR" sz="1200" dirty="0"/>
              <a:t>prototype </a:t>
            </a:r>
            <a:r>
              <a:rPr lang="ko-KR" altLang="en-US" sz="1200" dirty="0"/>
              <a:t>학습을 위한 </a:t>
            </a:r>
            <a:r>
              <a:rPr lang="en-US" altLang="ko-KR" sz="1200" dirty="0"/>
              <a:t>contrastive loss </a:t>
            </a:r>
            <a:r>
              <a:rPr lang="ko-KR" altLang="en-US" sz="1200" dirty="0"/>
              <a:t>함께 사용</a:t>
            </a:r>
            <a:endParaRPr lang="en-US" altLang="ko-KR" sz="1200" dirty="0"/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ko-K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271A72-8D5F-B01D-8CE0-BD6E63FF3DD7}"/>
                  </a:ext>
                </a:extLst>
              </p:cNvPr>
              <p:cNvSpPr txBox="1"/>
              <p:nvPr/>
            </p:nvSpPr>
            <p:spPr>
              <a:xfrm>
                <a:off x="519037" y="2712046"/>
                <a:ext cx="1126870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𝐷𝐼𝐶𝐸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𝑃𝐶𝐿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271A72-8D5F-B01D-8CE0-BD6E63FF3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37" y="2712046"/>
                <a:ext cx="1126870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그룹 23">
            <a:extLst>
              <a:ext uri="{FF2B5EF4-FFF2-40B4-BE49-F238E27FC236}">
                <a16:creationId xmlns:a16="http://schemas.microsoft.com/office/drawing/2014/main" id="{2AF6DC2B-D5DF-C7D5-D8F0-25BB33224CE5}"/>
              </a:ext>
            </a:extLst>
          </p:cNvPr>
          <p:cNvGrpSpPr/>
          <p:nvPr/>
        </p:nvGrpSpPr>
        <p:grpSpPr>
          <a:xfrm>
            <a:off x="3056684" y="3812822"/>
            <a:ext cx="6477428" cy="2151167"/>
            <a:chOff x="3810803" y="3807400"/>
            <a:chExt cx="6477428" cy="2151167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7BDA1B5-CA67-77CF-D186-8F1903E58F0D}"/>
                </a:ext>
              </a:extLst>
            </p:cNvPr>
            <p:cNvSpPr/>
            <p:nvPr/>
          </p:nvSpPr>
          <p:spPr>
            <a:xfrm>
              <a:off x="3810803" y="3807400"/>
              <a:ext cx="1381370" cy="937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화살표: 왼쪽/오른쪽 9">
              <a:extLst>
                <a:ext uri="{FF2B5EF4-FFF2-40B4-BE49-F238E27FC236}">
                  <a16:creationId xmlns:a16="http://schemas.microsoft.com/office/drawing/2014/main" id="{BCC04949-CCD5-3974-5644-B1561C3C6EFF}"/>
                </a:ext>
              </a:extLst>
            </p:cNvPr>
            <p:cNvSpPr/>
            <p:nvPr/>
          </p:nvSpPr>
          <p:spPr>
            <a:xfrm>
              <a:off x="8658078" y="5211687"/>
              <a:ext cx="736180" cy="308009"/>
            </a:xfrm>
            <a:prstGeom prst="leftRightArrow">
              <a:avLst>
                <a:gd name="adj1" fmla="val 56897"/>
                <a:gd name="adj2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6E3D2B03-39C3-4665-6D82-6BEC99FF6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76227" y="5034941"/>
              <a:ext cx="812004" cy="6615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9A17A22-41E2-EE48-D6FB-C2AB3E2BE70D}"/>
                    </a:ext>
                  </a:extLst>
                </p:cNvPr>
                <p:cNvSpPr txBox="1"/>
                <p:nvPr/>
              </p:nvSpPr>
              <p:spPr>
                <a:xfrm>
                  <a:off x="8641662" y="5620013"/>
                  <a:ext cx="76901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6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1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𝓛</m:t>
                            </m:r>
                          </m:e>
                          <m:sub>
                            <m:r>
                              <a:rPr lang="en-US" altLang="ko-KR" sz="1600" b="1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𝑫𝑰𝑪𝑬</m:t>
                            </m:r>
                          </m:sub>
                        </m:sSub>
                      </m:oMath>
                    </m:oMathPara>
                  </a14:m>
                  <a:endParaRPr lang="ko-KR" altLang="en-US" sz="1600" b="1" u="sng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9A17A22-41E2-EE48-D6FB-C2AB3E2BE7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1662" y="5620013"/>
                  <a:ext cx="769012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0B7BB45D-93E2-545A-470E-CA99D7B07C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5920" y="3807401"/>
            <a:ext cx="4548028" cy="20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98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31574-8E34-2303-2F8E-9703FBD4B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FE7CD1B-15FF-1E0D-DB07-FBD5316B6585}"/>
              </a:ext>
            </a:extLst>
          </p:cNvPr>
          <p:cNvSpPr txBox="1"/>
          <p:nvPr/>
        </p:nvSpPr>
        <p:spPr>
          <a:xfrm>
            <a:off x="631596" y="2161592"/>
            <a:ext cx="109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4. </a:t>
            </a:r>
            <a:r>
              <a:rPr lang="fr-FR" altLang="ko-KR" sz="32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Experiments</a:t>
            </a: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A3A3A8F-4DEB-44B8-B7EB-D64BCE77B989}"/>
              </a:ext>
            </a:extLst>
          </p:cNvPr>
          <p:cNvCxnSpPr>
            <a:cxnSpLocks/>
          </p:cNvCxnSpPr>
          <p:nvPr/>
        </p:nvCxnSpPr>
        <p:spPr>
          <a:xfrm>
            <a:off x="1862500" y="2906332"/>
            <a:ext cx="8894400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0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45D7-0F20-600A-7F1F-AC16A4E6D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A996438-E598-6219-D6AA-E30FF1910F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69EB8C17-F499-274D-3A77-16C16F5B291E}"/>
              </a:ext>
            </a:extLst>
          </p:cNvPr>
          <p:cNvSpPr txBox="1">
            <a:spLocks/>
          </p:cNvSpPr>
          <p:nvPr/>
        </p:nvSpPr>
        <p:spPr>
          <a:xfrm>
            <a:off x="353291" y="789578"/>
            <a:ext cx="11332754" cy="5278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/>
              <a:t>Comparative Results on the EndoVis2018 dataset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ko-KR" sz="1600" dirty="0" err="1"/>
              <a:t>SurgicalSAM</a:t>
            </a:r>
            <a:r>
              <a:rPr lang="ko-KR" altLang="en-US" sz="1600" dirty="0"/>
              <a:t>이 기존 </a:t>
            </a:r>
            <a:r>
              <a:rPr lang="en-US" altLang="ko-KR" sz="1600" dirty="0"/>
              <a:t>SAM </a:t>
            </a:r>
            <a:r>
              <a:rPr lang="ko-KR" altLang="en-US" sz="1600" dirty="0"/>
              <a:t>기반 모델들의 성능을 능가함</a:t>
            </a:r>
            <a:endParaRPr lang="en-US" altLang="ko-KR" sz="16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600" dirty="0"/>
              <a:t>특히</a:t>
            </a:r>
            <a:r>
              <a:rPr lang="en-US" altLang="ko-KR" sz="1600" dirty="0"/>
              <a:t>, </a:t>
            </a:r>
            <a:r>
              <a:rPr lang="ko-KR" altLang="en-US" sz="1600" dirty="0"/>
              <a:t>매우 </a:t>
            </a:r>
            <a:r>
              <a:rPr lang="ko-KR" altLang="en-US" sz="1600" u="sng" dirty="0"/>
              <a:t>적은 수의 </a:t>
            </a:r>
            <a:r>
              <a:rPr lang="en-US" altLang="ko-KR" sz="1600" u="sng" dirty="0"/>
              <a:t>parameter</a:t>
            </a:r>
            <a:r>
              <a:rPr lang="ko-KR" altLang="en-US" sz="1600" u="sng" dirty="0"/>
              <a:t>만을 학습함</a:t>
            </a:r>
            <a:r>
              <a:rPr lang="ko-KR" altLang="en-US" sz="1600" dirty="0"/>
              <a:t>에도 불구하고</a:t>
            </a:r>
            <a:r>
              <a:rPr lang="en-US" altLang="ko-KR" sz="1600" dirty="0"/>
              <a:t>, specialist </a:t>
            </a:r>
            <a:r>
              <a:rPr lang="ko-KR" altLang="en-US" sz="1600" dirty="0"/>
              <a:t>모델들과 비슷하거나 더 높은 성능을 보임</a:t>
            </a:r>
            <a:endParaRPr lang="en-US" altLang="ko-KR" sz="16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altLang="ko-KR" sz="16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9E0425E-7358-F1DE-6E9D-2B67D0347A46}"/>
              </a:ext>
            </a:extLst>
          </p:cNvPr>
          <p:cNvGrpSpPr/>
          <p:nvPr/>
        </p:nvGrpSpPr>
        <p:grpSpPr>
          <a:xfrm>
            <a:off x="1660950" y="2639702"/>
            <a:ext cx="9534565" cy="3113044"/>
            <a:chOff x="1660950" y="2639702"/>
            <a:chExt cx="9534565" cy="311304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4A7C1732-63DD-0C8C-E97B-ECB7FED2E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0950" y="2889733"/>
              <a:ext cx="8870099" cy="2863013"/>
            </a:xfrm>
            <a:prstGeom prst="rect">
              <a:avLst/>
            </a:prstGeom>
          </p:spPr>
        </p:pic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249F35A-B366-E6F8-609F-6A76008377A4}"/>
                </a:ext>
              </a:extLst>
            </p:cNvPr>
            <p:cNvGrpSpPr/>
            <p:nvPr/>
          </p:nvGrpSpPr>
          <p:grpSpPr>
            <a:xfrm>
              <a:off x="9905760" y="2639702"/>
              <a:ext cx="1289755" cy="481479"/>
              <a:chOff x="9905760" y="2639702"/>
              <a:chExt cx="1289755" cy="48147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16AD34-68CD-8B6C-B839-5A68C587BB4A}"/>
                  </a:ext>
                </a:extLst>
              </p:cNvPr>
              <p:cNvSpPr txBox="1"/>
              <p:nvPr/>
            </p:nvSpPr>
            <p:spPr>
              <a:xfrm>
                <a:off x="9905760" y="2639702"/>
                <a:ext cx="12897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>
                        <a:lumMod val="50000"/>
                      </a:schemeClr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Tunable params</a:t>
                </a:r>
                <a:endPara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1" name="잉크 10">
                    <a:extLst>
                      <a:ext uri="{FF2B5EF4-FFF2-40B4-BE49-F238E27FC236}">
                        <a16:creationId xmlns:a16="http://schemas.microsoft.com/office/drawing/2014/main" id="{CAE3808F-F587-E86E-B719-7331FAD9BAFA}"/>
                      </a:ext>
                    </a:extLst>
                  </p14:cNvPr>
                  <p14:cNvContentPartPr/>
                  <p14:nvPr/>
                </p14:nvContentPartPr>
                <p14:xfrm>
                  <a:off x="10356745" y="2916701"/>
                  <a:ext cx="213480" cy="204480"/>
                </p14:xfrm>
              </p:contentPart>
            </mc:Choice>
            <mc:Fallback xmlns="">
              <p:pic>
                <p:nvPicPr>
                  <p:cNvPr id="11" name="잉크 10">
                    <a:extLst>
                      <a:ext uri="{FF2B5EF4-FFF2-40B4-BE49-F238E27FC236}">
                        <a16:creationId xmlns:a16="http://schemas.microsoft.com/office/drawing/2014/main" id="{CAE3808F-F587-E86E-B719-7331FAD9BAFA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0347745" y="2907701"/>
                    <a:ext cx="231120" cy="2221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794B8DEB-D47A-EA55-3C04-B6B5AC319CB5}"/>
                  </a:ext>
                </a:extLst>
              </p14:cNvPr>
              <p14:cNvContentPartPr/>
              <p14:nvPr/>
            </p14:nvContentPartPr>
            <p14:xfrm>
              <a:off x="10577785" y="2906621"/>
              <a:ext cx="54360" cy="5040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794B8DEB-D47A-EA55-3C04-B6B5AC319C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69145" y="2897621"/>
                <a:ext cx="72000" cy="680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9CAB9C5-A810-3001-7929-180976E80F95}"/>
              </a:ext>
            </a:extLst>
          </p:cNvPr>
          <p:cNvSpPr txBox="1"/>
          <p:nvPr/>
        </p:nvSpPr>
        <p:spPr>
          <a:xfrm>
            <a:off x="1614214" y="3897002"/>
            <a:ext cx="1289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rgbClr val="FF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 Fully training</a:t>
            </a:r>
            <a:endParaRPr lang="ko-KR" altLang="en-US" sz="1050" b="1" dirty="0">
              <a:solidFill>
                <a:srgbClr val="FF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1128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144AB-0058-2759-F839-F45704159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6423D4B-2068-68FA-7ECF-F58A1F8E8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76D4947A-A4B6-00E3-F081-12D3976A3861}"/>
              </a:ext>
            </a:extLst>
          </p:cNvPr>
          <p:cNvSpPr txBox="1">
            <a:spLocks/>
          </p:cNvSpPr>
          <p:nvPr/>
        </p:nvSpPr>
        <p:spPr>
          <a:xfrm>
            <a:off x="353291" y="789578"/>
            <a:ext cx="11332754" cy="5278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/>
              <a:t>Comparative Results on the EndoVis2018 dataset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ko-KR" sz="1600" dirty="0" err="1"/>
              <a:t>SurgicalSAM</a:t>
            </a:r>
            <a:r>
              <a:rPr lang="ko-KR" altLang="en-US" sz="1600" dirty="0"/>
              <a:t>은 다른 모델들에 비해 </a:t>
            </a:r>
            <a:r>
              <a:rPr lang="en-US" altLang="ko-KR" sz="1600" dirty="0"/>
              <a:t>GT</a:t>
            </a:r>
            <a:r>
              <a:rPr lang="ko-KR" altLang="en-US" sz="1600" dirty="0"/>
              <a:t>에 가장 근접한 마스크를 예측함</a:t>
            </a:r>
            <a:endParaRPr lang="en-US" altLang="ko-KR" sz="16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600" dirty="0"/>
              <a:t>특히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PerSAM</a:t>
            </a:r>
            <a:r>
              <a:rPr lang="ko-KR" altLang="en-US" sz="1600" dirty="0"/>
              <a:t>이 놓쳤던 기구들도 올바르게 식별해서 마스크를 예측함</a:t>
            </a:r>
            <a:endParaRPr lang="en-US" altLang="ko-KR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A63624C5-4884-0D1B-1CB0-FF6D5E6B3BB8}"/>
                  </a:ext>
                </a:extLst>
              </p14:cNvPr>
              <p14:cNvContentPartPr/>
              <p14:nvPr/>
            </p14:nvContentPartPr>
            <p14:xfrm>
              <a:off x="10577785" y="2906621"/>
              <a:ext cx="54360" cy="5040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A63624C5-4884-0D1B-1CB0-FF6D5E6B3B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9145" y="2897621"/>
                <a:ext cx="72000" cy="680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DE4E82F8-1A4D-E493-5DC4-434DE8EC2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322" y="2160595"/>
            <a:ext cx="5711356" cy="428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7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altLang="ko-KR" dirty="0"/>
              <a:t>Introduction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Related</a:t>
            </a:r>
            <a:r>
              <a:rPr lang="ko-KR" altLang="en-US" dirty="0"/>
              <a:t> </a:t>
            </a:r>
            <a:r>
              <a:rPr lang="en-US" altLang="ko-KR" dirty="0"/>
              <a:t>Work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Proposed</a:t>
            </a:r>
            <a:r>
              <a:rPr lang="ko-KR" altLang="en-US" dirty="0"/>
              <a:t> </a:t>
            </a:r>
            <a:r>
              <a:rPr lang="en-US" altLang="ko-KR" dirty="0"/>
              <a:t>Method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Experiments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Conclusion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65085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387A8-D1F1-D4DF-E698-88191F735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6A8DA6A-8966-3FF1-68E1-6917AE56D2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Experiments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8CC04838-63DC-64A0-99B7-CDE3226C58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291" y="808828"/>
                <a:ext cx="11332754" cy="52788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SzPct val="100000"/>
                  <a:buFont typeface="Wingdings 2" panose="05020102010507070707" pitchFamily="18" charset="2"/>
                  <a:buChar char=""/>
                  <a:defRPr sz="20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‒"/>
                  <a:defRPr sz="16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맑은 고딕" panose="020B0503020000020004" pitchFamily="50" charset="-127"/>
                  <a:buChar char="〮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 2" panose="05020102010507070707" pitchFamily="18" charset="2"/>
                  <a:buChar char=""/>
                  <a:defRPr sz="1400" kern="1200">
                    <a:solidFill>
                      <a:schemeClr val="tx1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800" dirty="0"/>
                  <a:t>Ablation Study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600" dirty="0"/>
                  <a:t>Contrastive Prototype Learning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ko-KR" altLang="en-US" sz="16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PCL</m:t>
                        </m:r>
                      </m:sub>
                    </m:sSub>
                  </m:oMath>
                </a14:m>
                <a:r>
                  <a:rPr lang="en-US" altLang="ko-KR" sz="1600" dirty="0"/>
                  <a:t>)</a:t>
                </a:r>
                <a:r>
                  <a:rPr lang="ko-KR" altLang="en-US" sz="1600" dirty="0"/>
                  <a:t>의 영향</a:t>
                </a:r>
                <a:endParaRPr lang="en-US" altLang="ko-KR" sz="14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dirty="0"/>
                  <a:t>대조 학습은 </a:t>
                </a:r>
                <a:r>
                  <a:rPr lang="ko-KR" altLang="en-US" sz="1400" b="1" dirty="0"/>
                  <a:t>더 </a:t>
                </a:r>
                <a:r>
                  <a:rPr lang="ko-KR" altLang="en-US" sz="1400" b="1" dirty="0" err="1"/>
                  <a:t>판별력</a:t>
                </a:r>
                <a:r>
                  <a:rPr lang="ko-KR" altLang="en-US" sz="1400" b="1" dirty="0"/>
                  <a:t> 있는</a:t>
                </a:r>
                <a:r>
                  <a:rPr lang="en-US" altLang="ko-KR" sz="1400" b="1" dirty="0"/>
                  <a:t>(discriminative) </a:t>
                </a:r>
                <a:r>
                  <a:rPr lang="ko-KR" altLang="en-US" sz="1400" b="1" dirty="0"/>
                  <a:t>클래스 프로토타입</a:t>
                </a:r>
                <a:r>
                  <a:rPr lang="ko-KR" altLang="en-US" sz="1400" dirty="0"/>
                  <a:t>을 만들어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전반적인 분할 성능을 크게 향상됨을 볼 수 있음</a:t>
                </a:r>
                <a:endParaRPr lang="en-US" altLang="ko-KR" sz="1400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600" dirty="0"/>
                  <a:t>Point prompt </a:t>
                </a:r>
                <a:r>
                  <a:rPr lang="ko-KR" altLang="en-US" sz="1600" dirty="0"/>
                  <a:t>개수 </a:t>
                </a:r>
                <a:r>
                  <a:rPr lang="en-US" altLang="ko-KR" sz="1600" dirty="0"/>
                  <a:t>(n) </a:t>
                </a:r>
                <a:r>
                  <a:rPr lang="ko-KR" altLang="en-US" sz="1600" dirty="0"/>
                  <a:t>의 영향</a:t>
                </a:r>
                <a:endParaRPr lang="en-US" altLang="ko-KR" sz="16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altLang="ko-KR" sz="1400" dirty="0"/>
                  <a:t>Point</a:t>
                </a:r>
                <a:r>
                  <a:rPr lang="ko-KR" altLang="en-US" sz="1400" dirty="0"/>
                  <a:t> </a:t>
                </a:r>
                <a:r>
                  <a:rPr lang="en-US" altLang="ko-KR" sz="1400" dirty="0"/>
                  <a:t>prompt</a:t>
                </a:r>
                <a:r>
                  <a:rPr lang="ko-KR" altLang="en-US" sz="1400" dirty="0"/>
                  <a:t>의 개수가 변하더라도 눈에 띄는 성능 변화는 보이지 않음</a:t>
                </a:r>
                <a:endParaRPr lang="en-US" altLang="ko-KR" sz="14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dirty="0"/>
                  <a:t>이는 기존 </a:t>
                </a:r>
                <a:r>
                  <a:rPr lang="en-US" altLang="ko-KR" sz="1400" dirty="0"/>
                  <a:t>SAM</a:t>
                </a:r>
                <a:r>
                  <a:rPr lang="ko-KR" altLang="en-US" sz="1400" dirty="0"/>
                  <a:t>과는 달리</a:t>
                </a:r>
                <a:r>
                  <a:rPr lang="en-US" altLang="ko-KR" sz="1400" dirty="0"/>
                  <a:t>, </a:t>
                </a:r>
                <a:r>
                  <a:rPr lang="ko-KR" altLang="en-US" sz="1400" dirty="0"/>
                  <a:t>제공하는 </a:t>
                </a:r>
                <a:r>
                  <a:rPr lang="en-US" altLang="ko-KR" sz="1400" dirty="0"/>
                  <a:t>point</a:t>
                </a:r>
                <a:r>
                  <a:rPr lang="ko-KR" altLang="en-US" sz="1400" dirty="0"/>
                  <a:t>의 개수에 모델이 민감하게 반응하지 않음을 의미</a:t>
                </a:r>
                <a:endParaRPr lang="en-US" altLang="ko-KR" sz="1400" dirty="0"/>
              </a:p>
              <a:p>
                <a:pPr lvl="2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ko-KR" altLang="en-US" sz="1400" dirty="0"/>
                  <a:t>즉</a:t>
                </a:r>
                <a:r>
                  <a:rPr lang="en-US" altLang="ko-KR" sz="1400" dirty="0"/>
                  <a:t>, </a:t>
                </a:r>
                <a:r>
                  <a:rPr lang="en-US" altLang="ko-KR" sz="1400" b="1" u="sng" dirty="0" err="1"/>
                  <a:t>SurgicalSAM</a:t>
                </a:r>
                <a:r>
                  <a:rPr lang="ko-KR" altLang="en-US" sz="1400" b="1" u="sng" dirty="0"/>
                  <a:t>이 </a:t>
                </a:r>
                <a:r>
                  <a:rPr lang="en-US" altLang="ko-KR" sz="1400" b="1" u="sng" dirty="0"/>
                  <a:t>prompt </a:t>
                </a:r>
                <a:r>
                  <a:rPr lang="ko-KR" altLang="en-US" sz="1400" b="1" u="sng" dirty="0"/>
                  <a:t>개수에 덜 민감함</a:t>
                </a:r>
                <a:r>
                  <a:rPr lang="ko-KR" altLang="en-US" sz="1400" dirty="0"/>
                  <a:t>을 의미 </a:t>
                </a:r>
                <a:r>
                  <a:rPr lang="en-US" altLang="ko-KR" sz="1400" dirty="0"/>
                  <a:t>(</a:t>
                </a:r>
                <a:r>
                  <a:rPr lang="en-US" altLang="ko-KR" sz="1400" dirty="0">
                    <a:sym typeface="Wingdings" panose="05000000000000000000" pitchFamily="2" charset="2"/>
                  </a:rPr>
                  <a:t> </a:t>
                </a:r>
                <a:r>
                  <a:rPr lang="ko-KR" altLang="en-US" sz="1400" dirty="0">
                    <a:sym typeface="Wingdings" panose="05000000000000000000" pitchFamily="2" charset="2"/>
                  </a:rPr>
                  <a:t>프롬프트 강건성</a:t>
                </a:r>
                <a:r>
                  <a:rPr lang="en-US" altLang="ko-KR" sz="1400" dirty="0"/>
                  <a:t>)</a:t>
                </a:r>
              </a:p>
            </p:txBody>
          </p:sp>
        </mc:Choice>
        <mc:Fallback>
          <p:sp>
            <p:nvSpPr>
              <p:cNvPr id="5" name="내용 개체 틀 2">
                <a:extLst>
                  <a:ext uri="{FF2B5EF4-FFF2-40B4-BE49-F238E27FC236}">
                    <a16:creationId xmlns:a16="http://schemas.microsoft.com/office/drawing/2014/main" id="{8CC04838-63DC-64A0-99B7-CDE3226C5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1" y="808828"/>
                <a:ext cx="11332754" cy="5278846"/>
              </a:xfrm>
              <a:prstGeom prst="rect">
                <a:avLst/>
              </a:prstGeom>
              <a:blipFill>
                <a:blip r:embed="rId3"/>
                <a:stretch>
                  <a:fillRect l="-3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98A7294E-CF04-59F8-BD8B-0ABFC1A607D1}"/>
                  </a:ext>
                </a:extLst>
              </p14:cNvPr>
              <p14:cNvContentPartPr/>
              <p14:nvPr/>
            </p14:nvContentPartPr>
            <p14:xfrm>
              <a:off x="10577785" y="2906621"/>
              <a:ext cx="54360" cy="5040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98A7294E-CF04-59F8-BD8B-0ABFC1A607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69145" y="2897621"/>
                <a:ext cx="7200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그룹 14">
            <a:extLst>
              <a:ext uri="{FF2B5EF4-FFF2-40B4-BE49-F238E27FC236}">
                <a16:creationId xmlns:a16="http://schemas.microsoft.com/office/drawing/2014/main" id="{1C260662-01B1-79B3-5352-E565F1B463A1}"/>
              </a:ext>
            </a:extLst>
          </p:cNvPr>
          <p:cNvGrpSpPr/>
          <p:nvPr/>
        </p:nvGrpSpPr>
        <p:grpSpPr>
          <a:xfrm>
            <a:off x="3232295" y="3667224"/>
            <a:ext cx="5574746" cy="1893467"/>
            <a:chOff x="1947283" y="2931821"/>
            <a:chExt cx="8297433" cy="2667372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06C81582-0DF0-7E1C-92CE-45925243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7283" y="2931821"/>
              <a:ext cx="8297433" cy="2667372"/>
            </a:xfrm>
            <a:prstGeom prst="rect">
              <a:avLst/>
            </a:prstGeom>
          </p:spPr>
        </p:pic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65B418A-87EC-28A4-457D-41908A9484F2}"/>
                </a:ext>
              </a:extLst>
            </p:cNvPr>
            <p:cNvGrpSpPr/>
            <p:nvPr/>
          </p:nvGrpSpPr>
          <p:grpSpPr>
            <a:xfrm>
              <a:off x="4058801" y="3251501"/>
              <a:ext cx="5882492" cy="762234"/>
              <a:chOff x="4058801" y="3251501"/>
              <a:chExt cx="5882492" cy="762234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52C8CDD5-2A9E-E5DA-356D-C250D054823E}"/>
                  </a:ext>
                </a:extLst>
              </p:cNvPr>
              <p:cNvSpPr/>
              <p:nvPr/>
            </p:nvSpPr>
            <p:spPr>
              <a:xfrm>
                <a:off x="4058801" y="3429001"/>
                <a:ext cx="2563380" cy="584734"/>
              </a:xfrm>
              <a:prstGeom prst="rect">
                <a:avLst/>
              </a:pr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7906E01C-29D3-0CB3-58DD-BB5884E18574}"/>
                  </a:ext>
                </a:extLst>
              </p:cNvPr>
              <p:cNvSpPr/>
              <p:nvPr/>
            </p:nvSpPr>
            <p:spPr>
              <a:xfrm>
                <a:off x="7377913" y="3429000"/>
                <a:ext cx="2563380" cy="584734"/>
              </a:xfrm>
              <a:prstGeom prst="rect">
                <a:avLst/>
              </a:pr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D570D80B-691E-8794-FEB4-B212E0340FFF}"/>
                  </a:ext>
                </a:extLst>
              </p:cNvPr>
              <p:cNvGrpSpPr/>
              <p:nvPr/>
            </p:nvGrpSpPr>
            <p:grpSpPr>
              <a:xfrm>
                <a:off x="6430945" y="3251501"/>
                <a:ext cx="1098360" cy="193680"/>
                <a:chOff x="6430945" y="3251501"/>
                <a:chExt cx="1098360" cy="19368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7">
                  <p14:nvContentPartPr>
                    <p14:cNvPr id="8" name="잉크 7">
                      <a:extLst>
                        <a:ext uri="{FF2B5EF4-FFF2-40B4-BE49-F238E27FC236}">
                          <a16:creationId xmlns:a16="http://schemas.microsoft.com/office/drawing/2014/main" id="{8DDBD7DD-D25A-4819-BB85-8A9953F3B3A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430945" y="3320621"/>
                    <a:ext cx="85320" cy="124560"/>
                  </p14:xfrm>
                </p:contentPart>
              </mc:Choice>
              <mc:Fallback>
                <p:pic>
                  <p:nvPicPr>
                    <p:cNvPr id="8" name="잉크 7">
                      <a:extLst>
                        <a:ext uri="{FF2B5EF4-FFF2-40B4-BE49-F238E27FC236}">
                          <a16:creationId xmlns:a16="http://schemas.microsoft.com/office/drawing/2014/main" id="{8DDBD7DD-D25A-4819-BB85-8A9953F3B3AD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6417614" y="3307962"/>
                      <a:ext cx="111449" cy="14937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9">
                  <p14:nvContentPartPr>
                    <p14:cNvPr id="9" name="잉크 8">
                      <a:extLst>
                        <a:ext uri="{FF2B5EF4-FFF2-40B4-BE49-F238E27FC236}">
                          <a16:creationId xmlns:a16="http://schemas.microsoft.com/office/drawing/2014/main" id="{14CC1DDE-FD86-AE63-9F4A-D3130D9BEF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477745" y="3251501"/>
                    <a:ext cx="992160" cy="146520"/>
                  </p14:xfrm>
                </p:contentPart>
              </mc:Choice>
              <mc:Fallback>
                <p:pic>
                  <p:nvPicPr>
                    <p:cNvPr id="9" name="잉크 8">
                      <a:extLst>
                        <a:ext uri="{FF2B5EF4-FFF2-40B4-BE49-F238E27FC236}">
                          <a16:creationId xmlns:a16="http://schemas.microsoft.com/office/drawing/2014/main" id="{14CC1DDE-FD86-AE63-9F4A-D3130D9BEFF0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6464352" y="3238826"/>
                      <a:ext cx="1018410" cy="17136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1">
                  <p14:nvContentPartPr>
                    <p14:cNvPr id="10" name="잉크 9">
                      <a:extLst>
                        <a:ext uri="{FF2B5EF4-FFF2-40B4-BE49-F238E27FC236}">
                          <a16:creationId xmlns:a16="http://schemas.microsoft.com/office/drawing/2014/main" id="{DBF70283-06A7-A4E5-842C-1FD30245A0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420945" y="3359141"/>
                    <a:ext cx="52560" cy="20160"/>
                  </p14:xfrm>
                </p:contentPart>
              </mc:Choice>
              <mc:Fallback>
                <p:pic>
                  <p:nvPicPr>
                    <p:cNvPr id="10" name="잉크 9">
                      <a:extLst>
                        <a:ext uri="{FF2B5EF4-FFF2-40B4-BE49-F238E27FC236}">
                          <a16:creationId xmlns:a16="http://schemas.microsoft.com/office/drawing/2014/main" id="{DBF70283-06A7-A4E5-842C-1FD30245A058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7407537" y="3346541"/>
                      <a:ext cx="78840" cy="448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3">
                  <p14:nvContentPartPr>
                    <p14:cNvPr id="11" name="잉크 10">
                      <a:extLst>
                        <a:ext uri="{FF2B5EF4-FFF2-40B4-BE49-F238E27FC236}">
                          <a16:creationId xmlns:a16="http://schemas.microsoft.com/office/drawing/2014/main" id="{A103000C-601B-44F0-3C14-304B30BAAA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67225" y="3267341"/>
                    <a:ext cx="262080" cy="105840"/>
                  </p14:xfrm>
                </p:contentPart>
              </mc:Choice>
              <mc:Fallback>
                <p:pic>
                  <p:nvPicPr>
                    <p:cNvPr id="11" name="잉크 10">
                      <a:extLst>
                        <a:ext uri="{FF2B5EF4-FFF2-40B4-BE49-F238E27FC236}">
                          <a16:creationId xmlns:a16="http://schemas.microsoft.com/office/drawing/2014/main" id="{A103000C-601B-44F0-3C14-304B30BAAACE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7253854" y="3254681"/>
                      <a:ext cx="288288" cy="13065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1461584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31574-8E34-2303-2F8E-9703FBD4B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FE7CD1B-15FF-1E0D-DB07-FBD5316B6585}"/>
              </a:ext>
            </a:extLst>
          </p:cNvPr>
          <p:cNvSpPr txBox="1"/>
          <p:nvPr/>
        </p:nvSpPr>
        <p:spPr>
          <a:xfrm>
            <a:off x="631596" y="2133312"/>
            <a:ext cx="109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5. Conclusion</a:t>
            </a:r>
            <a:endParaRPr lang="ko-KR" altLang="en-US" sz="32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A3A3A8F-4DEB-44B8-B7EB-D64BCE77B989}"/>
              </a:ext>
            </a:extLst>
          </p:cNvPr>
          <p:cNvCxnSpPr>
            <a:cxnSpLocks/>
          </p:cNvCxnSpPr>
          <p:nvPr/>
        </p:nvCxnSpPr>
        <p:spPr>
          <a:xfrm>
            <a:off x="1862500" y="2906332"/>
            <a:ext cx="8894400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47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sz="2400" spc="-15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endParaRPr lang="en-US" altLang="ko-KR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3C28263D-AFD3-14FE-6098-6BD3C924253E}"/>
              </a:ext>
            </a:extLst>
          </p:cNvPr>
          <p:cNvSpPr txBox="1">
            <a:spLocks/>
          </p:cNvSpPr>
          <p:nvPr/>
        </p:nvSpPr>
        <p:spPr>
          <a:xfrm>
            <a:off x="353290" y="789577"/>
            <a:ext cx="11654365" cy="527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 kern="1200">
                <a:solidFill>
                  <a:schemeClr val="tx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800" dirty="0"/>
              <a:t>Conclusion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수술 기구 분할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(SIS)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위해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SAM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효율적으로 튜닝하는 새로운 방법인 </a:t>
            </a:r>
            <a:r>
              <a:rPr lang="en-US" altLang="ko-KR" sz="1600" b="1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SurgicalSAM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제안함</a:t>
            </a: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2">
              <a:lnSpc>
                <a:spcPct val="150000"/>
              </a:lnSpc>
            </a:pPr>
            <a:r>
              <a:rPr lang="fr-FR" altLang="ko-KR" sz="1400" b="1" dirty="0"/>
              <a:t>Class Prototype </a:t>
            </a:r>
            <a:r>
              <a:rPr lang="ko-KR" altLang="en-US" sz="1400" b="1" dirty="0"/>
              <a:t>기반 </a:t>
            </a:r>
            <a:r>
              <a:rPr lang="fr-FR" altLang="ko-KR" sz="1400" b="1" dirty="0"/>
              <a:t>Prompt Encoder </a:t>
            </a:r>
            <a:r>
              <a:rPr lang="ko-KR" altLang="en-US" sz="1400" b="1" dirty="0"/>
              <a:t>도입</a:t>
            </a:r>
            <a:endParaRPr lang="en-US" altLang="ko-KR" sz="1200" b="1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3">
              <a:lnSpc>
                <a:spcPct val="150000"/>
              </a:lnSpc>
            </a:pP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Class</a:t>
            </a:r>
            <a:r>
              <a:rPr lang="en-US" altLang="ko-KR" sz="1200" dirty="0"/>
              <a:t> Prototype</a:t>
            </a:r>
            <a:r>
              <a:rPr lang="ko-KR" altLang="en-US" sz="1200" dirty="0"/>
              <a:t>으로부터</a:t>
            </a:r>
            <a:r>
              <a:rPr lang="en-US" altLang="ko-KR" sz="1200" dirty="0"/>
              <a:t> prompt</a:t>
            </a:r>
            <a:r>
              <a:rPr lang="ko-KR" altLang="en-US" sz="1200" dirty="0"/>
              <a:t> </a:t>
            </a:r>
            <a:r>
              <a:rPr lang="en-US" altLang="ko-KR" sz="1200" dirty="0"/>
              <a:t>embedding</a:t>
            </a:r>
            <a:r>
              <a:rPr lang="ko-KR" altLang="en-US" sz="1200" dirty="0"/>
              <a:t>을 직접 생성</a:t>
            </a:r>
            <a:endParaRPr lang="en-US" altLang="ko-KR" sz="1200" dirty="0"/>
          </a:p>
          <a:p>
            <a:pPr lvl="3">
              <a:lnSpc>
                <a:spcPct val="150000"/>
              </a:lnSpc>
            </a:pPr>
            <a:r>
              <a:rPr lang="ko-KR" altLang="en-US" sz="1200" dirty="0"/>
              <a:t>수동 </a:t>
            </a:r>
            <a:r>
              <a:rPr lang="fr-FR" altLang="ko-KR" sz="1200" dirty="0"/>
              <a:t>Point/Bounding Box </a:t>
            </a:r>
            <a:r>
              <a:rPr lang="ko-KR" altLang="en-US" sz="1200" dirty="0"/>
              <a:t>입력 및 별도의 </a:t>
            </a:r>
            <a:r>
              <a:rPr lang="fr-FR" altLang="ko-KR" sz="1200" dirty="0"/>
              <a:t>Detector </a:t>
            </a:r>
            <a:r>
              <a:rPr lang="ko-KR" altLang="en-US" sz="1200" dirty="0"/>
              <a:t>필요성 제거</a:t>
            </a:r>
            <a:endParaRPr lang="en-US" altLang="ko-KR" sz="1200" dirty="0"/>
          </a:p>
          <a:p>
            <a:pPr lvl="3">
              <a:lnSpc>
                <a:spcPct val="150000"/>
              </a:lnSpc>
            </a:pPr>
            <a:r>
              <a:rPr lang="ko-KR" altLang="en-US" sz="1200" dirty="0"/>
              <a:t>완전한 </a:t>
            </a:r>
            <a:r>
              <a:rPr lang="en-US" altLang="ko-KR" sz="1200" b="1" dirty="0"/>
              <a:t>End-to-End </a:t>
            </a:r>
            <a:r>
              <a:rPr lang="ko-KR" altLang="en-US" sz="1200" b="1" dirty="0"/>
              <a:t>학습 파이프라인 </a:t>
            </a:r>
            <a:r>
              <a:rPr lang="ko-KR" altLang="en-US" sz="1200" dirty="0"/>
              <a:t>구축 및 </a:t>
            </a:r>
            <a:r>
              <a:rPr lang="ko-KR" altLang="en-US" sz="1200" b="1" dirty="0"/>
              <a:t>프롬프트 강건성 </a:t>
            </a:r>
            <a:r>
              <a:rPr lang="en-US" altLang="ko-KR" sz="1200" b="1" dirty="0"/>
              <a:t>(Robustness)</a:t>
            </a:r>
            <a:r>
              <a:rPr lang="en-US" altLang="ko-KR" sz="1200" dirty="0"/>
              <a:t> </a:t>
            </a:r>
            <a:r>
              <a:rPr lang="ko-KR" altLang="en-US" sz="1200" dirty="0"/>
              <a:t>향상</a:t>
            </a:r>
            <a:endParaRPr lang="en-US" altLang="ko-KR" sz="1200" dirty="0"/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2">
              <a:lnSpc>
                <a:spcPct val="150000"/>
              </a:lnSpc>
            </a:pPr>
            <a:r>
              <a:rPr lang="en-US" altLang="ko-KR" sz="14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Class Prototype</a:t>
            </a:r>
            <a:r>
              <a:rPr lang="ko-KR" altLang="en-US" sz="14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의 판별 능력 향상을 위한 </a:t>
            </a:r>
            <a:r>
              <a:rPr lang="en-US" altLang="ko-KR" sz="14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Contrastive learning</a:t>
            </a:r>
            <a:r>
              <a:rPr lang="ko-KR" altLang="en-US" sz="1400" b="1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도입</a:t>
            </a:r>
            <a:endParaRPr lang="en-US" altLang="ko-KR" sz="1400" b="1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3">
              <a:lnSpc>
                <a:spcPct val="150000"/>
              </a:lnSpc>
            </a:pPr>
            <a:r>
              <a:rPr lang="ko-KR" altLang="en-US" sz="1200" dirty="0"/>
              <a:t>외형이 유사한 수술도구 간에서도 판별 능력 강화</a:t>
            </a:r>
            <a:endParaRPr lang="en-US" altLang="ko-KR" sz="1200" dirty="0"/>
          </a:p>
          <a:p>
            <a:pPr lvl="1">
              <a:lnSpc>
                <a:spcPct val="150000"/>
              </a:lnSpc>
            </a:pPr>
            <a:endParaRPr lang="ko-KR" altLang="en-US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297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2109-6BBB-9D68-E82E-226C1A2BA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137CA8-3544-C84E-5980-1865EC085A64}"/>
              </a:ext>
            </a:extLst>
          </p:cNvPr>
          <p:cNvSpPr txBox="1"/>
          <p:nvPr/>
        </p:nvSpPr>
        <p:spPr>
          <a:xfrm>
            <a:off x="631596" y="2133312"/>
            <a:ext cx="109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1. Introduction</a:t>
            </a:r>
            <a:endParaRPr lang="ko-KR" altLang="en-US" sz="32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AD95AA7-AED0-4485-E012-55E2141CC8F5}"/>
              </a:ext>
            </a:extLst>
          </p:cNvPr>
          <p:cNvCxnSpPr>
            <a:cxnSpLocks/>
          </p:cNvCxnSpPr>
          <p:nvPr/>
        </p:nvCxnSpPr>
        <p:spPr>
          <a:xfrm>
            <a:off x="1862500" y="2906332"/>
            <a:ext cx="8894400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07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Introduction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F9E0BCE-00C6-6177-19FD-547261370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428591" cy="5278845"/>
          </a:xfrm>
        </p:spPr>
        <p:txBody>
          <a:bodyPr/>
          <a:lstStyle/>
          <a:p>
            <a:r>
              <a:rPr lang="en-US" altLang="ko-KR" sz="1800" dirty="0"/>
              <a:t>Background</a:t>
            </a:r>
          </a:p>
          <a:p>
            <a:pPr lvl="1"/>
            <a:r>
              <a:rPr lang="en-US" altLang="ko-KR" sz="1600" dirty="0"/>
              <a:t>Surgical Instrument Segmentation (SIS)</a:t>
            </a:r>
          </a:p>
          <a:p>
            <a:pPr lvl="2"/>
            <a:r>
              <a:rPr lang="ko-KR" altLang="en-US" sz="1400" dirty="0"/>
              <a:t>수술 장면에서</a:t>
            </a:r>
            <a:r>
              <a:rPr lang="en-US" altLang="ko-KR" sz="1400" dirty="0"/>
              <a:t>, </a:t>
            </a:r>
            <a:r>
              <a:rPr lang="ko-KR" altLang="en-US" sz="1400" dirty="0"/>
              <a:t>수술 기구들을 분할하는 작업</a:t>
            </a:r>
            <a:endParaRPr lang="en-US" altLang="ko-KR" sz="1400" dirty="0"/>
          </a:p>
          <a:p>
            <a:pPr lvl="2"/>
            <a:r>
              <a:rPr lang="ko-KR" altLang="en-US" sz="1400" dirty="0"/>
              <a:t>수술 보조 </a:t>
            </a:r>
            <a:r>
              <a:rPr lang="en-US" altLang="ko-KR" sz="1400" dirty="0"/>
              <a:t>(Surgical Assistance)</a:t>
            </a:r>
            <a:r>
              <a:rPr lang="ko-KR" altLang="en-US" sz="1400" dirty="0"/>
              <a:t> 및 첨단 컴퓨터 보조 수술 시스템 </a:t>
            </a:r>
            <a:r>
              <a:rPr lang="en-US" altLang="ko-KR" sz="1400" dirty="0"/>
              <a:t>(Advanced CAOS) </a:t>
            </a:r>
            <a:r>
              <a:rPr lang="ko-KR" altLang="en-US" sz="1400" dirty="0"/>
              <a:t>개발에 필수적임</a:t>
            </a:r>
            <a:endParaRPr lang="en-US" altLang="ko-KR" sz="1400" dirty="0"/>
          </a:p>
          <a:p>
            <a:pPr lvl="2"/>
            <a:r>
              <a:rPr lang="ko-KR" altLang="en-US" sz="1400" dirty="0"/>
              <a:t>다양한 딥러닝 기반의 방법론들이 연구되고 있음</a:t>
            </a:r>
            <a:endParaRPr lang="en-US" altLang="ko-KR" sz="1400" dirty="0"/>
          </a:p>
          <a:p>
            <a:pPr lvl="3"/>
            <a:endParaRPr lang="en-US" altLang="ko-KR" dirty="0"/>
          </a:p>
          <a:p>
            <a:pPr lvl="2"/>
            <a:r>
              <a:rPr lang="ko-KR" altLang="en-US" sz="1400" dirty="0"/>
              <a:t>하지만</a:t>
            </a:r>
            <a:r>
              <a:rPr lang="en-US" altLang="ko-KR" sz="1400" dirty="0"/>
              <a:t>, </a:t>
            </a:r>
            <a:r>
              <a:rPr lang="ko-KR" altLang="en-US" sz="1400" b="1" dirty="0"/>
              <a:t>기존의 모델들은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한계점</a:t>
            </a:r>
            <a:r>
              <a:rPr lang="ko-KR" altLang="en-US" sz="1400" dirty="0"/>
              <a:t>을 가지고 있음</a:t>
            </a:r>
            <a:endParaRPr lang="en-US" altLang="ko-KR" sz="1400" dirty="0"/>
          </a:p>
          <a:p>
            <a:pPr lvl="3"/>
            <a:r>
              <a:rPr lang="ko-KR" altLang="en-US" sz="1200" dirty="0"/>
              <a:t>모델의 전체 파라미터를 </a:t>
            </a:r>
            <a:r>
              <a:rPr lang="en-US" altLang="ko-KR" sz="1200" dirty="0"/>
              <a:t>SIS dataset</a:t>
            </a:r>
            <a:r>
              <a:rPr lang="ko-KR" altLang="en-US" sz="1200" dirty="0"/>
              <a:t>으로 학습시킴 </a:t>
            </a:r>
            <a:r>
              <a:rPr lang="en-US" altLang="ko-KR" sz="1200" dirty="0"/>
              <a:t>(fully training) </a:t>
            </a:r>
            <a:r>
              <a:rPr lang="en-US" altLang="ko-KR" sz="1200" dirty="0">
                <a:sym typeface="Wingdings" panose="05000000000000000000" pitchFamily="2" charset="2"/>
              </a:rPr>
              <a:t> </a:t>
            </a:r>
            <a:r>
              <a:rPr lang="ko-KR" altLang="en-US" sz="1200" b="1" u="sng" dirty="0">
                <a:sym typeface="Wingdings" panose="05000000000000000000" pitchFamily="2" charset="2"/>
              </a:rPr>
              <a:t>비효율적인</a:t>
            </a:r>
            <a:r>
              <a:rPr lang="ko-KR" altLang="en-US" sz="1200" dirty="0">
                <a:sym typeface="Wingdings" panose="05000000000000000000" pitchFamily="2" charset="2"/>
              </a:rPr>
              <a:t> 학습 방식</a:t>
            </a:r>
            <a:endParaRPr lang="en-US" altLang="ko-KR" sz="1200" dirty="0">
              <a:sym typeface="Wingdings" panose="05000000000000000000" pitchFamily="2" charset="2"/>
            </a:endParaRPr>
          </a:p>
          <a:p>
            <a:pPr lvl="3"/>
            <a:r>
              <a:rPr lang="en-US" altLang="ko-KR" sz="1200" dirty="0">
                <a:sym typeface="Wingdings" panose="05000000000000000000" pitchFamily="2" charset="2"/>
              </a:rPr>
              <a:t>SIS dataset</a:t>
            </a:r>
            <a:r>
              <a:rPr lang="ko-KR" altLang="en-US" sz="1200" dirty="0">
                <a:sym typeface="Wingdings" panose="05000000000000000000" pitchFamily="2" charset="2"/>
              </a:rPr>
              <a:t> 규모 부족</a:t>
            </a:r>
            <a:r>
              <a:rPr lang="en-US" altLang="ko-KR" sz="1200" dirty="0">
                <a:sym typeface="Wingdings" panose="05000000000000000000" pitchFamily="2" charset="2"/>
              </a:rPr>
              <a:t>  </a:t>
            </a:r>
            <a:r>
              <a:rPr lang="ko-KR" altLang="en-US" sz="1200" b="1" u="sng" dirty="0"/>
              <a:t>일반화 성능 부족</a:t>
            </a:r>
            <a:endParaRPr lang="en-US" altLang="ko-KR" sz="1400" b="1" u="sng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C1B3DF6-A614-1151-1C74-13F41934E225}"/>
              </a:ext>
            </a:extLst>
          </p:cNvPr>
          <p:cNvGrpSpPr/>
          <p:nvPr/>
        </p:nvGrpSpPr>
        <p:grpSpPr>
          <a:xfrm>
            <a:off x="1507545" y="4460240"/>
            <a:ext cx="9272746" cy="1371600"/>
            <a:chOff x="1796454" y="4076700"/>
            <a:chExt cx="9272746" cy="1371600"/>
          </a:xfrm>
        </p:grpSpPr>
        <p:pic>
          <p:nvPicPr>
            <p:cNvPr id="5" name="Picture 2" descr="ISINET: AN INSTANCE-BASED APPROACH FOR SURGICAL INSTRUMENT SEGMENTATION -  Biomedical Computer Vision">
              <a:extLst>
                <a:ext uri="{FF2B5EF4-FFF2-40B4-BE49-F238E27FC236}">
                  <a16:creationId xmlns:a16="http://schemas.microsoft.com/office/drawing/2014/main" id="{3917F168-7C4E-EC95-66C9-FE11D6B2E9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7" r="59967" b="65863"/>
            <a:stretch>
              <a:fillRect/>
            </a:stretch>
          </p:blipFill>
          <p:spPr bwMode="auto">
            <a:xfrm>
              <a:off x="1796454" y="4076700"/>
              <a:ext cx="2955213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SINET: AN INSTANCE-BASED APPROACH FOR SURGICAL INSTRUMENT SEGMENTATION -  Biomedical Computer Vision">
              <a:extLst>
                <a:ext uri="{FF2B5EF4-FFF2-40B4-BE49-F238E27FC236}">
                  <a16:creationId xmlns:a16="http://schemas.microsoft.com/office/drawing/2014/main" id="{FED62A27-7C6E-EEB8-BB69-A07F654025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92" r="59967" b="38038"/>
            <a:stretch>
              <a:fillRect/>
            </a:stretch>
          </p:blipFill>
          <p:spPr bwMode="auto">
            <a:xfrm>
              <a:off x="4955220" y="4076700"/>
              <a:ext cx="2955213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SINET: AN INSTANCE-BASED APPROACH FOR SURGICAL INSTRUMENT SEGMENTATION -  Biomedical Computer Vision">
              <a:extLst>
                <a:ext uri="{FF2B5EF4-FFF2-40B4-BE49-F238E27FC236}">
                  <a16:creationId xmlns:a16="http://schemas.microsoft.com/office/drawing/2014/main" id="{53A99E71-E5C7-AA8A-1CBC-92166A0025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670" r="59967" b="10259"/>
            <a:stretch>
              <a:fillRect/>
            </a:stretch>
          </p:blipFill>
          <p:spPr bwMode="auto">
            <a:xfrm>
              <a:off x="8113987" y="4076700"/>
              <a:ext cx="2955213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597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5E431-6D00-5AAB-264E-0F0EEB2E3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1D9756F-1725-D8FC-446D-883ACC5839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Introduction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053C70E-8A20-D826-B64E-48F48DF05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428591" cy="5278845"/>
          </a:xfrm>
        </p:spPr>
        <p:txBody>
          <a:bodyPr/>
          <a:lstStyle/>
          <a:p>
            <a:r>
              <a:rPr lang="en-US" altLang="ko-KR" sz="1800" dirty="0"/>
              <a:t>Background</a:t>
            </a:r>
          </a:p>
          <a:p>
            <a:pPr lvl="1"/>
            <a:r>
              <a:rPr lang="en-US" altLang="ko-KR" sz="1600" dirty="0"/>
              <a:t>Segment Anything Model </a:t>
            </a:r>
            <a:r>
              <a:rPr lang="ko-KR" altLang="en-US" sz="1600" dirty="0"/>
              <a:t>의 등장</a:t>
            </a:r>
            <a:endParaRPr lang="en-US" altLang="ko-KR" sz="1600" dirty="0"/>
          </a:p>
          <a:p>
            <a:pPr lvl="2"/>
            <a:r>
              <a:rPr lang="en-US" altLang="ko-KR" sz="1400" dirty="0"/>
              <a:t>Segment Anything Model (SAM)</a:t>
            </a:r>
          </a:p>
          <a:p>
            <a:pPr lvl="3"/>
            <a:r>
              <a:rPr lang="ko-KR" altLang="en-US" sz="1200" dirty="0"/>
              <a:t>이미지 분할 전용 파운데이션 모델</a:t>
            </a:r>
            <a:endParaRPr lang="en-US" altLang="ko-KR" sz="1200" dirty="0"/>
          </a:p>
          <a:p>
            <a:pPr lvl="3"/>
            <a:r>
              <a:rPr lang="ko-KR" altLang="en-US" sz="1200" dirty="0"/>
              <a:t>주요 특징 </a:t>
            </a:r>
            <a:r>
              <a:rPr lang="en-US" altLang="ko-KR" sz="1200" dirty="0"/>
              <a:t>1) </a:t>
            </a:r>
            <a:r>
              <a:rPr lang="ko-KR" altLang="en-US" sz="1200" dirty="0"/>
              <a:t>뛰어난 </a:t>
            </a:r>
            <a:r>
              <a:rPr lang="ko-KR" altLang="en-US" sz="1200" b="1" u="sng" dirty="0" err="1"/>
              <a:t>제로샷</a:t>
            </a:r>
            <a:r>
              <a:rPr lang="ko-KR" altLang="en-US" sz="1200" b="1" u="sng" dirty="0"/>
              <a:t> 성능</a:t>
            </a:r>
            <a:r>
              <a:rPr lang="en-US" altLang="ko-KR" sz="1200" b="1" u="sng" dirty="0"/>
              <a:t>, </a:t>
            </a:r>
            <a:r>
              <a:rPr lang="ko-KR" altLang="en-US" sz="1200" b="1" u="sng" dirty="0"/>
              <a:t>일반화 성능</a:t>
            </a:r>
            <a:r>
              <a:rPr lang="en-US" altLang="ko-KR" sz="1200" dirty="0"/>
              <a:t>, </a:t>
            </a:r>
            <a:r>
              <a:rPr lang="ko-KR" altLang="en-US" sz="1200" dirty="0"/>
              <a:t>단순한 구조</a:t>
            </a:r>
          </a:p>
          <a:p>
            <a:pPr lvl="3"/>
            <a:r>
              <a:rPr lang="ko-KR" altLang="en-US" sz="1200" dirty="0"/>
              <a:t>주요 특징 </a:t>
            </a:r>
            <a:r>
              <a:rPr lang="en-US" altLang="ko-KR" sz="1200" dirty="0"/>
              <a:t>2) </a:t>
            </a:r>
            <a:r>
              <a:rPr lang="ko-KR" altLang="en-US" sz="1200" b="1" u="sng" dirty="0"/>
              <a:t>프롬프트</a:t>
            </a:r>
            <a:r>
              <a:rPr lang="ko-KR" altLang="en-US" sz="1200" dirty="0"/>
              <a:t> 라는 개념을 도입하여</a:t>
            </a:r>
            <a:r>
              <a:rPr lang="en-US" altLang="ko-KR" sz="1200" dirty="0"/>
              <a:t>, </a:t>
            </a:r>
            <a:r>
              <a:rPr lang="ko-KR" altLang="en-US" sz="1200" dirty="0"/>
              <a:t>사용자가 입력한 프롬프트에 부합하는 영역을 분할</a:t>
            </a:r>
          </a:p>
          <a:p>
            <a:pPr lvl="2"/>
            <a:endParaRPr lang="en-US" altLang="ko-KR" sz="1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B8CA2A1-6618-847F-4661-C2B9CD1F8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190" y="3653455"/>
            <a:ext cx="3696870" cy="2349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1ACB3E-B2A9-E4EB-23C3-E9561A2C3791}"/>
              </a:ext>
            </a:extLst>
          </p:cNvPr>
          <p:cNvSpPr txBox="1"/>
          <p:nvPr/>
        </p:nvSpPr>
        <p:spPr>
          <a:xfrm>
            <a:off x="2092180" y="3204545"/>
            <a:ext cx="810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 SAM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을 </a:t>
            </a:r>
            <a:r>
              <a:rPr lang="ko-KR" altLang="en-US" b="1" u="sng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의료 도메인에 적용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하려는 다양한 연구들이 등장</a:t>
            </a:r>
            <a:endParaRPr lang="ko-KR" altLang="en-US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217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8378E-101A-E924-8A32-B5D692EEC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DE2BA28-AB5C-C689-7713-82AF7AF6B2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Introduction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4A1FE92-33F1-539B-5FB2-E1EF6E847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8647000" cy="527884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1800" dirty="0"/>
              <a:t>Background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ko-KR" sz="1600" dirty="0"/>
              <a:t>Problem</a:t>
            </a:r>
            <a:r>
              <a:rPr lang="ko-KR" altLang="en-US" sz="1600" dirty="0"/>
              <a:t> </a:t>
            </a:r>
            <a:r>
              <a:rPr lang="en-US" altLang="ko-KR" sz="1600" dirty="0"/>
              <a:t>1. </a:t>
            </a:r>
            <a:r>
              <a:rPr lang="ko-KR" altLang="en-US" sz="1600" dirty="0"/>
              <a:t>자연 영상과 의료 영상 간의</a:t>
            </a:r>
            <a:r>
              <a:rPr lang="en-US" altLang="ko-KR" sz="1600" dirty="0"/>
              <a:t> </a:t>
            </a:r>
            <a:r>
              <a:rPr lang="en-US" altLang="ko-KR" sz="1600" u="sng" dirty="0">
                <a:solidFill>
                  <a:schemeClr val="accent1"/>
                </a:solidFill>
              </a:rPr>
              <a:t>domain gap</a:t>
            </a:r>
            <a:endParaRPr lang="en-US" altLang="ko-KR" sz="1600" dirty="0">
              <a:solidFill>
                <a:schemeClr val="accent1"/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fr-FR" altLang="ko-KR" sz="1400" dirty="0"/>
              <a:t>SAM</a:t>
            </a:r>
            <a:r>
              <a:rPr lang="ko-KR" altLang="en-US" sz="1400" dirty="0"/>
              <a:t>의 사전학습 데이터셋에는 </a:t>
            </a:r>
            <a:r>
              <a:rPr lang="ko-KR" altLang="en-US" sz="1400" b="1" dirty="0"/>
              <a:t>의료 데이터가 현저히 적음</a:t>
            </a:r>
            <a:endParaRPr lang="en-US" altLang="ko-KR" sz="1400" b="1" dirty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/>
              <a:t>의료 이미지와 일반 이미지 간의 </a:t>
            </a:r>
            <a:r>
              <a:rPr lang="ko-KR" altLang="en-US" sz="1400" b="1" dirty="0"/>
              <a:t>도메인 특성 차이가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존재함</a:t>
            </a:r>
            <a:r>
              <a:rPr lang="ko-KR" altLang="en-US" sz="1400" dirty="0"/>
              <a:t> </a:t>
            </a:r>
            <a:r>
              <a:rPr lang="en-US" altLang="ko-KR" sz="1400" dirty="0"/>
              <a:t>(</a:t>
            </a:r>
            <a:r>
              <a:rPr lang="ko-KR" altLang="en-US" sz="1400" dirty="0"/>
              <a:t>텍스처</a:t>
            </a:r>
            <a:r>
              <a:rPr lang="en-US" altLang="ko-KR" sz="1400" dirty="0"/>
              <a:t>, </a:t>
            </a:r>
            <a:r>
              <a:rPr lang="ko-KR" altLang="en-US" sz="1400" dirty="0"/>
              <a:t>조명</a:t>
            </a:r>
            <a:r>
              <a:rPr lang="en-US" altLang="ko-KR" sz="1400" dirty="0"/>
              <a:t>, </a:t>
            </a:r>
            <a:r>
              <a:rPr lang="ko-KR" altLang="en-US" sz="1400" dirty="0"/>
              <a:t>구조 등</a:t>
            </a:r>
            <a:r>
              <a:rPr lang="en-US" altLang="ko-KR" sz="1400" dirty="0"/>
              <a:t>)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400" dirty="0">
                <a:sym typeface="Wingdings" panose="05000000000000000000" pitchFamily="2" charset="2"/>
              </a:rPr>
              <a:t> SAM</a:t>
            </a:r>
            <a:r>
              <a:rPr lang="ko-KR" altLang="en-US" sz="1400" dirty="0">
                <a:sym typeface="Wingdings" panose="05000000000000000000" pitchFamily="2" charset="2"/>
              </a:rPr>
              <a:t>의 의료 작업으로의 직접적인 일반화</a:t>
            </a:r>
            <a:r>
              <a:rPr lang="en-US" altLang="ko-KR" sz="1400" dirty="0">
                <a:sym typeface="Wingdings" panose="05000000000000000000" pitchFamily="2" charset="2"/>
              </a:rPr>
              <a:t>(Direct Generalization)</a:t>
            </a:r>
            <a:r>
              <a:rPr lang="ko-KR" altLang="en-US" sz="1400" dirty="0">
                <a:sym typeface="Wingdings" panose="05000000000000000000" pitchFamily="2" charset="2"/>
              </a:rPr>
              <a:t>를 방해하는 주요 요인으로 작용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endParaRPr lang="en-US" altLang="ko-KR" sz="1400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o-KR" altLang="en-US" sz="1600" dirty="0">
                <a:sym typeface="Wingdings" panose="05000000000000000000" pitchFamily="2" charset="2"/>
              </a:rPr>
              <a:t>특히</a:t>
            </a:r>
            <a:r>
              <a:rPr lang="en-US" altLang="ko-KR" sz="1600" dirty="0">
                <a:sym typeface="Wingdings" panose="05000000000000000000" pitchFamily="2" charset="2"/>
              </a:rPr>
              <a:t>, </a:t>
            </a:r>
            <a:r>
              <a:rPr lang="ko-KR" altLang="en-US" sz="1600" dirty="0"/>
              <a:t>수술 기구 </a:t>
            </a:r>
            <a:r>
              <a:rPr lang="en-US" altLang="ko-KR" sz="1600" dirty="0"/>
              <a:t>(</a:t>
            </a:r>
            <a:r>
              <a:rPr lang="fr-FR" altLang="ko-KR" sz="1600" dirty="0"/>
              <a:t>Surgical Instrument)</a:t>
            </a:r>
            <a:r>
              <a:rPr lang="ko-KR" altLang="en-US" sz="1600" dirty="0"/>
              <a:t>에서의 어려움</a:t>
            </a:r>
            <a:endParaRPr lang="en-US" altLang="ko-KR" sz="1600" dirty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altLang="ko-KR" sz="1400" dirty="0">
                <a:sym typeface="Wingdings" panose="05000000000000000000" pitchFamily="2" charset="2"/>
              </a:rPr>
              <a:t>Surgical instrument (</a:t>
            </a:r>
            <a:r>
              <a:rPr lang="ko-KR" altLang="en-US" sz="1400" dirty="0">
                <a:sym typeface="Wingdings" panose="05000000000000000000" pitchFamily="2" charset="2"/>
              </a:rPr>
              <a:t>수술 기구</a:t>
            </a:r>
            <a:r>
              <a:rPr lang="en-US" altLang="ko-KR" sz="1400" dirty="0">
                <a:sym typeface="Wingdings" panose="05000000000000000000" pitchFamily="2" charset="2"/>
              </a:rPr>
              <a:t>)</a:t>
            </a:r>
            <a:r>
              <a:rPr lang="ko-KR" altLang="en-US" sz="1400" dirty="0">
                <a:sym typeface="Wingdings" panose="05000000000000000000" pitchFamily="2" charset="2"/>
              </a:rPr>
              <a:t>는 일반 이미지의 객체들과 </a:t>
            </a:r>
            <a:r>
              <a:rPr lang="ko-KR" altLang="en-US" sz="1400" b="1" u="sng" dirty="0">
                <a:sym typeface="Wingdings" panose="05000000000000000000" pitchFamily="2" charset="2"/>
              </a:rPr>
              <a:t>확연히 다른 외형을 가짐</a:t>
            </a:r>
            <a:endParaRPr lang="en-US" altLang="ko-KR" sz="1400" b="1" u="sng" dirty="0">
              <a:sym typeface="Wingdings" panose="05000000000000000000" pitchFamily="2" charset="2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ko-KR" altLang="en-US" sz="1400" b="1" dirty="0"/>
              <a:t>복잡한 해부학적 배경 </a:t>
            </a:r>
            <a:r>
              <a:rPr lang="en-US" altLang="ko-KR" sz="1400" b="1" dirty="0"/>
              <a:t>(Anatomical Background)</a:t>
            </a:r>
          </a:p>
          <a:p>
            <a:pPr marL="137160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200" dirty="0"/>
              <a:t>예측 불가능한 조직</a:t>
            </a:r>
            <a:r>
              <a:rPr lang="en-US" altLang="ko-KR" sz="1200" dirty="0"/>
              <a:t>, </a:t>
            </a:r>
            <a:r>
              <a:rPr lang="ko-KR" altLang="en-US" sz="1200" dirty="0"/>
              <a:t>혈액 등으로 인한 가림</a:t>
            </a:r>
            <a:r>
              <a:rPr lang="en-US" altLang="ko-KR" sz="1200" dirty="0"/>
              <a:t>(occlusion)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>
                <a:sym typeface="Wingdings" panose="05000000000000000000" pitchFamily="2" charset="2"/>
              </a:rPr>
              <a:t>수술 기구간의 높은 </a:t>
            </a:r>
            <a:r>
              <a:rPr lang="ko-KR" altLang="en-US" sz="1400" b="1" u="sng" dirty="0">
                <a:sym typeface="Wingdings" panose="05000000000000000000" pitchFamily="2" charset="2"/>
              </a:rPr>
              <a:t>외형 유사성</a:t>
            </a:r>
            <a:endParaRPr lang="en-US" altLang="ko-KR" sz="1400" b="1" u="sng" dirty="0">
              <a:sym typeface="Wingdings" panose="05000000000000000000" pitchFamily="2" charset="2"/>
            </a:endParaRPr>
          </a:p>
          <a:p>
            <a:pPr marL="137160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o-KR" altLang="en-US" sz="1200" dirty="0"/>
              <a:t>서로 다른 수술 기구들이 외형적으로 매우 유사하여 구분이 어려움</a:t>
            </a:r>
            <a:endParaRPr lang="en-US" altLang="ko-KR" sz="1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C94C0E2-3208-C525-5AE3-180940130E0D}"/>
              </a:ext>
            </a:extLst>
          </p:cNvPr>
          <p:cNvGrpSpPr/>
          <p:nvPr/>
        </p:nvGrpSpPr>
        <p:grpSpPr>
          <a:xfrm>
            <a:off x="6871826" y="2913110"/>
            <a:ext cx="4986387" cy="3753497"/>
            <a:chOff x="6023726" y="2550382"/>
            <a:chExt cx="5851257" cy="4097589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60EBB9C-A888-D1CF-A0FE-7F2E1E5D2DE1}"/>
                </a:ext>
              </a:extLst>
            </p:cNvPr>
            <p:cNvGrpSpPr/>
            <p:nvPr/>
          </p:nvGrpSpPr>
          <p:grpSpPr>
            <a:xfrm>
              <a:off x="6023726" y="2550382"/>
              <a:ext cx="5851257" cy="4097589"/>
              <a:chOff x="6023726" y="2550382"/>
              <a:chExt cx="5851257" cy="4097589"/>
            </a:xfrm>
          </p:grpSpPr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AC0A0B8D-4435-D0F6-7FF8-E6A9B47ACBFB}"/>
                  </a:ext>
                </a:extLst>
              </p:cNvPr>
              <p:cNvGrpSpPr/>
              <p:nvPr/>
            </p:nvGrpSpPr>
            <p:grpSpPr>
              <a:xfrm>
                <a:off x="7929985" y="2550382"/>
                <a:ext cx="3944998" cy="4097589"/>
                <a:chOff x="7929985" y="2550382"/>
                <a:chExt cx="3944998" cy="4097589"/>
              </a:xfrm>
            </p:grpSpPr>
            <p:grpSp>
              <p:nvGrpSpPr>
                <p:cNvPr id="12" name="그룹 11">
                  <a:extLst>
                    <a:ext uri="{FF2B5EF4-FFF2-40B4-BE49-F238E27FC236}">
                      <a16:creationId xmlns:a16="http://schemas.microsoft.com/office/drawing/2014/main" id="{841BF994-CAED-01AC-0304-CD73E0338E95}"/>
                    </a:ext>
                  </a:extLst>
                </p:cNvPr>
                <p:cNvGrpSpPr/>
                <p:nvPr/>
              </p:nvGrpSpPr>
              <p:grpSpPr>
                <a:xfrm>
                  <a:off x="8121241" y="2550382"/>
                  <a:ext cx="3753742" cy="4097589"/>
                  <a:chOff x="8121241" y="2550382"/>
                  <a:chExt cx="3753742" cy="4097589"/>
                </a:xfrm>
              </p:grpSpPr>
              <p:pic>
                <p:nvPicPr>
                  <p:cNvPr id="7" name="그림 6">
                    <a:extLst>
                      <a:ext uri="{FF2B5EF4-FFF2-40B4-BE49-F238E27FC236}">
                        <a16:creationId xmlns:a16="http://schemas.microsoft.com/office/drawing/2014/main" id="{013969A4-7CB3-88B0-9E0A-7BE0EE0EE8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8121241" y="2550382"/>
                    <a:ext cx="3753742" cy="3835979"/>
                  </a:xfrm>
                  <a:prstGeom prst="rect">
                    <a:avLst/>
                  </a:prstGeom>
                </p:spPr>
              </p:pic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375B67A-A567-A471-EF5A-31979EBD7196}"/>
                      </a:ext>
                    </a:extLst>
                  </p:cNvPr>
                  <p:cNvSpPr txBox="1"/>
                  <p:nvPr/>
                </p:nvSpPr>
                <p:spPr>
                  <a:xfrm>
                    <a:off x="8929708" y="6386361"/>
                    <a:ext cx="2541070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1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a:t>(zero-shot </a:t>
                    </a:r>
                    <a:r>
                      <a:rPr lang="ko-KR" altLang="en-US" sz="11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a:t>성능 평가</a:t>
                    </a:r>
                    <a:r>
                      <a:rPr lang="en-US" altLang="ko-KR" sz="11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rPr>
                      <a:t>)</a:t>
                    </a:r>
                    <a:endParaRPr lang="ko-KR" altLang="en-US" sz="1100" dirty="0">
                      <a:latin typeface="KoPubWorld돋움체 Medium" panose="00000600000000000000" pitchFamily="2" charset="-127"/>
                      <a:ea typeface="KoPubWorld돋움체 Medium" panose="00000600000000000000" pitchFamily="2" charset="-127"/>
                      <a:cs typeface="KoPubWorld돋움체 Medium" panose="00000600000000000000" pitchFamily="2" charset="-127"/>
                    </a:endParaRPr>
                  </a:p>
                </p:txBody>
              </p:sp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13" name="잉크 12">
                      <a:extLst>
                        <a:ext uri="{FF2B5EF4-FFF2-40B4-BE49-F238E27FC236}">
                          <a16:creationId xmlns:a16="http://schemas.microsoft.com/office/drawing/2014/main" id="{817B45DB-8349-2FE3-2603-F0D5F0A608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29985" y="3262661"/>
                    <a:ext cx="279000" cy="2051640"/>
                  </p14:xfrm>
                </p:contentPart>
              </mc:Choice>
              <mc:Fallback xmlns="">
                <p:pic>
                  <p:nvPicPr>
                    <p:cNvPr id="13" name="잉크 12">
                      <a:extLst>
                        <a:ext uri="{FF2B5EF4-FFF2-40B4-BE49-F238E27FC236}">
                          <a16:creationId xmlns:a16="http://schemas.microsoft.com/office/drawing/2014/main" id="{817B45DB-8349-2FE3-2603-F0D5F0A608C1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7919433" y="3252837"/>
                      <a:ext cx="299682" cy="207089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270971-9FB3-20ED-D2B3-C0747515D5EA}"/>
                  </a:ext>
                </a:extLst>
              </p:cNvPr>
              <p:cNvSpPr txBox="1"/>
              <p:nvPr/>
            </p:nvSpPr>
            <p:spPr>
              <a:xfrm>
                <a:off x="6023726" y="5552686"/>
                <a:ext cx="20975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b="1" dirty="0">
                    <a:solidFill>
                      <a:srgbClr val="7030A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Zero-shot </a:t>
                </a:r>
                <a:r>
                  <a:rPr lang="ko-KR" altLang="en-US" sz="1100" b="1" dirty="0">
                    <a:solidFill>
                      <a:srgbClr val="7030A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성능 평가에서</a:t>
                </a:r>
                <a:r>
                  <a:rPr lang="en-US" altLang="ko-KR" sz="1100" b="1" dirty="0">
                    <a:solidFill>
                      <a:srgbClr val="7030A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, </a:t>
                </a:r>
                <a:r>
                  <a:rPr lang="ko-KR" altLang="en-US" sz="1100" b="1" dirty="0">
                    <a:solidFill>
                      <a:srgbClr val="7030A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기존의 </a:t>
                </a:r>
                <a:r>
                  <a:rPr lang="en-US" altLang="ko-KR" sz="1100" b="1" dirty="0">
                    <a:solidFill>
                      <a:srgbClr val="7030A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SAM</a:t>
                </a:r>
                <a:r>
                  <a:rPr lang="ko-KR" altLang="en-US" sz="1100" b="1" dirty="0">
                    <a:solidFill>
                      <a:srgbClr val="7030A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기반의 </a:t>
                </a:r>
                <a:r>
                  <a:rPr lang="en-US" altLang="ko-KR" sz="1100" b="1" dirty="0">
                    <a:solidFill>
                      <a:srgbClr val="7030A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SIS </a:t>
                </a:r>
                <a:r>
                  <a:rPr lang="ko-KR" altLang="en-US" sz="1100" b="1" dirty="0">
                    <a:solidFill>
                      <a:srgbClr val="7030A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모델들은 </a:t>
                </a:r>
                <a:r>
                  <a:rPr lang="en-US" altLang="ko-KR" sz="1100" b="1" dirty="0">
                    <a:solidFill>
                      <a:srgbClr val="7030A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inferior </a:t>
                </a:r>
                <a:r>
                  <a:rPr lang="ko-KR" altLang="en-US" sz="1100" b="1" dirty="0">
                    <a:solidFill>
                      <a:srgbClr val="7030A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결과를 보임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05AF6C-7E89-4D76-E58E-D4584F83689B}"/>
                </a:ext>
              </a:extLst>
            </p:cNvPr>
            <p:cNvSpPr txBox="1"/>
            <p:nvPr/>
          </p:nvSpPr>
          <p:spPr>
            <a:xfrm>
              <a:off x="10707951" y="3191827"/>
              <a:ext cx="1095035" cy="235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rgbClr val="FF0000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Contours </a:t>
              </a:r>
              <a:r>
                <a:rPr lang="ko-KR" altLang="en-US" sz="800" b="1" dirty="0">
                  <a:solidFill>
                    <a:srgbClr val="FF0000"/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불명확</a:t>
              </a: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0CCAFE11-C6DB-C329-5784-CAA10E2F0AE4}"/>
                </a:ext>
              </a:extLst>
            </p:cNvPr>
            <p:cNvGrpSpPr/>
            <p:nvPr/>
          </p:nvGrpSpPr>
          <p:grpSpPr>
            <a:xfrm>
              <a:off x="10707951" y="3636518"/>
              <a:ext cx="1167032" cy="1326215"/>
              <a:chOff x="10707951" y="3636518"/>
              <a:chExt cx="1167032" cy="132621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02DBFD-58B3-4E9E-F3FE-73A3860AA222}"/>
                  </a:ext>
                </a:extLst>
              </p:cNvPr>
              <p:cNvSpPr txBox="1"/>
              <p:nvPr/>
            </p:nvSpPr>
            <p:spPr>
              <a:xfrm>
                <a:off x="10779948" y="4727539"/>
                <a:ext cx="1095035" cy="235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b="1" dirty="0">
                    <a:solidFill>
                      <a:srgbClr val="FF000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Class </a:t>
                </a:r>
                <a:r>
                  <a:rPr lang="ko-KR" altLang="en-US" sz="800" b="1" dirty="0">
                    <a:solidFill>
                      <a:srgbClr val="FF000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잘못 예측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6DE0B3-E342-47CB-6D7F-6A6EDEFC3A98}"/>
                  </a:ext>
                </a:extLst>
              </p:cNvPr>
              <p:cNvSpPr txBox="1"/>
              <p:nvPr/>
            </p:nvSpPr>
            <p:spPr>
              <a:xfrm>
                <a:off x="10707951" y="3898128"/>
                <a:ext cx="1095035" cy="235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b="1" dirty="0">
                    <a:solidFill>
                      <a:srgbClr val="FF000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Contours </a:t>
                </a:r>
                <a:r>
                  <a:rPr lang="ko-KR" altLang="en-US" sz="800" b="1" dirty="0">
                    <a:solidFill>
                      <a:srgbClr val="FF0000"/>
                    </a:solidFill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불명확</a:t>
                </a:r>
              </a:p>
            </p:txBody>
          </p: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966D2FE1-6FFE-571C-87C3-A4DD01BD5382}"/>
                  </a:ext>
                </a:extLst>
              </p:cNvPr>
              <p:cNvSpPr/>
              <p:nvPr/>
            </p:nvSpPr>
            <p:spPr>
              <a:xfrm>
                <a:off x="11405690" y="3636518"/>
                <a:ext cx="130175" cy="10363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790A3529-FB69-68A6-3359-D0F0A30ABFA3}"/>
              </a:ext>
            </a:extLst>
          </p:cNvPr>
          <p:cNvGrpSpPr/>
          <p:nvPr/>
        </p:nvGrpSpPr>
        <p:grpSpPr>
          <a:xfrm>
            <a:off x="8104225" y="5072381"/>
            <a:ext cx="487440" cy="549000"/>
            <a:chOff x="8104225" y="5072381"/>
            <a:chExt cx="48744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FE6BFA43-7C92-13DE-4931-B6FAC20CB3A2}"/>
                    </a:ext>
                  </a:extLst>
                </p14:cNvPr>
                <p14:cNvContentPartPr/>
                <p14:nvPr/>
              </p14:nvContentPartPr>
              <p14:xfrm>
                <a:off x="8104225" y="5108741"/>
                <a:ext cx="463320" cy="51264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FE6BFA43-7C92-13DE-4931-B6FAC20CB3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95225" y="5099741"/>
                  <a:ext cx="48096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E062AD05-B913-7C1E-E679-C5449BF1307F}"/>
                    </a:ext>
                  </a:extLst>
                </p14:cNvPr>
                <p14:cNvContentPartPr/>
                <p14:nvPr/>
              </p14:nvContentPartPr>
              <p14:xfrm>
                <a:off x="8537305" y="5072381"/>
                <a:ext cx="54360" cy="11808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E062AD05-B913-7C1E-E679-C5449BF130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28665" y="5063741"/>
                  <a:ext cx="72000" cy="13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499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E0AB2-C8C4-8553-F964-0A139829B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8F11335-C88B-6A68-01B8-F80ECB03A5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Introduction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E9AA09A-3B39-DD1E-AB5A-6AC5404CC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028951" cy="5278845"/>
          </a:xfrm>
        </p:spPr>
        <p:txBody>
          <a:bodyPr/>
          <a:lstStyle/>
          <a:p>
            <a:r>
              <a:rPr lang="en-US" altLang="ko-KR" sz="1800" dirty="0"/>
              <a:t>Background</a:t>
            </a:r>
          </a:p>
          <a:p>
            <a:pPr lvl="1"/>
            <a:r>
              <a:rPr lang="en-US" altLang="ko-KR" sz="1600" dirty="0"/>
              <a:t>Problem</a:t>
            </a:r>
            <a:r>
              <a:rPr lang="ko-KR" altLang="en-US" sz="1600" dirty="0"/>
              <a:t> </a:t>
            </a:r>
            <a:r>
              <a:rPr lang="en-US" altLang="ko-KR" sz="1600" dirty="0"/>
              <a:t>2. SAM</a:t>
            </a:r>
            <a:r>
              <a:rPr lang="ko-KR" altLang="en-US" sz="1600" dirty="0"/>
              <a:t>의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ko-KR" altLang="en-US" sz="1600" u="sng" dirty="0">
                <a:solidFill>
                  <a:schemeClr val="accent1"/>
                </a:solidFill>
              </a:rPr>
              <a:t>프롬프트 의존성 및 민감도</a:t>
            </a:r>
            <a:endParaRPr lang="en-US" altLang="ko-KR" sz="1600" u="sng" dirty="0">
              <a:solidFill>
                <a:schemeClr val="accent1"/>
              </a:solidFill>
            </a:endParaRPr>
          </a:p>
          <a:p>
            <a:pPr lvl="2"/>
            <a:r>
              <a:rPr lang="en-US" altLang="ko-KR" sz="1400" dirty="0"/>
              <a:t>SAM</a:t>
            </a:r>
            <a:r>
              <a:rPr lang="ko-KR" altLang="en-US" sz="1400" dirty="0"/>
              <a:t>은 입력되는 </a:t>
            </a:r>
            <a:r>
              <a:rPr lang="ko-KR" altLang="en-US" sz="1400" b="1" dirty="0"/>
              <a:t>프롬프트</a:t>
            </a:r>
            <a:r>
              <a:rPr lang="en-US" altLang="ko-KR" sz="1400" b="1" dirty="0"/>
              <a:t>(point, bounding box </a:t>
            </a:r>
            <a:r>
              <a:rPr lang="ko-KR" altLang="en-US" sz="1400" b="1" dirty="0"/>
              <a:t>등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의 위치에 매우 예민</a:t>
            </a:r>
            <a:endParaRPr lang="en-US" altLang="ko-KR" sz="1400" b="1" dirty="0"/>
          </a:p>
          <a:p>
            <a:pPr lvl="2"/>
            <a:r>
              <a:rPr lang="ko-KR" altLang="en-US" sz="1400" dirty="0"/>
              <a:t>매우 미세한</a:t>
            </a:r>
            <a:r>
              <a:rPr lang="en-US" altLang="ko-KR" sz="1400" dirty="0"/>
              <a:t>(minor) </a:t>
            </a:r>
            <a:r>
              <a:rPr lang="ko-KR" altLang="en-US" sz="1400" dirty="0"/>
              <a:t>프롬프트 변동</a:t>
            </a:r>
            <a:r>
              <a:rPr lang="en-US" altLang="ko-KR" sz="1400" dirty="0"/>
              <a:t>(jitter)</a:t>
            </a:r>
            <a:r>
              <a:rPr lang="ko-KR" altLang="en-US" sz="1400" dirty="0"/>
              <a:t>이라 할지라도</a:t>
            </a:r>
            <a:r>
              <a:rPr lang="en-US" altLang="ko-KR" sz="1400" dirty="0"/>
              <a:t>, </a:t>
            </a:r>
            <a:r>
              <a:rPr lang="ko-KR" altLang="en-US" sz="1400" dirty="0"/>
              <a:t>최종 분할 성능에 </a:t>
            </a:r>
            <a:r>
              <a:rPr lang="ko-KR" altLang="en-US" sz="1400" b="1" dirty="0"/>
              <a:t>큰 저하를 보임</a:t>
            </a:r>
            <a:endParaRPr lang="en-US" altLang="ko-KR" sz="1400" dirty="0"/>
          </a:p>
          <a:p>
            <a:pPr lvl="2"/>
            <a:endParaRPr lang="en-US" altLang="ko-KR" sz="1400" dirty="0"/>
          </a:p>
          <a:p>
            <a:pPr lvl="1"/>
            <a:r>
              <a:rPr lang="ko-KR" altLang="en-US" sz="1600" dirty="0"/>
              <a:t>기존 방법론들의 한계</a:t>
            </a:r>
            <a:endParaRPr lang="en-US" altLang="ko-KR" sz="1600" dirty="0"/>
          </a:p>
          <a:p>
            <a:pPr lvl="2"/>
            <a:r>
              <a:rPr lang="ko-KR" altLang="en-US" sz="1400" dirty="0"/>
              <a:t>프롬프트 의존성을 해결하기 위해 기존 방법들은 주로 </a:t>
            </a:r>
            <a:r>
              <a:rPr lang="ko-KR" altLang="en-US" sz="1400" b="1" dirty="0"/>
              <a:t>복잡한 </a:t>
            </a:r>
            <a:r>
              <a:rPr lang="en-US" altLang="ko-KR" sz="1400" b="1" dirty="0"/>
              <a:t>Multi-stage Pipeline</a:t>
            </a:r>
            <a:r>
              <a:rPr lang="ko-KR" altLang="en-US" sz="1400" dirty="0"/>
              <a:t>을 사용</a:t>
            </a:r>
            <a:endParaRPr lang="en-US" altLang="ko-KR" sz="1400" dirty="0"/>
          </a:p>
          <a:p>
            <a:pPr lvl="3"/>
            <a:r>
              <a:rPr lang="en-US" altLang="ko-KR" sz="1200" dirty="0"/>
              <a:t>Ex. Manual guidance or</a:t>
            </a:r>
            <a:r>
              <a:rPr lang="ko-KR" altLang="en-US" sz="1200" dirty="0"/>
              <a:t> </a:t>
            </a:r>
            <a:r>
              <a:rPr lang="en-US" altLang="ko-KR" sz="1200" dirty="0"/>
              <a:t>well-performing specialist detector (YOLO, ..) </a:t>
            </a:r>
            <a:r>
              <a:rPr lang="ko-KR" altLang="en-US" sz="1200" dirty="0"/>
              <a:t>를 통해 </a:t>
            </a:r>
            <a:r>
              <a:rPr lang="ko-KR" altLang="en-US" sz="1200" b="1" dirty="0"/>
              <a:t>정확한 </a:t>
            </a:r>
            <a:r>
              <a:rPr lang="en-US" altLang="ko-KR" sz="1200" b="1" dirty="0"/>
              <a:t>Point/Bounding Box </a:t>
            </a:r>
            <a:r>
              <a:rPr lang="ko-KR" altLang="en-US" sz="1200" b="1" dirty="0"/>
              <a:t>프롬프트</a:t>
            </a:r>
            <a:r>
              <a:rPr lang="ko-KR" altLang="en-US" sz="1200" dirty="0"/>
              <a:t>를 제공</a:t>
            </a:r>
            <a:endParaRPr lang="en-US" altLang="ko-KR" sz="1200" dirty="0"/>
          </a:p>
          <a:p>
            <a:pPr marL="914400" lvl="2" indent="0">
              <a:buNone/>
            </a:pPr>
            <a:r>
              <a:rPr lang="en-US" altLang="ko-KR" sz="1400" dirty="0">
                <a:sym typeface="Wingdings" panose="05000000000000000000" pitchFamily="2" charset="2"/>
              </a:rPr>
              <a:t>   </a:t>
            </a:r>
            <a:r>
              <a:rPr lang="ko-KR" altLang="en-US" sz="1400" dirty="0"/>
              <a:t>이는 오히려 </a:t>
            </a:r>
            <a:r>
              <a:rPr lang="en-US" altLang="ko-KR" sz="1400" dirty="0"/>
              <a:t>SAM</a:t>
            </a:r>
            <a:r>
              <a:rPr lang="ko-KR" altLang="en-US" sz="1400" dirty="0"/>
              <a:t>이 수술 도메인</a:t>
            </a:r>
            <a:r>
              <a:rPr lang="en-US" altLang="ko-KR" sz="1400" dirty="0"/>
              <a:t>(Surgical Domain)</a:t>
            </a:r>
            <a:r>
              <a:rPr lang="ko-KR" altLang="en-US" sz="1400" dirty="0"/>
              <a:t>에서 </a:t>
            </a:r>
            <a:r>
              <a:rPr lang="en-US" altLang="ko-KR" sz="1400" b="1" dirty="0"/>
              <a:t>End-to-End </a:t>
            </a:r>
            <a:r>
              <a:rPr lang="ko-KR" altLang="en-US" sz="1400" b="1" dirty="0"/>
              <a:t>시스템으로 활용되는 데 방해요소로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작용</a:t>
            </a:r>
            <a:endParaRPr lang="en-US" altLang="ko-KR" dirty="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F4DB5A4-CD3A-4E57-1751-E92710C9BA86}"/>
              </a:ext>
            </a:extLst>
          </p:cNvPr>
          <p:cNvGrpSpPr/>
          <p:nvPr/>
        </p:nvGrpSpPr>
        <p:grpSpPr>
          <a:xfrm>
            <a:off x="2813316" y="4494998"/>
            <a:ext cx="6565368" cy="2059133"/>
            <a:chOff x="2813316" y="4494998"/>
            <a:chExt cx="6565368" cy="205913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CEB850-D731-4992-274B-94A731121041}"/>
                </a:ext>
              </a:extLst>
            </p:cNvPr>
            <p:cNvSpPr txBox="1"/>
            <p:nvPr/>
          </p:nvSpPr>
          <p:spPr>
            <a:xfrm>
              <a:off x="4394652" y="6292521"/>
              <a:ext cx="35879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(</a:t>
              </a:r>
              <a:r>
                <a:rPr lang="ko-KR" altLang="en-US" sz="11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프롬프트의 품질 변화에 따른 최종 분할 성능 변화</a:t>
              </a:r>
              <a:r>
                <a:rPr lang="en-US" altLang="ko-KR" sz="11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)</a:t>
              </a:r>
              <a:endParaRPr lang="ko-KR" altLang="en-US" sz="11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7D366D1-6FFE-8676-2F26-10272843B5A8}"/>
                </a:ext>
              </a:extLst>
            </p:cNvPr>
            <p:cNvGrpSpPr/>
            <p:nvPr/>
          </p:nvGrpSpPr>
          <p:grpSpPr>
            <a:xfrm>
              <a:off x="2813316" y="4494998"/>
              <a:ext cx="6565368" cy="1797523"/>
              <a:chOff x="1210778" y="4191125"/>
              <a:chExt cx="8116970" cy="2113880"/>
            </a:xfrm>
          </p:grpSpPr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id="{ACD3BCF6-44EA-065A-4B84-0140715EB0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0778" y="4191125"/>
                <a:ext cx="4977847" cy="2113880"/>
              </a:xfrm>
              <a:prstGeom prst="rect">
                <a:avLst/>
              </a:prstGeom>
            </p:spPr>
          </p:pic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89C6193C-D7DB-3294-C94D-A00C9B8AD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7756" y="4191125"/>
                <a:ext cx="3019992" cy="19377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1729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77848-FCD1-0C9E-8E00-A11DE70BD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309FB75-1854-7250-63D4-A2455E382D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altLang="ko-KR" dirty="0"/>
              <a:t>Introduction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74115F4-736E-30E3-103D-DD51089B2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028951" cy="5278845"/>
          </a:xfrm>
        </p:spPr>
        <p:txBody>
          <a:bodyPr>
            <a:normAutofit/>
          </a:bodyPr>
          <a:lstStyle/>
          <a:p>
            <a:r>
              <a:rPr lang="en-US" altLang="ko-KR" sz="1800" dirty="0" err="1"/>
              <a:t>SurgicalSAM</a:t>
            </a:r>
            <a:endParaRPr lang="en-US" altLang="ko-KR" sz="1800" dirty="0"/>
          </a:p>
          <a:p>
            <a:pPr lvl="1"/>
            <a:r>
              <a:rPr lang="en-US" altLang="ko-KR" sz="1400" dirty="0"/>
              <a:t>End-to-end approach</a:t>
            </a:r>
          </a:p>
          <a:p>
            <a:pPr lvl="1"/>
            <a:endParaRPr lang="en-US" altLang="ko-KR" sz="1400" dirty="0"/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400" dirty="0">
                <a:solidFill>
                  <a:schemeClr val="accent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Problem 1 : surgical-natural domain gap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200" dirty="0">
                <a:sym typeface="Wingdings" panose="05000000000000000000" pitchFamily="2" charset="2"/>
              </a:rPr>
              <a:t>   </a:t>
            </a:r>
            <a:r>
              <a:rPr lang="en-US" altLang="ko-KR" sz="1200" dirty="0"/>
              <a:t>SAM</a:t>
            </a:r>
            <a:r>
              <a:rPr lang="ko-KR" altLang="en-US" sz="1200" dirty="0"/>
              <a:t>의 사전 학습된 </a:t>
            </a:r>
            <a:r>
              <a:rPr lang="en-US" altLang="ko-KR" sz="1200" b="1" dirty="0"/>
              <a:t>Image Encoder</a:t>
            </a:r>
            <a:r>
              <a:rPr lang="ko-KR" altLang="en-US" sz="1200" dirty="0"/>
              <a:t>는 유지하고</a:t>
            </a:r>
            <a:r>
              <a:rPr lang="en-US" altLang="ko-KR" sz="1200" dirty="0"/>
              <a:t>, </a:t>
            </a:r>
            <a:r>
              <a:rPr lang="ko-KR" altLang="en-US" sz="1200" b="1" u="sng" dirty="0"/>
              <a:t>수술 도메인에 특화</a:t>
            </a:r>
            <a:r>
              <a:rPr lang="ko-KR" altLang="en-US" sz="1200" dirty="0"/>
              <a:t>되도록 </a:t>
            </a:r>
            <a:r>
              <a:rPr lang="en-US" altLang="ko-KR" sz="1200" b="1" u="sng" dirty="0"/>
              <a:t>Prompt Encoder</a:t>
            </a:r>
            <a:r>
              <a:rPr lang="ko-KR" altLang="en-US" sz="1200" u="sng" dirty="0"/>
              <a:t>와 </a:t>
            </a:r>
            <a:r>
              <a:rPr lang="en-US" altLang="ko-KR" sz="1200" b="1" u="sng" dirty="0"/>
              <a:t>Mask Decoder</a:t>
            </a:r>
            <a:r>
              <a:rPr lang="ko-KR" altLang="en-US" sz="1200" u="sng" dirty="0"/>
              <a:t>를 </a:t>
            </a:r>
            <a:r>
              <a:rPr lang="ko-KR" altLang="en-US" sz="1200" b="1" u="sng" dirty="0"/>
              <a:t>새롭게 학습</a:t>
            </a:r>
            <a:r>
              <a:rPr lang="ko-KR" altLang="en-US" sz="1200" dirty="0"/>
              <a:t>하여 </a:t>
            </a:r>
            <a:r>
              <a:rPr lang="en-US" altLang="ko-KR" sz="1200" dirty="0"/>
              <a:t>SAM</a:t>
            </a:r>
            <a:r>
              <a:rPr lang="ko-KR" altLang="en-US" sz="1200" dirty="0"/>
              <a:t>의 사전 지식을 수술 도메인에 통합</a:t>
            </a:r>
            <a:r>
              <a:rPr lang="en-US" altLang="ko-KR" sz="1200" dirty="0"/>
              <a:t>(Integrate)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endParaRPr lang="en-US" altLang="ko-KR" sz="1400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ko-KR" sz="1400" dirty="0">
                <a:solidFill>
                  <a:schemeClr val="accent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Problem 2: </a:t>
            </a:r>
            <a:r>
              <a:rPr lang="fr-FR" altLang="ko-KR" sz="1400" dirty="0">
                <a:solidFill>
                  <a:schemeClr val="accent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Point/Bbox Prompt </a:t>
            </a:r>
            <a:r>
              <a:rPr lang="ko-KR" altLang="en-US" sz="1400" dirty="0">
                <a:solidFill>
                  <a:schemeClr val="accent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민감성</a:t>
            </a:r>
            <a:endParaRPr lang="en-US" altLang="ko-KR" sz="1400" dirty="0">
              <a:solidFill>
                <a:schemeClr val="accent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200" dirty="0">
                <a:sym typeface="Wingdings" panose="05000000000000000000" pitchFamily="2" charset="2"/>
              </a:rPr>
              <a:t>   “</a:t>
            </a:r>
            <a:r>
              <a:rPr lang="fr-FR" altLang="ko-KR" sz="1200" b="1" dirty="0"/>
              <a:t>Lightweight Prototype-based Class Prompt Encoder</a:t>
            </a:r>
            <a:r>
              <a:rPr lang="fr-FR" altLang="ko-KR" sz="1200" dirty="0"/>
              <a:t>" </a:t>
            </a:r>
            <a:r>
              <a:rPr lang="ko-KR" altLang="en-US" sz="1200" dirty="0"/>
              <a:t>제안</a:t>
            </a:r>
            <a:endParaRPr lang="en-US" altLang="ko-KR" sz="1200" dirty="0"/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ko-KR" sz="1200" b="1" dirty="0">
                <a:sym typeface="Wingdings" panose="05000000000000000000" pitchFamily="2" charset="2"/>
              </a:rPr>
              <a:t>   </a:t>
            </a:r>
            <a:r>
              <a:rPr lang="en-US" altLang="ko-KR" sz="1200" b="1" dirty="0"/>
              <a:t>latent prompt embeddings</a:t>
            </a:r>
            <a:r>
              <a:rPr lang="ko-KR" altLang="en-US" sz="1200" b="1" dirty="0"/>
              <a:t>를 바로 생성</a:t>
            </a:r>
            <a:r>
              <a:rPr lang="ko-KR" altLang="en-US" sz="1200" dirty="0"/>
              <a:t>하여</a:t>
            </a:r>
            <a:r>
              <a:rPr lang="en-US" altLang="ko-KR" sz="1200" dirty="0"/>
              <a:t>, </a:t>
            </a:r>
            <a:r>
              <a:rPr lang="ko-KR" altLang="en-US" sz="1200" dirty="0"/>
              <a:t>수동적인 </a:t>
            </a:r>
            <a:r>
              <a:rPr lang="en-US" altLang="ko-KR" sz="1200" dirty="0"/>
              <a:t>point </a:t>
            </a:r>
            <a:r>
              <a:rPr lang="ko-KR" altLang="en-US" sz="1200" dirty="0"/>
              <a:t>또는 </a:t>
            </a:r>
            <a:r>
              <a:rPr lang="en-US" altLang="ko-KR" sz="1200" dirty="0"/>
              <a:t>bounding box </a:t>
            </a:r>
            <a:r>
              <a:rPr lang="ko-KR" altLang="en-US" sz="1200" dirty="0"/>
              <a:t>입력의 필요성을 </a:t>
            </a:r>
            <a:r>
              <a:rPr lang="ko-KR" altLang="en-US" sz="1200" b="1" dirty="0"/>
              <a:t>완전히 제거</a:t>
            </a:r>
            <a:endParaRPr lang="en-US" altLang="ko-KR" sz="12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2D63E19-6991-3DB1-C3C5-28B2A78B9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115" y="4659094"/>
            <a:ext cx="6405019" cy="164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4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1D1A1-FB4F-A064-3500-B72457B07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E89FBEF-7D4F-7AC0-B6AD-163915D4BBDB}"/>
              </a:ext>
            </a:extLst>
          </p:cNvPr>
          <p:cNvSpPr txBox="1"/>
          <p:nvPr/>
        </p:nvSpPr>
        <p:spPr>
          <a:xfrm>
            <a:off x="631596" y="2133312"/>
            <a:ext cx="109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2. Method</a:t>
            </a:r>
            <a:endParaRPr lang="ko-KR" altLang="en-US" sz="3200" spc="-150" dirty="0">
              <a:solidFill>
                <a:srgbClr val="00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5E41063-3BAC-2D69-7C00-A20BF710FC92}"/>
              </a:ext>
            </a:extLst>
          </p:cNvPr>
          <p:cNvCxnSpPr>
            <a:cxnSpLocks/>
          </p:cNvCxnSpPr>
          <p:nvPr/>
        </p:nvCxnSpPr>
        <p:spPr>
          <a:xfrm>
            <a:off x="1862500" y="2906332"/>
            <a:ext cx="8894400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8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>
            <a:latin typeface="KoPubWorld돋움체 Medium" panose="00000600000000000000" pitchFamily="2" charset="-127"/>
            <a:ea typeface="KoPubWorld돋움체 Medium" panose="00000600000000000000" pitchFamily="2" charset="-127"/>
            <a:cs typeface="KoPubWorld돋움체 Medium" panose="00000600000000000000" pitchFamily="2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28507</TotalTime>
  <Words>1540</Words>
  <Application>Microsoft Office PowerPoint</Application>
  <PresentationFormat>와이드스크린</PresentationFormat>
  <Paragraphs>247</Paragraphs>
  <Slides>22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4" baseType="lpstr">
      <vt:lpstr>Arial</vt:lpstr>
      <vt:lpstr>times</vt:lpstr>
      <vt:lpstr>맑은 고딕</vt:lpstr>
      <vt:lpstr>Wingdings 2</vt:lpstr>
      <vt:lpstr>Wingdings</vt:lpstr>
      <vt:lpstr>Malgun Gothic Semilight</vt:lpstr>
      <vt:lpstr>Calibri</vt:lpstr>
      <vt:lpstr>Calibri Light</vt:lpstr>
      <vt:lpstr>KoPubWorld돋움체 Medium</vt:lpstr>
      <vt:lpstr>Cambria Math</vt:lpstr>
      <vt:lpstr>KoPubWorld돋움체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노승하</cp:lastModifiedBy>
  <cp:revision>4165</cp:revision>
  <cp:lastPrinted>2025-06-24T04:25:04Z</cp:lastPrinted>
  <dcterms:created xsi:type="dcterms:W3CDTF">2022-02-02T04:32:22Z</dcterms:created>
  <dcterms:modified xsi:type="dcterms:W3CDTF">2025-06-24T04:48:19Z</dcterms:modified>
</cp:coreProperties>
</file>