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3"/>
  </p:notesMasterIdLst>
  <p:sldIdLst>
    <p:sldId id="342" r:id="rId2"/>
    <p:sldId id="346" r:id="rId3"/>
    <p:sldId id="407" r:id="rId4"/>
    <p:sldId id="466" r:id="rId5"/>
    <p:sldId id="467" r:id="rId6"/>
    <p:sldId id="452" r:id="rId7"/>
    <p:sldId id="472" r:id="rId8"/>
    <p:sldId id="468" r:id="rId9"/>
    <p:sldId id="470" r:id="rId10"/>
    <p:sldId id="469" r:id="rId11"/>
    <p:sldId id="471" r:id="rId12"/>
    <p:sldId id="473" r:id="rId13"/>
    <p:sldId id="474" r:id="rId14"/>
    <p:sldId id="465" r:id="rId15"/>
    <p:sldId id="475" r:id="rId16"/>
    <p:sldId id="477" r:id="rId17"/>
    <p:sldId id="476" r:id="rId18"/>
    <p:sldId id="479" r:id="rId19"/>
    <p:sldId id="480" r:id="rId20"/>
    <p:sldId id="478" r:id="rId21"/>
    <p:sldId id="451" r:id="rId22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4B2E1"/>
    <a:srgbClr val="AA72D4"/>
    <a:srgbClr val="FF5B5B"/>
    <a:srgbClr val="391DFF"/>
    <a:srgbClr val="00DCEE"/>
    <a:srgbClr val="FF99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6555" autoAdjust="0"/>
  </p:normalViewPr>
  <p:slideViewPr>
    <p:cSldViewPr snapToGrid="0">
      <p:cViewPr varScale="1">
        <p:scale>
          <a:sx n="95" d="100"/>
          <a:sy n="95" d="100"/>
        </p:scale>
        <p:origin x="1296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E574A-FEB2-6B09-930D-A4D749DA3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934D8B-58BE-3418-FD47-6EED80D71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EC2E7A-58F5-CD7A-8883-410CC669A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A2BDEA-D821-EA4A-E395-344A483DF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86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72424-78EC-B124-2774-68757D573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5875B8-F3FE-7EB7-26A5-2889515BD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C95701-1036-1CB2-07E5-98A449ED3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616808-CDA7-7E48-5108-358F905B0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91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AF1F-25C2-E687-9D35-05DFDCDA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AB0F78-4081-2411-1E96-CF1E77BF7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07CF82-4990-1061-8BFC-54B070ECF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B5D109-9139-C5B4-4E7A-B96868B9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53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05001-8EA7-FFB4-9F38-6E940660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93BB9FE-215A-A8D0-07B6-8A7285C6B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A139BA-80CD-DDE5-A46C-99AD6BBD0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ABB229-4FFD-6E2C-5AA9-B5A44AADD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37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86CDF-73EB-F501-1D94-6FD2894D2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1943F6-6DF0-74C4-759D-5569FFD65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A6FCBE-67FE-4041-75DF-F85987395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55EF8D-C4CE-9D42-472B-25EE74702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411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2B351-D770-1470-3AFE-E3407A792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C96DA54-F2B6-8C4C-26B3-ADF372BE9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A4050B-7731-6C6F-8D65-A6EFE0682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8A7582-B068-B7EE-E872-3C88115AA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61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5C79-7B87-4866-55A7-15B74513E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13D885-E538-4A04-7387-136EE3484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C3F3D2C-D5D6-5C74-5124-5B049203C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0150CB-40E2-F189-FFB0-240D2AF2E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5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44F6-C15B-954C-5887-63B02479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345D0F-1299-E896-827D-29E2A82F2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E6347B-7B1B-240C-E6C1-5B5321955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12FEFF-BCA6-DA51-1BAC-F2ED572B4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27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FA55A-DBA2-8410-69FB-76BDA60C2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00329E9-043F-D982-EB57-44AD3CAF4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21B9F8B-F5E1-8A53-C906-F3BF05799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4275DB-2991-4AA8-7C69-3D023B551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05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E161-D13F-20BD-D06C-59BA9A8C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C9035A-D645-D47A-A7D0-AFCE4EAB2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1ECCB3-0049-B8EB-E342-106169DD0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B384FD-4F79-790D-9C0A-934535156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25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10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C05D-F93C-BB6E-E953-92C76ADB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E8E0DE-6826-3F59-9952-C70BD7BBE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FF00DC-51FC-35CA-8238-066CEC81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874A0-91D5-E534-3D7D-39D3E14B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19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FC8F0-16DA-B479-12C4-C91B3C87B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210F00-9059-53FE-02BE-27E656F94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9F7D5A-FA22-EBBB-60DD-799FA9E26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0F1FBD-8844-1DDB-B775-356BB343D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4D64-0746-5833-E3D1-5E5E9693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C6B37A8-2F31-AC4F-5CCF-C31122115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3709F5-35C3-FBEE-3089-D29CB7C1E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A0F1EE-1142-8CA4-96B0-F19F4D918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91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58B8-D539-2AFC-BFE8-6A2ACFB60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E7E9E1-3FD7-9A10-D22B-2C45C7DD8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156070-2871-53BC-2B72-96BA86473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C1501D-3E21-A6B2-5163-9F0BA157B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5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909D2-558C-E02E-05CD-E79D8194E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441CBD-15D4-EEC5-B0E3-139F9AF64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1CD728-51AB-47D6-4962-5D8DEFA3C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3981E4-22E5-461F-6254-B6C5B00C0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49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588F1-3A3C-2ADD-E67D-25B2DB95D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7199E5-0D2E-B501-1DAD-BBE375F44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3B2EF5-1799-C17C-36D7-4B42396FA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5270B8-F040-3CA0-C057-3B642BAFC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88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817E-26B6-97E2-BAA1-96F045E5E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5F96C2-85EA-6576-4E78-CC65B226D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A6CDDD-4BB2-16E7-BD87-262E3C3E1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46B862-E099-B225-EE3D-2F7103B47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99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0EB1-5D30-E569-F88F-D9F53ED6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2CE094-D532-F5B8-18FA-1F0873E52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F0DA660-F091-DEDF-88F1-3A4D3A715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208700-AE2D-1086-21CC-880E8E392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51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2025-07-08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308088" y="1624279"/>
            <a:ext cx="9573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Balancing Logit Variation for Long-tailed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Semantic Segmentation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(CVPR 2023)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2025.07.08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Jun-Hyeon Sim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966AF-A600-07B0-0923-64E3F8827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E5AFE38-D290-4283-C60C-D7BAE4873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84DE66C8-70DF-A9EA-89EE-839066774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BLV (Balanced Logit Variation)</a:t>
                </a:r>
                <a:r>
                  <a:rPr lang="ko-KR" altLang="en-US" dirty="0"/>
                  <a:t> 공식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새로운</a:t>
                </a:r>
                <a:r>
                  <a:rPr lang="en-US" altLang="ko-KR" dirty="0"/>
                  <a:t> </a:t>
                </a:r>
                <a:r>
                  <a:rPr lang="ko-KR" altLang="en-US" dirty="0" err="1"/>
                  <a:t>로짓</a:t>
                </a:r>
                <a:r>
                  <a:rPr lang="ko-KR" altLang="en-US" dirty="0"/>
                  <a:t> 계산 </a:t>
                </a:r>
                <a:r>
                  <a:rPr lang="en-US" altLang="ko-KR" dirty="0"/>
                  <a:t>: </a:t>
                </a:r>
                <a:r>
                  <a:rPr lang="ko-KR" altLang="en-US" u="sng" dirty="0"/>
                  <a:t>변동성</a:t>
                </a:r>
                <a:r>
                  <a:rPr lang="ko-KR" altLang="en-US" dirty="0"/>
                  <a:t> 추가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en-US" altLang="ko-KR" dirty="0"/>
                  <a:t>Notation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: </a:t>
                </a:r>
                <a:r>
                  <a:rPr lang="ko-KR" altLang="en-US" dirty="0">
                    <a:latin typeface="Cambria Math" panose="02040503050406030204" pitchFamily="18" charset="0"/>
                  </a:rPr>
                  <a:t>픽셀</a:t>
                </a:r>
                <a:endParaRPr lang="en-US" altLang="ko-KR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원본 </a:t>
                </a:r>
                <a:r>
                  <a:rPr lang="ko-KR" altLang="en-US" dirty="0" err="1"/>
                  <a:t>로짓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변동성이 추가된 새로운 </a:t>
                </a:r>
                <a:r>
                  <a:rPr lang="ko-KR" altLang="en-US" dirty="0" err="1"/>
                  <a:t>로짓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랜덤 변동성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노이즈</a:t>
                </a:r>
                <a:r>
                  <a:rPr lang="en-US" altLang="ko-K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노이즈의 크기를 조절하는 스케일링</a:t>
                </a:r>
                <a:r>
                  <a:rPr lang="en-US" altLang="ko-KR" dirty="0"/>
                  <a:t>(scaling)</a:t>
                </a:r>
              </a:p>
              <a:p>
                <a:pPr lvl="2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84DE66C8-70DF-A9EA-89EE-839066774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278845"/>
              </a:xfrm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326953-1A87-B8EC-F699-7977EE0B995A}"/>
                  </a:ext>
                </a:extLst>
              </p:cNvPr>
              <p:cNvSpPr txBox="1"/>
              <p:nvPr/>
            </p:nvSpPr>
            <p:spPr>
              <a:xfrm>
                <a:off x="3964326" y="2010464"/>
                <a:ext cx="4263347" cy="858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ko-KR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ko-KR" alt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326953-1A87-B8EC-F699-7977EE0B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26" y="2010464"/>
                <a:ext cx="4263347" cy="858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1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185E8-67BA-E590-E298-390120AD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B76298E-E907-C170-A909-ADBA97A03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DD3A9FFE-A80D-178D-A863-8506D440E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BLV (Balanced Logit Variation)</a:t>
                </a:r>
                <a:r>
                  <a:rPr lang="ko-KR" altLang="en-US" dirty="0"/>
                  <a:t> 공식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변동성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lvl="2"/>
                <a:r>
                  <a:rPr lang="ko-KR" altLang="en-US" dirty="0" err="1"/>
                  <a:t>가우시안</a:t>
                </a:r>
                <a:r>
                  <a:rPr lang="ko-KR" altLang="en-US" dirty="0"/>
                  <a:t> 분포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평균 </a:t>
                </a:r>
                <a:r>
                  <a:rPr lang="en-US" altLang="ko-KR" dirty="0"/>
                  <a:t>0, </a:t>
                </a:r>
                <a:r>
                  <a:rPr lang="ko-KR" altLang="en-US" dirty="0"/>
                  <a:t>표준편차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pPr lvl="2"/>
                <a:r>
                  <a:rPr lang="ko-KR" altLang="en-US" u="sng" dirty="0"/>
                  <a:t>모듈의 유일한 </a:t>
                </a:r>
                <a:r>
                  <a:rPr lang="ko-KR" altLang="en-US" u="sng" dirty="0" err="1"/>
                  <a:t>하이퍼파라미터</a:t>
                </a:r>
                <a:r>
                  <a:rPr lang="ko-KR" altLang="en-US" u="sng" dirty="0"/>
                  <a:t> </a:t>
                </a:r>
                <a14:m>
                  <m:oMath xmlns:m="http://schemas.openxmlformats.org/officeDocument/2006/math">
                    <m:r>
                      <a:rPr lang="ko-KR" altLang="en-US" i="1" u="sng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ko-KR" u="sng" dirty="0"/>
              </a:p>
              <a:p>
                <a:pPr lvl="2"/>
                <a:r>
                  <a:rPr lang="en-US" altLang="ko-KR" dirty="0"/>
                  <a:t>Ablation </a:t>
                </a:r>
                <a:r>
                  <a:rPr lang="ko-KR" altLang="en-US" dirty="0"/>
                  <a:t>실험에서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다른 분포에서도 효과가 있음을 입증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DD3A9FFE-A80D-178D-A863-8506D440E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278845"/>
              </a:xfrm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20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1EAC7-5167-908C-1EDA-BB3B325E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67FCF2E-7B34-27AE-F715-E8B49D0C3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90DD5DA-2918-482A-2861-A5454164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세 가지 학습 환경별 </a:t>
            </a:r>
            <a:r>
              <a:rPr lang="en-US" altLang="ko-KR" dirty="0"/>
              <a:t>BLV </a:t>
            </a:r>
            <a:r>
              <a:rPr lang="ko-KR" altLang="en-US" dirty="0"/>
              <a:t>적용</a:t>
            </a:r>
            <a:endParaRPr lang="en-US" altLang="ko-KR" dirty="0"/>
          </a:p>
          <a:p>
            <a:pPr lvl="1"/>
            <a:r>
              <a:rPr lang="en-US" altLang="ko-KR" dirty="0"/>
              <a:t>Fully Supervised Semantic Segmentation</a:t>
            </a:r>
          </a:p>
          <a:p>
            <a:pPr lvl="2"/>
            <a:r>
              <a:rPr lang="ko-KR" altLang="en-US" dirty="0"/>
              <a:t>모든 데이터에 </a:t>
            </a:r>
            <a:r>
              <a:rPr lang="en-US" altLang="ko-KR" dirty="0"/>
              <a:t>label</a:t>
            </a:r>
            <a:r>
              <a:rPr lang="ko-KR" altLang="en-US" dirty="0"/>
              <a:t>이 있기 때문에 기본 세팅으로 학습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Semi-Supervised Semantic Segmentation</a:t>
            </a:r>
          </a:p>
          <a:p>
            <a:pPr lvl="2"/>
            <a:r>
              <a:rPr lang="en-US" altLang="ko-KR" dirty="0"/>
              <a:t>Epoch-based update strategy</a:t>
            </a:r>
          </a:p>
          <a:p>
            <a:pPr lvl="2"/>
            <a:r>
              <a:rPr lang="ko-KR" altLang="en-US" dirty="0"/>
              <a:t>주기적으로</a:t>
            </a:r>
            <a:r>
              <a:rPr lang="en-US" altLang="ko-KR" dirty="0"/>
              <a:t> </a:t>
            </a:r>
            <a:r>
              <a:rPr lang="ko-KR" altLang="en-US" dirty="0"/>
              <a:t>모델의 예측</a:t>
            </a:r>
            <a:r>
              <a:rPr lang="en-US" altLang="ko-KR" dirty="0"/>
              <a:t>(pseudo-label)</a:t>
            </a:r>
            <a:r>
              <a:rPr lang="ko-KR" altLang="en-US" dirty="0"/>
              <a:t>을 이용해 전체 데이터의 분포를 추정하고 업데이트</a:t>
            </a: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ko-KR" altLang="en-US" dirty="0"/>
              <a:t>현재까지 학습된 모델을 사용하여 레이블이 없는 이미지에 대하여 예측 수행 </a:t>
            </a:r>
            <a:r>
              <a:rPr lang="en-US" altLang="ko-KR" dirty="0"/>
              <a:t>(pseudo-label </a:t>
            </a:r>
            <a:r>
              <a:rPr lang="ko-KR" altLang="en-US" dirty="0"/>
              <a:t>생성</a:t>
            </a:r>
            <a:r>
              <a:rPr lang="en-US" altLang="ko-KR" dirty="0"/>
              <a:t>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altLang="ko-KR" dirty="0"/>
              <a:t>Pseudo-label</a:t>
            </a:r>
            <a:r>
              <a:rPr lang="ko-KR" altLang="en-US" dirty="0"/>
              <a:t>로 전체 데이터셋의 클래스별 픽셀 분포 다시 계산</a:t>
            </a:r>
            <a:endParaRPr lang="en-US" altLang="ko-KR" dirty="0"/>
          </a:p>
          <a:p>
            <a:pPr marL="1714500" lvl="3" indent="-342900">
              <a:buFont typeface="+mj-lt"/>
              <a:buAutoNum type="arabicPeriod"/>
            </a:pPr>
            <a:r>
              <a:rPr lang="ko-KR" altLang="en-US" dirty="0"/>
              <a:t>계산된 클래스별 픽셀 분포 정보를 다음 학습 </a:t>
            </a:r>
            <a:r>
              <a:rPr lang="en-US" altLang="ko-KR" dirty="0"/>
              <a:t>epoch</a:t>
            </a:r>
            <a:r>
              <a:rPr lang="ko-KR" altLang="en-US" dirty="0"/>
              <a:t>에 반영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2560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BF97-9152-B9D4-D60B-F3A1D90E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8AA72CE-A2FC-865E-6B62-A00A219F1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F77F4C0-6A25-5D55-AA90-731E2FCC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세 가지 학습 환경별 </a:t>
            </a:r>
            <a:r>
              <a:rPr lang="en-US" altLang="ko-KR" dirty="0"/>
              <a:t>BLV </a:t>
            </a:r>
            <a:r>
              <a:rPr lang="ko-KR" altLang="en-US" dirty="0"/>
              <a:t>적용</a:t>
            </a:r>
            <a:endParaRPr lang="en-US" altLang="ko-KR" dirty="0"/>
          </a:p>
          <a:p>
            <a:pPr lvl="1"/>
            <a:r>
              <a:rPr lang="en-US" altLang="ko-KR" dirty="0"/>
              <a:t>Unsupervised Domain Adaptive (UDA) Semantic Segmentation</a:t>
            </a:r>
          </a:p>
          <a:p>
            <a:pPr lvl="2"/>
            <a:r>
              <a:rPr lang="ko-KR" altLang="en-US" dirty="0"/>
              <a:t>목적 </a:t>
            </a:r>
            <a:r>
              <a:rPr lang="en-US" altLang="ko-KR" dirty="0"/>
              <a:t>: Source domain (label O) </a:t>
            </a:r>
            <a:r>
              <a:rPr lang="ko-KR" altLang="en-US" dirty="0"/>
              <a:t>학습</a:t>
            </a:r>
            <a:r>
              <a:rPr lang="en-US" altLang="ko-KR" dirty="0"/>
              <a:t> </a:t>
            </a:r>
            <a:r>
              <a:rPr lang="ko-KR" altLang="en-US" dirty="0"/>
              <a:t>→</a:t>
            </a:r>
            <a:r>
              <a:rPr lang="en-US" altLang="ko-KR" dirty="0"/>
              <a:t> Target domain (label X)</a:t>
            </a:r>
            <a:r>
              <a:rPr lang="ko-KR" altLang="en-US" dirty="0"/>
              <a:t> 에서도 높은 성능 모델</a:t>
            </a:r>
            <a:endParaRPr lang="en-US" altLang="ko-KR" dirty="0"/>
          </a:p>
          <a:p>
            <a:pPr lvl="2"/>
            <a:r>
              <a:rPr lang="ko-KR" altLang="en-US" dirty="0"/>
              <a:t>문제점 </a:t>
            </a:r>
            <a:r>
              <a:rPr lang="en-US" altLang="ko-KR" dirty="0"/>
              <a:t>: Target domain</a:t>
            </a:r>
            <a:r>
              <a:rPr lang="ko-KR" altLang="en-US" dirty="0"/>
              <a:t>에서 데이터 분포를 알 수 없음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BLV</a:t>
            </a:r>
            <a:r>
              <a:rPr lang="ko-KR" altLang="en-US" dirty="0"/>
              <a:t> 적용 해결책 </a:t>
            </a:r>
            <a:r>
              <a:rPr lang="en-US" altLang="ko-KR" dirty="0"/>
              <a:t>: </a:t>
            </a:r>
            <a:r>
              <a:rPr lang="ko-KR" altLang="en-US" dirty="0"/>
              <a:t>소스 도메인 클래스 분포 </a:t>
            </a:r>
            <a:r>
              <a:rPr lang="en-US" altLang="ko-KR" dirty="0"/>
              <a:t>= </a:t>
            </a:r>
            <a:r>
              <a:rPr lang="ko-KR" altLang="en-US" dirty="0"/>
              <a:t>타겟 도메인의 클래스 분포</a:t>
            </a:r>
            <a:endParaRPr lang="en-US" altLang="ko-KR" dirty="0"/>
          </a:p>
          <a:p>
            <a:pPr lvl="2"/>
            <a:r>
              <a:rPr lang="ko-KR" altLang="en-US" dirty="0"/>
              <a:t>두 도메인의 이미지가 스타일</a:t>
            </a:r>
            <a:r>
              <a:rPr lang="en-US" altLang="ko-KR" dirty="0"/>
              <a:t>(style) </a:t>
            </a:r>
            <a:r>
              <a:rPr lang="ko-KR" altLang="en-US" dirty="0"/>
              <a:t>측면에서만 다름</a:t>
            </a:r>
            <a:endParaRPr lang="en-US" altLang="ko-KR" dirty="0"/>
          </a:p>
          <a:p>
            <a:pPr lvl="2"/>
            <a:r>
              <a:rPr lang="ko-KR" altLang="en-US" dirty="0"/>
              <a:t>데이터셋에 포함된 객체들의 비율은 비슷하다고 주장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4ABD34-C729-D387-67CE-39FBBF9A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09" y="3788229"/>
            <a:ext cx="4561787" cy="2776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63FC3-EFC7-E3DC-D252-D0BF1B3825AC}"/>
              </a:ext>
            </a:extLst>
          </p:cNvPr>
          <p:cNvSpPr txBox="1"/>
          <p:nvPr/>
        </p:nvSpPr>
        <p:spPr>
          <a:xfrm>
            <a:off x="519037" y="6351730"/>
            <a:ext cx="57812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buSzPct val="100000"/>
              <a:defRPr/>
            </a:pPr>
            <a:r>
              <a:rPr lang="ko-KR" altLang="en-US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이미지 출처 </a:t>
            </a:r>
            <a:r>
              <a:rPr lang="en-US" altLang="ko-KR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: SAM-Enhanced Cross-Domain Framework for Semantic Segmentation: Addressing Edge Detection and Minor Class Recognition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41A22-0934-A02C-1852-F79B82D66490}"/>
              </a:ext>
            </a:extLst>
          </p:cNvPr>
          <p:cNvSpPr txBox="1"/>
          <p:nvPr/>
        </p:nvSpPr>
        <p:spPr>
          <a:xfrm>
            <a:off x="7976608" y="3482964"/>
            <a:ext cx="2276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데이터셋 예시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8795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BD88-0437-CEEB-0B6A-14A685D3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B5D8426-E708-5BB9-757B-D838C4117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2BF051D-8D3B-526A-A4FF-BBA8258C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실험 세팅 및 결과 요약</a:t>
            </a:r>
            <a:endParaRPr lang="en-US" altLang="ko-KR" dirty="0"/>
          </a:p>
          <a:p>
            <a:pPr lvl="1"/>
            <a:r>
              <a:rPr lang="ko-KR" altLang="en-US" dirty="0"/>
              <a:t>다양한 </a:t>
            </a:r>
            <a:r>
              <a:rPr lang="en-US" altLang="ko-KR" dirty="0"/>
              <a:t>Encoder-Decoder </a:t>
            </a:r>
            <a:r>
              <a:rPr lang="ko-KR" altLang="en-US" dirty="0"/>
              <a:t>세팅에 </a:t>
            </a:r>
            <a:r>
              <a:rPr lang="en-US" altLang="ko-KR" dirty="0"/>
              <a:t>BLV </a:t>
            </a:r>
            <a:r>
              <a:rPr lang="ko-KR" altLang="en-US" dirty="0"/>
              <a:t>추가</a:t>
            </a:r>
            <a:endParaRPr lang="en-US" altLang="ko-KR" dirty="0"/>
          </a:p>
          <a:p>
            <a:pPr lvl="1"/>
            <a:r>
              <a:rPr lang="en-US" altLang="ko-KR" dirty="0"/>
              <a:t>Semi-supervised learning – Partition </a:t>
            </a:r>
            <a:r>
              <a:rPr lang="ko-KR" altLang="en-US" dirty="0"/>
              <a:t>비율만큼 레이블이 있는 데이터 사용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7C8774-FFC2-6145-B1F3-5BC6E3DB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91" y="2863241"/>
            <a:ext cx="4695401" cy="385549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8B49258-27B5-9023-41F9-0519A18CA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17" y="2827993"/>
            <a:ext cx="4505954" cy="2200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346373-E3FA-8BCA-BD00-C23AE1B36552}"/>
              </a:ext>
            </a:extLst>
          </p:cNvPr>
          <p:cNvSpPr txBox="1"/>
          <p:nvPr/>
        </p:nvSpPr>
        <p:spPr>
          <a:xfrm>
            <a:off x="1907582" y="2493909"/>
            <a:ext cx="357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&lt;Fully-Supervised </a:t>
            </a:r>
            <a:r>
              <a:rPr lang="en-US" altLang="ko-KR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learning </a:t>
            </a:r>
            <a:r>
              <a:rPr lang="ko-KR" altLang="en-US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결과</a:t>
            </a:r>
            <a:r>
              <a:rPr lang="en-US" altLang="ko-KR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AFE95-C26C-D98E-D39B-F6A2DF454549}"/>
              </a:ext>
            </a:extLst>
          </p:cNvPr>
          <p:cNvSpPr txBox="1"/>
          <p:nvPr/>
        </p:nvSpPr>
        <p:spPr>
          <a:xfrm>
            <a:off x="6836585" y="2493909"/>
            <a:ext cx="357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&lt;Semi-Supervised learning </a:t>
            </a:r>
            <a:r>
              <a:rPr lang="ko-KR" altLang="en-US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결과</a:t>
            </a:r>
            <a:r>
              <a:rPr lang="en-US" altLang="ko-KR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73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A573D-3A5C-724D-B3AB-844EF6681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817A619-762F-5890-53A4-2D44D195B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A9947E4-874A-D617-1B26-6BDA3AB2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Tail </a:t>
            </a:r>
            <a:r>
              <a:rPr lang="ko-KR" altLang="en-US" dirty="0"/>
              <a:t>클래스에서의 성능 향상</a:t>
            </a:r>
            <a:endParaRPr lang="en-US" altLang="ko-KR" dirty="0"/>
          </a:p>
          <a:p>
            <a:pPr lvl="1"/>
            <a:r>
              <a:rPr lang="en-US" altLang="ko-KR" b="1" dirty="0" err="1"/>
              <a:t>mIoU</a:t>
            </a:r>
            <a:r>
              <a:rPr lang="en-US" altLang="ko-KR" b="1" dirty="0"/>
              <a:t> </a:t>
            </a:r>
            <a:r>
              <a:rPr lang="ko-KR" altLang="en-US" b="1" dirty="0"/>
              <a:t>성능 향상은 </a:t>
            </a:r>
            <a:r>
              <a:rPr lang="en-US" altLang="ko-KR" b="1" dirty="0"/>
              <a:t>tail </a:t>
            </a:r>
            <a:r>
              <a:rPr lang="ko-KR" altLang="en-US" b="1" dirty="0"/>
              <a:t>클래스의 </a:t>
            </a:r>
            <a:r>
              <a:rPr lang="en-US" altLang="ko-KR" b="1" dirty="0" err="1"/>
              <a:t>IoU</a:t>
            </a:r>
            <a:r>
              <a:rPr lang="en-US" altLang="ko-KR" b="1" dirty="0"/>
              <a:t> </a:t>
            </a:r>
            <a:r>
              <a:rPr lang="ko-KR" altLang="en-US" b="1" dirty="0"/>
              <a:t>향상 영향을 받았음</a:t>
            </a:r>
            <a:endParaRPr lang="en-US" altLang="ko-KR" b="1" dirty="0"/>
          </a:p>
          <a:p>
            <a:pPr lvl="1"/>
            <a:r>
              <a:rPr lang="en-US" altLang="ko-KR" b="1" dirty="0"/>
              <a:t>“wall”, “truck”, “traffic light”, “trailer”, “motorcycle”, “bicycle” </a:t>
            </a:r>
            <a:r>
              <a:rPr lang="ko-KR" altLang="en-US" b="1" dirty="0"/>
              <a:t>같은 소수 클래스에서 성능 향상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97DEDD0-9970-3DEA-8882-3BA37DB8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67" y="2441749"/>
            <a:ext cx="6258063" cy="38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9EF9-73AE-F1A1-C54F-2400D6CEC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B86AC20-4B2A-1D11-CA89-7BB06C319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725012E-6E95-6B63-1D9C-4909E5E5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Qualitative Results</a:t>
            </a:r>
          </a:p>
          <a:p>
            <a:pPr lvl="1"/>
            <a:r>
              <a:rPr lang="en-US" altLang="ko-KR" b="1" dirty="0"/>
              <a:t>Baseline </a:t>
            </a:r>
            <a:r>
              <a:rPr lang="ko-KR" altLang="en-US" b="1" dirty="0"/>
              <a:t>모델의 결과보다 </a:t>
            </a:r>
            <a:r>
              <a:rPr lang="en-US" altLang="ko-KR" b="1" dirty="0"/>
              <a:t>BLV</a:t>
            </a:r>
            <a:r>
              <a:rPr lang="ko-KR" altLang="en-US" b="1" dirty="0"/>
              <a:t>를 추가했을 때</a:t>
            </a:r>
            <a:r>
              <a:rPr lang="en-US" altLang="ko-KR" b="1" dirty="0"/>
              <a:t>, tail </a:t>
            </a:r>
            <a:r>
              <a:rPr lang="ko-KR" altLang="en-US" b="1" dirty="0"/>
              <a:t>클래스에 대해 정확한 분할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ADDC45-75C1-EB6E-37AD-1264B5A2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13" y="1924550"/>
            <a:ext cx="8691824" cy="46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036E1-3C8D-3529-EA93-A55A3964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FA610A4-273B-F357-189A-9D78172DD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E76CB87-1C3A-3A6B-50AE-B33F92F5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b="1" dirty="0"/>
              <a:t>Variation </a:t>
            </a:r>
            <a:r>
              <a:rPr lang="ko-KR" altLang="en-US" b="1" dirty="0"/>
              <a:t>종류에 대한 비교</a:t>
            </a:r>
            <a:endParaRPr lang="en-US" altLang="ko-KR" b="1" dirty="0"/>
          </a:p>
          <a:p>
            <a:pPr lvl="2"/>
            <a:r>
              <a:rPr lang="en-US" altLang="ko-KR" dirty="0"/>
              <a:t>None-Variation : </a:t>
            </a:r>
            <a:r>
              <a:rPr lang="en-US" altLang="ko-KR" dirty="0" err="1"/>
              <a:t>DAFormer</a:t>
            </a:r>
            <a:r>
              <a:rPr lang="ko-KR" altLang="en-US" dirty="0"/>
              <a:t> </a:t>
            </a:r>
            <a:r>
              <a:rPr lang="en-US" altLang="ko-KR" dirty="0"/>
              <a:t>baseline</a:t>
            </a:r>
          </a:p>
          <a:p>
            <a:pPr lvl="2"/>
            <a:r>
              <a:rPr lang="en-US" altLang="ko-KR" dirty="0"/>
              <a:t>Gaussian </a:t>
            </a:r>
            <a:r>
              <a:rPr lang="ko-KR" altLang="en-US" dirty="0"/>
              <a:t>분포 외에 다른 분포로 </a:t>
            </a:r>
            <a:r>
              <a:rPr lang="en-US" altLang="ko-KR" dirty="0"/>
              <a:t>variation</a:t>
            </a:r>
            <a:r>
              <a:rPr lang="ko-KR" altLang="en-US" dirty="0"/>
              <a:t>을 추가해도 베이스라인 성능을 향상</a:t>
            </a:r>
            <a:endParaRPr lang="en-US" altLang="ko-KR" dirty="0"/>
          </a:p>
          <a:p>
            <a:pPr lvl="2"/>
            <a:r>
              <a:rPr lang="ko-KR" altLang="en-US" dirty="0"/>
              <a:t>성능 향상의 핵심 </a:t>
            </a:r>
            <a:r>
              <a:rPr lang="en-US" altLang="ko-KR" dirty="0"/>
              <a:t>: variation</a:t>
            </a:r>
            <a:r>
              <a:rPr lang="ko-KR" altLang="en-US" dirty="0"/>
              <a:t>의 형태가 아니라 희소성 점수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E0498D6-51F4-57F2-410A-00F3BF94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35" y="3189131"/>
            <a:ext cx="7657164" cy="28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A14D-9C86-06ED-4C9C-3349142FB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52EB5D0-3848-1525-E24B-136BAFF5A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6D8F53EB-F052-4A72-652B-6065995E67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6411" y="1026160"/>
                <a:ext cx="1133917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Ablation Study</a:t>
                </a:r>
              </a:p>
              <a:p>
                <a:pPr lvl="1"/>
                <a:r>
                  <a:rPr lang="en-US" altLang="ko-KR" dirty="0"/>
                  <a:t>Variation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r>
                      <a:rPr lang="ko-KR" altLang="en-US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ko-KR" b="1" dirty="0"/>
                  <a:t> </a:t>
                </a:r>
                <a:r>
                  <a:rPr lang="ko-KR" altLang="en-US" dirty="0"/>
                  <a:t>세팅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BLV</a:t>
                </a:r>
                <a:r>
                  <a:rPr lang="ko-KR" altLang="en-US" dirty="0"/>
                  <a:t> 모듈의 유일한 </a:t>
                </a:r>
                <a:r>
                  <a:rPr lang="ko-KR" altLang="en-US" dirty="0" err="1"/>
                  <a:t>하이퍼파라미터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설정에 따른 성능 차이가 미미함</a:t>
                </a:r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6D8F53EB-F052-4A72-652B-6065995E6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411" y="1026160"/>
                <a:ext cx="11339177" cy="5278845"/>
              </a:xfrm>
              <a:blipFill>
                <a:blip r:embed="rId3"/>
                <a:stretch>
                  <a:fillRect l="-430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0B5662EA-EE67-647C-B2F4-B664D6AD2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51" y="2789744"/>
            <a:ext cx="8411095" cy="28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DE1C-F08B-AE86-9CC2-EEC3A6D5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91C1D9B-8AD5-7050-1019-922CB934C1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7A22E23-7BA1-9644-B48A-40721AE0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BLV</a:t>
            </a:r>
            <a:r>
              <a:rPr lang="ko-KR" altLang="en-US" dirty="0"/>
              <a:t>의 </a:t>
            </a:r>
            <a:r>
              <a:rPr lang="en-US" altLang="ko-KR" dirty="0"/>
              <a:t>‘</a:t>
            </a:r>
            <a:r>
              <a:rPr lang="ko-KR" altLang="en-US" dirty="0"/>
              <a:t>균형</a:t>
            </a:r>
            <a:r>
              <a:rPr lang="en-US" altLang="ko-KR" dirty="0"/>
              <a:t>’</a:t>
            </a:r>
            <a:r>
              <a:rPr lang="ko-KR" altLang="en-US" dirty="0"/>
              <a:t>과</a:t>
            </a:r>
            <a:r>
              <a:rPr lang="en-US" altLang="ko-KR" dirty="0"/>
              <a:t> ‘</a:t>
            </a:r>
            <a:r>
              <a:rPr lang="ko-KR" altLang="en-US" dirty="0"/>
              <a:t>변동성</a:t>
            </a:r>
            <a:r>
              <a:rPr lang="en-US" altLang="ko-KR" dirty="0"/>
              <a:t>’</a:t>
            </a:r>
          </a:p>
          <a:p>
            <a:pPr lvl="2"/>
            <a:r>
              <a:rPr lang="ko-KR" altLang="en-US" dirty="0"/>
              <a:t>변동성 없는 균형 </a:t>
            </a:r>
            <a:r>
              <a:rPr lang="en-US" altLang="ko-KR" dirty="0"/>
              <a:t>(w/o variation) : </a:t>
            </a:r>
            <a:r>
              <a:rPr lang="ko-KR" altLang="en-US" dirty="0"/>
              <a:t>소수 클래스를 보정해주지만 학습 데이터를 다양하게 만들지 못해 </a:t>
            </a:r>
            <a:r>
              <a:rPr lang="en-US" altLang="ko-KR" dirty="0"/>
              <a:t>overfitting</a:t>
            </a:r>
            <a:r>
              <a:rPr lang="ko-KR" altLang="en-US" dirty="0"/>
              <a:t>의 위험</a:t>
            </a:r>
            <a:endParaRPr lang="en-US" altLang="ko-KR" dirty="0"/>
          </a:p>
          <a:p>
            <a:pPr lvl="2"/>
            <a:r>
              <a:rPr lang="ko-KR" altLang="en-US" dirty="0"/>
              <a:t>균형 없는 변동성 </a:t>
            </a:r>
            <a:r>
              <a:rPr lang="en-US" altLang="ko-KR" dirty="0"/>
              <a:t>(w/o balance) : </a:t>
            </a:r>
            <a:r>
              <a:rPr lang="ko-KR" altLang="en-US" dirty="0"/>
              <a:t>데이터 증강 효과는 있지만</a:t>
            </a:r>
            <a:r>
              <a:rPr lang="en-US" altLang="ko-KR" dirty="0"/>
              <a:t>, long-tail </a:t>
            </a:r>
            <a:r>
              <a:rPr lang="ko-KR" altLang="en-US" dirty="0"/>
              <a:t>문제의 핵심인 클래스 불균형을 직접 해결 못함</a:t>
            </a:r>
            <a:endParaRPr lang="en-US" altLang="ko-KR" dirty="0"/>
          </a:p>
          <a:p>
            <a:pPr lvl="2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3C4A4E-D3E6-6F6B-BA7F-470F590F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98" y="2840573"/>
            <a:ext cx="897380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48988"/>
            <a:ext cx="11623832" cy="4851477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n-US" altLang="ko-KR" sz="2400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Related</a:t>
            </a:r>
            <a:r>
              <a:rPr lang="ko-KR" altLang="en-US" sz="2400" dirty="0"/>
              <a:t> </a:t>
            </a:r>
            <a:r>
              <a:rPr lang="en-US" altLang="ko-KR" sz="2400" dirty="0"/>
              <a:t>Work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Method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Conclusion</a:t>
            </a:r>
          </a:p>
        </p:txBody>
      </p:sp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4BA0093D-3621-FA22-0E86-CBE1493A0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0A9D-464E-817C-FA78-58A2E6CDC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0FD97F2-45E0-6AD3-D506-83EA09FB2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7A54F17-8FA3-D085-E0F5-57129204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다른</a:t>
            </a:r>
            <a:r>
              <a:rPr lang="en-US" altLang="ko-KR" dirty="0"/>
              <a:t> long-tail </a:t>
            </a:r>
            <a:r>
              <a:rPr lang="ko-KR" altLang="en-US" dirty="0" err="1"/>
              <a:t>기법들과의</a:t>
            </a:r>
            <a:r>
              <a:rPr lang="ko-KR" altLang="en-US" dirty="0"/>
              <a:t> 비교</a:t>
            </a:r>
            <a:endParaRPr lang="en-US" altLang="ko-KR" dirty="0"/>
          </a:p>
          <a:p>
            <a:pPr lvl="1"/>
            <a:r>
              <a:rPr lang="ko-KR" altLang="en-US" b="1" dirty="0"/>
              <a:t>기존의 주요 기법들</a:t>
            </a:r>
            <a:r>
              <a:rPr lang="en-US" altLang="ko-KR" b="1" dirty="0"/>
              <a:t> (</a:t>
            </a:r>
            <a:r>
              <a:rPr lang="en-US" altLang="ko-KR" b="1" dirty="0">
                <a:solidFill>
                  <a:srgbClr val="002060"/>
                </a:solidFill>
              </a:rPr>
              <a:t>Resampling</a:t>
            </a:r>
            <a:r>
              <a:rPr lang="en-US" altLang="ko-KR" b="1" dirty="0"/>
              <a:t>, </a:t>
            </a:r>
            <a:r>
              <a:rPr lang="en-US" altLang="ko-KR" b="1" dirty="0">
                <a:solidFill>
                  <a:srgbClr val="92D050"/>
                </a:solidFill>
              </a:rPr>
              <a:t>Reweighting</a:t>
            </a:r>
            <a:r>
              <a:rPr lang="en-US" altLang="ko-KR" b="1" dirty="0"/>
              <a:t>, </a:t>
            </a:r>
            <a:r>
              <a:rPr lang="en-US" altLang="ko-KR" b="1" dirty="0">
                <a:solidFill>
                  <a:srgbClr val="FFC000"/>
                </a:solidFill>
              </a:rPr>
              <a:t>Logit Adjustment</a:t>
            </a:r>
            <a:r>
              <a:rPr lang="en-US" altLang="ko-KR" b="1" dirty="0"/>
              <a:t> </a:t>
            </a:r>
            <a:r>
              <a:rPr lang="ko-KR" altLang="en-US" b="1" dirty="0"/>
              <a:t>등</a:t>
            </a:r>
            <a:r>
              <a:rPr lang="en-US" altLang="ko-KR" b="1" dirty="0"/>
              <a:t>)</a:t>
            </a:r>
            <a:r>
              <a:rPr lang="ko-KR" altLang="en-US" b="1" dirty="0"/>
              <a:t>보다 일관되게 우수한 성능</a:t>
            </a:r>
            <a:endParaRPr lang="en-US" altLang="ko-KR" b="1" dirty="0"/>
          </a:p>
          <a:p>
            <a:pPr lvl="1"/>
            <a:r>
              <a:rPr lang="ko-KR" altLang="en-US" b="1" dirty="0"/>
              <a:t>특히 </a:t>
            </a:r>
            <a:r>
              <a:rPr lang="en-US" altLang="ko-KR" b="1" dirty="0"/>
              <a:t>tail class</a:t>
            </a:r>
            <a:r>
              <a:rPr lang="ko-KR" altLang="en-US" b="1" dirty="0"/>
              <a:t>에서 강점을 보임</a:t>
            </a:r>
            <a:endParaRPr lang="en-US" altLang="ko-KR" b="1" dirty="0"/>
          </a:p>
          <a:p>
            <a:pPr marL="457200" lvl="1" indent="0">
              <a:buNone/>
            </a:pPr>
            <a:endParaRPr lang="en-US" altLang="ko-KR" b="1" dirty="0"/>
          </a:p>
          <a:p>
            <a:pPr lvl="1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4B194A-4103-DB6C-7459-90D6ED23E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97" y="2780086"/>
            <a:ext cx="6878056" cy="318238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0A090A6-6D80-2FBE-AEE3-4C2D49ED6F59}"/>
              </a:ext>
            </a:extLst>
          </p:cNvPr>
          <p:cNvSpPr/>
          <p:nvPr/>
        </p:nvSpPr>
        <p:spPr>
          <a:xfrm>
            <a:off x="4220308" y="3245617"/>
            <a:ext cx="592852" cy="11153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C2F4224-B506-E4D3-A40A-AB747858E377}"/>
              </a:ext>
            </a:extLst>
          </p:cNvPr>
          <p:cNvSpPr/>
          <p:nvPr/>
        </p:nvSpPr>
        <p:spPr>
          <a:xfrm>
            <a:off x="7899681" y="4772967"/>
            <a:ext cx="592852" cy="11153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6409A4-691F-EBA2-5FE4-35E55F8D2D29}"/>
              </a:ext>
            </a:extLst>
          </p:cNvPr>
          <p:cNvSpPr/>
          <p:nvPr/>
        </p:nvSpPr>
        <p:spPr>
          <a:xfrm>
            <a:off x="4933741" y="3255911"/>
            <a:ext cx="874206" cy="111536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8AA5C6D-405A-5508-867E-9EC7DD3EF0FF}"/>
              </a:ext>
            </a:extLst>
          </p:cNvPr>
          <p:cNvSpPr/>
          <p:nvPr/>
        </p:nvSpPr>
        <p:spPr>
          <a:xfrm>
            <a:off x="7899681" y="3255911"/>
            <a:ext cx="874206" cy="111536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59AABAD-2394-6020-DDC6-C2C236CEDC10}"/>
              </a:ext>
            </a:extLst>
          </p:cNvPr>
          <p:cNvSpPr/>
          <p:nvPr/>
        </p:nvSpPr>
        <p:spPr>
          <a:xfrm>
            <a:off x="5940595" y="4772966"/>
            <a:ext cx="874206" cy="111536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2CA57F-59F8-5511-FD04-7EB8AA653ACA}"/>
              </a:ext>
            </a:extLst>
          </p:cNvPr>
          <p:cNvSpPr/>
          <p:nvPr/>
        </p:nvSpPr>
        <p:spPr>
          <a:xfrm>
            <a:off x="4220308" y="4772966"/>
            <a:ext cx="585167" cy="11153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2DD0E72-3F53-C0F8-4812-468D20235660}"/>
              </a:ext>
            </a:extLst>
          </p:cNvPr>
          <p:cNvSpPr/>
          <p:nvPr/>
        </p:nvSpPr>
        <p:spPr>
          <a:xfrm>
            <a:off x="6997304" y="3255911"/>
            <a:ext cx="592852" cy="11153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FE22401-84F9-5697-661F-76F2A07BBED3}"/>
              </a:ext>
            </a:extLst>
          </p:cNvPr>
          <p:cNvSpPr/>
          <p:nvPr/>
        </p:nvSpPr>
        <p:spPr>
          <a:xfrm>
            <a:off x="6987255" y="4768676"/>
            <a:ext cx="790169" cy="111536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182AEAC-6909-52B0-E358-F5B41CD3C2FB}"/>
              </a:ext>
            </a:extLst>
          </p:cNvPr>
          <p:cNvSpPr/>
          <p:nvPr/>
        </p:nvSpPr>
        <p:spPr>
          <a:xfrm>
            <a:off x="4912162" y="4768676"/>
            <a:ext cx="585167" cy="111536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51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3BE6-913F-9EE0-B7F5-812FA5F7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495F6CA-C3D7-7CD1-D536-5E1B7358C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Conclusion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2802419-113E-AC01-5523-54BC6A69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Conclusion</a:t>
            </a:r>
          </a:p>
          <a:p>
            <a:pPr lvl="1"/>
            <a:r>
              <a:rPr lang="en-US" altLang="ko-KR" dirty="0"/>
              <a:t>Problem : Feature Squeezing</a:t>
            </a:r>
          </a:p>
          <a:p>
            <a:pPr lvl="2"/>
            <a:r>
              <a:rPr lang="en-US" altLang="ko-KR" dirty="0"/>
              <a:t>Long-tail </a:t>
            </a:r>
            <a:r>
              <a:rPr lang="ko-KR" altLang="en-US" dirty="0"/>
              <a:t>데이터 분포는 </a:t>
            </a:r>
            <a:r>
              <a:rPr lang="en-US" altLang="ko-KR" dirty="0"/>
              <a:t>semantic segmentation </a:t>
            </a:r>
            <a:r>
              <a:rPr lang="ko-KR" altLang="en-US" dirty="0"/>
              <a:t>모델의 성능 저하의 주요 원인</a:t>
            </a:r>
            <a:endParaRPr lang="en-US" altLang="ko-KR" dirty="0"/>
          </a:p>
          <a:p>
            <a:pPr lvl="2"/>
            <a:r>
              <a:rPr lang="ko-KR" altLang="en-US" dirty="0"/>
              <a:t>근본 원인을 소수 클래스의 </a:t>
            </a:r>
            <a:r>
              <a:rPr lang="en-US" altLang="ko-KR" dirty="0"/>
              <a:t>feature</a:t>
            </a:r>
            <a:r>
              <a:rPr lang="ko-KR" altLang="en-US" dirty="0"/>
              <a:t>가 </a:t>
            </a:r>
            <a:r>
              <a:rPr lang="ko-KR" altLang="en-US" b="1" dirty="0"/>
              <a:t>매우 좁은 영역으로 압축</a:t>
            </a:r>
            <a:r>
              <a:rPr lang="ko-KR" altLang="en-US" dirty="0"/>
              <a:t>되는 현상으로 봄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Solution : Balanced Logit Variation</a:t>
            </a:r>
          </a:p>
          <a:p>
            <a:pPr lvl="2"/>
            <a:r>
              <a:rPr lang="en-US" altLang="ko-KR" dirty="0"/>
              <a:t>‘</a:t>
            </a:r>
            <a:r>
              <a:rPr lang="ko-KR" altLang="en-US" dirty="0"/>
              <a:t>압축</a:t>
            </a:r>
            <a:r>
              <a:rPr lang="en-US" altLang="ko-KR" dirty="0"/>
              <a:t>’ </a:t>
            </a:r>
            <a:r>
              <a:rPr lang="ko-KR" altLang="en-US" dirty="0"/>
              <a:t>문제를 해결하기 위해</a:t>
            </a:r>
            <a:r>
              <a:rPr lang="en-US" altLang="ko-KR" dirty="0"/>
              <a:t>, </a:t>
            </a:r>
            <a:r>
              <a:rPr lang="en-US" altLang="ko-KR" b="1" dirty="0"/>
              <a:t>BLV</a:t>
            </a:r>
            <a:r>
              <a:rPr lang="ko-KR" altLang="en-US" dirty="0"/>
              <a:t>라는 플러그인 모듈 제안</a:t>
            </a:r>
            <a:endParaRPr lang="en-US" altLang="ko-KR" dirty="0"/>
          </a:p>
          <a:p>
            <a:pPr lvl="2"/>
            <a:r>
              <a:rPr lang="ko-KR" altLang="en-US" dirty="0"/>
              <a:t>학습 과정에서 클래스의 희소성에 반비례하는 </a:t>
            </a:r>
            <a:r>
              <a:rPr lang="en-US" altLang="ko-KR" dirty="0"/>
              <a:t>random variation</a:t>
            </a:r>
            <a:r>
              <a:rPr lang="ko-KR" altLang="en-US" dirty="0"/>
              <a:t>을 </a:t>
            </a:r>
            <a:r>
              <a:rPr lang="ko-KR" altLang="en-US" dirty="0" err="1"/>
              <a:t>로짓에</a:t>
            </a:r>
            <a:r>
              <a:rPr lang="ko-KR" altLang="en-US" dirty="0"/>
              <a:t> 추가</a:t>
            </a:r>
            <a:endParaRPr lang="en-US" altLang="ko-KR" dirty="0"/>
          </a:p>
          <a:p>
            <a:pPr lvl="2"/>
            <a:r>
              <a:rPr lang="ko-KR" altLang="en-US" dirty="0"/>
              <a:t>각 픽셀의 특징 표현을 </a:t>
            </a:r>
            <a:r>
              <a:rPr lang="en-US" altLang="ko-KR" b="1" dirty="0"/>
              <a:t>point </a:t>
            </a:r>
            <a:r>
              <a:rPr lang="ko-KR" altLang="en-US" b="1" dirty="0"/>
              <a:t>→ </a:t>
            </a:r>
            <a:r>
              <a:rPr lang="en-US" altLang="ko-KR" b="1" dirty="0"/>
              <a:t>region</a:t>
            </a:r>
            <a:r>
              <a:rPr lang="ko-KR" altLang="en-US" dirty="0"/>
              <a:t>으로 확장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Result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성능 향상 및 범용성</a:t>
            </a:r>
            <a:endParaRPr lang="en-US" altLang="ko-KR" dirty="0"/>
          </a:p>
          <a:p>
            <a:pPr lvl="2"/>
            <a:r>
              <a:rPr lang="ko-KR" altLang="en-US" dirty="0"/>
              <a:t>매우 간단한 구현으로도 </a:t>
            </a:r>
            <a:r>
              <a:rPr lang="en-US" altLang="ko-KR" dirty="0"/>
              <a:t>Fully/Semi-supervised learning, </a:t>
            </a:r>
            <a:r>
              <a:rPr lang="ko-KR" altLang="en-US" dirty="0"/>
              <a:t>도메인 적응에서 </a:t>
            </a:r>
            <a:r>
              <a:rPr lang="ko-KR" altLang="en-US" b="1" dirty="0"/>
              <a:t>다양한 </a:t>
            </a:r>
            <a:r>
              <a:rPr lang="en-US" altLang="ko-KR" b="1" dirty="0"/>
              <a:t>SOTA </a:t>
            </a:r>
            <a:r>
              <a:rPr lang="ko-KR" altLang="en-US" b="1" dirty="0"/>
              <a:t>모델의 성능을 향상</a:t>
            </a:r>
            <a:r>
              <a:rPr lang="ko-KR" altLang="en-US" dirty="0"/>
              <a:t>시킴</a:t>
            </a:r>
            <a:endParaRPr lang="en-US" altLang="ko-KR" dirty="0"/>
          </a:p>
          <a:p>
            <a:pPr lvl="2"/>
            <a:r>
              <a:rPr lang="ko-KR" altLang="en-US" dirty="0"/>
              <a:t>추론 시에는 제거되며</a:t>
            </a:r>
            <a:r>
              <a:rPr lang="en-US" altLang="ko-KR" dirty="0"/>
              <a:t>, CNN</a:t>
            </a:r>
            <a:r>
              <a:rPr lang="ko-KR" altLang="en-US" dirty="0"/>
              <a:t>과 </a:t>
            </a:r>
            <a:r>
              <a:rPr lang="en-US" altLang="ko-KR" dirty="0"/>
              <a:t>Transformer </a:t>
            </a:r>
            <a:r>
              <a:rPr lang="ko-KR" altLang="en-US" dirty="0"/>
              <a:t>기반 모델 모두에 적용 가능한 </a:t>
            </a:r>
            <a:r>
              <a:rPr lang="ko-KR" altLang="en-US" b="1" dirty="0"/>
              <a:t>높은 범용성 </a:t>
            </a:r>
            <a:r>
              <a:rPr lang="ko-KR" altLang="en-US" dirty="0"/>
              <a:t>입증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16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Long-Tail Distribution Problem</a:t>
            </a:r>
          </a:p>
          <a:p>
            <a:pPr lvl="1"/>
            <a:r>
              <a:rPr lang="en-US" altLang="ko-KR" dirty="0"/>
              <a:t>Long-Tail Distribution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데이터셋의 </a:t>
            </a:r>
            <a:r>
              <a:rPr lang="en-US" altLang="ko-KR" dirty="0"/>
              <a:t>distribution</a:t>
            </a:r>
            <a:r>
              <a:rPr lang="ko-KR" altLang="en-US" dirty="0"/>
              <a:t>이 불균형</a:t>
            </a:r>
            <a:endParaRPr lang="en-US" altLang="ko-KR" dirty="0"/>
          </a:p>
          <a:p>
            <a:pPr lvl="1"/>
            <a:r>
              <a:rPr lang="en-US" altLang="ko-KR" dirty="0"/>
              <a:t>Tail </a:t>
            </a:r>
            <a:r>
              <a:rPr lang="ko-KR" altLang="en-US" dirty="0"/>
              <a:t>클래스의 성능이 저하됨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DAD3B0-99FF-1C45-FC4A-AE13AA57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7" y="2277645"/>
            <a:ext cx="73818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11E9B-3E12-E8CE-BE0C-D4B6A0F51067}"/>
              </a:ext>
            </a:extLst>
          </p:cNvPr>
          <p:cNvSpPr txBox="1"/>
          <p:nvPr/>
        </p:nvSpPr>
        <p:spPr>
          <a:xfrm>
            <a:off x="519037" y="6401970"/>
            <a:ext cx="60943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ko-KR" altLang="en-US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이미지 출처 </a:t>
            </a:r>
            <a:r>
              <a:rPr lang="en-US" altLang="ko-KR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: LG AI </a:t>
            </a:r>
            <a:r>
              <a:rPr lang="ko-KR" altLang="en-US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연구원</a:t>
            </a:r>
            <a:r>
              <a:rPr lang="en-US" altLang="ko-KR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 [ICML 2022] 1</a:t>
            </a:r>
            <a:r>
              <a:rPr lang="ko-KR" altLang="en-US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편</a:t>
            </a:r>
            <a:r>
              <a:rPr lang="en-US" altLang="ko-KR" sz="11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: Long-Tail Distribution Learning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1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946BF-E4D3-CBD2-B36F-E36E2E22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FBBD7EF-425E-35A7-251F-1DA66496A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B71AFED-C036-12F8-1A51-58EB8104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Long-tailed Semantic Segmentation </a:t>
            </a:r>
            <a:r>
              <a:rPr lang="ko-KR" altLang="en-US" dirty="0"/>
              <a:t>개선의 새로운 관점</a:t>
            </a:r>
            <a:endParaRPr lang="en-US" altLang="ko-KR" dirty="0"/>
          </a:p>
          <a:p>
            <a:pPr lvl="1"/>
            <a:r>
              <a:rPr lang="ko-KR" altLang="en-US" dirty="0"/>
              <a:t>기존 연구 </a:t>
            </a:r>
            <a:r>
              <a:rPr lang="en-US" altLang="ko-KR" dirty="0"/>
              <a:t>: Sample</a:t>
            </a:r>
            <a:r>
              <a:rPr lang="ko-KR" altLang="en-US" dirty="0"/>
              <a:t> </a:t>
            </a:r>
            <a:r>
              <a:rPr lang="en-US" altLang="ko-KR" dirty="0"/>
              <a:t>quantity, Balance the per-sample importance </a:t>
            </a:r>
          </a:p>
          <a:p>
            <a:pPr marL="457200" lvl="1" indent="0">
              <a:buNone/>
            </a:pPr>
            <a:r>
              <a:rPr lang="en-US" altLang="ko-KR" dirty="0"/>
              <a:t>	</a:t>
            </a:r>
            <a:r>
              <a:rPr lang="ko-KR" altLang="en-US" dirty="0"/>
              <a:t>→ 여전히 </a:t>
            </a:r>
            <a:r>
              <a:rPr lang="en-US" altLang="ko-KR" dirty="0"/>
              <a:t>tail class</a:t>
            </a:r>
            <a:r>
              <a:rPr lang="ko-KR" altLang="en-US" dirty="0"/>
              <a:t>에서의 성능 감소가 존재함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본 연구 </a:t>
            </a:r>
            <a:r>
              <a:rPr lang="en-US" altLang="ko-KR" dirty="0"/>
              <a:t>: </a:t>
            </a:r>
            <a:r>
              <a:rPr lang="en-US" altLang="ko-KR" dirty="0">
                <a:solidFill>
                  <a:srgbClr val="FF0000"/>
                </a:solidFill>
              </a:rPr>
              <a:t>“</a:t>
            </a:r>
            <a:r>
              <a:rPr lang="ko-KR" altLang="en-US" dirty="0">
                <a:solidFill>
                  <a:srgbClr val="FF0000"/>
                </a:solidFill>
              </a:rPr>
              <a:t>문제의 원인을 모델 내부의 </a:t>
            </a:r>
            <a:r>
              <a:rPr lang="en-US" altLang="ko-KR" dirty="0">
                <a:solidFill>
                  <a:srgbClr val="FF0000"/>
                </a:solidFill>
              </a:rPr>
              <a:t>feature </a:t>
            </a:r>
            <a:r>
              <a:rPr lang="ko-KR" altLang="en-US" dirty="0">
                <a:solidFill>
                  <a:srgbClr val="FF0000"/>
                </a:solidFill>
              </a:rPr>
              <a:t>표현에서 찾아보자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F0413D-F94F-6D68-60E3-BC0E4D82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10" y="3060597"/>
            <a:ext cx="8056829" cy="34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B8140-FCEE-DE2A-FEDF-BCF37E12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F296A6F-ABCF-23AE-FB8A-6008090C4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Related Work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FC17092-6F3B-35CD-209C-57124666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Long-tailed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72CF9-4DAC-C61E-AC0A-5703E49F1EFB}"/>
              </a:ext>
            </a:extLst>
          </p:cNvPr>
          <p:cNvSpPr txBox="1"/>
          <p:nvPr/>
        </p:nvSpPr>
        <p:spPr>
          <a:xfrm>
            <a:off x="1801162" y="3763825"/>
            <a:ext cx="2740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Long-tailed Learning</a:t>
            </a:r>
          </a:p>
        </p:txBody>
      </p: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F30C262B-EF80-2D9C-1FF6-1AA686A6BDC7}"/>
              </a:ext>
            </a:extLst>
          </p:cNvPr>
          <p:cNvSpPr/>
          <p:nvPr/>
        </p:nvSpPr>
        <p:spPr>
          <a:xfrm>
            <a:off x="4381076" y="2095919"/>
            <a:ext cx="321547" cy="3735921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B53C3F-646D-ACF1-367C-2BFD4D6E3226}"/>
              </a:ext>
            </a:extLst>
          </p:cNvPr>
          <p:cNvSpPr txBox="1"/>
          <p:nvPr/>
        </p:nvSpPr>
        <p:spPr>
          <a:xfrm>
            <a:off x="4582047" y="1677856"/>
            <a:ext cx="1984607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Class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Re-balancing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2301C-5E2F-BE4E-71B9-7C0B89641C5A}"/>
              </a:ext>
            </a:extLst>
          </p:cNvPr>
          <p:cNvSpPr txBox="1"/>
          <p:nvPr/>
        </p:nvSpPr>
        <p:spPr>
          <a:xfrm>
            <a:off x="4582046" y="3583741"/>
            <a:ext cx="1984607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Information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Augmentation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BC0BC-A02A-DA26-A4EB-D1682548231E}"/>
              </a:ext>
            </a:extLst>
          </p:cNvPr>
          <p:cNvSpPr txBox="1"/>
          <p:nvPr/>
        </p:nvSpPr>
        <p:spPr>
          <a:xfrm>
            <a:off x="4582046" y="5397451"/>
            <a:ext cx="1984607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Module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Improvement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왼쪽 중괄호 14">
            <a:extLst>
              <a:ext uri="{FF2B5EF4-FFF2-40B4-BE49-F238E27FC236}">
                <a16:creationId xmlns:a16="http://schemas.microsoft.com/office/drawing/2014/main" id="{6D09F1FF-C355-40CE-87A3-6F00AEC5A9ED}"/>
              </a:ext>
            </a:extLst>
          </p:cNvPr>
          <p:cNvSpPr/>
          <p:nvPr/>
        </p:nvSpPr>
        <p:spPr>
          <a:xfrm>
            <a:off x="6680990" y="1078324"/>
            <a:ext cx="321547" cy="1687244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7212A-2024-5E91-5811-3E6F45D684C2}"/>
              </a:ext>
            </a:extLst>
          </p:cNvPr>
          <p:cNvSpPr txBox="1"/>
          <p:nvPr/>
        </p:nvSpPr>
        <p:spPr>
          <a:xfrm>
            <a:off x="6841763" y="900878"/>
            <a:ext cx="19846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Re-sampling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B47348-A0C6-9DE6-160E-3056E6BE1B3A}"/>
              </a:ext>
            </a:extLst>
          </p:cNvPr>
          <p:cNvSpPr txBox="1"/>
          <p:nvPr/>
        </p:nvSpPr>
        <p:spPr>
          <a:xfrm>
            <a:off x="6922149" y="1754889"/>
            <a:ext cx="3052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Cost-sensitive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B740D-0D43-8B9D-C63F-A910E4FD12F2}"/>
              </a:ext>
            </a:extLst>
          </p:cNvPr>
          <p:cNvSpPr txBox="1"/>
          <p:nvPr/>
        </p:nvSpPr>
        <p:spPr>
          <a:xfrm>
            <a:off x="6717442" y="2556736"/>
            <a:ext cx="2721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Logit Adjustment</a:t>
            </a:r>
          </a:p>
        </p:txBody>
      </p:sp>
      <p:sp>
        <p:nvSpPr>
          <p:cNvPr id="19" name="왼쪽 중괄호 18">
            <a:extLst>
              <a:ext uri="{FF2B5EF4-FFF2-40B4-BE49-F238E27FC236}">
                <a16:creationId xmlns:a16="http://schemas.microsoft.com/office/drawing/2014/main" id="{0E2A2B29-1329-25E0-0618-4B2B4CFD9448}"/>
              </a:ext>
            </a:extLst>
          </p:cNvPr>
          <p:cNvSpPr/>
          <p:nvPr/>
        </p:nvSpPr>
        <p:spPr>
          <a:xfrm>
            <a:off x="6680990" y="3511595"/>
            <a:ext cx="321547" cy="729288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E20B4-9C6F-14AB-319D-A9FDFC7D0BCE}"/>
              </a:ext>
            </a:extLst>
          </p:cNvPr>
          <p:cNvSpPr txBox="1"/>
          <p:nvPr/>
        </p:nvSpPr>
        <p:spPr>
          <a:xfrm>
            <a:off x="6471906" y="3352076"/>
            <a:ext cx="3213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Transfer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3F9E2-234A-29F1-238C-5472A8F52324}"/>
              </a:ext>
            </a:extLst>
          </p:cNvPr>
          <p:cNvSpPr txBox="1"/>
          <p:nvPr/>
        </p:nvSpPr>
        <p:spPr>
          <a:xfrm>
            <a:off x="7002537" y="4021316"/>
            <a:ext cx="2402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 Augmentation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F05011-D0F5-F2E6-E699-1ED1BE1AE0F7}"/>
              </a:ext>
            </a:extLst>
          </p:cNvPr>
          <p:cNvSpPr txBox="1"/>
          <p:nvPr/>
        </p:nvSpPr>
        <p:spPr>
          <a:xfrm>
            <a:off x="6942246" y="4759450"/>
            <a:ext cx="3052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Representation Learning</a:t>
            </a:r>
          </a:p>
        </p:txBody>
      </p:sp>
      <p:sp>
        <p:nvSpPr>
          <p:cNvPr id="23" name="왼쪽 중괄호 22">
            <a:extLst>
              <a:ext uri="{FF2B5EF4-FFF2-40B4-BE49-F238E27FC236}">
                <a16:creationId xmlns:a16="http://schemas.microsoft.com/office/drawing/2014/main" id="{4E6B31AD-54E4-13C2-0FD2-069825570CE4}"/>
              </a:ext>
            </a:extLst>
          </p:cNvPr>
          <p:cNvSpPr/>
          <p:nvPr/>
        </p:nvSpPr>
        <p:spPr>
          <a:xfrm>
            <a:off x="6674556" y="4949263"/>
            <a:ext cx="321547" cy="1657347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67CC1-2B8B-FC12-8FD9-7B7999A40A2F}"/>
              </a:ext>
            </a:extLst>
          </p:cNvPr>
          <p:cNvSpPr txBox="1"/>
          <p:nvPr/>
        </p:nvSpPr>
        <p:spPr>
          <a:xfrm>
            <a:off x="6942245" y="5297340"/>
            <a:ext cx="218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Classifier 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F9F51C-23F2-A935-374D-BC0BE876801F}"/>
              </a:ext>
            </a:extLst>
          </p:cNvPr>
          <p:cNvSpPr txBox="1"/>
          <p:nvPr/>
        </p:nvSpPr>
        <p:spPr>
          <a:xfrm>
            <a:off x="6903400" y="5866950"/>
            <a:ext cx="2600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Decoupled Training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B5F128-8374-2C02-FB2E-C40374EF8F35}"/>
              </a:ext>
            </a:extLst>
          </p:cNvPr>
          <p:cNvSpPr txBox="1"/>
          <p:nvPr/>
        </p:nvSpPr>
        <p:spPr>
          <a:xfrm>
            <a:off x="6841763" y="6406555"/>
            <a:ext cx="2600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Ensemble Training</a:t>
            </a:r>
          </a:p>
        </p:txBody>
      </p:sp>
    </p:spTree>
    <p:extLst>
      <p:ext uri="{BB962C8B-B14F-4D97-AF65-F5344CB8AC3E}">
        <p14:creationId xmlns:p14="http://schemas.microsoft.com/office/powerpoint/2010/main" val="196144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F8108-D855-4A1B-ACA7-CACD6833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25069A7-8B1C-0397-0819-AD1C1B1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174C081-B47C-A5CD-5659-313AA975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Balancing Logit Variation (BLV) </a:t>
            </a:r>
            <a:r>
              <a:rPr lang="ko-KR" altLang="en-US" dirty="0"/>
              <a:t>전체 프레임워크</a:t>
            </a:r>
            <a:endParaRPr lang="en-US" altLang="ko-KR" dirty="0"/>
          </a:p>
          <a:p>
            <a:pPr lvl="1"/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pipeline</a:t>
            </a:r>
          </a:p>
          <a:p>
            <a:pPr lvl="1"/>
            <a:endParaRPr lang="en-US" altLang="ko-KR" dirty="0">
              <a:latin typeface="KoPubWorldDotum Medium" pitchFamily="2" charset="-127"/>
              <a:ea typeface="KoPubWorldDotum Medium" pitchFamily="2" charset="-127"/>
              <a:cs typeface="KoPubWorldDotum Medium" pitchFamily="2" charset="-127"/>
            </a:endParaRPr>
          </a:p>
        </p:txBody>
      </p:sp>
      <p:pic>
        <p:nvPicPr>
          <p:cNvPr id="2050" name="Picture 2" descr="Deep learning - Free electronics icons">
            <a:extLst>
              <a:ext uri="{FF2B5EF4-FFF2-40B4-BE49-F238E27FC236}">
                <a16:creationId xmlns:a16="http://schemas.microsoft.com/office/drawing/2014/main" id="{2D35F906-1A83-06CC-1097-90990A85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4" y="3004448"/>
            <a:ext cx="1959428" cy="19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F707053-BBD4-03C7-FAE7-A97B23F50EDB}"/>
              </a:ext>
            </a:extLst>
          </p:cNvPr>
          <p:cNvCxnSpPr>
            <a:cxnSpLocks/>
          </p:cNvCxnSpPr>
          <p:nvPr/>
        </p:nvCxnSpPr>
        <p:spPr>
          <a:xfrm flipH="1">
            <a:off x="1727631" y="2583027"/>
            <a:ext cx="1" cy="421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BEF67907-72A2-A3AC-4B26-B470E8149170}"/>
              </a:ext>
            </a:extLst>
          </p:cNvPr>
          <p:cNvCxnSpPr>
            <a:cxnSpLocks/>
          </p:cNvCxnSpPr>
          <p:nvPr/>
        </p:nvCxnSpPr>
        <p:spPr>
          <a:xfrm>
            <a:off x="2854687" y="4002027"/>
            <a:ext cx="4622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4196B0BC-7986-84B7-2F86-890453B86E66}"/>
              </a:ext>
            </a:extLst>
          </p:cNvPr>
          <p:cNvCxnSpPr>
            <a:cxnSpLocks/>
          </p:cNvCxnSpPr>
          <p:nvPr/>
        </p:nvCxnSpPr>
        <p:spPr>
          <a:xfrm>
            <a:off x="7136002" y="3970574"/>
            <a:ext cx="4622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2FFD74A7-EA4F-B410-0A08-518E938FD94C}"/>
              </a:ext>
            </a:extLst>
          </p:cNvPr>
          <p:cNvSpPr/>
          <p:nvPr/>
        </p:nvSpPr>
        <p:spPr>
          <a:xfrm>
            <a:off x="5537594" y="3508358"/>
            <a:ext cx="1518976" cy="924433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BLV</a:t>
            </a: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모듈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DB95D4-7D2D-A84F-3D59-41251330FA24}"/>
              </a:ext>
            </a:extLst>
          </p:cNvPr>
          <p:cNvSpPr txBox="1"/>
          <p:nvPr/>
        </p:nvSpPr>
        <p:spPr>
          <a:xfrm>
            <a:off x="944582" y="2182917"/>
            <a:ext cx="1566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Input Image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45C57C-24E3-1D1C-77E5-CF6D84AA252D}"/>
              </a:ext>
            </a:extLst>
          </p:cNvPr>
          <p:cNvSpPr txBox="1"/>
          <p:nvPr/>
        </p:nvSpPr>
        <p:spPr>
          <a:xfrm>
            <a:off x="1235280" y="5086304"/>
            <a:ext cx="984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altLang="ko-KR" sz="1800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Model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96EFAF73-138D-0AD8-8BB8-1086E2DBD978}"/>
              </a:ext>
            </a:extLst>
          </p:cNvPr>
          <p:cNvSpPr/>
          <p:nvPr/>
        </p:nvSpPr>
        <p:spPr>
          <a:xfrm>
            <a:off x="7677658" y="3508357"/>
            <a:ext cx="1518976" cy="9244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ysClr val="windowText" lastClr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Softmax</a:t>
            </a:r>
            <a:endParaRPr lang="ko-KR" altLang="en-US" dirty="0">
              <a:solidFill>
                <a:sysClr val="windowText" lastClr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AA50538-E49D-5481-6B5C-70CE3393CF0F}"/>
              </a:ext>
            </a:extLst>
          </p:cNvPr>
          <p:cNvSpPr/>
          <p:nvPr/>
        </p:nvSpPr>
        <p:spPr>
          <a:xfrm>
            <a:off x="9817722" y="3508356"/>
            <a:ext cx="1518976" cy="9244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Loss</a:t>
            </a:r>
            <a:endParaRPr lang="ko-KR" altLang="en-US" dirty="0">
              <a:solidFill>
                <a:sysClr val="windowText" lastClr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99BB0134-D755-8E80-9DDC-DA0A55FC1889}"/>
              </a:ext>
            </a:extLst>
          </p:cNvPr>
          <p:cNvCxnSpPr>
            <a:cxnSpLocks/>
          </p:cNvCxnSpPr>
          <p:nvPr/>
        </p:nvCxnSpPr>
        <p:spPr>
          <a:xfrm>
            <a:off x="9277976" y="3957175"/>
            <a:ext cx="4622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077D8E81-6CF3-480B-721C-442B964AD1ED}"/>
              </a:ext>
            </a:extLst>
          </p:cNvPr>
          <p:cNvSpPr/>
          <p:nvPr/>
        </p:nvSpPr>
        <p:spPr>
          <a:xfrm>
            <a:off x="3393116" y="3508356"/>
            <a:ext cx="1518976" cy="9244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Logit</a:t>
            </a:r>
            <a:endParaRPr lang="ko-KR" altLang="en-US" dirty="0">
              <a:solidFill>
                <a:sysClr val="windowText" lastClr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A7634CF-F569-7F2F-B467-0504F1E7E43C}"/>
              </a:ext>
            </a:extLst>
          </p:cNvPr>
          <p:cNvCxnSpPr>
            <a:cxnSpLocks/>
          </p:cNvCxnSpPr>
          <p:nvPr/>
        </p:nvCxnSpPr>
        <p:spPr>
          <a:xfrm>
            <a:off x="4987330" y="3985089"/>
            <a:ext cx="4622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연결선: 꺾임 54">
            <a:extLst>
              <a:ext uri="{FF2B5EF4-FFF2-40B4-BE49-F238E27FC236}">
                <a16:creationId xmlns:a16="http://schemas.microsoft.com/office/drawing/2014/main" id="{2064E1B5-FC01-4A1C-62E7-B9C30E6226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26997" y="4657900"/>
            <a:ext cx="1179088" cy="838918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7FEA816-D50D-BBB3-DFEF-CFF64DCE3508}"/>
              </a:ext>
            </a:extLst>
          </p:cNvPr>
          <p:cNvSpPr txBox="1"/>
          <p:nvPr/>
        </p:nvSpPr>
        <p:spPr>
          <a:xfrm>
            <a:off x="7136000" y="5279617"/>
            <a:ext cx="3358494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플러그인 </a:t>
            </a: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(plug-in)</a:t>
            </a:r>
            <a:r>
              <a:rPr kumimoji="0" lang="ko-K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모듈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>
                <a:solidFill>
                  <a:prstClr val="black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학습 시에만 적용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051" name="직사각형 2050">
            <a:extLst>
              <a:ext uri="{FF2B5EF4-FFF2-40B4-BE49-F238E27FC236}">
                <a16:creationId xmlns:a16="http://schemas.microsoft.com/office/drawing/2014/main" id="{997A82C8-F751-CC38-7A60-25EE4B5FB4D8}"/>
              </a:ext>
            </a:extLst>
          </p:cNvPr>
          <p:cNvSpPr/>
          <p:nvPr/>
        </p:nvSpPr>
        <p:spPr>
          <a:xfrm>
            <a:off x="3316911" y="3326006"/>
            <a:ext cx="5961065" cy="126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53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E0732-58AC-FC39-7944-F8ABBAE21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71CC098-06F8-9D17-3D82-820169DDF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360DB3B-BB8E-D532-09BF-2DA15937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왜 </a:t>
            </a:r>
            <a:r>
              <a:rPr lang="ko-KR" altLang="en-US" dirty="0" err="1"/>
              <a:t>로짓</a:t>
            </a:r>
            <a:r>
              <a:rPr lang="en-US" altLang="ko-KR" dirty="0"/>
              <a:t>(logit)</a:t>
            </a:r>
            <a:r>
              <a:rPr lang="ko-KR" altLang="en-US" dirty="0"/>
              <a:t>을 조절하는가</a:t>
            </a:r>
            <a:r>
              <a:rPr lang="en-US" altLang="ko-KR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Feature space</a:t>
            </a:r>
            <a:r>
              <a:rPr lang="ko-KR" altLang="en-US" dirty="0"/>
              <a:t>의 가장 직관적인 표현</a:t>
            </a:r>
            <a:endParaRPr lang="en-US" altLang="ko-KR" dirty="0"/>
          </a:p>
          <a:p>
            <a:pPr lvl="2"/>
            <a:r>
              <a:rPr lang="ko-KR" altLang="en-US" dirty="0" err="1"/>
              <a:t>로짓</a:t>
            </a:r>
            <a:r>
              <a:rPr lang="ko-KR" altLang="en-US" dirty="0"/>
              <a:t> 벡터의 차원은 전체 클래스의 개수와 일치</a:t>
            </a:r>
            <a:endParaRPr lang="en-US" altLang="ko-KR" dirty="0"/>
          </a:p>
          <a:p>
            <a:pPr lvl="2"/>
            <a:r>
              <a:rPr lang="ko-KR" altLang="en-US" dirty="0"/>
              <a:t>각 클래스에 대한 </a:t>
            </a:r>
            <a:r>
              <a:rPr lang="en-US" altLang="ko-KR" dirty="0"/>
              <a:t>feature space</a:t>
            </a:r>
            <a:r>
              <a:rPr lang="ko-KR" altLang="en-US" dirty="0"/>
              <a:t>를 가장 마지막 단계에서 직관적으로 표현</a:t>
            </a:r>
            <a:endParaRPr lang="en-US" altLang="ko-KR" dirty="0"/>
          </a:p>
          <a:p>
            <a:pPr lvl="2"/>
            <a:r>
              <a:rPr lang="ko-KR" altLang="en-US" dirty="0"/>
              <a:t>클래스별 </a:t>
            </a:r>
            <a:r>
              <a:rPr lang="en-US" altLang="ko-KR" dirty="0"/>
              <a:t>feature space</a:t>
            </a:r>
            <a:r>
              <a:rPr lang="ko-KR" altLang="en-US" dirty="0"/>
              <a:t>의 크기에 영향을 미치는 가장 직관적인 방법이 </a:t>
            </a:r>
            <a:r>
              <a:rPr lang="en-US" altLang="ko-KR" dirty="0"/>
              <a:t>logit</a:t>
            </a:r>
            <a:r>
              <a:rPr lang="ko-KR" altLang="en-US" dirty="0"/>
              <a:t>을 조절하는 방법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r>
              <a:rPr lang="ko-KR" altLang="en-US" dirty="0" err="1"/>
              <a:t>로짓은</a:t>
            </a:r>
            <a:r>
              <a:rPr lang="ko-KR" altLang="en-US" dirty="0"/>
              <a:t> 모델이 각 픽셀에 대해 클래스별로 예측한 원시 점수</a:t>
            </a:r>
            <a:r>
              <a:rPr lang="en-US" altLang="ko-KR" dirty="0"/>
              <a:t>(raw score)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Loss</a:t>
            </a:r>
            <a:r>
              <a:rPr lang="ko-KR" altLang="en-US" dirty="0"/>
              <a:t> 계산에 대한 직접적인 영향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773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3E8B1-F526-0BB0-5A3D-E8AC6E8D6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3F57C38-F887-249D-6386-27BAF958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65" y="1886626"/>
            <a:ext cx="8794669" cy="3774379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E01E082-AFCB-D124-5846-16C303066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AF1D590-BDF8-3EBA-924E-86CB4199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BLV </a:t>
            </a:r>
            <a:r>
              <a:rPr lang="ko-KR" altLang="en-US" dirty="0"/>
              <a:t>프로세스 시각화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88644-B300-15A0-3D6D-09C2A1B023B4}"/>
              </a:ext>
            </a:extLst>
          </p:cNvPr>
          <p:cNvSpPr txBox="1"/>
          <p:nvPr/>
        </p:nvSpPr>
        <p:spPr>
          <a:xfrm>
            <a:off x="2383932" y="5455107"/>
            <a:ext cx="1364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① </a:t>
            </a:r>
            <a:r>
              <a:rPr lang="en-US" altLang="ko-KR" sz="2800" b="1" dirty="0">
                <a:solidFill>
                  <a:srgbClr val="FF0000"/>
                </a:solidFill>
              </a:rPr>
              <a:t>logit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6F72D-A4EA-8B2A-7989-BC998C59C730}"/>
              </a:ext>
            </a:extLst>
          </p:cNvPr>
          <p:cNvSpPr txBox="1"/>
          <p:nvPr/>
        </p:nvSpPr>
        <p:spPr>
          <a:xfrm>
            <a:off x="6188625" y="3557894"/>
            <a:ext cx="536585" cy="5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②</a:t>
            </a:r>
            <a:endParaRPr lang="en-US" altLang="ko-KR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90CED-7E7C-16C4-812A-3CD22CB06B6B}"/>
              </a:ext>
            </a:extLst>
          </p:cNvPr>
          <p:cNvSpPr txBox="1"/>
          <p:nvPr/>
        </p:nvSpPr>
        <p:spPr>
          <a:xfrm>
            <a:off x="8954253" y="5475777"/>
            <a:ext cx="536585" cy="5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③</a:t>
            </a:r>
            <a:endParaRPr lang="en-US" altLang="ko-KR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C87BF-71BE-EE57-E65F-A45ABA960ED3}"/>
              </a:ext>
            </a:extLst>
          </p:cNvPr>
          <p:cNvSpPr txBox="1"/>
          <p:nvPr/>
        </p:nvSpPr>
        <p:spPr>
          <a:xfrm>
            <a:off x="6922064" y="4653722"/>
            <a:ext cx="536585" cy="5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④</a:t>
            </a:r>
            <a:endParaRPr lang="en-US" altLang="ko-K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4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498CB-6F07-0F0B-7CE2-10F92244E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ED900C-FB11-12D6-6086-A50BBC2AA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9379E6A7-3B4E-CE7B-5D4C-6B205ADB3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BLV (Balanced Logit Variation)</a:t>
                </a:r>
                <a:r>
                  <a:rPr lang="ko-KR" altLang="en-US" dirty="0"/>
                  <a:t> 공식</a:t>
                </a:r>
                <a:endParaRPr lang="en-US" altLang="ko-KR" dirty="0"/>
              </a:p>
              <a:p>
                <a:pPr lvl="1"/>
                <a:r>
                  <a:rPr lang="ko-KR" altLang="en-US" u="sng" dirty="0"/>
                  <a:t>균형</a:t>
                </a:r>
                <a:r>
                  <a:rPr lang="ko-KR" altLang="en-US" dirty="0"/>
                  <a:t> 계수 계산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클래스의 희소성 측정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Notation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/>
                  <a:t> : k</a:t>
                </a:r>
                <a:r>
                  <a:rPr lang="ko-KR" altLang="en-US" dirty="0"/>
                  <a:t>번째 클래스에 속하는 픽셀의 총 개수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전체 픽셀 수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클래스가 희소할수록 큰 값을 가짐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희소성 점수</a:t>
                </a:r>
                <a:r>
                  <a:rPr lang="en-US" altLang="ko-KR" dirty="0"/>
                  <a:t>? Or </a:t>
                </a:r>
                <a:r>
                  <a:rPr lang="ko-KR" altLang="en-US" dirty="0"/>
                  <a:t>균형 가중치</a:t>
                </a:r>
                <a:r>
                  <a:rPr lang="en-US" altLang="ko-KR" dirty="0"/>
                  <a:t>?)</a:t>
                </a:r>
              </a:p>
              <a:p>
                <a:pPr lvl="2"/>
                <a:r>
                  <a:rPr lang="ko-KR" altLang="en-US" dirty="0"/>
                  <a:t>클래스 빈도에 반비례</a:t>
                </a:r>
                <a:endParaRPr lang="en-US" altLang="ko-KR" dirty="0"/>
              </a:p>
              <a:p>
                <a:pPr lvl="2"/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9379E6A7-3B4E-CE7B-5D4C-6B205ADB3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278845"/>
              </a:xfrm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94743-8350-AEDB-5D6A-80247AB343B2}"/>
                  </a:ext>
                </a:extLst>
              </p:cNvPr>
              <p:cNvSpPr txBox="1"/>
              <p:nvPr/>
            </p:nvSpPr>
            <p:spPr>
              <a:xfrm>
                <a:off x="4631131" y="2134173"/>
                <a:ext cx="2202911" cy="843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94743-8350-AEDB-5D6A-80247AB34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31" y="2134173"/>
                <a:ext cx="2202911" cy="843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2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33823</TotalTime>
  <Words>859</Words>
  <Application>Microsoft Office PowerPoint</Application>
  <PresentationFormat>와이드스크린</PresentationFormat>
  <Paragraphs>223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5" baseType="lpstr">
      <vt:lpstr>.AppleSystemUIFont</vt:lpstr>
      <vt:lpstr>KoPubWorldDotum Medium</vt:lpstr>
      <vt:lpstr>KoPubWorld돋움체 Bold</vt:lpstr>
      <vt:lpstr>KoPubWorld돋움체 Light</vt:lpstr>
      <vt:lpstr>KoPubWorld돋움체 Medium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심준현</cp:lastModifiedBy>
  <cp:revision>1691</cp:revision>
  <cp:lastPrinted>2025-07-01T03:45:12Z</cp:lastPrinted>
  <dcterms:created xsi:type="dcterms:W3CDTF">2020-01-31T06:40:47Z</dcterms:created>
  <dcterms:modified xsi:type="dcterms:W3CDTF">2025-07-08T02:53:21Z</dcterms:modified>
</cp:coreProperties>
</file>