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70" r:id="rId1"/>
  </p:sldMasterIdLst>
  <p:notesMasterIdLst>
    <p:notesMasterId r:id="rId25"/>
  </p:notesMasterIdLst>
  <p:sldIdLst>
    <p:sldId id="342" r:id="rId2"/>
    <p:sldId id="438" r:id="rId3"/>
    <p:sldId id="466" r:id="rId4"/>
    <p:sldId id="467" r:id="rId5"/>
    <p:sldId id="477" r:id="rId6"/>
    <p:sldId id="468" r:id="rId7"/>
    <p:sldId id="482" r:id="rId8"/>
    <p:sldId id="478" r:id="rId9"/>
    <p:sldId id="483" r:id="rId10"/>
    <p:sldId id="485" r:id="rId11"/>
    <p:sldId id="486" r:id="rId12"/>
    <p:sldId id="499" r:id="rId13"/>
    <p:sldId id="488" r:id="rId14"/>
    <p:sldId id="469" r:id="rId15"/>
    <p:sldId id="490" r:id="rId16"/>
    <p:sldId id="491" r:id="rId17"/>
    <p:sldId id="492" r:id="rId18"/>
    <p:sldId id="493" r:id="rId19"/>
    <p:sldId id="494" r:id="rId20"/>
    <p:sldId id="495" r:id="rId21"/>
    <p:sldId id="498" r:id="rId22"/>
    <p:sldId id="497" r:id="rId23"/>
    <p:sldId id="496" r:id="rId24"/>
  </p:sldIdLst>
  <p:sldSz cx="12192000" cy="6858000"/>
  <p:notesSz cx="6831013" cy="9853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D7D31"/>
    <a:srgbClr val="9933FF"/>
    <a:srgbClr val="391DFF"/>
    <a:srgbClr val="BA0660"/>
    <a:srgbClr val="00DCEE"/>
    <a:srgbClr val="FFFF00"/>
    <a:srgbClr val="FFFF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7" autoAdjust="0"/>
    <p:restoredTop sz="96419" autoAdjust="0"/>
  </p:normalViewPr>
  <p:slideViewPr>
    <p:cSldViewPr snapToGrid="0">
      <p:cViewPr varScale="1">
        <p:scale>
          <a:sx n="110" d="100"/>
          <a:sy n="110" d="100"/>
        </p:scale>
        <p:origin x="978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69326" y="0"/>
            <a:ext cx="2960106" cy="4943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231900"/>
            <a:ext cx="5910263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3102" y="4742051"/>
            <a:ext cx="5464810" cy="3879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69326" y="9359223"/>
            <a:ext cx="2960106" cy="4943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D2623-9877-EE06-3742-FF38B12D9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6EBB3B-CC47-3FF3-1140-024944126D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59F3E94-D740-125E-08A8-24C444DB1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90F2D9-FA05-B75A-42A4-48DB6A68D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427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5E77C-1749-5F22-858A-39EBD6EFB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BAE4E48-5735-9D6D-FFBB-7EBE29801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3CE1510-5392-19D1-4FD3-7A0FFA862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ECE386-17DA-59EB-C32A-C91418B9D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752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B42EE-FB53-A699-4065-AA840E8D0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F67C0D-A863-AAE0-AEE9-CA0332600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2EDAD4-D12A-6F81-DF10-80FCDB97B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7D1C9A-27FA-0ADE-90F2-13AF83DDC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407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CCEB2-469E-5589-CDD8-16BEB555B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F0516E1-9AA1-79D4-1BA9-2362955B4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898B19-97B5-8B67-338B-E304FC0D5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957472-F614-C7FD-258A-CD906DD74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431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A66DA-7904-4ED1-E0AD-FAB503CAA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01F93D-E094-03AD-A2C2-DBBDBCD62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16EBA1D-F1B8-8E4C-0A23-25E52C23E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2C8F3D-7D2E-F9DF-91A4-F0233B553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369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8EEAA-E427-2FF9-BD92-FBC1309D0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688D36-DD60-C959-430B-D0FD60A37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E339F7-A5E8-15E7-742D-259271D11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8C0C66-77C1-9AD2-9185-DC6C34B17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0439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50118-49D9-A1F3-64C7-AD5A7AEE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4E9E41-2EE3-0653-70F9-D588682DF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F9D5B97-E7F8-0B91-3D74-11A2E3D8E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FD4DD38-B9B6-B942-E256-974A69CEB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38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01F46-61AB-CACA-CD08-9B98F865A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41C701F-7535-C412-EA59-42EC8D0DD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54B029-4AE6-B9A0-373A-D8767571F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560BAB-534A-7E24-A086-817FF1EE9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895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CC319-4455-93B5-8DD9-107150166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632CE3-693A-DA71-5024-2561E67DD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76C041-05E1-CEB9-20D3-38BA2B27D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C87614-0704-CB07-8ECF-EE08A8F71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9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7A58D-87C9-4C0F-A1AC-C6C4C8B0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1F6ACB-925F-643F-7A48-8A7A4DFE0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E2F7A1-F8BF-980E-563A-364D6A5B7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1B0A884-EF38-C4CB-D71E-80B0E0E63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1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28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2ECC-F107-26D1-C52F-3CD3403BF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F987FC-7C29-A245-3193-B9B0E1A12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F58711-965F-7DCA-C315-DDFDF5FD8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B29CC2-23E2-CC9B-8995-A54DA8EA4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278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2AB1B-62AD-531B-59C0-0178A230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B6CDD-EBD3-DBB0-6B79-DA0BD261C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B181307-8BD4-ADD0-1270-17EC4D9C7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A20DC6-924B-5C1C-D983-A5EDA0AA4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845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91D8-FA59-714D-0E4A-93BDE60A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9C6106-DE7D-417A-80A4-25717D03C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AB9BA5-D2B9-BD7C-897C-E23EE752E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F4DE1B-1BDE-C837-322B-00BA391FC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068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4609-012F-D40D-95BA-9EA69EE6C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CCBBE2-C373-BB08-9779-B97CB156E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26288B-3002-B75F-32FA-F9334AF22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A679C1-DC68-2C91-F656-4919A0598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75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68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87774-3816-357A-6FAA-A2DAE8B7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DB79E6-E36D-0360-6414-D8BD10A5B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985E5B3-2228-37CB-E282-24A3998E3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2039C1-3D3D-9907-8BFB-61EDDE712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19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329B5-FAF6-953F-2F51-67376F3A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BF19B2-CD2E-0564-3B3F-9C09E8208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A2A417B-A522-75EE-1B3F-C8A5B8D5A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9BE54D-FD43-5573-13CA-506238BDD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07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046A4-F860-D817-76C3-47E8BA04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FE4AE9-0E1C-A783-111C-BDC6FDC71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1161BA-DBF2-586B-C1B7-CC935380C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E9D440-ED89-9322-4453-30141F44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817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EE66-F6FD-30D3-DADB-9F2295E5C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D7C333-12B5-EBEE-C8D3-141226C26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CB7C05-ADC1-86C2-DB9D-6DC41AE10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FBD5C7-CA39-62E7-023F-C7BF5CDCE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66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6C1CD-B588-203F-BE3B-D90885FF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0AD0ECE-5C12-4C99-D8CE-0EBAA6CBC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CF6285-B42A-516A-2BC7-11418755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SAM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 나온 후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medical domain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</a:t>
            </a:r>
            <a:r>
              <a:rPr lang="ko-KR" altLang="en-US" sz="12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확장시키려는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여러 방향의 연구들을 소개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E09D23-86DF-74AA-EA42-A34E484C8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176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C3F0-6D0F-ED74-FED2-8F0C8AA8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CBC2978-7251-EB18-477C-8EF78E78E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8094A19-784C-B6AD-6518-F01BE6221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507B6A-9C2E-99C9-E396-90D14B0EE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65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8E84F63-7CCD-07EF-3438-3E099D167A4C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3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24534B9-F27E-C9F1-B4B8-4953910C4A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3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8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ACAA8C2-C318-BBA5-5457-622C5FA6C1D3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9FF9CA2F-B90E-73A8-4657-017E82C69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5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5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8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8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2025-07-29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661" r:id="rId14"/>
    <p:sldLayoutId id="2147483662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 Multichannel CT and Radiomics-Guided </a:t>
            </a:r>
            <a:b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CNN-</a:t>
            </a:r>
            <a:r>
              <a:rPr lang="en-US" altLang="ko-KR" sz="3200" b="1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ViT</a:t>
            </a:r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(</a:t>
            </a:r>
            <a:r>
              <a:rPr lang="en-US" altLang="ko-KR" sz="3200" b="1" spc="-150" dirty="0" err="1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RadCT-CNNViT</a:t>
            </a:r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 Ensemble Network </a:t>
            </a:r>
            <a:b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32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for Diagnosis of Pulmonary Sarcoidosis</a:t>
            </a:r>
          </a:p>
          <a:p>
            <a:pPr algn="ctr"/>
            <a:r>
              <a:rPr lang="en-US" altLang="ko-KR" sz="2000" b="1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[MDPI (diagnostics), 2024]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2025.07.29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Sun-Woo Pi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6E370-621F-70A3-3826-D0671425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E95E89E-3039-9223-798D-1074D8915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 err="1"/>
                  <a:t>RadCT-CNNViT</a:t>
                </a:r>
                <a:endParaRPr lang="en-US" altLang="ko-KR" dirty="0"/>
              </a:p>
              <a:p>
                <a:pPr lvl="1"/>
                <a:r>
                  <a:rPr lang="en-US" altLang="ko-KR" dirty="0"/>
                  <a:t>CNN</a:t>
                </a: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병변의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Detail (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모양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경계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내부 질감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포착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7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개의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3D Convolution Block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으로 구성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최종 출력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Dims : 768</a:t>
                </a:r>
              </a:p>
              <a:p>
                <a:pPr marL="457200" lvl="1" indent="0">
                  <a:buNone/>
                </a:pPr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 err="1"/>
                  <a:t>ViT</a:t>
                </a:r>
                <a:endParaRPr lang="en-US" altLang="ko-KR" dirty="0"/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병변의 전반적 분포와 위치 관계 파악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16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16 Patch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로 분할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12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개의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Transformer Block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으로 구성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최종 출력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Dims : 768</a:t>
                </a:r>
              </a:p>
              <a:p>
                <a:pPr lvl="1"/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E95E89E-3039-9223-798D-1074D8915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BD9C4961-D2B5-4137-C545-917AF3CD3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  <p:pic>
        <p:nvPicPr>
          <p:cNvPr id="5" name="그림 4" descr="텍스트, 스크린샷, 그래픽 디자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F4B1A5-07D5-BDA7-8F82-317416C79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23" y="1389836"/>
            <a:ext cx="6081954" cy="1584027"/>
          </a:xfrm>
          <a:prstGeom prst="rect">
            <a:avLst/>
          </a:prstGeom>
        </p:spPr>
      </p:pic>
      <p:pic>
        <p:nvPicPr>
          <p:cNvPr id="10" name="그림 9" descr="텍스트, 스크린샷, 폰트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F1A94F-87A4-5FB1-84F1-4AB0FE54F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38" y="3884138"/>
            <a:ext cx="6413976" cy="17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EDE05-CDE0-6EC5-F20D-A8E15A33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D9103C9-1D92-18F1-EFED-0B2F01FFF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Extracting Radiomics Texture</a:t>
                </a:r>
              </a:p>
              <a:p>
                <a:pPr lvl="1"/>
                <a:r>
                  <a:rPr lang="en-US" altLang="ko-KR" dirty="0"/>
                  <a:t>CT </a:t>
                </a:r>
                <a:r>
                  <a:rPr lang="ko-KR" altLang="en-US" dirty="0"/>
                  <a:t>영상의 미세 질감 패턴을 정량화</a:t>
                </a:r>
                <a:endParaRPr lang="en-US" altLang="ko-KR" dirty="0"/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CT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볼륨 전체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(</a:t>
                </a:r>
                <a:r>
                  <a:rPr lang="en-US" altLang="ko-KR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RoI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지정 없음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.)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에서 </a:t>
                </a:r>
                <a:r>
                  <a:rPr lang="en-US" altLang="ko-KR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Haralick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Texture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특징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8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종 계산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8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개의 서로 다른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3D Texture Map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생성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64) CT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볼륨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64) 3D Texture Map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Cluster Prominence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Cluster Shade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Correlation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Energy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Entropy</a:t>
                </a:r>
              </a:p>
              <a:p>
                <a:pPr lvl="4"/>
                <a:r>
                  <a:rPr lang="en-US" altLang="ko-KR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Haralick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Correlation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Inertia</a:t>
                </a:r>
              </a:p>
              <a:p>
                <a:pPr lvl="4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Inverse Difference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D9103C9-1D92-18F1-EFED-0B2F01FFF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9095E9A3-50E1-202F-F383-4A2D23EB8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491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A6F6A-013C-1203-5437-6BA572C1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04E425C-9E09-5E11-6630-0601D395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Extracting Radiomics Texture</a:t>
            </a:r>
          </a:p>
          <a:p>
            <a:pPr lvl="1"/>
            <a:r>
              <a:rPr lang="en-US" altLang="ko-KR" dirty="0" err="1"/>
              <a:t>Haralick</a:t>
            </a:r>
            <a:r>
              <a:rPr lang="en-US" altLang="ko-KR" dirty="0"/>
              <a:t> Texture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GLCM (Gray-Level Co-occurrence Matrix)</a:t>
            </a: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이미지 내에서 특정 밝기 값을 갖는 픽셀 쌍이 얼마나 자주 나타나는지를 행렬 형태로 표현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예시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(4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Gray-Level [0, 1, 2, 3]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구성된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 x 4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크기의 이미지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32A8F656-F83C-679B-E2D9-34E67EC95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  <p:pic>
        <p:nvPicPr>
          <p:cNvPr id="4" name="그림 3" descr="도표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423D8F-70B4-EBCB-2591-CA1F04A69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33" y="3499502"/>
            <a:ext cx="471553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F36C-59B0-75D8-6464-A31580C25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054371C-EEE0-8F67-6B50-A59C26364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623" y="1026160"/>
                <a:ext cx="11640457" cy="5278845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/>
                  <a:t>Extracting Radiomics Texture</a:t>
                </a:r>
              </a:p>
              <a:p>
                <a:pPr lvl="1"/>
                <a:r>
                  <a:rPr lang="en-US" altLang="ko-KR" dirty="0"/>
                  <a:t>8</a:t>
                </a:r>
                <a:r>
                  <a:rPr lang="ko-KR" altLang="en-US" dirty="0"/>
                  <a:t>개의 후보 </a:t>
                </a:r>
                <a:r>
                  <a:rPr lang="en-US" altLang="ko-KR" dirty="0"/>
                  <a:t>Texture Map </a:t>
                </a:r>
                <a:r>
                  <a:rPr lang="ko-KR" altLang="en-US" dirty="0"/>
                  <a:t>중 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폐 </a:t>
                </a:r>
                <a:r>
                  <a:rPr lang="ko-KR" altLang="en-US" dirty="0" err="1"/>
                  <a:t>사르코이드증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vs </a:t>
                </a:r>
                <a:r>
                  <a:rPr lang="ko-KR" altLang="en-US" dirty="0"/>
                  <a:t>폐암</a:t>
                </a:r>
                <a:r>
                  <a:rPr lang="en-US" altLang="ko-KR" dirty="0"/>
                  <a:t>) </a:t>
                </a:r>
                <a:r>
                  <a:rPr lang="ko-KR" altLang="en-US" dirty="0"/>
                  <a:t>구분을 제일 잘 해내는 </a:t>
                </a:r>
                <a:r>
                  <a:rPr lang="en-US" altLang="ko-KR" dirty="0"/>
                  <a:t>Texture Map </a:t>
                </a:r>
                <a:r>
                  <a:rPr lang="ko-KR" altLang="en-US" dirty="0"/>
                  <a:t>선정</a:t>
                </a:r>
                <a:endParaRPr lang="en-US" altLang="ko-KR" dirty="0"/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각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Texture Map (256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64)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을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(16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16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16)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크기의 작은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3D Patch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로 나눔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(256 / 16)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(256 / 16)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(64 / 16) = 1,024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개의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(16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16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16) Size Patch</a:t>
                </a: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각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Texture Map,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각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Patch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들의 평균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표준편차를 계산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8(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개의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Texture Map) x 2(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평균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표준편차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) = 16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차원의 특징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Vector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16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차원의 특징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Vector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를 이용하여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Random Forest classifier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를 학습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폐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사르코이드증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vs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폐암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</a:t>
                </a:r>
              </a:p>
              <a:p>
                <a:pPr lvl="3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학습된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Random Forest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가 어떤 특징을 가장 중요하게 사용했는지를 평가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by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Gini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Impurity(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지니 불순도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감소량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4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불순도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: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노드에 여러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Class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의 데이터가 얼마나 섞여 있느냐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?</a:t>
                </a:r>
              </a:p>
              <a:p>
                <a:pPr lvl="4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감소량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: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어떤 특징으로 데이터를 구분하였을 때 불순도가 제일 낮아지느냐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?</a:t>
                </a:r>
              </a:p>
              <a:p>
                <a:pPr lvl="3"/>
                <a:r>
                  <a:rPr lang="en-US" altLang="ko-KR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Haralick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Correlation – Texture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Map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선정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4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B054371C-EEE0-8F67-6B50-A59C26364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623" y="1026160"/>
                <a:ext cx="11640457" cy="5278845"/>
              </a:xfrm>
              <a:blipFill>
                <a:blip r:embed="rId3"/>
                <a:stretch>
                  <a:fillRect l="-36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FE041416-0B1E-A662-527E-58ECBFC8B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  <p:pic>
        <p:nvPicPr>
          <p:cNvPr id="4" name="그림 3" descr="텍스트, 도표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447162-4B08-031E-080A-A4A17D4C0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06" y="3481641"/>
            <a:ext cx="3300399" cy="33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00B6F-CB09-7CA7-CEAB-2BC709A7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바퀴, 자동차 부품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1915C0-55A1-31DD-BF3A-129B8E3A2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22" y="3429000"/>
            <a:ext cx="6504356" cy="3339736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C73179-D78D-297C-CD75-4C0DA6D35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RadCT-CNNViT</a:t>
            </a:r>
            <a:endParaRPr lang="en-US" altLang="ko-KR" dirty="0"/>
          </a:p>
          <a:p>
            <a:pPr lvl="1"/>
            <a:r>
              <a:rPr lang="en-US" altLang="ko-KR" dirty="0"/>
              <a:t>CT</a:t>
            </a:r>
            <a:r>
              <a:rPr lang="ko-KR" altLang="en-US" dirty="0"/>
              <a:t>와 </a:t>
            </a:r>
            <a:r>
              <a:rPr lang="en-US" altLang="ko-KR" dirty="0"/>
              <a:t>Radiomics Texture Map (</a:t>
            </a:r>
            <a:r>
              <a:rPr lang="en-US" altLang="ko-KR" dirty="0" err="1"/>
              <a:t>Haralick</a:t>
            </a:r>
            <a:r>
              <a:rPr lang="en-US" altLang="ko-KR" dirty="0"/>
              <a:t> Correlation)</a:t>
            </a:r>
            <a:r>
              <a:rPr lang="ko-KR" altLang="en-US" dirty="0"/>
              <a:t>을 다중 </a:t>
            </a:r>
            <a:r>
              <a:rPr lang="en-US" altLang="ko-KR" dirty="0"/>
              <a:t>Channel</a:t>
            </a:r>
            <a:r>
              <a:rPr lang="ko-KR" altLang="en-US" dirty="0"/>
              <a:t>로 입력 받음</a:t>
            </a:r>
            <a:endParaRPr lang="en-US" altLang="ko-KR" dirty="0"/>
          </a:p>
          <a:p>
            <a:pPr lvl="1"/>
            <a:r>
              <a:rPr lang="ko-KR" altLang="en-US" dirty="0"/>
              <a:t>두 개의 독립적 네트워크에서 각각 특징을 추출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 (768 Dims)</a:t>
            </a:r>
          </a:p>
          <a:p>
            <a:pPr lvl="2"/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(768 Dims)</a:t>
            </a:r>
          </a:p>
          <a:p>
            <a:pPr lvl="1"/>
            <a:r>
              <a:rPr lang="ko-KR" altLang="en-US" dirty="0"/>
              <a:t>각 특징을 융합하여 최종 분류에 사용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768 + 768 = 1536 Dims</a:t>
            </a: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5CA227C1-FA1A-9602-5BD8-48BC116B8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7760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2DA3C-5432-84E2-C578-F4CA3465D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F22B36D-3A6D-C44D-53D1-0891C8D6A1CA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C7223E-D8FF-24C7-6741-A98BB42F27C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Experiments and Results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B4C405-D6BF-ED29-DDFE-175C92F19611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C1EE5E5C-E2E7-AF4D-F4D7-A654E723C57C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053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8433C-F565-78F2-2E6D-2A11BD3B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342799-0AB9-3028-4F23-2D136577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Ablation Study</a:t>
            </a:r>
          </a:p>
          <a:p>
            <a:pPr lvl="1"/>
            <a:r>
              <a:rPr lang="en-US" altLang="ko-KR" dirty="0"/>
              <a:t>Network Architectures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</a:t>
            </a:r>
          </a:p>
          <a:p>
            <a:pPr lvl="2"/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ViT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CNNViT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(Fusion)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dirty="0"/>
              <a:t>Input Data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CT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Radiomics (Rad)</a:t>
            </a: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Multichannel CT-Radiomics (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RadCT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6C83F2D4-0A3B-D630-4815-2140A10F0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07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EAAB3-4C4C-ABC0-6796-3D43CEDA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도표, 라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8ED210-A4E0-310B-7632-E9DE5DCE2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27" y="1604186"/>
            <a:ext cx="8438216" cy="422765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483B4F-7B09-C826-EF35-DA32E40D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Loss Graph</a:t>
            </a:r>
          </a:p>
          <a:p>
            <a:pPr lvl="1"/>
            <a:r>
              <a:rPr lang="ko-KR" altLang="en-US" dirty="0"/>
              <a:t>불안정한 수렴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(A) : CT-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ViT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(B) : CT-CNN</a:t>
            </a: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dirty="0"/>
              <a:t>안정적 수렴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(C) : CT-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CNNViT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(D) : Rad-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CNNViT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‘Radiomics’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라는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Navigation</a:t>
            </a:r>
          </a:p>
          <a:p>
            <a:pPr lvl="3"/>
            <a:r>
              <a:rPr lang="en-US" altLang="ko-KR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(E) : </a:t>
            </a:r>
            <a:r>
              <a:rPr lang="en-US" altLang="ko-KR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RadCT-CNNViT</a:t>
            </a:r>
            <a:endParaRPr lang="en-US" altLang="ko-KR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C6C2EF92-8E5B-39C2-D029-4B7E22FA7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4D9FDDD-BDBD-92DD-D28C-3D7762B3E0F8}"/>
              </a:ext>
            </a:extLst>
          </p:cNvPr>
          <p:cNvSpPr/>
          <p:nvPr/>
        </p:nvSpPr>
        <p:spPr>
          <a:xfrm>
            <a:off x="7813235" y="3665582"/>
            <a:ext cx="2880891" cy="21662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46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C5546-F963-FB6A-A6BF-189741A96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18F6BD-5070-1D98-0FCF-7AF3E5E3D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Performance</a:t>
            </a:r>
          </a:p>
          <a:p>
            <a:pPr lvl="1"/>
            <a:r>
              <a:rPr lang="ko-KR" altLang="en-US" dirty="0"/>
              <a:t>단독 </a:t>
            </a:r>
            <a:r>
              <a:rPr lang="en-US" altLang="ko-KR" dirty="0"/>
              <a:t>Model (CNN or </a:t>
            </a:r>
            <a:r>
              <a:rPr lang="en-US" altLang="ko-KR" dirty="0" err="1"/>
              <a:t>ViT</a:t>
            </a:r>
            <a:r>
              <a:rPr lang="en-US" altLang="ko-KR" dirty="0"/>
              <a:t>)  &lt;  CNN-</a:t>
            </a:r>
            <a:r>
              <a:rPr lang="en-US" altLang="ko-KR" dirty="0" err="1"/>
              <a:t>ViT</a:t>
            </a:r>
            <a:r>
              <a:rPr lang="en-US" altLang="ko-KR" dirty="0"/>
              <a:t> Ensemble</a:t>
            </a:r>
          </a:p>
          <a:p>
            <a:pPr lvl="1"/>
            <a:r>
              <a:rPr lang="ko-KR" altLang="en-US" dirty="0"/>
              <a:t>단독 </a:t>
            </a:r>
            <a:r>
              <a:rPr lang="en-US" altLang="ko-KR" dirty="0"/>
              <a:t>Data (CT or Rad) &lt; CT + Rad Multichannel</a:t>
            </a: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F81D9DA2-2B25-F3DA-9A1B-99AE002EF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pic>
        <p:nvPicPr>
          <p:cNvPr id="5" name="그림 4" descr="텍스트, 스크린샷, 폰트, 화이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D15CC0-8B16-5FFD-E542-57BB29949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92" y="2892319"/>
            <a:ext cx="11100865" cy="290506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AAA0669-945F-6B51-9F85-BB5F5D553D62}"/>
              </a:ext>
            </a:extLst>
          </p:cNvPr>
          <p:cNvSpPr/>
          <p:nvPr/>
        </p:nvSpPr>
        <p:spPr>
          <a:xfrm>
            <a:off x="740230" y="5355772"/>
            <a:ext cx="10615748" cy="365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880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892B0-EE52-64C2-9C9F-012F785B2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4E8522-64D5-2DA6-1253-529E8F3E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Confusion Matrix</a:t>
            </a:r>
          </a:p>
          <a:p>
            <a:pPr lvl="1"/>
            <a:r>
              <a:rPr lang="en-US" altLang="ko-KR" dirty="0" err="1"/>
              <a:t>Pulmon</a:t>
            </a:r>
            <a:r>
              <a:rPr lang="en-US" altLang="ko-KR" dirty="0"/>
              <a:t>. </a:t>
            </a:r>
            <a:r>
              <a:rPr lang="en-US" altLang="ko-KR" dirty="0" err="1"/>
              <a:t>Sarc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폐 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사르코이드증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dirty="0"/>
              <a:t>Malignant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폐암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dirty="0"/>
              <a:t>(A) : CT-</a:t>
            </a:r>
            <a:r>
              <a:rPr lang="en-US" altLang="ko-KR" dirty="0" err="1"/>
              <a:t>ViT</a:t>
            </a:r>
            <a:endParaRPr lang="en-US" altLang="ko-KR" dirty="0"/>
          </a:p>
          <a:p>
            <a:pPr lvl="1"/>
            <a:r>
              <a:rPr lang="en-US" altLang="ko-KR" dirty="0"/>
              <a:t>(B) : CT-CNN</a:t>
            </a:r>
          </a:p>
          <a:p>
            <a:pPr lvl="1"/>
            <a:r>
              <a:rPr lang="en-US" altLang="ko-KR" dirty="0"/>
              <a:t>(C) : CT-</a:t>
            </a:r>
            <a:r>
              <a:rPr lang="en-US" altLang="ko-KR" dirty="0" err="1"/>
              <a:t>CNNViT</a:t>
            </a:r>
            <a:endParaRPr lang="en-US" altLang="ko-KR" dirty="0"/>
          </a:p>
          <a:p>
            <a:pPr lvl="1"/>
            <a:r>
              <a:rPr lang="en-US" altLang="ko-KR" dirty="0"/>
              <a:t>(D) : Rad-</a:t>
            </a:r>
            <a:r>
              <a:rPr lang="en-US" altLang="ko-KR" dirty="0" err="1"/>
              <a:t>CNNViT</a:t>
            </a:r>
            <a:endParaRPr lang="en-US" altLang="ko-KR" dirty="0"/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(E) : </a:t>
            </a:r>
            <a:r>
              <a:rPr lang="en-US" altLang="ko-KR" dirty="0" err="1">
                <a:solidFill>
                  <a:srgbClr val="FF0000"/>
                </a:solidFill>
              </a:rPr>
              <a:t>RadCT-CNNViT</a:t>
            </a:r>
            <a:endParaRPr lang="en-US" altLang="ko-KR" dirty="0">
              <a:solidFill>
                <a:srgbClr val="FF0000"/>
              </a:solidFill>
            </a:endParaRPr>
          </a:p>
          <a:p>
            <a:pPr lvl="1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9D865797-1320-1274-04C7-37F91E78B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pic>
        <p:nvPicPr>
          <p:cNvPr id="4" name="그림 3" descr="텍스트, 도표, 스크린샷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AF980D-D4FB-B86C-BA31-B3B72C0FC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00" y="1184057"/>
            <a:ext cx="8716232" cy="527884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E2F58A5-B756-CF41-39E9-36E003F82A6C}"/>
              </a:ext>
            </a:extLst>
          </p:cNvPr>
          <p:cNvSpPr/>
          <p:nvPr/>
        </p:nvSpPr>
        <p:spPr>
          <a:xfrm>
            <a:off x="7898674" y="3805647"/>
            <a:ext cx="2934789" cy="26572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113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78527FE-1B74-E341-79EB-877263DC6C9D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FA0518-F440-3D88-9632-3E60F247AC88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Introduction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F1561F-75E0-0F9A-9800-9A0B63259CFE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E57E940-6336-5F59-AEBF-AC2B20A1A594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02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1214-D397-A401-2C98-D238A7094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F5D606-CA9D-A3FC-2852-B63A95346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ROC Curve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18530910-3941-18E0-85DD-D2A453980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pic>
        <p:nvPicPr>
          <p:cNvPr id="5" name="그림 4" descr="텍스트, 도표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E47D65-4D9C-CBA1-6DA9-3C162054D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89" y="1533454"/>
            <a:ext cx="6924021" cy="504266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D7D999D-B91F-A45E-16B3-0C153A8D6E9B}"/>
              </a:ext>
            </a:extLst>
          </p:cNvPr>
          <p:cNvSpPr/>
          <p:nvPr/>
        </p:nvSpPr>
        <p:spPr>
          <a:xfrm>
            <a:off x="7062651" y="5779588"/>
            <a:ext cx="2307771" cy="24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6671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3E43-105E-D2D2-8BC9-C9F4BE90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768D62-A5D5-E298-ED7B-25BF412E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CAM &amp; </a:t>
            </a:r>
            <a:r>
              <a:rPr lang="en-US" altLang="ko-KR" dirty="0" err="1"/>
              <a:t>ViT</a:t>
            </a:r>
            <a:r>
              <a:rPr lang="en-US" altLang="ko-KR" dirty="0"/>
              <a:t> Rollout</a:t>
            </a:r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en-US" altLang="ko-KR" dirty="0"/>
              <a:t>A)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폐 </a:t>
            </a:r>
            <a:r>
              <a:rPr lang="ko-KR" altLang="en-US" dirty="0" err="1"/>
              <a:t>사르코이드증</a:t>
            </a:r>
            <a:endParaRPr lang="en-US" altLang="ko-KR" dirty="0"/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(B) :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폐암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B5E95871-8D96-5A1B-1490-0642F1CB7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Experiments and Results</a:t>
            </a:r>
            <a:endParaRPr lang="ko-KR" altLang="en-US" dirty="0"/>
          </a:p>
        </p:txBody>
      </p:sp>
      <p:pic>
        <p:nvPicPr>
          <p:cNvPr id="4" name="그림 3" descr="스크린샷, 텍스트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CB08454-2857-E55A-39D7-E38BB56F5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85" y="1166949"/>
            <a:ext cx="8331429" cy="53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8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E2AA2-84DE-AB86-A6E8-2B39D2F3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042A10C-E95F-1A04-6836-FBA97C85B3F5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11196A-7EF6-B3D2-7CA5-DCF9D93EBD61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Discussion and Conclusions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3D2152-5F8D-D90C-4662-C15F304EA298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DD01A5BF-1493-8FAF-E6CD-50BB98F48AB5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3651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4F33-CA4A-8D6B-85FC-F5487E6A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5A946D-7CEB-B4EF-B39A-6F272DC9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614331" cy="5696857"/>
          </a:xfrm>
        </p:spPr>
        <p:txBody>
          <a:bodyPr>
            <a:normAutofit/>
          </a:bodyPr>
          <a:lstStyle/>
          <a:p>
            <a:r>
              <a:rPr lang="en-US" altLang="ko-KR" dirty="0"/>
              <a:t>Discussion and Conclusion</a:t>
            </a:r>
          </a:p>
          <a:p>
            <a:pPr lvl="1"/>
            <a:r>
              <a:rPr lang="en-US" altLang="ko-KR" dirty="0" err="1"/>
              <a:t>RadCT-CNNViT</a:t>
            </a:r>
            <a:r>
              <a:rPr lang="en-US" altLang="ko-KR" dirty="0"/>
              <a:t> </a:t>
            </a:r>
            <a:r>
              <a:rPr lang="ko-KR" altLang="en-US" dirty="0"/>
              <a:t>제안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Local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‘CNN’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Global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’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결합하고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여기에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Hint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역할을 하는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‘Radiomics Map’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더함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CT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영상만으로는 알 수 없는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숨겨진 정보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Radiomics Map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이 제공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0.93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Accuracy, 0.97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AUC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라는 높은 성능 달성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Radiomics Feature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추출할 때 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RoI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 필요 없음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실제 임상 환경에 적용하거나 다른 질병으로 확장하기 용이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Limitations</a:t>
            </a:r>
          </a:p>
          <a:p>
            <a:pPr lvl="1"/>
            <a:r>
              <a:rPr lang="ko-KR" altLang="en-US" dirty="0"/>
              <a:t>더 많은 병원의 데이터로 검증하여 일반화 성능을 높일 필요 존재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향후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사르코이드증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vs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결핵</a:t>
            </a:r>
            <a:r>
              <a:rPr lang="en-US" altLang="ko-KR" dirty="0"/>
              <a:t> vs </a:t>
            </a:r>
            <a:r>
              <a:rPr lang="ko-KR" altLang="en-US" dirty="0"/>
              <a:t>폐렴</a:t>
            </a:r>
            <a:r>
              <a:rPr lang="en-US" altLang="ko-KR" dirty="0"/>
              <a:t>’</a:t>
            </a:r>
            <a:r>
              <a:rPr lang="ko-KR" altLang="en-US" dirty="0"/>
              <a:t> 같은 더 복잡한 다중 </a:t>
            </a:r>
            <a:r>
              <a:rPr lang="en-US" altLang="ko-KR" dirty="0"/>
              <a:t>Class </a:t>
            </a:r>
            <a:r>
              <a:rPr lang="ko-KR" altLang="en-US" dirty="0"/>
              <a:t>문제로 확장</a:t>
            </a:r>
            <a:endParaRPr lang="en-US" altLang="ko-KR" dirty="0"/>
          </a:p>
          <a:p>
            <a:pPr lvl="1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모델 복잡성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모델이 다소 무거워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경량화에 대한 고민이 필요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92942C84-992B-E86E-BE9E-9F20E416B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Discussion and Conclusions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29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사르코이드증(Sarcoidosis, 유육종증) | 메디톡">
            <a:extLst>
              <a:ext uri="{FF2B5EF4-FFF2-40B4-BE49-F238E27FC236}">
                <a16:creationId xmlns:a16="http://schemas.microsoft.com/office/drawing/2014/main" id="{599A62E6-931A-188A-E78D-9EFAA722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34" y="3104915"/>
            <a:ext cx="4505495" cy="2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E0C542-54DB-C485-0145-F85282661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>
            <a:normAutofit/>
          </a:bodyPr>
          <a:lstStyle/>
          <a:p>
            <a:r>
              <a:rPr lang="en-US" altLang="ko-KR" dirty="0"/>
              <a:t>Pulmonary sarcoidosis (</a:t>
            </a:r>
            <a:r>
              <a:rPr lang="ko-KR" altLang="en-US" dirty="0"/>
              <a:t>폐 </a:t>
            </a:r>
            <a:r>
              <a:rPr lang="ko-KR" altLang="en-US" dirty="0" err="1"/>
              <a:t>사르코이드증</a:t>
            </a:r>
            <a:r>
              <a:rPr lang="en-US" altLang="ko-KR" dirty="0"/>
              <a:t>[</a:t>
            </a:r>
            <a:r>
              <a:rPr lang="ko-KR" altLang="en-US" dirty="0"/>
              <a:t>유육종증</a:t>
            </a:r>
            <a:r>
              <a:rPr lang="en-US" altLang="ko-KR" dirty="0"/>
              <a:t>])</a:t>
            </a:r>
          </a:p>
          <a:p>
            <a:pPr lvl="1"/>
            <a:r>
              <a:rPr lang="ko-KR" altLang="en-US" dirty="0"/>
              <a:t>폐에 </a:t>
            </a:r>
            <a:r>
              <a:rPr lang="en-US" altLang="ko-KR" dirty="0"/>
              <a:t>Granuloma(</a:t>
            </a:r>
            <a:r>
              <a:rPr lang="ko-KR" altLang="en-US" dirty="0" err="1"/>
              <a:t>육아종</a:t>
            </a:r>
            <a:r>
              <a:rPr lang="en-US" altLang="ko-KR" dirty="0"/>
              <a:t>)</a:t>
            </a:r>
            <a:r>
              <a:rPr lang="ko-KR" altLang="en-US" dirty="0"/>
              <a:t>이 형성되는 원인 불명의 </a:t>
            </a:r>
            <a:r>
              <a:rPr lang="en-US" altLang="ko-KR" dirty="0"/>
              <a:t>Interstitial Lung Disease(</a:t>
            </a:r>
            <a:r>
              <a:rPr lang="ko-KR" altLang="en-US" dirty="0" err="1"/>
              <a:t>간질성</a:t>
            </a:r>
            <a:r>
              <a:rPr lang="ko-KR" altLang="en-US" dirty="0"/>
              <a:t> 폐 질환</a:t>
            </a:r>
            <a:r>
              <a:rPr lang="en-US" altLang="ko-KR" dirty="0"/>
              <a:t>, ILD)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육아종은 폐 외의 다른 장기에도 영향을 미칠 수 있지만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대부분이 폐에서 발생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임상적 문제</a:t>
            </a:r>
            <a:endParaRPr lang="en-US" altLang="ko-KR" dirty="0"/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마른 기침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호흡 곤란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가슴 통증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감기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기관지염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폐렴 등과 같은 호흡기 질환과 매우 유사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초기에 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사르코이드증임을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특정하기 어려움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4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진단까지 평균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개월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최대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년 이상 소요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진단 지연 시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비가역적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Pulmonary Fibrosis(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폐섬유종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진행 가능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43DE8292-53DC-074C-C5A4-7C3044F79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254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F7DA4-3772-CC29-2065-3D59B05A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631E34-13EC-CE83-E900-BC979B78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731691"/>
          </a:xfrm>
        </p:spPr>
        <p:txBody>
          <a:bodyPr>
            <a:normAutofit/>
          </a:bodyPr>
          <a:lstStyle/>
          <a:p>
            <a:r>
              <a:rPr lang="en-US" altLang="ko-KR" dirty="0"/>
              <a:t>Pulmonary sarcoidosis (</a:t>
            </a:r>
            <a:r>
              <a:rPr lang="ko-KR" altLang="en-US" dirty="0"/>
              <a:t>폐 </a:t>
            </a:r>
            <a:r>
              <a:rPr lang="ko-KR" altLang="en-US" dirty="0" err="1"/>
              <a:t>사르코이드증</a:t>
            </a:r>
            <a:r>
              <a:rPr lang="en-US" altLang="ko-KR" dirty="0"/>
              <a:t>[</a:t>
            </a:r>
            <a:r>
              <a:rPr lang="ko-KR" altLang="en-US" dirty="0"/>
              <a:t>유육종증</a:t>
            </a:r>
            <a:r>
              <a:rPr lang="en-US" altLang="ko-KR" dirty="0"/>
              <a:t>])</a:t>
            </a:r>
          </a:p>
          <a:p>
            <a:pPr lvl="1"/>
            <a:r>
              <a:rPr lang="ko-KR" altLang="en-US" dirty="0"/>
              <a:t>진단의 어려움</a:t>
            </a:r>
            <a:endParaRPr lang="en-US" altLang="ko-KR" dirty="0"/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표준 진단법 부재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확진을 위한 명확한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‘Gold-Standard’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검사 없음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영상의학적 모호성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Chest(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흉부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 CT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소견이 폐암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타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ILD,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등과 매우 유사하여 감별이 어려움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전문 인력 의존성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정확한 판독을 위해 숙련된 흉부 영상의학과 전문의 필요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4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의료 소외 지역에서는 접근성 낮음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4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목표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r>
              <a:rPr lang="ko-KR" altLang="en-US" dirty="0"/>
              <a:t>폐 </a:t>
            </a:r>
            <a:r>
              <a:rPr lang="ko-KR" altLang="en-US" dirty="0" err="1"/>
              <a:t>사르코이드증</a:t>
            </a:r>
            <a:r>
              <a:rPr lang="en-US" altLang="ko-KR" dirty="0"/>
              <a:t>(PS)</a:t>
            </a:r>
            <a:r>
              <a:rPr lang="ko-KR" altLang="en-US" dirty="0"/>
              <a:t> </a:t>
            </a:r>
            <a:r>
              <a:rPr lang="en-US" altLang="ko-KR" dirty="0"/>
              <a:t>vs </a:t>
            </a:r>
            <a:r>
              <a:rPr lang="ko-KR" altLang="en-US" dirty="0"/>
              <a:t>폐암 </a:t>
            </a:r>
            <a:r>
              <a:rPr lang="en-US" altLang="ko-KR" dirty="0"/>
              <a:t>(</a:t>
            </a:r>
            <a:r>
              <a:rPr lang="en-US" altLang="ko-KR" dirty="0" err="1"/>
              <a:t>LCa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영상의학적으로 소견이 유사한 두 질병을 </a:t>
            </a:r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딥러닝을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통해 감별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F06ABF26-3EC5-BE48-C27F-B431D7E60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5" name="그림 4" descr="원, 만화 영화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710C79-79F2-45C6-65CD-F9BB759DC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90" y="1432129"/>
            <a:ext cx="4393950" cy="45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0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3B84B-7ADC-B07A-EE44-551853B7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7DD2FF3-0CAE-4037-2C4C-4FB78B2CBE99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57FFEE-65BC-A46F-7C5D-48A5CB551844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Related Work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D6280A-6202-20E2-B5EA-523712C94A27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5F0132F1-4795-7335-D6C7-43AFD5E73215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20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8A8B-FB9B-BB30-230D-2EB86C4F6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58B6F1-C895-FDA8-3919-3A3E4068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52287"/>
            <a:ext cx="11332755" cy="5805713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기존 연구 동향</a:t>
            </a:r>
            <a:endParaRPr lang="en-US" altLang="ko-KR" dirty="0"/>
          </a:p>
          <a:p>
            <a:pPr lvl="1"/>
            <a:r>
              <a:rPr lang="en-US" altLang="ko-KR" dirty="0"/>
              <a:t>Deep Learning </a:t>
            </a:r>
            <a:r>
              <a:rPr lang="ko-KR" altLang="en-US" dirty="0"/>
              <a:t>기반 분류</a:t>
            </a:r>
            <a:endParaRPr lang="en-US" altLang="ko-KR" dirty="0"/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기반 분류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영상으로부터 병변에 대한 특징을 자동으로 학습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4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일반적으로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Local feature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학습에 강하지만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Global context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파악에 약함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4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Dataset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대한 의존성이 높고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과적합의 위험 존재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Vision Transformer(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ViT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기반 분류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Self-Attention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Image patch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간의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Long-range dependency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학습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4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대규모 데이터셋이 없으면 학습이 불안정하며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CNN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에 비해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Local feature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포착 능력 부족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endParaRPr lang="en-US" altLang="ko-KR" dirty="0"/>
          </a:p>
          <a:p>
            <a:pPr lvl="1"/>
            <a:r>
              <a:rPr lang="en-US" altLang="ko-KR" dirty="0"/>
              <a:t>Radiomics</a:t>
            </a:r>
            <a:r>
              <a:rPr lang="ko-KR" altLang="en-US" dirty="0"/>
              <a:t> 기반 분류</a:t>
            </a:r>
            <a:endParaRPr lang="en-US" altLang="ko-KR" dirty="0"/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수학적 특징 추출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+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전통적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ML Classifier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(SVM,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Random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Forest,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등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</a:p>
          <a:p>
            <a:pPr lvl="3"/>
            <a:r>
              <a:rPr lang="ko-KR" altLang="en-US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확산성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질환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4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병변이 하나의 종양과 같이 특정 한 부분에 국한되지 않고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조직 전반에 걸쳐 넓게 퍼져 있음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4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Radiomics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특징 추출을 위한 명확한 </a:t>
            </a:r>
            <a:r>
              <a:rPr lang="en-US" altLang="ko-KR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RoI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설정이 어려움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0C8A5C59-E212-CFC2-A49B-E945E9ED4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11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91E2-EAD4-4A2D-D65C-BEEB2251B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FEDD03-54E0-6196-194F-EBF6DD93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635897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Research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Gaps</a:t>
            </a:r>
          </a:p>
          <a:p>
            <a:pPr lvl="1"/>
            <a:r>
              <a:rPr lang="en-US" altLang="ko-KR" dirty="0"/>
              <a:t>(Radiomics</a:t>
            </a:r>
            <a:r>
              <a:rPr lang="ko-KR" altLang="en-US" dirty="0"/>
              <a:t> </a:t>
            </a:r>
            <a:r>
              <a:rPr lang="en-US" altLang="ko-KR" dirty="0"/>
              <a:t>+ Deep Learning) Feature Fusion</a:t>
            </a: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기존의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Radiomics-CNN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결합 연구는 주로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Late Fusion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방식을 사용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3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각각 독립적으로 추출된 두 특징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Vector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분류 직전에 결합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4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Radiomics feature</a:t>
            </a:r>
          </a:p>
          <a:p>
            <a:pPr lvl="4"/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CNN feature</a:t>
            </a: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1828800" lvl="4" indent="0">
              <a:buNone/>
            </a:pP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본 연구는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3D Radiomics Map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Volume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형태의 입력 채널로 직접 활용하는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Early-Intermediate Fusion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방식 제안</a:t>
            </a:r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2"/>
            <a:endParaRPr lang="en-US" altLang="ko-KR" dirty="0"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lvl="1"/>
            <a:endParaRPr lang="en-US" altLang="ko-KR" dirty="0"/>
          </a:p>
        </p:txBody>
      </p:sp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DFF08C5A-0C11-0C47-7175-AAFB3C291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pic>
        <p:nvPicPr>
          <p:cNvPr id="4" name="그림 3" descr="텍스트, 스크린샷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AB06B2-02A7-1A07-54F3-900D0EAA0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30" y="2274008"/>
            <a:ext cx="5259784" cy="341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8CC46-D3E3-A6FA-0736-F49AA633B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4E4CC9-7316-F8BB-B176-2201E5948AE8}"/>
              </a:ext>
            </a:extLst>
          </p:cNvPr>
          <p:cNvGrpSpPr/>
          <p:nvPr/>
        </p:nvGrpSpPr>
        <p:grpSpPr>
          <a:xfrm>
            <a:off x="333786" y="2011194"/>
            <a:ext cx="8536236" cy="1533222"/>
            <a:chOff x="333786" y="2011194"/>
            <a:chExt cx="8536236" cy="1533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47ECF7C-C24D-5EC1-43B7-9F878B063FA0}"/>
                </a:ext>
              </a:extLst>
            </p:cNvPr>
            <p:cNvSpPr txBox="1"/>
            <p:nvPr/>
          </p:nvSpPr>
          <p:spPr>
            <a:xfrm>
              <a:off x="339048" y="2198669"/>
              <a:ext cx="85309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Materials and Methods</a:t>
              </a:r>
              <a:endParaRPr lang="ko-KR" altLang="en-US" sz="4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0C0F91-C79E-031D-0105-D75FEE45EC39}"/>
                </a:ext>
              </a:extLst>
            </p:cNvPr>
            <p:cNvSpPr txBox="1"/>
            <p:nvPr/>
          </p:nvSpPr>
          <p:spPr>
            <a:xfrm>
              <a:off x="519036" y="3028890"/>
              <a:ext cx="8350985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ko-KR" sz="2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3FB028F8-E3AF-FE2B-234A-7F71677EB147}"/>
                </a:ext>
              </a:extLst>
            </p:cNvPr>
            <p:cNvCxnSpPr/>
            <p:nvPr/>
          </p:nvCxnSpPr>
          <p:spPr>
            <a:xfrm>
              <a:off x="333786" y="2011194"/>
              <a:ext cx="1632031" cy="0"/>
            </a:xfrm>
            <a:prstGeom prst="line">
              <a:avLst/>
            </a:prstGeom>
            <a:ln w="38100">
              <a:solidFill>
                <a:srgbClr val="3E3E3E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091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2033-5EDE-01F8-1AC6-41E125DC3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2E43DB2-8404-FAF9-8C23-09DA9BACA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 dirty="0"/>
                  <a:t>Dataset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and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Pre-Processing</a:t>
                </a:r>
              </a:p>
              <a:p>
                <a:pPr lvl="1"/>
                <a:r>
                  <a:rPr lang="en-US" altLang="ko-KR" dirty="0"/>
                  <a:t>Dataset</a:t>
                </a: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폐 </a:t>
                </a:r>
                <a:r>
                  <a:rPr lang="ko-KR" altLang="en-US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사르코이드증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(PS) : 126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건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Albany Medical College</a:t>
                </a: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폐암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(</a:t>
                </a:r>
                <a:r>
                  <a:rPr lang="en-US" altLang="ko-KR" dirty="0" err="1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LCa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) : 93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건</a:t>
                </a:r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TCIA LIDC-IDRI Public Archive</a:t>
                </a:r>
              </a:p>
              <a:p>
                <a:pPr lvl="2"/>
                <a:endParaRPr lang="en-US" altLang="ko-KR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  <a:p>
                <a:pPr lvl="1"/>
                <a:r>
                  <a:rPr lang="en-US" altLang="ko-KR" dirty="0"/>
                  <a:t>Pre-Processing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3D CT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볼륨을 폐 영역 중심으로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Center crop</a:t>
                </a:r>
              </a:p>
              <a:p>
                <a:pPr lvl="2"/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모든 볼륨을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(512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512 x D)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256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64) </a:t>
                </a:r>
                <a:r>
                  <a:rPr lang="ko-KR" altLang="en-US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크기로 </a:t>
                </a:r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Resize</a:t>
                </a:r>
              </a:p>
              <a:p>
                <a:pPr lvl="2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Min-Max Norm</a:t>
                </a:r>
              </a:p>
              <a:p>
                <a:pPr lvl="3"/>
                <a:r>
                  <a:rPr lang="en-US" altLang="ko-KR" dirty="0"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(-1000, 400)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2E43DB2-8404-FAF9-8C23-09DA9BACA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6" t="-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C1D31B4B-5356-F086-0E7D-D3E7501A1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037" y="0"/>
            <a:ext cx="11339177" cy="624423"/>
          </a:xfrm>
        </p:spPr>
        <p:txBody>
          <a:bodyPr>
            <a:normAutofit/>
          </a:bodyPr>
          <a:lstStyle/>
          <a:p>
            <a:r>
              <a:rPr lang="en-US" altLang="ko-KR" dirty="0"/>
              <a:t>Materials and Methods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66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27720</TotalTime>
  <Words>1175</Words>
  <Application>Microsoft Office PowerPoint</Application>
  <PresentationFormat>와이드스크린</PresentationFormat>
  <Paragraphs>235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4" baseType="lpstr">
      <vt:lpstr>KoPubWorld돋움체 Bold</vt:lpstr>
      <vt:lpstr>KoPubWorld돋움체 Medium</vt:lpstr>
      <vt:lpstr>KoPub돋움체 Bold</vt:lpstr>
      <vt:lpstr>Malgun Gothic Semilight</vt:lpstr>
      <vt:lpstr>맑은 고딕</vt:lpstr>
      <vt:lpstr>Arial</vt:lpstr>
      <vt:lpstr>Calibri</vt:lpstr>
      <vt:lpstr>Calibri Light</vt:lpstr>
      <vt:lpstr>Cambria Math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Sunwoo Pi</cp:lastModifiedBy>
  <cp:revision>2596</cp:revision>
  <cp:lastPrinted>2025-01-14T03:48:33Z</cp:lastPrinted>
  <dcterms:created xsi:type="dcterms:W3CDTF">2020-01-31T06:40:47Z</dcterms:created>
  <dcterms:modified xsi:type="dcterms:W3CDTF">2025-07-29T02:54:04Z</dcterms:modified>
</cp:coreProperties>
</file>