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6.xml" ContentType="application/inkml+xml"/>
  <Override PartName="/ppt/notesSlides/notesSlide1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2.xml" ContentType="application/vnd.openxmlformats-officedocument.presentationml.notesSlide+xml"/>
  <Override PartName="/ppt/ink/ink10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5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16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40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3"/>
  </p:notesMasterIdLst>
  <p:handoutMasterIdLst>
    <p:handoutMasterId r:id="rId24"/>
  </p:handoutMasterIdLst>
  <p:sldIdLst>
    <p:sldId id="342" r:id="rId2"/>
    <p:sldId id="813" r:id="rId3"/>
    <p:sldId id="352" r:id="rId4"/>
    <p:sldId id="854" r:id="rId5"/>
    <p:sldId id="845" r:id="rId6"/>
    <p:sldId id="805" r:id="rId7"/>
    <p:sldId id="795" r:id="rId8"/>
    <p:sldId id="857" r:id="rId9"/>
    <p:sldId id="869" r:id="rId10"/>
    <p:sldId id="846" r:id="rId11"/>
    <p:sldId id="861" r:id="rId12"/>
    <p:sldId id="860" r:id="rId13"/>
    <p:sldId id="838" r:id="rId14"/>
    <p:sldId id="862" r:id="rId15"/>
    <p:sldId id="863" r:id="rId16"/>
    <p:sldId id="864" r:id="rId17"/>
    <p:sldId id="865" r:id="rId18"/>
    <p:sldId id="852" r:id="rId19"/>
    <p:sldId id="867" r:id="rId20"/>
    <p:sldId id="806" r:id="rId21"/>
    <p:sldId id="38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80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900"/>
    <a:srgbClr val="FF40FF"/>
    <a:srgbClr val="FFFFFF"/>
    <a:srgbClr val="000000"/>
    <a:srgbClr val="3E3E3E"/>
    <a:srgbClr val="CD0F41"/>
    <a:srgbClr val="D5B186"/>
    <a:srgbClr val="DCDACC"/>
    <a:srgbClr val="00286F"/>
    <a:srgbClr val="D9D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80844" autoAdjust="0"/>
  </p:normalViewPr>
  <p:slideViewPr>
    <p:cSldViewPr snapToGrid="0" showGuides="1">
      <p:cViewPr varScale="1">
        <p:scale>
          <a:sx n="110" d="100"/>
          <a:sy n="110" d="100"/>
        </p:scale>
        <p:origin x="420" y="114"/>
      </p:cViewPr>
      <p:guideLst>
        <p:guide pos="3817"/>
        <p:guide orient="horz" pos="777"/>
        <p:guide pos="483"/>
        <p:guide pos="3500"/>
        <p:guide pos="4180"/>
        <p:guide pos="7197"/>
        <p:guide orient="horz" pos="6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2025-08-05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5:01:32.8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1151 24575,'80'1'0,"91"-3"0,-146 0 0,1-1 0,-1-2 0,0 0 0,40-15 0,126-57 0,-148 57 0,-2-3 0,-1-1 0,0-2 0,-2-1 0,-2-2 0,64-65 0,41-30 0,38-65 0,109-51 0,-284 237 0,27-22 0,2 2 0,0 2 0,48-25 0,-33 25 0,105-45 0,-128 58 0,-1 1 0,1 1 0,0 2 0,42-4 0,-47 7 0,9-1 0,1 1 0,56 7 0,-77-5 0,-1 1 0,1 1 0,0-1 0,0 1 0,-1 1 0,0-1 0,0 1 0,0 1 0,0 0 0,-1 0 0,1 0 0,-1 1 0,11 11 0,-1 5 0,-1 0 0,0 0 0,-2 2 0,-1 0 0,-1 0 0,-1 2 0,9 26 0,-11-19 0,-2 0 0,4 35 0,3 14 0,23 73-1365,-34-139-5461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5:31:02.89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5529 961 0,'-2'37'0,"-5"1"0,-3-1 0,-5 1 0,-4-1 0,-4 0 0,-5-1 0,-3 0 0,-5 0 0,-3-1 0,-5 0 0,-3-1 0,-4-1 0,-4-1 0,-4 0 0,-3-1 0,-3-1 0,-4-1 0,-3-1 0,-4 0 0,-2-2 0,-3-1 0,-3-1 0,-3-1 0,-2-2 0,-2-1 0,-3 0 0,-1-3 0,-3 0 0,-2-2 0,-1-1 0,-1-2 0,-2-1 0,-1-2 0,-1 0 0,-1-3 0,-1-1 0,0-1 0,0-2 0,0-1 0,-1-2 0,1-1 0,0-2 0,0-1 0,1-1 0,1-3 0,1 0 0,1-2 0,2-1 0,1-2 0,1-1 0,2-2 0,3 0 0,1-3 0,3 0 0,2-1 0,2-2 0,3-1 0,3-1 0,3-1 0,2-2 0,4 0 0,3-1 0,4-1 0,3-1 0,3-1 0,4 0 0,4-1 0,4-1 0,3-1 0,5 0 0,3-1 0,5 0 0,3 0 0,5-1 0,4 0 0,4-1 0,5 1 0,3-1 0,5 1 0,4-1 0,5 0 0,3 1 0,5-1 0,4 1 0,4 0 0,5 1 0,3 0 0,5 0 0,3 1 0,5 0 0,3 1 0,4 1 0,4 1 0,4 0 0,3 1 0,3 1 0,4 1 0,3 1 0,4 0 0,2 2 0,3 1 0,3 1 0,3 1 0,2 2 0,2 1 0,3 0 0,1 3 0,3 0 0,2 2 0,1 1 0,1 2 0,2 1 0,1 2 0,1 0 0,1 3 0,1 1 0,0 1 0,0 2 0,1 1 0,-1 2 0,0 1 0,0 2 0,0 1 0,-1 1 0,-1 3 0,-1 0 0,-1 2 0,-2 1 0,-1 2 0,-1 1 0,-2 2 0,-3 0 0,-1 3 0,-3 0 0,-2 1 0,-2 2 0,-3 1 0,-3 1 0,-3 1 0,-2 2 0,-4 0 0,-3 1 0,-4 1 0,-3 1 0,-3 1 0,-4 0 0,-4 1 0,-4 1 0,-3 1 0,-5 0 0,-3 1 0,-5 0 0,-3 0 0,-5 1 0,-4 0 0,-4 1 0,-5-1 0,-3 1 0,-5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6:57:33.08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0,'2541'0'0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6:57:39.08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0,'5806'49'0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6:57:42.14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0,'2759'0'0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4T06:57:45.33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1,'4'2,"-1"1,1 0,-1-1,1 0,0 0,0 0,0-1,0 1,0-1,0 0,1 0,-1 0,5 0,66 1,-50-3,2346 0,-2329 3,49 9,28 1,-74-8,-29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6:57:47.85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0 121 0,'5733'-121'0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6:58:05.216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0,'2736'0'0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6:58:14.04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0,'5637'25'0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6:58:16.586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0,'2686'0'0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7:07:46.24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0,'10531'0'0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5:01:33.9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1 227 24575,'11'0'0,"0"1"0,0 0 0,0 1 0,0 0 0,0 0 0,0 2 0,-1-1 0,1 1 0,-1 0 0,0 1 0,0 1 0,-1-1 0,1 1 0,15 14 0,46 39 0,-70-58 0,-1-1 0,1 1 0,-1-1 0,1 0 0,0 1 0,-1-1 0,1 0 0,0 1 0,-1-1 0,1 0 0,0 0 0,-1 0 0,1 0 0,0 0 0,-1 0 0,1 0 0,0 0 0,0 0 0,-1 0 0,1 0 0,0 0 0,-1 0 0,1 0 0,0-1 0,-1 1 0,1 0 0,0 0 0,-1-1 0,1 1 0,0-1 0,16-23 0,1-34 0,-17 55 0,57-242-1365,-54 223-5461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7:07:51.18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 0,'10583'-27'0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7:07:55.115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0,'10610'53'0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7:08:03.17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0,'10848'0'0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7:08:09.26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0,'11034'0'0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7:08:19.76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79 0,'5424'-79'0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7:08:22.83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0,'5319'0'0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7:08:30.59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0,'4868'0'0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7:08:34.92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0,'4895'53'0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7:24:46.058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274 1 24575,'-20'2'0,"-1"0"0,1 2 0,0 0 0,0 1 0,1 1 0,-1 1 0,1 1 0,0 1 0,1 0 0,-32 23 0,48-31 0,-1 1 0,1 0 0,0 0 0,0 0 0,0 0 0,0 0 0,0 0 0,0 1 0,1-1 0,-1 0 0,1 1 0,-1 0 0,0 2 0,2-3 0,-1-1 0,1 1 0,0 0 0,0-1 0,0 1 0,0-1 0,0 1 0,0 0 0,1-1 0,-1 1 0,1-1 0,-1 1 0,1-1 0,-1 1 0,1-1 0,0 0 0,1 3 0,4 3 0,1 0 0,-1-1 0,1 1 0,0-2 0,1 1 0,13 7 0,-2-1 0,23 18-1365,-24-19-5461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7:24:47.530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0 1 24575,'11'2'0,"0"0"0,0 1 0,-1 0 0,0 1 0,1 0 0,-1 1 0,-1 0 0,16 11 0,-10-7 0,13 10 0,-1 1 0,-1 1 0,0 1 0,-2 2 0,-1 0 0,-1 1 0,-1 2 0,21 34 0,-29-39 0,-1 1 0,0 0 0,-2 0 0,-1 1 0,-1 0 0,-1 1 0,6 39 0,-8-22 0,-2-1 0,-1 1 0,-8 79 0,2-97 0,0 1 0,-2 0 0,-1-1 0,-1 0 0,0-1 0,-2 1 0,-1-2 0,-1 0 0,-1 0 0,0-1 0,-2 0 0,-1-2 0,0 1 0,-27 23 0,34-36-124,-1 0 0,-1-1 0,1 0 0,-1 0 0,0-1 0,0 0-1,-1-1 1,1 0 0,-1-1 0,-16 2 0,8-2-6702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5:01:36.4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2628 868 24575,'-3'-24'0,"0"0"0,-1 1 0,-2-1 0,-1 1 0,0 0 0,-16-33 0,-8-25 0,14 29 0,-3-15 0,-3 1 0,-3 1 0,-41-73 0,57 125 0,-1 0 0,-1 0 0,0 1 0,-1 0 0,0 1 0,-1 1 0,0 0 0,0 1 0,-1 0 0,0 1 0,-29-10 0,-20 0 0,-2 3 0,0 3 0,0 3 0,-1 3 0,0 2 0,-102 9 0,151-3 0,1 0 0,-1 2 0,1 0 0,0 1 0,0 0 0,0 1 0,-22 13 0,1 2 0,-66 49 0,68-39 0,0 2 0,2 1 0,-41 54 0,-3 2 0,-11 19 0,60-70 0,-63 64 0,-33 16 0,35-31 0,-151 115 0,213-183 0,-27 21 0,-2-2 0,-2-2 0,-107 48 0,133-77-1365,19-6-5461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7:24:50.901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39 1 24575,'0'19'0,"-2"0"0,0 0 0,-1-1 0,-1 1 0,-1-1 0,-10 26 0,14-41 0,0 0 0,0 0 0,0 0 0,0 0 0,0 0 0,0 0 0,1 0 0,0 0 0,-1 0 0,1 0 0,0 0 0,1 0 0,-1 0 0,0 0 0,1 0 0,0 1 0,0-2 0,2 7 0,0-6 0,0 0 0,0 0 0,0 0 0,0 0 0,1 0 0,0 0 0,-1-1 0,1 0 0,0 0 0,0 0 0,0 0 0,8 2 0,163 51-1365,-157-51-5461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7:24:54.676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274 1 24575,'-20'2'0,"-1"0"0,1 2 0,0 0 0,0 1 0,1 1 0,-1 1 0,1 1 0,0 1 0,1 0 0,-32 23 0,48-31 0,-1 1 0,1 0 0,0 0 0,0 0 0,0 0 0,0 0 0,0 0 0,0 1 0,1-1 0,-1 0 0,1 1 0,-1 0 0,0 2 0,2-3 0,-1-1 0,1 1 0,0 0 0,0-1 0,0 1 0,0-1 0,0 1 0,0 0 0,1-1 0,-1 1 0,1-1 0,-1 1 0,1-1 0,-1 1 0,1-1 0,0 0 0,1 3 0,4 3 0,1 0 0,-1-1 0,1 1 0,0-2 0,1 1 0,13 7 0,-2-1 0,23 18-1365,-24-19-5461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7:24:54.677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0 1 24575,'11'2'0,"0"0"0,0 1 0,-1 0 0,0 1 0,1 0 0,-1 1 0,-1 0 0,16 11 0,-10-7 0,13 10 0,-1 1 0,-1 1 0,0 1 0,-2 2 0,-1 0 0,-1 1 0,-1 2 0,21 34 0,-29-39 0,-1 1 0,0 0 0,-2 0 0,-1 1 0,-1 0 0,-1 1 0,6 39 0,-8-22 0,-2-1 0,-1 1 0,-8 79 0,2-97 0,0 1 0,-2 0 0,-1-1 0,-1 0 0,0-1 0,-2 1 0,-1-2 0,-1 0 0,-1 0 0,0-1 0,-2 0 0,-1-2 0,0 1 0,-27 23 0,34-36-124,-1 0 0,-1-1 0,1 0 0,-1 0 0,0-1 0,0 0-1,-1-1 1,1 0 0,-1-1 0,-16 2 0,8-2-6702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7:24:54.678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39 1 24575,'0'19'0,"-2"0"0,0 0 0,-1-1 0,-1 1 0,-1-1 0,-10 26 0,14-41 0,0 0 0,0 0 0,0 0 0,0 0 0,0 0 0,0 0 0,1 0 0,0 0 0,-1 0 0,1 0 0,0 0 0,1 0 0,-1 0 0,0 0 0,1 0 0,0 1 0,0-2 0,2 7 0,0-6 0,0 0 0,0 0 0,0 0 0,0 0 0,1 0 0,0 0 0,-1-1 0,1 0 0,0 0 0,0 0 0,0 0 0,8 2 0,163 51-1365,-157-51-5461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7:25:00.971"/>
    </inkml:context>
    <inkml:brush xml:id="br0">
      <inkml:brushProperty name="width" value="0.05" units="cm"/>
      <inkml:brushProperty name="height" value="0.05" units="cm"/>
      <inkml:brushProperty name="color" value="#00F900"/>
    </inkml:brush>
  </inkml:definitions>
  <inkml:trace contextRef="#ctx0" brushRef="#br0">274 1 24575,'-20'2'0,"-1"0"0,1 2 0,0 0 0,0 1 0,1 1 0,-1 1 0,1 1 0,0 1 0,1 0 0,-32 23 0,48-31 0,-1 1 0,1 0 0,0 0 0,0 0 0,0 0 0,0 0 0,0 0 0,0 1 0,1-1 0,-1 0 0,1 1 0,-1 0 0,0 2 0,2-3 0,-1-1 0,1 1 0,0 0 0,0-1 0,0 1 0,0-1 0,0 1 0,0 0 0,1-1 0,-1 1 0,1-1 0,-1 1 0,1-1 0,-1 1 0,1-1 0,0 0 0,1 3 0,4 3 0,1 0 0,-1-1 0,1 1 0,0-2 0,1 1 0,13 7 0,-2-1 0,23 18-1365,-24-19-5461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7:25:00.972"/>
    </inkml:context>
    <inkml:brush xml:id="br0">
      <inkml:brushProperty name="width" value="0.05" units="cm"/>
      <inkml:brushProperty name="height" value="0.05" units="cm"/>
      <inkml:brushProperty name="color" value="#00F900"/>
    </inkml:brush>
  </inkml:definitions>
  <inkml:trace contextRef="#ctx0" brushRef="#br0">0 1 24575,'11'2'0,"0"0"0,0 1 0,-1 0 0,0 1 0,1 0 0,-1 1 0,-1 0 0,16 11 0,-10-7 0,13 10 0,-1 1 0,-1 1 0,0 1 0,-2 2 0,-1 0 0,-1 1 0,-1 2 0,21 34 0,-29-39 0,-1 1 0,0 0 0,-2 0 0,-1 1 0,-1 0 0,-1 1 0,6 39 0,-8-22 0,-2-1 0,-1 1 0,-8 79 0,2-97 0,0 1 0,-2 0 0,-1-1 0,-1 0 0,0-1 0,-2 1 0,-1-2 0,-1 0 0,-1 0 0,0-1 0,-2 0 0,-1-2 0,0 1 0,-27 23 0,34-36-124,-1 0 0,-1-1 0,1 0 0,-1 0 0,0-1 0,0 0-1,-1-1 1,1 0 0,-1-1 0,-16 2 0,8-2-6702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7:25:00.973"/>
    </inkml:context>
    <inkml:brush xml:id="br0">
      <inkml:brushProperty name="width" value="0.05" units="cm"/>
      <inkml:brushProperty name="height" value="0.05" units="cm"/>
      <inkml:brushProperty name="color" value="#00F900"/>
    </inkml:brush>
  </inkml:definitions>
  <inkml:trace contextRef="#ctx0" brushRef="#br0">39 1 24575,'0'19'0,"-2"0"0,0 0 0,-1-1 0,-1 1 0,-1-1 0,-10 26 0,14-41 0,0 0 0,0 0 0,0 0 0,0 0 0,0 0 0,0 0 0,1 0 0,0 0 0,-1 0 0,1 0 0,0 0 0,1 0 0,-1 0 0,0 0 0,1 0 0,0 1 0,0-2 0,2 7 0,0-6 0,0 0 0,0 0 0,0 0 0,0 0 0,1 0 0,0 0 0,-1-1 0,1 0 0,0 0 0,0 0 0,0 0 0,8 2 0,163 51-1365,-157-51-5461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7:36:08.21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0,'1151'0'0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7:36:17.15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0,'706'0'0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7:36:33.34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0,'6628'0'0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5:01:38.06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120 1 24575,'-1'4'0,"1"1"0,-1-1 0,0 1 0,0 0 0,0-1 0,-1 0 0,1 1 0,-1-1 0,0 0 0,-1 0 0,1 0 0,-5 5 0,-41 45 0,11-14 0,36-39 0,0-1 0,0 1 0,0-1 0,1 1 0,-1 0 0,0 0 0,1-1 0,-1 1 0,1 0 0,-1 0 0,1 0 0,-1 0 0,1 0 0,0 0 0,-1 0 0,1-1 0,0 1 0,0 0 0,0 0 0,0 0 0,0 0 0,0 0 0,0 0 0,0 0 0,0 0 0,0 0 0,0 0 0,0 0 0,1 0 0,-1 0 0,0 0 0,1 0 0,-1 0 0,1 0 0,-1-1 0,1 1 0,0 0 0,-1 0 0,1 0 0,0-1 0,-1 1 0,1 0 0,0-1 0,0 1 0,-1-1 0,1 1 0,0-1 0,0 1 0,0-1 0,0 0 0,0 1 0,0-1 0,0 0 0,0 0 0,0 0 0,0 0 0,0 1 0,0-1 0,1-1 0,11 3 0,0-1 0,1-1 0,19-2 0,-22 1 0,194-1-1365,-190 2-5461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8:00:24.10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0 24575,'5'0'0,"5"5"0,2 5 0,3 2 0,4 3 0,2 4 0,-1 3 0,-1-3 0,-2 1 0,-5-3-8191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5:01:39.4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0 257 24575,'2'-4'0,"-1"-1"0,1 0 0,0 1 0,1-1 0,-1 1 0,1 0 0,0 0 0,0 0 0,4-5 0,4-5 0,4-8 0,-1 0 0,-1-1 0,16-39 0,-27 56 10,1 1 0,1-1 0,-1 1 0,1 0 0,-1 0 0,9-8 0,5-7-1445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5:42:14.217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0 556 24575,'1'-13'0,"0"1"0,1-1 0,0 0 0,1 1 0,0 0 0,10-22 0,40-73 0,-14 32 0,-28 52 0,1 1 0,1 0 0,0 1 0,2 0 0,19-21 0,-22 30 0,1 0 0,0 0 0,1 1 0,0 1 0,1 0 0,0 1 0,1 0 0,0 1 0,0 1 0,17-5 0,-29 12 1,0-1-1,0 1 1,0-1-1,0 1 1,0 0-1,0 1 0,0-1 1,0 1-1,0-1 1,0 1-1,-1 0 1,1 1-1,0-1 1,0 1-1,-1 0 1,1-1-1,-1 2 1,0-1-1,1 0 1,-1 1-1,0-1 0,0 1 1,-1 0-1,1 0 1,2 4-1,6 9-4,-2 0 0,0 0 1,-1 1-1,8 26 0,-9-25-449,0-1 1,15 27-1,-11-28-6373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05:23:07.98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0,'2725'0'0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4T05:34:11.27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1,'89'1,"116"16,-202-16,30 3,1 2,58 18,-77-18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4T05:34:12.944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0,'4'0,"6"0,5 0,4 0,7 5,3 0,1 1,0-2,2 3,1 0,-2-1,-2-1,-2-2,-1-1,-1-2,-1 0,-4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2025-08-05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세미나용 발표자료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– </a:t>
            </a:r>
            <a:r>
              <a:rPr lang="ko-KR" altLang="en-US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학부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Department of Computer Science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– 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대학원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5790E-B31A-D441-4DC7-C272DD0B9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99CA3C0-0B9C-2DD7-5669-9E5C261CEF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256D14C-2580-7F8F-F814-68C40DFF0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2EE02B5-B212-147E-4B83-1C7F959362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7569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EA619-EB29-9EB6-3447-01BE037D3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5D60256-CABC-4289-E9A0-70F943BB07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8E34916-AE50-933F-0072-BA0AD2B4D1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AFF93B-E570-6095-F97C-0D73ECB42B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960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6BA23-E51A-A83B-7377-E0CB032B2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08950F-C1A5-3313-B87F-F53A512E60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4CC112A-D781-AC49-156E-7BC400F66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FD61F5-438E-E7DE-45FC-18748DB36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0958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45516-F142-364B-06C6-FBB5B434C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68E1788-D305-B284-5F53-29F93D18F8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0375" y="1231900"/>
            <a:ext cx="5910263" cy="3325813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F6FB6B4-36AC-FA49-05BE-88563296F3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세미나용 발표자료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– </a:t>
            </a:r>
            <a:r>
              <a:rPr lang="ko-KR" altLang="en-US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학부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Department of Computer Science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– 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대학원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F13C12-5DA7-A5EF-C4F8-57CCE40FBD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805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A7CB9-A606-DF36-0D20-32885DC0B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5BA0C8B-6AD5-DF8C-E446-A6841A1DF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806CB6F-D5F9-DDCD-E91E-3ED0B4B5C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D21671E-BC29-5FF0-BB20-E39F98539D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2414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89E74-E3B1-A956-6473-1A1499187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28F6DC7-4523-5046-CE1E-07DA72ADB8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AEF6BFD-DCAF-CD87-EF7A-27A2DCF83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80CB399-95D2-99FF-1778-930FAA1EB4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3778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F216E-6661-FA28-358D-377FCE648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95BF6A-13FE-C95C-62DC-C3A9F1F391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1B7193B-B651-8FC7-96F7-A5A33A3C7E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5C0071C-5151-EF10-D3B1-E500D4B3A1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8760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F8203-CD71-BEDE-3FF2-E07BE523D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EBEE832-9A01-BA2C-4A17-5666B369DC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0375" y="1231900"/>
            <a:ext cx="5910263" cy="3325813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1F76DB0-1BD4-E2CC-8042-B8F9656FEA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세미나용 발표자료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– </a:t>
            </a:r>
            <a:r>
              <a:rPr lang="ko-KR" altLang="en-US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학부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Department of Computer Science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– 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대학원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9CBEF8A-390F-350B-376A-99592F7C4B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3338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0395A-F847-D606-7483-EBE020DCC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A8105DF-9869-2B81-9301-49B79690B7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738A33E-0D13-5DDD-8613-57BF2A1D7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975EF59-B518-FCB4-EECA-99132B2729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1271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BB0CA-13DD-23B7-194C-DE08A13E0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50C8F06-39D0-2D78-4B69-77A8F9B085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80FF673-FE46-6048-0635-EB40EA5D9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746A83-8387-49D3-A916-6CC91281B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7852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09C4D-8BD6-F0CE-2F52-643AF399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BFBBD12-CAE4-DD21-0290-9784D0E16E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0375" y="1231900"/>
            <a:ext cx="5910263" cy="3325813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82B53C4-DB44-D3E9-5A9B-12F324A788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C7ABBD9-5372-7273-BB09-A7710D5C5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781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45516-F142-364B-06C6-FBB5B434C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68E1788-D305-B284-5F53-29F93D18F8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0375" y="1231900"/>
            <a:ext cx="5910263" cy="3325813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F6FB6B4-36AC-FA49-05BE-88563296F3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세미나용 발표자료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– </a:t>
            </a:r>
            <a:r>
              <a:rPr lang="ko-KR" altLang="en-US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학부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Department of Computer Science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– 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대학원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F13C12-5DA7-A5EF-C4F8-57CCE40FBD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805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본 연구에서는 초음파 영상의 한계점들을 극복하기 위해</a:t>
            </a:r>
            <a:r>
              <a:rPr lang="en-US" altLang="ko-KR" dirty="0"/>
              <a:t>, </a:t>
            </a:r>
            <a:r>
              <a:rPr lang="ko-KR" altLang="en-US" dirty="0"/>
              <a:t>교차 </a:t>
            </a:r>
            <a:r>
              <a:rPr lang="ko-KR" altLang="en-US" dirty="0" err="1"/>
              <a:t>모달리티</a:t>
            </a:r>
            <a:r>
              <a:rPr lang="ko-KR" altLang="en-US" dirty="0"/>
              <a:t> 정렬</a:t>
            </a:r>
            <a:r>
              <a:rPr lang="en-US" altLang="ko-KR" dirty="0"/>
              <a:t>(Cross-Modality Alignment)</a:t>
            </a:r>
            <a:r>
              <a:rPr lang="ko-KR" altLang="en-US" dirty="0"/>
              <a:t>과 </a:t>
            </a:r>
            <a:r>
              <a:rPr lang="en-US" altLang="ko-KR" dirty="0"/>
              <a:t>Two-way Cross-Attention</a:t>
            </a:r>
            <a:r>
              <a:rPr lang="ko-KR" altLang="en-US" dirty="0"/>
              <a:t>을 기반으로 한 </a:t>
            </a:r>
            <a:r>
              <a:rPr lang="en-US" altLang="ko-KR" b="1" dirty="0"/>
              <a:t>Auto-Prompt </a:t>
            </a:r>
            <a:r>
              <a:rPr lang="ko-KR" altLang="en-US" b="1" dirty="0"/>
              <a:t>모듈을 제안합니다</a:t>
            </a:r>
            <a:r>
              <a:rPr lang="en-US" altLang="ko-KR" b="1" dirty="0"/>
              <a:t>.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579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0745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08250-6B8F-C797-4902-B17BA5FCA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7E9631C-1C6D-E434-1B29-8EEFA9565A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0094D3E-3281-822A-541D-D7256752D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F71DB66-ADA3-B04F-D75B-6E08A83185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6236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A5A25-5D70-45D8-4B88-F9C32A3F6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10923D6-6720-DF1A-416A-EC5FA21613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BD44B4E-3141-3333-CCB8-A0292242A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0F6DD7C-570E-05BC-7BAD-1BC0F9536C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1527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AA92C-546D-52DA-F106-982A9B73F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7A8A4C-B366-6AB7-D5F1-DA86F34557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0375" y="1231900"/>
            <a:ext cx="5910263" cy="3325813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C42AB3D-4610-6D27-7650-10B048107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A835F12-8365-82A8-6076-76420D8E99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1742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4C9F7-A436-7898-85AA-60BC782EF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75B11D9-14C5-DA33-E49A-53FF8FC25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F130E75-99DC-BD4F-BCDE-2E2259C3C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90547B0-6862-C6F0-3B76-2652CD6D1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9577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0B0D4-34F2-24FC-FF8B-E634D23EB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B34FAD5-D565-EB0B-90DE-01D5E20756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02A9F7B-4CEE-79F1-5B68-9E7017672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BBB413F-8D0C-26E7-68F9-E89DF357A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5796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0E2A6-5F4F-157A-8C3A-5B455B9F0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02EAF2A-DD6A-19AC-8E49-753361E637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E0A123-0BD4-D918-6022-E1052A26F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AA6F28C-9613-F46E-848C-561078A00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897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866C2B-7F0C-1F5C-A6D1-E755534610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39818" r="21200" b="46182"/>
          <a:stretch/>
        </p:blipFill>
        <p:spPr bwMode="auto">
          <a:xfrm>
            <a:off x="155950" y="6312264"/>
            <a:ext cx="1727284" cy="50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4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customXml" Target="../ink/ink6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customXml" Target="../ink/ink7.xml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customXml" Target="../ink/ink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customXml" Target="../ink/ink10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customXml" Target="../ink/ink15.xml"/><Relationship Id="rId18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customXml" Target="../ink/ink12.xml"/><Relationship Id="rId12" Type="http://schemas.openxmlformats.org/officeDocument/2006/relationships/image" Target="../media/image42.png"/><Relationship Id="rId17" Type="http://schemas.openxmlformats.org/officeDocument/2006/relationships/customXml" Target="../ink/ink17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10" Type="http://schemas.openxmlformats.org/officeDocument/2006/relationships/image" Target="../media/image41.png"/><Relationship Id="rId19" Type="http://schemas.openxmlformats.org/officeDocument/2006/relationships/customXml" Target="../ink/ink18.xml"/><Relationship Id="rId4" Type="http://schemas.openxmlformats.org/officeDocument/2006/relationships/image" Target="../media/image38.png"/><Relationship Id="rId9" Type="http://schemas.openxmlformats.org/officeDocument/2006/relationships/customXml" Target="../ink/ink13.xml"/><Relationship Id="rId1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52.png"/><Relationship Id="rId18" Type="http://schemas.openxmlformats.org/officeDocument/2006/relationships/customXml" Target="../ink/ink26.xml"/><Relationship Id="rId3" Type="http://schemas.openxmlformats.org/officeDocument/2006/relationships/image" Target="../media/image47.png"/><Relationship Id="rId21" Type="http://schemas.openxmlformats.org/officeDocument/2006/relationships/image" Target="../media/image56.png"/><Relationship Id="rId7" Type="http://schemas.openxmlformats.org/officeDocument/2006/relationships/image" Target="../media/image49.png"/><Relationship Id="rId12" Type="http://schemas.openxmlformats.org/officeDocument/2006/relationships/customXml" Target="../ink/ink23.xml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25.xml"/><Relationship Id="rId20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5" Type="http://schemas.openxmlformats.org/officeDocument/2006/relationships/image" Target="../media/image53.png"/><Relationship Id="rId10" Type="http://schemas.openxmlformats.org/officeDocument/2006/relationships/customXml" Target="../ink/ink22.xml"/><Relationship Id="rId19" Type="http://schemas.openxmlformats.org/officeDocument/2006/relationships/image" Target="../media/image55.png"/><Relationship Id="rId4" Type="http://schemas.openxmlformats.org/officeDocument/2006/relationships/customXml" Target="../ink/ink19.xml"/><Relationship Id="rId9" Type="http://schemas.openxmlformats.org/officeDocument/2006/relationships/image" Target="../media/image50.png"/><Relationship Id="rId14" Type="http://schemas.openxmlformats.org/officeDocument/2006/relationships/customXml" Target="../ink/ink24.xml"/><Relationship Id="rId22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customXml" Target="../ink/ink33.xml"/><Relationship Id="rId18" Type="http://schemas.openxmlformats.org/officeDocument/2006/relationships/customXml" Target="../ink/ink36.xml"/><Relationship Id="rId3" Type="http://schemas.openxmlformats.org/officeDocument/2006/relationships/image" Target="../media/image58.png"/><Relationship Id="rId21" Type="http://schemas.openxmlformats.org/officeDocument/2006/relationships/image" Target="../media/image66.png"/><Relationship Id="rId7" Type="http://schemas.openxmlformats.org/officeDocument/2006/relationships/customXml" Target="../ink/ink29.xml"/><Relationship Id="rId12" Type="http://schemas.openxmlformats.org/officeDocument/2006/relationships/customXml" Target="../ink/ink32.xml"/><Relationship Id="rId17" Type="http://schemas.openxmlformats.org/officeDocument/2006/relationships/image" Target="../media/image64.png"/><Relationship Id="rId25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35.xml"/><Relationship Id="rId20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customXml" Target="../ink/ink31.xml"/><Relationship Id="rId24" Type="http://schemas.openxmlformats.org/officeDocument/2006/relationships/customXml" Target="../ink/ink39.xml"/><Relationship Id="rId5" Type="http://schemas.openxmlformats.org/officeDocument/2006/relationships/customXml" Target="../ink/ink28.xml"/><Relationship Id="rId15" Type="http://schemas.openxmlformats.org/officeDocument/2006/relationships/image" Target="../media/image63.png"/><Relationship Id="rId23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customXml" Target="../ink/ink30.xml"/><Relationship Id="rId14" Type="http://schemas.openxmlformats.org/officeDocument/2006/relationships/customXml" Target="../ink/ink34.xml"/><Relationship Id="rId22" Type="http://schemas.openxmlformats.org/officeDocument/2006/relationships/customXml" Target="../ink/ink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customXml" Target="../ink/ink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customXml" Target="../ink/ink4.xml"/><Relationship Id="rId3" Type="http://schemas.openxmlformats.org/officeDocument/2006/relationships/image" Target="../media/image16.png"/><Relationship Id="rId21" Type="http://schemas.openxmlformats.org/officeDocument/2006/relationships/image" Target="../media/image24.png"/><Relationship Id="rId7" Type="http://schemas.openxmlformats.org/officeDocument/2006/relationships/image" Target="../media/image14.png"/><Relationship Id="rId12" Type="http://schemas.openxmlformats.org/officeDocument/2006/relationships/customXml" Target="../ink/ink1.xml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3.xml"/><Relationship Id="rId20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19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631596" y="1545249"/>
            <a:ext cx="10928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Bi-directional Encoding for Explicit Centerline Segmentation</a:t>
            </a:r>
          </a:p>
          <a:p>
            <a:pPr algn="ctr"/>
            <a:r>
              <a:rPr lang="en-US" altLang="ko-KR" sz="28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by Fully-Convolutional Networks  (MICCAI 2022)</a:t>
            </a:r>
            <a:endParaRPr lang="ko-KR" altLang="en-US" sz="3600" spc="-150" dirty="0">
              <a:solidFill>
                <a:srgbClr val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2025.08.05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Seungha Noh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5CA9A-F867-A306-4982-5D9D9CF44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C4AD647-B8A2-AEC8-E34D-A4BBDD8A4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altLang="ko-KR" dirty="0"/>
              <a:t>Method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02FCFF9A-2A5E-2E62-3DB9-84E62BF8D9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262" y="789577"/>
                <a:ext cx="11358116" cy="52788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  <a:buFont typeface="Wingdings 2" panose="05020102010507070707" pitchFamily="18" charset="2"/>
                  <a:buChar char=""/>
                  <a:defRPr sz="20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"/>
                  <a:defRPr sz="18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Calibri" panose="020F0502020204030204" pitchFamily="34" charset="0"/>
                  <a:buChar char="‒"/>
                  <a:defRPr sz="16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맑은 고딕" panose="020B0503020000020004" pitchFamily="50" charset="-127"/>
                  <a:buChar char="〮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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ko-KR" sz="1800" dirty="0"/>
                  <a:t>Training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600" b="1" dirty="0"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모델은 </a:t>
                </a:r>
                <a:r>
                  <a:rPr lang="en-US" altLang="ko-KR" sz="1600" b="1" dirty="0"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centerline</a:t>
                </a:r>
                <a:r>
                  <a:rPr lang="ko-KR" altLang="en-US" sz="1600" b="1" dirty="0"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을 구성하는 </a:t>
                </a:r>
                <a:r>
                  <a:rPr lang="en-US" altLang="ko-KR" sz="1600" b="1" dirty="0"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2n</a:t>
                </a:r>
                <a:r>
                  <a:rPr lang="ko-KR" altLang="en-US" sz="1600" b="1" dirty="0"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개의 </a:t>
                </a:r>
                <a:r>
                  <a:rPr lang="en-US" altLang="ko-KR" sz="1600" b="1" dirty="0"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point</a:t>
                </a:r>
                <a:r>
                  <a:rPr lang="ko-KR" altLang="en-US" sz="1600" b="1" dirty="0"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를 </a:t>
                </a:r>
                <a:r>
                  <a:rPr lang="en-US" altLang="ko-KR" sz="1600" b="1" dirty="0"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landmark detection</a:t>
                </a:r>
                <a:r>
                  <a:rPr lang="ko-KR" altLang="en-US" sz="1600" b="1" dirty="0"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처럼 픽셀단위의 확률분포를 가진 </a:t>
                </a:r>
                <a:r>
                  <a:rPr lang="en-US" altLang="ko-KR" sz="1600" b="1" dirty="0"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heatmap </a:t>
                </a:r>
                <a:r>
                  <a:rPr lang="ko-KR" altLang="en-US" sz="1600" b="1" dirty="0"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예측</a:t>
                </a:r>
                <a:endParaRPr lang="en-US" altLang="ko-KR" sz="1600" b="1" i="0" u="sng" dirty="0">
                  <a:latin typeface="Cambria Math" panose="02040503050406030204" pitchFamily="18" charset="0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ko-KR" sz="1600" b="1" i="1" u="sng" dirty="0" smtClean="0">
                        <a:latin typeface="Cambria Math" panose="02040503050406030204" pitchFamily="18" charset="0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rPr>
                      <m:t> </m:t>
                    </m:r>
                    <m:r>
                      <a:rPr lang="en-US" altLang="ko-KR" sz="1600" b="1" i="1" u="sng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rPr>
                      <m:t>𝟐</m:t>
                    </m:r>
                    <m:r>
                      <a:rPr lang="en-US" altLang="ko-KR" sz="1600" b="1" i="1" u="sng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rPr>
                      <m:t>𝒏</m:t>
                    </m:r>
                  </m:oMath>
                </a14:m>
                <a:r>
                  <a:rPr lang="ko-KR" altLang="en-US" sz="1600" b="1" u="sng" dirty="0">
                    <a:solidFill>
                      <a:schemeClr val="accent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개의 </a:t>
                </a:r>
                <a:r>
                  <a:rPr lang="en-US" altLang="ko-KR" sz="1600" b="1" u="sng" dirty="0">
                    <a:solidFill>
                      <a:schemeClr val="accent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heatmap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1600" b="1" i="1" u="sng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</m:ctrlPr>
                      </m:accPr>
                      <m:e>
                        <m:r>
                          <a:rPr lang="en-US" altLang="ko-KR" sz="1600" b="1" i="1" u="sng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altLang="ko-KR" sz="1600" b="1" u="sng" dirty="0">
                    <a:solidFill>
                      <a:schemeClr val="accent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)</a:t>
                </a:r>
                <a:endParaRPr lang="en-US" altLang="ko-KR" sz="1600" b="1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ko-KR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ko-KR" altLang="en-US" sz="1400" b="1" dirty="0">
                    <a:solidFill>
                      <a:schemeClr val="tx1"/>
                    </a:solidFill>
                  </a:rPr>
                  <a:t>개의 </a:t>
                </a:r>
                <a:r>
                  <a:rPr lang="en-US" altLang="ko-KR" sz="1400" b="1" dirty="0">
                    <a:solidFill>
                      <a:schemeClr val="tx1"/>
                    </a:solidFill>
                  </a:rPr>
                  <a:t>heatmap </a:t>
                </a:r>
                <a:r>
                  <a:rPr lang="en-US" altLang="ko-KR" sz="1400" b="1" dirty="0"/>
                  <a:t>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ko-KR" sz="1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ko-KR" sz="1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ko-KR" sz="1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~  </m:t>
                    </m:r>
                    <m:sSub>
                      <m:sSubPr>
                        <m:ctrlPr>
                          <a:rPr lang="en-US" altLang="ko-KR" sz="1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ko-KR" sz="1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ko-KR" sz="1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ko-KR" sz="1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ko-KR" sz="1400" b="1" dirty="0"/>
                  <a:t>) : </a:t>
                </a:r>
                <a:r>
                  <a:rPr lang="ko-KR" altLang="en-US" sz="1400" b="1" dirty="0"/>
                  <a:t>가장 위쪽 끝점 </a:t>
                </a:r>
                <a:r>
                  <a:rPr lang="en-US" altLang="ko-KR" sz="1400" b="1" dirty="0"/>
                  <a:t>(topmost endpoint)</a:t>
                </a:r>
                <a:r>
                  <a:rPr lang="ko-KR" altLang="en-US" sz="1400" b="1" dirty="0"/>
                  <a:t>에서 시작해서</a:t>
                </a:r>
                <a:r>
                  <a:rPr lang="en-US" altLang="ko-KR" sz="1400" b="1" dirty="0"/>
                  <a:t>, </a:t>
                </a:r>
                <a:r>
                  <a:rPr lang="ko-KR" altLang="en-US" sz="1400" b="1" dirty="0"/>
                  <a:t>아래로 내려가는 방향으로 인코딩 </a:t>
                </a:r>
                <a:r>
                  <a:rPr lang="en-US" altLang="ko-KR" sz="1400" b="1" dirty="0"/>
                  <a:t>(</a:t>
                </a:r>
                <a14:m>
                  <m:oMath xmlns:m="http://schemas.openxmlformats.org/officeDocument/2006/math">
                    <m:r>
                      <a:rPr lang="en-US" altLang="ko-KR" sz="1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ko-KR" sz="1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ko-KR" sz="1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ko-KR" sz="1400" b="1" dirty="0"/>
                  <a:t>)</a:t>
                </a: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ko-KR" sz="1400" b="1" i="1" dirty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ko-KR" altLang="en-US" sz="1400" b="1" dirty="0"/>
                  <a:t>개의 </a:t>
                </a:r>
                <a:r>
                  <a:rPr lang="en-US" altLang="ko-KR" sz="1400" b="1" dirty="0"/>
                  <a:t>heatmap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ko-KR" sz="1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ko-KR" sz="1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ko-KR" sz="1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~  </m:t>
                    </m:r>
                    <m:sSub>
                      <m:sSubPr>
                        <m:ctrlPr>
                          <a:rPr lang="en-US" altLang="ko-KR" sz="1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ko-KR" sz="1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ko-KR" sz="1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ko-KR" sz="1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ko-KR" sz="1400" b="1" dirty="0"/>
                  <a:t>) : </a:t>
                </a:r>
                <a:r>
                  <a:rPr lang="ko-KR" altLang="en-US" sz="1400" b="1" dirty="0"/>
                  <a:t>가장 왼쪽 끝점 </a:t>
                </a:r>
                <a:r>
                  <a:rPr lang="en-US" altLang="ko-KR" sz="1400" b="1" dirty="0"/>
                  <a:t>(leftmost endpoint)</a:t>
                </a:r>
                <a:r>
                  <a:rPr lang="ko-KR" altLang="en-US" sz="1400" b="1" dirty="0"/>
                  <a:t>에서 시작해서</a:t>
                </a:r>
                <a:r>
                  <a:rPr lang="en-US" altLang="ko-KR" sz="1400" b="1" dirty="0"/>
                  <a:t>, </a:t>
                </a:r>
                <a:r>
                  <a:rPr lang="ko-KR" altLang="en-US" sz="1400" b="1" dirty="0"/>
                  <a:t>오른쪽으로 가는 방향으로 인코딩 </a:t>
                </a:r>
                <a:r>
                  <a:rPr lang="en-US" altLang="ko-KR" sz="1400" b="1" dirty="0"/>
                  <a:t>(</a:t>
                </a:r>
                <a14:m>
                  <m:oMath xmlns:m="http://schemas.openxmlformats.org/officeDocument/2006/math">
                    <m:r>
                      <a:rPr lang="en-US" altLang="ko-KR" sz="1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altLang="ko-KR" sz="1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ko-KR" sz="1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ko-KR" sz="1400" b="1" dirty="0"/>
                  <a:t>)</a:t>
                </a: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ko-KR" sz="1400" b="1" dirty="0"/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ko-KR" sz="1600" dirty="0"/>
              </a:p>
            </p:txBody>
          </p:sp>
        </mc:Choice>
        <mc:Fallback xmlns="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02FCFF9A-2A5E-2E62-3DB9-84E62BF8D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62" y="789577"/>
                <a:ext cx="11358116" cy="5278845"/>
              </a:xfrm>
              <a:prstGeom prst="rect">
                <a:avLst/>
              </a:prstGeom>
              <a:blipFill>
                <a:blip r:embed="rId3"/>
                <a:stretch>
                  <a:fillRect l="-2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그룹 33">
            <a:extLst>
              <a:ext uri="{FF2B5EF4-FFF2-40B4-BE49-F238E27FC236}">
                <a16:creationId xmlns:a16="http://schemas.microsoft.com/office/drawing/2014/main" id="{64A07599-8F23-AD62-D2DA-8682BC0B4EF1}"/>
              </a:ext>
            </a:extLst>
          </p:cNvPr>
          <p:cNvGrpSpPr/>
          <p:nvPr/>
        </p:nvGrpSpPr>
        <p:grpSpPr>
          <a:xfrm>
            <a:off x="3150810" y="2877331"/>
            <a:ext cx="4286310" cy="3572872"/>
            <a:chOff x="3159519" y="2685742"/>
            <a:chExt cx="4286310" cy="3572872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5E0810FB-F229-60B5-80AB-E34CD7293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37869"/>
            <a:stretch>
              <a:fillRect/>
            </a:stretch>
          </p:blipFill>
          <p:spPr>
            <a:xfrm>
              <a:off x="3159519" y="2685742"/>
              <a:ext cx="4286310" cy="3572872"/>
            </a:xfrm>
            <a:prstGeom prst="rect">
              <a:avLst/>
            </a:prstGeom>
            <a:ln>
              <a:noFill/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F10A832E-CB00-16C6-D1A5-0EE1CD99C802}"/>
                    </a:ext>
                  </a:extLst>
                </p14:cNvPr>
                <p14:cNvContentPartPr/>
                <p14:nvPr/>
              </p14:nvContentPartPr>
              <p14:xfrm>
                <a:off x="3300480" y="4572137"/>
                <a:ext cx="211680" cy="20052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F10A832E-CB00-16C6-D1A5-0EE1CD99C80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91480" y="4563137"/>
                  <a:ext cx="229320" cy="21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77465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53254-998F-EAFB-7406-98E918259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45C6B7A-1C80-BA16-540C-5AEC88C19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altLang="ko-KR" dirty="0"/>
              <a:t>Method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95827CBE-1FC9-1E8A-F449-748ACDB4FB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262" y="789577"/>
                <a:ext cx="11358116" cy="56025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  <a:buFont typeface="Wingdings 2" panose="05020102010507070707" pitchFamily="18" charset="2"/>
                  <a:buChar char=""/>
                  <a:defRPr sz="20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"/>
                  <a:defRPr sz="18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Calibri" panose="020F0502020204030204" pitchFamily="34" charset="0"/>
                  <a:buChar char="‒"/>
                  <a:defRPr sz="16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맑은 고딕" panose="020B0503020000020004" pitchFamily="50" charset="-127"/>
                  <a:buChar char="〮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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ko-KR" sz="1800" dirty="0"/>
                  <a:t>Training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6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손실 함수</a:t>
                </a:r>
                <a:endParaRPr lang="en-US" altLang="ko-KR" sz="1600" b="1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ko-KR" sz="1400" b="1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ko-KR" sz="1400" b="1" dirty="0"/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ko-KR" sz="1400" b="1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400" b="1" dirty="0"/>
                  <a:t>표준 </a:t>
                </a:r>
                <a:r>
                  <a:rPr lang="en-US" altLang="ko-KR" sz="1400" b="1" dirty="0"/>
                  <a:t>Heatmap regression loss</a:t>
                </a:r>
                <a:r>
                  <a:rPr lang="ko-KR" altLang="en-US" sz="1400" b="1" dirty="0"/>
                  <a:t> 사용</a:t>
                </a:r>
                <a:endParaRPr lang="en-US" altLang="ko-KR" sz="1400" b="1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ko-KR" sz="14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MSE (Mean Square Error) </a:t>
                </a:r>
                <a:r>
                  <a:rPr lang="ko-KR" altLang="en-US" sz="14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기반의 손실함수</a:t>
                </a:r>
                <a:endParaRPr lang="en-US" altLang="ko-KR" sz="1400" b="1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ko-KR" sz="14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: </a:t>
                </a:r>
                <a:r>
                  <a:rPr lang="ko-KR" altLang="en-US" sz="14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각</a:t>
                </a:r>
                <a:r>
                  <a:rPr lang="en-US" altLang="ko-KR" sz="14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</a:t>
                </a:r>
                <a:r>
                  <a:rPr lang="ko-KR" altLang="en-US" sz="1400" b="1" dirty="0"/>
                  <a:t>픽셀별 손실 가중치</a:t>
                </a:r>
                <a:endParaRPr lang="en-US" altLang="ko-KR" sz="1400" b="1" dirty="0"/>
              </a:p>
              <a:p>
                <a:pPr lvl="3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ko-KR" sz="12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ko-KR" sz="1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𝑚𝑎𝑥</m:t>
                        </m:r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ko-KR" sz="1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ko-KR" sz="1200" b="1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lvl="3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200" b="1" dirty="0"/>
                  <a:t>정답 픽셀 주변에 더 높은 중요도 부여 </a:t>
                </a:r>
                <a:r>
                  <a:rPr lang="en-US" altLang="ko-KR" sz="1200" b="1" dirty="0">
                    <a:sym typeface="Wingdings" panose="05000000000000000000" pitchFamily="2" charset="2"/>
                  </a:rPr>
                  <a:t> </a:t>
                </a:r>
                <a:r>
                  <a:rPr lang="ko-KR" altLang="en-US" sz="1200" b="1" dirty="0">
                    <a:sym typeface="Wingdings" panose="05000000000000000000" pitchFamily="2" charset="2"/>
                  </a:rPr>
                  <a:t>중요한 영역의 오차에 더 큰 </a:t>
                </a:r>
                <a:r>
                  <a:rPr lang="ko-KR" altLang="en-US" sz="1200" b="1" dirty="0" err="1">
                    <a:sym typeface="Wingdings" panose="05000000000000000000" pitchFamily="2" charset="2"/>
                  </a:rPr>
                  <a:t>패널티</a:t>
                </a:r>
                <a:r>
                  <a:rPr lang="ko-KR" altLang="en-US" sz="1200" b="1" dirty="0">
                    <a:sym typeface="Wingdings" panose="05000000000000000000" pitchFamily="2" charset="2"/>
                  </a:rPr>
                  <a:t> 적용하여</a:t>
                </a:r>
                <a:r>
                  <a:rPr lang="en-US" altLang="ko-KR" sz="1200" b="1" dirty="0">
                    <a:sym typeface="Wingdings" panose="05000000000000000000" pitchFamily="2" charset="2"/>
                  </a:rPr>
                  <a:t>, </a:t>
                </a:r>
                <a:r>
                  <a:rPr lang="ko-KR" altLang="en-US" sz="1200" b="1" dirty="0">
                    <a:sym typeface="Wingdings" panose="05000000000000000000" pitchFamily="2" charset="2"/>
                  </a:rPr>
                  <a:t>해당 영역을 모델이 더 정확하게 예측하도록 유도</a:t>
                </a:r>
                <a:endParaRPr lang="en-US" altLang="ko-KR" sz="1200" b="1" dirty="0">
                  <a:sym typeface="Wingdings" panose="05000000000000000000" pitchFamily="2" charset="2"/>
                </a:endParaRPr>
              </a:p>
              <a:p>
                <a:pPr lvl="3"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ko-KR" sz="1200" b="1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ko-KR" sz="14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pred</a:t>
                </a:r>
                <a:r>
                  <a:rPr lang="ko-KR" altLang="en-US" sz="14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</a:t>
                </a:r>
                <a:r>
                  <a:rPr lang="en-US" altLang="ko-KR" sz="14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heatmap </a:t>
                </a:r>
                <a:r>
                  <a:rPr lang="ko-KR" altLang="en-US" sz="1400" b="1" dirty="0"/>
                  <a:t>정규화</a:t>
                </a:r>
                <a:endParaRPr lang="en-US" altLang="ko-KR" sz="1400" b="1" dirty="0"/>
              </a:p>
              <a:p>
                <a:pPr lvl="3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1200" b="1" i="1" smtClean="0"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</m:ctrlPr>
                      </m:accPr>
                      <m:e>
                        <m: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US" altLang="ko-KR" sz="1200" b="1" i="1" smtClean="0">
                        <a:latin typeface="Cambria Math" panose="02040503050406030204" pitchFamily="18" charset="0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rPr>
                      <m:t>=</m:t>
                    </m:r>
                    <m:r>
                      <a:rPr lang="en-US" altLang="ko-KR" sz="1200" b="1" i="1" smtClean="0">
                        <a:latin typeface="Cambria Math" panose="02040503050406030204" pitchFamily="18" charset="0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rPr>
                      <m:t>𝒔𝒐𝒇𝒕𝒎𝒂𝒙</m:t>
                    </m:r>
                    <m:r>
                      <a:rPr lang="en-US" altLang="ko-KR" sz="1200" b="1" i="1" smtClean="0">
                        <a:latin typeface="Cambria Math" panose="02040503050406030204" pitchFamily="18" charset="0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rPr>
                      <m:t>(</m:t>
                    </m:r>
                    <m:f>
                      <m:fPr>
                        <m:ctrlPr>
                          <a:rPr lang="en-US" altLang="ko-KR" sz="1200" b="1" i="1" smtClean="0"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US" altLang="ko-KR" sz="1200" b="1" i="1" smtClean="0">
                                <a:latin typeface="Cambria Math" panose="02040503050406030204" pitchFamily="18" charset="0"/>
                                <a:ea typeface="KoPubWorld돋움체 Medium" panose="00000600000000000000" pitchFamily="2" charset="-127"/>
                                <a:cs typeface="KoPubWorld돋움체 Medium" panose="00000600000000000000" pitchFamily="2" charset="-127"/>
                              </a:rPr>
                            </m:ctrlPr>
                          </m:accPr>
                          <m:e>
                            <m:r>
                              <a:rPr lang="en-US" altLang="ko-KR" sz="1200" b="1" i="1" smtClean="0">
                                <a:latin typeface="Cambria Math" panose="02040503050406030204" pitchFamily="18" charset="0"/>
                                <a:ea typeface="KoPubWorld돋움체 Medium" panose="00000600000000000000" pitchFamily="2" charset="-127"/>
                                <a:cs typeface="KoPubWorld돋움체 Medium" panose="00000600000000000000" pitchFamily="2" charset="-127"/>
                              </a:rPr>
                              <m:t>𝒚</m:t>
                            </m:r>
                          </m:e>
                        </m:acc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1200" b="1" i="1" smtClean="0">
                                <a:latin typeface="Cambria Math" panose="02040503050406030204" pitchFamily="18" charset="0"/>
                                <a:ea typeface="KoPubWorld돋움체 Medium" panose="00000600000000000000" pitchFamily="2" charset="-127"/>
                                <a:cs typeface="KoPubWorld돋움체 Medium" panose="00000600000000000000" pitchFamily="2" charset="-127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1200" b="1" i="1" smtClean="0">
                                <a:latin typeface="Cambria Math" panose="02040503050406030204" pitchFamily="18" charset="0"/>
                                <a:ea typeface="KoPubWorld돋움체 Medium" panose="00000600000000000000" pitchFamily="2" charset="-127"/>
                                <a:cs typeface="KoPubWorld돋움체 Medium" panose="00000600000000000000" pitchFamily="2" charset="-127"/>
                              </a:rPr>
                              <m:t>𝒉𝒘</m:t>
                            </m:r>
                          </m:e>
                        </m:rad>
                      </m:den>
                    </m:f>
                    <m:r>
                      <a:rPr lang="en-US" altLang="ko-KR" sz="1200" b="1" i="1" smtClean="0">
                        <a:latin typeface="Cambria Math" panose="02040503050406030204" pitchFamily="18" charset="0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rPr>
                      <m:t>)</m:t>
                    </m:r>
                  </m:oMath>
                </a14:m>
                <a:endParaRPr lang="en-US" altLang="ko-KR" sz="1200" b="1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lvl="3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200" b="1" dirty="0"/>
                  <a:t>각 </a:t>
                </a:r>
                <a:r>
                  <a:rPr lang="en-US" altLang="ko-KR" sz="1200" b="1" dirty="0"/>
                  <a:t>heatmap</a:t>
                </a:r>
                <a:r>
                  <a:rPr lang="ko-KR" altLang="en-US" sz="1200" b="1" dirty="0"/>
                  <a:t>에 </a:t>
                </a:r>
                <a:r>
                  <a:rPr lang="en-US" altLang="ko-KR" sz="1200" b="1" dirty="0" err="1"/>
                  <a:t>softmax</a:t>
                </a:r>
                <a:r>
                  <a:rPr lang="ko-KR" altLang="en-US" sz="1200" b="1" dirty="0"/>
                  <a:t>를 취해주기 이전에</a:t>
                </a:r>
                <a:r>
                  <a:rPr lang="en-US" altLang="ko-KR" sz="1200" b="1" dirty="0"/>
                  <a:t>, </a:t>
                </a:r>
                <a:r>
                  <a:rPr lang="ko-KR" altLang="en-US" sz="1200" b="1" dirty="0"/>
                  <a:t>정규화 상수</a:t>
                </a:r>
                <a:r>
                  <a:rPr lang="en-US" altLang="ko-KR" sz="1200" b="1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sz="12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sz="1200" b="1" i="1">
                            <a:latin typeface="Cambria Math" panose="02040503050406030204" pitchFamily="18" charset="0"/>
                          </a:rPr>
                          <m:t>𝒉𝒘</m:t>
                        </m:r>
                      </m:e>
                    </m:rad>
                  </m:oMath>
                </a14:m>
                <a:r>
                  <a:rPr lang="en-US" altLang="ko-KR" sz="12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)</a:t>
                </a:r>
                <a:r>
                  <a:rPr lang="ko-KR" altLang="en-US" sz="1200" b="1" dirty="0"/>
                  <a:t>를 통해 정규화 진행 </a:t>
                </a:r>
                <a:r>
                  <a:rPr lang="en-US" altLang="ko-KR" sz="1200" b="1" dirty="0">
                    <a:sym typeface="Wingdings" panose="05000000000000000000" pitchFamily="2" charset="2"/>
                  </a:rPr>
                  <a:t> </a:t>
                </a:r>
                <a:r>
                  <a:rPr lang="ko-KR" altLang="en-US" sz="1200" b="1" dirty="0">
                    <a:sym typeface="Wingdings" panose="05000000000000000000" pitchFamily="2" charset="2"/>
                  </a:rPr>
                  <a:t>확률 분포를 너무 뾰족하게 만들지 않고</a:t>
                </a:r>
                <a:r>
                  <a:rPr lang="en-US" altLang="ko-KR" sz="1200" b="1" dirty="0">
                    <a:sym typeface="Wingdings" panose="05000000000000000000" pitchFamily="2" charset="2"/>
                  </a:rPr>
                  <a:t>, </a:t>
                </a:r>
                <a:r>
                  <a:rPr lang="ko-KR" altLang="en-US" sz="1200" b="1" dirty="0">
                    <a:sym typeface="Wingdings" panose="05000000000000000000" pitchFamily="2" charset="2"/>
                  </a:rPr>
                  <a:t>부드러운 형태로 퍼뜨림</a:t>
                </a:r>
                <a:endParaRPr lang="en-US" altLang="ko-KR" sz="1200" b="1" dirty="0">
                  <a:sym typeface="Wingdings" panose="05000000000000000000" pitchFamily="2" charset="2"/>
                </a:endParaRPr>
              </a:p>
              <a:p>
                <a:pPr lvl="3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2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  <a:sym typeface="Wingdings" panose="05000000000000000000" pitchFamily="2" charset="2"/>
                  </a:rPr>
                  <a:t>실제</a:t>
                </a:r>
                <a:r>
                  <a:rPr lang="en-US" altLang="ko-KR" sz="12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  <a:sym typeface="Wingdings" panose="05000000000000000000" pitchFamily="2" charset="2"/>
                  </a:rPr>
                  <a:t>, inference</a:t>
                </a:r>
                <a:r>
                  <a:rPr lang="ko-KR" altLang="en-US" sz="12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  <a:sym typeface="Wingdings" panose="05000000000000000000" pitchFamily="2" charset="2"/>
                  </a:rPr>
                  <a:t>에는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sz="12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sz="1200" b="1" i="1">
                            <a:latin typeface="Cambria Math" panose="02040503050406030204" pitchFamily="18" charset="0"/>
                          </a:rPr>
                          <m:t>𝒉𝒘</m:t>
                        </m:r>
                      </m:e>
                    </m:rad>
                  </m:oMath>
                </a14:m>
                <a:r>
                  <a:rPr lang="en-US" altLang="ko-KR" sz="12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</a:t>
                </a:r>
                <a:r>
                  <a:rPr lang="ko-KR" altLang="en-US" sz="1200" b="1" dirty="0"/>
                  <a:t>값을 줄여서</a:t>
                </a:r>
                <a:r>
                  <a:rPr lang="en-US" altLang="ko-KR" sz="1200" b="1" dirty="0"/>
                  <a:t>, </a:t>
                </a:r>
                <a:r>
                  <a:rPr lang="ko-KR" altLang="en-US" sz="1200" b="1" dirty="0"/>
                  <a:t>보다 선명한 분포 </a:t>
                </a:r>
                <a:r>
                  <a:rPr lang="en-US" altLang="ko-KR" sz="1200" b="1" dirty="0"/>
                  <a:t>(</a:t>
                </a:r>
                <a:r>
                  <a:rPr lang="ko-KR" altLang="en-US" sz="1200" b="1" dirty="0"/>
                  <a:t>가장 확률이 높은 </a:t>
                </a:r>
                <a:r>
                  <a:rPr lang="en-US" altLang="ko-KR" sz="1200" b="1" dirty="0"/>
                  <a:t>point </a:t>
                </a:r>
                <a:r>
                  <a:rPr lang="ko-KR" altLang="en-US" sz="1200" b="1" dirty="0"/>
                  <a:t>보다 뚜렷하게 드러남</a:t>
                </a:r>
                <a:r>
                  <a:rPr lang="en-US" altLang="ko-KR" sz="1200" b="1" dirty="0"/>
                  <a:t>) </a:t>
                </a:r>
                <a:r>
                  <a:rPr lang="ko-KR" altLang="en-US" sz="1200" b="1" dirty="0"/>
                  <a:t>사용</a:t>
                </a:r>
                <a:endParaRPr lang="en-US" altLang="ko-KR" sz="1200" b="1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ko-KR" sz="1600" b="1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ko-KR" sz="1600" dirty="0"/>
              </a:p>
            </p:txBody>
          </p:sp>
        </mc:Choice>
        <mc:Fallback xmlns="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95827CBE-1FC9-1E8A-F449-748ACDB4F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62" y="789577"/>
                <a:ext cx="11358116" cy="5602514"/>
              </a:xfrm>
              <a:prstGeom prst="rect">
                <a:avLst/>
              </a:prstGeom>
              <a:blipFill>
                <a:blip r:embed="rId3"/>
                <a:stretch>
                  <a:fillRect l="-2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그룹 23">
            <a:extLst>
              <a:ext uri="{FF2B5EF4-FFF2-40B4-BE49-F238E27FC236}">
                <a16:creationId xmlns:a16="http://schemas.microsoft.com/office/drawing/2014/main" id="{94A19CC5-B234-B209-1D46-C0A5F866AA8E}"/>
              </a:ext>
            </a:extLst>
          </p:cNvPr>
          <p:cNvGrpSpPr/>
          <p:nvPr/>
        </p:nvGrpSpPr>
        <p:grpSpPr>
          <a:xfrm>
            <a:off x="4325168" y="1478279"/>
            <a:ext cx="3516304" cy="734570"/>
            <a:chOff x="2133018" y="3428999"/>
            <a:chExt cx="3516304" cy="734570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4B086225-2A32-BE3B-E605-02CAF2BBEA03}"/>
                </a:ext>
              </a:extLst>
            </p:cNvPr>
            <p:cNvGrpSpPr/>
            <p:nvPr/>
          </p:nvGrpSpPr>
          <p:grpSpPr>
            <a:xfrm>
              <a:off x="2133018" y="3428999"/>
              <a:ext cx="3516304" cy="734570"/>
              <a:chOff x="2133018" y="3428999"/>
              <a:chExt cx="3516304" cy="734570"/>
            </a:xfrm>
          </p:grpSpPr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6C32910F-F27D-0F46-68E1-789B0DB6A2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3018" y="3428999"/>
                <a:ext cx="3516304" cy="734570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21" name="잉크 20">
                    <a:extLst>
                      <a:ext uri="{FF2B5EF4-FFF2-40B4-BE49-F238E27FC236}">
                        <a16:creationId xmlns:a16="http://schemas.microsoft.com/office/drawing/2014/main" id="{6CC6344E-E2E2-4273-7B27-78E53613F704}"/>
                      </a:ext>
                    </a:extLst>
                  </p14:cNvPr>
                  <p14:cNvContentPartPr/>
                  <p14:nvPr/>
                </p14:nvContentPartPr>
                <p14:xfrm>
                  <a:off x="4562160" y="3809775"/>
                  <a:ext cx="981390" cy="720"/>
                </p14:xfrm>
              </p:contentPart>
            </mc:Choice>
            <mc:Fallback xmlns="">
              <p:pic>
                <p:nvPicPr>
                  <p:cNvPr id="21" name="잉크 20">
                    <a:extLst>
                      <a:ext uri="{FF2B5EF4-FFF2-40B4-BE49-F238E27FC236}">
                        <a16:creationId xmlns:a16="http://schemas.microsoft.com/office/drawing/2014/main" id="{6CC6344E-E2E2-4273-7B27-78E53613F704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508158" y="3593775"/>
                    <a:ext cx="1089033" cy="432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48E4D3-3B34-8DF6-9E27-59578E155CDA}"/>
                </a:ext>
              </a:extLst>
            </p:cNvPr>
            <p:cNvSpPr txBox="1"/>
            <p:nvPr/>
          </p:nvSpPr>
          <p:spPr>
            <a:xfrm>
              <a:off x="4489145" y="3428999"/>
              <a:ext cx="10544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>
                  <a:solidFill>
                    <a:schemeClr val="accent1"/>
                  </a:solidFill>
                </a:rPr>
                <a:t>MSE loss</a:t>
              </a:r>
              <a:endParaRPr lang="ko-KR" altLang="en-US" sz="1400" b="1" i="1" dirty="0">
                <a:solidFill>
                  <a:schemeClr val="accent1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잉크 27">
                <a:extLst>
                  <a:ext uri="{FF2B5EF4-FFF2-40B4-BE49-F238E27FC236}">
                    <a16:creationId xmlns:a16="http://schemas.microsoft.com/office/drawing/2014/main" id="{A4F63BD1-3150-C807-F614-575CF30036C4}"/>
                  </a:ext>
                </a:extLst>
              </p14:cNvPr>
              <p14:cNvContentPartPr/>
              <p14:nvPr/>
            </p14:nvContentPartPr>
            <p14:xfrm>
              <a:off x="5416697" y="1619537"/>
              <a:ext cx="169920" cy="21600"/>
            </p14:xfrm>
          </p:contentPart>
        </mc:Choice>
        <mc:Fallback xmlns="">
          <p:pic>
            <p:nvPicPr>
              <p:cNvPr id="28" name="잉크 27">
                <a:extLst>
                  <a:ext uri="{FF2B5EF4-FFF2-40B4-BE49-F238E27FC236}">
                    <a16:creationId xmlns:a16="http://schemas.microsoft.com/office/drawing/2014/main" id="{A4F63BD1-3150-C807-F614-575CF30036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80697" y="1547897"/>
                <a:ext cx="2415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잉크 28">
                <a:extLst>
                  <a:ext uri="{FF2B5EF4-FFF2-40B4-BE49-F238E27FC236}">
                    <a16:creationId xmlns:a16="http://schemas.microsoft.com/office/drawing/2014/main" id="{109A7F88-C852-0DA3-553E-1532DDAEB697}"/>
                  </a:ext>
                </a:extLst>
              </p14:cNvPr>
              <p14:cNvContentPartPr/>
              <p14:nvPr/>
            </p14:nvContentPartPr>
            <p14:xfrm>
              <a:off x="4832777" y="1993937"/>
              <a:ext cx="147960" cy="18360"/>
            </p14:xfrm>
          </p:contentPart>
        </mc:Choice>
        <mc:Fallback xmlns="">
          <p:pic>
            <p:nvPicPr>
              <p:cNvPr id="29" name="잉크 28">
                <a:extLst>
                  <a:ext uri="{FF2B5EF4-FFF2-40B4-BE49-F238E27FC236}">
                    <a16:creationId xmlns:a16="http://schemas.microsoft.com/office/drawing/2014/main" id="{109A7F88-C852-0DA3-553E-1532DDAEB6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97137" y="1921937"/>
                <a:ext cx="219600" cy="162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88F976A-3EA8-722F-547A-6BFFD2D74612}"/>
              </a:ext>
            </a:extLst>
          </p:cNvPr>
          <p:cNvSpPr txBox="1"/>
          <p:nvPr/>
        </p:nvSpPr>
        <p:spPr>
          <a:xfrm>
            <a:off x="4491355" y="1241131"/>
            <a:ext cx="2112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6"/>
                </a:solidFill>
              </a:rPr>
              <a:t>2n</a:t>
            </a:r>
            <a:r>
              <a:rPr lang="ko-KR" altLang="en-US" sz="1400" b="1" i="1" dirty="0">
                <a:solidFill>
                  <a:schemeClr val="accent6"/>
                </a:solidFill>
              </a:rPr>
              <a:t>개의 </a:t>
            </a:r>
            <a:r>
              <a:rPr lang="en-US" altLang="ko-KR" sz="1400" b="1" i="1" dirty="0">
                <a:solidFill>
                  <a:schemeClr val="accent6"/>
                </a:solidFill>
              </a:rPr>
              <a:t>point heatmap</a:t>
            </a:r>
            <a:endParaRPr lang="ko-KR" altLang="en-US" sz="14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20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8A761-4A69-80FD-D468-EDD35A435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CCEC8B2-41AE-B964-4BCE-5A8847E57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altLang="ko-KR" dirty="0"/>
              <a:t>Method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EE8AE713-CF07-F771-C78D-56FB9F879D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262" y="789577"/>
                <a:ext cx="11358116" cy="52788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  <a:buFont typeface="Wingdings 2" panose="05020102010507070707" pitchFamily="18" charset="2"/>
                  <a:buChar char=""/>
                  <a:defRPr sz="20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"/>
                  <a:defRPr sz="18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Calibri" panose="020F0502020204030204" pitchFamily="34" charset="0"/>
                  <a:buChar char="‒"/>
                  <a:defRPr sz="16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맑은 고딕" panose="020B0503020000020004" pitchFamily="50" charset="-127"/>
                  <a:buChar char="〮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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ko-KR" sz="1800" dirty="0"/>
                  <a:t>Inference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600" b="1" dirty="0"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모델이 예측한 </a:t>
                </a:r>
                <a14:m>
                  <m:oMath xmlns:m="http://schemas.openxmlformats.org/officeDocument/2006/math">
                    <m:r>
                      <a:rPr lang="en-US" altLang="ko-KR" sz="1600" b="1" i="1" u="sng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rPr>
                      <m:t>𝟐</m:t>
                    </m:r>
                    <m:r>
                      <a:rPr lang="en-US" altLang="ko-KR" sz="1600" b="1" i="1" u="sng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rPr>
                      <m:t>𝒏</m:t>
                    </m:r>
                  </m:oMath>
                </a14:m>
                <a:r>
                  <a:rPr lang="ko-KR" altLang="en-US" sz="1600" b="1" u="sng" dirty="0">
                    <a:solidFill>
                      <a:schemeClr val="accent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개의 </a:t>
                </a:r>
                <a:r>
                  <a:rPr lang="en-US" altLang="ko-KR" sz="1600" b="1" u="sng" dirty="0">
                    <a:solidFill>
                      <a:schemeClr val="accent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heatmap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1600" b="1" i="1" u="sng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</m:ctrlPr>
                      </m:accPr>
                      <m:e>
                        <m:r>
                          <a:rPr lang="en-US" altLang="ko-KR" sz="1600" b="1" i="1" u="sng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altLang="ko-KR" sz="1600" b="1" u="sng" dirty="0">
                    <a:solidFill>
                      <a:schemeClr val="accent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)</a:t>
                </a:r>
                <a:r>
                  <a:rPr lang="en-US" altLang="ko-KR" sz="16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</a:t>
                </a:r>
                <a:r>
                  <a:rPr lang="ko-KR" altLang="en-US" sz="16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중</a:t>
                </a:r>
                <a:r>
                  <a:rPr lang="en-US" altLang="ko-KR" sz="16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, </a:t>
                </a:r>
                <a:r>
                  <a:rPr lang="ko-KR" altLang="en-US" sz="16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더 신뢰성 있는 하나의 방향을 선택</a:t>
                </a:r>
                <a:endParaRPr lang="en-US" altLang="ko-KR" sz="1600" b="1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400" b="1" dirty="0"/>
                  <a:t>선택 기준 </a:t>
                </a:r>
                <a:r>
                  <a:rPr lang="en-US" altLang="ko-KR" sz="1400" b="1" dirty="0"/>
                  <a:t>: </a:t>
                </a:r>
                <a:r>
                  <a:rPr lang="ko-KR" altLang="en-US" sz="1400" b="1" dirty="0"/>
                  <a:t>예측된 두 </a:t>
                </a:r>
                <a:r>
                  <a:rPr lang="en-US" altLang="ko-KR" sz="1400" b="1" dirty="0"/>
                  <a:t>centerline</a:t>
                </a:r>
                <a:r>
                  <a:rPr lang="ko-KR" altLang="en-US" sz="1400" b="1" dirty="0"/>
                  <a:t>의 양 끝점들의 수평 거리와 수직거리의 차이를 비교</a:t>
                </a:r>
                <a:endParaRPr lang="en-US" altLang="ko-KR" sz="1400" b="1" dirty="0"/>
              </a:p>
              <a:p>
                <a:pPr lvl="3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200" dirty="0">
                    <a:latin typeface="Cambria Math" panose="02040503050406030204" pitchFamily="18" charset="0"/>
                  </a:rPr>
                  <a:t>수직 거리  차이가 더 크면</a:t>
                </a:r>
                <a:r>
                  <a:rPr lang="en-US" altLang="ko-KR" sz="1200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sz="120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 t2b </a:t>
                </a:r>
                <a:r>
                  <a:rPr lang="ko-KR" altLang="en-US" sz="120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예측 사용</a:t>
                </a:r>
                <a:endParaRPr lang="en-US" altLang="ko-KR" sz="1200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lvl="3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200" dirty="0">
                    <a:latin typeface="Cambria Math" panose="02040503050406030204" pitchFamily="18" charset="0"/>
                  </a:rPr>
                  <a:t>수평 거리 차이가 더 크면</a:t>
                </a:r>
                <a:r>
                  <a:rPr lang="en-US" altLang="ko-KR" sz="1200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sz="120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 l2r </a:t>
                </a:r>
                <a:r>
                  <a:rPr lang="ko-KR" altLang="en-US" sz="120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예측 사용</a:t>
                </a:r>
                <a:endParaRPr lang="en-US" altLang="ko-KR" sz="12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ko-KR" sz="1400" b="1" dirty="0"/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ko-KR" sz="1400" b="1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marL="457200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altLang="ko-KR" sz="1600" b="1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ko-KR" sz="1600" dirty="0"/>
              </a:p>
            </p:txBody>
          </p:sp>
        </mc:Choice>
        <mc:Fallback xmlns="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EE8AE713-CF07-F771-C78D-56FB9F879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62" y="789577"/>
                <a:ext cx="11358116" cy="5278845"/>
              </a:xfrm>
              <a:prstGeom prst="rect">
                <a:avLst/>
              </a:prstGeom>
              <a:blipFill>
                <a:blip r:embed="rId3"/>
                <a:stretch>
                  <a:fillRect l="-2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그룹 5">
            <a:extLst>
              <a:ext uri="{FF2B5EF4-FFF2-40B4-BE49-F238E27FC236}">
                <a16:creationId xmlns:a16="http://schemas.microsoft.com/office/drawing/2014/main" id="{BFD0A392-42C1-B05A-C435-55696066ABF8}"/>
              </a:ext>
            </a:extLst>
          </p:cNvPr>
          <p:cNvGrpSpPr/>
          <p:nvPr/>
        </p:nvGrpSpPr>
        <p:grpSpPr>
          <a:xfrm>
            <a:off x="3219084" y="3082834"/>
            <a:ext cx="5728471" cy="3048257"/>
            <a:chOff x="3219084" y="3291840"/>
            <a:chExt cx="5728471" cy="3048257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824723AD-743D-396D-A2C0-83A12216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9084" y="3291840"/>
              <a:ext cx="5728471" cy="2966774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잉크 4">
                  <a:extLst>
                    <a:ext uri="{FF2B5EF4-FFF2-40B4-BE49-F238E27FC236}">
                      <a16:creationId xmlns:a16="http://schemas.microsoft.com/office/drawing/2014/main" id="{31115971-9693-06DD-59BE-4BFB126BE1FC}"/>
                    </a:ext>
                  </a:extLst>
                </p14:cNvPr>
                <p14:cNvContentPartPr/>
                <p14:nvPr/>
              </p14:nvContentPartPr>
              <p14:xfrm>
                <a:off x="6582600" y="5648177"/>
                <a:ext cx="1990800" cy="691920"/>
              </p14:xfrm>
            </p:contentPart>
          </mc:Choice>
          <mc:Fallback xmlns="">
            <p:pic>
              <p:nvPicPr>
                <p:cNvPr id="5" name="잉크 4">
                  <a:extLst>
                    <a:ext uri="{FF2B5EF4-FFF2-40B4-BE49-F238E27FC236}">
                      <a16:creationId xmlns:a16="http://schemas.microsoft.com/office/drawing/2014/main" id="{31115971-9693-06DD-59BE-4BFB126BE1F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28600" y="5540177"/>
                  <a:ext cx="2098440" cy="907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13089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31574-8E34-2303-2F8E-9703FBD4B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FE7CD1B-15FF-1E0D-DB07-FBD5316B6585}"/>
              </a:ext>
            </a:extLst>
          </p:cNvPr>
          <p:cNvSpPr txBox="1"/>
          <p:nvPr/>
        </p:nvSpPr>
        <p:spPr>
          <a:xfrm>
            <a:off x="631596" y="2161592"/>
            <a:ext cx="109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4. </a:t>
            </a:r>
            <a:r>
              <a:rPr lang="fr-FR" altLang="ko-KR" sz="32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Experiments</a:t>
            </a: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A3A3A8F-4DEB-44B8-B7EB-D64BCE77B989}"/>
              </a:ext>
            </a:extLst>
          </p:cNvPr>
          <p:cNvCxnSpPr>
            <a:cxnSpLocks/>
          </p:cNvCxnSpPr>
          <p:nvPr/>
        </p:nvCxnSpPr>
        <p:spPr>
          <a:xfrm>
            <a:off x="1862500" y="2906332"/>
            <a:ext cx="8894400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006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CCA86-11A0-5E11-D340-87F9F35FD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EF38055-B723-F422-790E-95DECCB42D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내용 개체 틀 2">
                <a:extLst>
                  <a:ext uri="{FF2B5EF4-FFF2-40B4-BE49-F238E27FC236}">
                    <a16:creationId xmlns:a16="http://schemas.microsoft.com/office/drawing/2014/main" id="{C4412CA0-66C5-F05B-7C50-8A44B775CC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3291" y="789578"/>
                <a:ext cx="11332754" cy="52788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  <a:buFont typeface="Wingdings 2" panose="05020102010507070707" pitchFamily="18" charset="2"/>
                  <a:buChar char=""/>
                  <a:defRPr sz="20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"/>
                  <a:defRPr sz="18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Calibri" panose="020F0502020204030204" pitchFamily="34" charset="0"/>
                  <a:buChar char="‒"/>
                  <a:defRPr sz="16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맑은 고딕" panose="020B0503020000020004" pitchFamily="50" charset="-127"/>
                  <a:buChar char="〮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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ko-KR" sz="1800" dirty="0"/>
                  <a:t>Experiment (1) The comparison of coordinate encoding schemes for synthetic data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600" dirty="0"/>
                  <a:t>다양한 형태의 관형 구조물</a:t>
                </a:r>
                <a:r>
                  <a:rPr lang="en-US" altLang="ko-KR" sz="1600" dirty="0"/>
                  <a:t>(tubular object)</a:t>
                </a:r>
                <a:r>
                  <a:rPr lang="ko-KR" altLang="en-US" sz="1600" dirty="0"/>
                  <a:t>에 대해</a:t>
                </a:r>
                <a:r>
                  <a:rPr lang="en-US" altLang="ko-KR" sz="1600" dirty="0"/>
                  <a:t>, </a:t>
                </a:r>
                <a:r>
                  <a:rPr lang="ko-KR" altLang="en-US" sz="1600" dirty="0"/>
                  <a:t>세 가지 인코딩 방식</a:t>
                </a:r>
                <a:r>
                  <a:rPr lang="en-US" altLang="ko-KR" sz="1600" dirty="0"/>
                  <a:t>(l2r, t2b, l2r&amp;t2b)</a:t>
                </a:r>
                <a:r>
                  <a:rPr lang="ko-KR" altLang="en-US" sz="1600" dirty="0"/>
                  <a:t>의 성능평가 수행</a:t>
                </a:r>
                <a:endParaRPr lang="en-US" altLang="ko-KR" sz="1600" dirty="0"/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400" dirty="0"/>
                  <a:t>구조물 형태는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∩,∪, 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~, </m:t>
                    </m:r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..</m:t>
                    </m:r>
                  </m:oMath>
                </a14:m>
                <a:r>
                  <a:rPr lang="en-US" altLang="ko-KR" sz="1400" dirty="0"/>
                  <a:t> </a:t>
                </a:r>
                <a:r>
                  <a:rPr lang="ko-KR" altLang="en-US" sz="1400" dirty="0"/>
                  <a:t>등 끝점을 정확하게 정의하기 애매모호한 형태들로 구성</a:t>
                </a:r>
                <a:endParaRPr lang="en-US" altLang="ko-KR" sz="1400" dirty="0"/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ko-KR" sz="1600" dirty="0"/>
                  <a:t>L2r</a:t>
                </a:r>
                <a:r>
                  <a:rPr lang="ko-KR" altLang="en-US" sz="1600" dirty="0"/>
                  <a:t>와</a:t>
                </a:r>
                <a:r>
                  <a:rPr lang="en-US" altLang="ko-KR" sz="1600" dirty="0"/>
                  <a:t> t2b </a:t>
                </a:r>
                <a:r>
                  <a:rPr lang="ko-KR" altLang="en-US" sz="1600" dirty="0"/>
                  <a:t>를 함께 사용한 </a:t>
                </a:r>
                <a:r>
                  <a:rPr lang="ko-KR" altLang="en-US" sz="1600" b="1" u="sng" dirty="0">
                    <a:solidFill>
                      <a:schemeClr val="accent1"/>
                    </a:solidFill>
                  </a:rPr>
                  <a:t>양방향 </a:t>
                </a:r>
                <a:r>
                  <a:rPr lang="en-US" altLang="ko-KR" sz="1600" b="1" u="sng" dirty="0">
                    <a:solidFill>
                      <a:schemeClr val="accent1"/>
                    </a:solidFill>
                  </a:rPr>
                  <a:t>(bi-directional) </a:t>
                </a:r>
                <a:r>
                  <a:rPr lang="ko-KR" altLang="en-US" sz="1600" b="1" u="sng" dirty="0">
                    <a:solidFill>
                      <a:schemeClr val="accent1"/>
                    </a:solidFill>
                  </a:rPr>
                  <a:t>인코딩 방식이 훨씬 더 안정적이고 높은 성능을 유지</a:t>
                </a:r>
                <a:r>
                  <a:rPr lang="ko-KR" altLang="en-US" sz="1600" dirty="0"/>
                  <a:t>함을 확인함</a:t>
                </a:r>
                <a:endParaRPr lang="en-US" altLang="ko-KR" sz="1600" dirty="0"/>
              </a:p>
              <a:p>
                <a:pPr marL="457200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ko-KR" sz="1600" dirty="0">
                    <a:sym typeface="Wingdings" panose="05000000000000000000" pitchFamily="2" charset="2"/>
                  </a:rPr>
                  <a:t>	 </a:t>
                </a:r>
                <a:r>
                  <a:rPr lang="ko-KR" altLang="en-US" sz="1600" dirty="0">
                    <a:sym typeface="Wingdings" panose="05000000000000000000" pitchFamily="2" charset="2"/>
                  </a:rPr>
                  <a:t>끝점</a:t>
                </a:r>
                <a:r>
                  <a:rPr lang="en-US" altLang="ko-KR" sz="1600" dirty="0">
                    <a:sym typeface="Wingdings" panose="05000000000000000000" pitchFamily="2" charset="2"/>
                  </a:rPr>
                  <a:t>(end point)</a:t>
                </a:r>
                <a:r>
                  <a:rPr lang="ko-KR" altLang="en-US" sz="1600" dirty="0">
                    <a:sym typeface="Wingdings" panose="05000000000000000000" pitchFamily="2" charset="2"/>
                  </a:rPr>
                  <a:t>을 잡기 모호한 </a:t>
                </a:r>
                <a:r>
                  <a:rPr lang="en-US" altLang="ko-KR" sz="1600" dirty="0">
                    <a:sym typeface="Wingdings" panose="05000000000000000000" pitchFamily="2" charset="2"/>
                  </a:rPr>
                  <a:t>(</a:t>
                </a:r>
                <a:r>
                  <a:rPr lang="ko-KR" altLang="en-US" sz="1600" dirty="0">
                    <a:sym typeface="Wingdings" panose="05000000000000000000" pitchFamily="2" charset="2"/>
                  </a:rPr>
                  <a:t>즉</a:t>
                </a:r>
                <a:r>
                  <a:rPr lang="en-US" altLang="ko-KR" sz="1600" dirty="0">
                    <a:sym typeface="Wingdings" panose="05000000000000000000" pitchFamily="2" charset="2"/>
                  </a:rPr>
                  <a:t>, </a:t>
                </a:r>
                <a:r>
                  <a:rPr lang="ko-KR" altLang="en-US" sz="1600" dirty="0">
                    <a:sym typeface="Wingdings" panose="05000000000000000000" pitchFamily="2" charset="2"/>
                  </a:rPr>
                  <a:t>어려운</a:t>
                </a:r>
                <a:r>
                  <a:rPr lang="en-US" altLang="ko-KR" sz="1600" dirty="0">
                    <a:sym typeface="Wingdings" panose="05000000000000000000" pitchFamily="2" charset="2"/>
                  </a:rPr>
                  <a:t>) </a:t>
                </a:r>
                <a:r>
                  <a:rPr lang="ko-KR" altLang="en-US" sz="1600" dirty="0">
                    <a:sym typeface="Wingdings" panose="05000000000000000000" pitchFamily="2" charset="2"/>
                  </a:rPr>
                  <a:t>복잡한 형태에서 제안한 양방향 인코딩 방식이 우수함을 입증</a:t>
                </a:r>
                <a:endParaRPr lang="en-US" altLang="ko-KR" sz="1600" dirty="0"/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ko-KR" sz="1200" dirty="0"/>
              </a:p>
            </p:txBody>
          </p:sp>
        </mc:Choice>
        <mc:Fallback xmlns="">
          <p:sp>
            <p:nvSpPr>
              <p:cNvPr id="5" name="내용 개체 틀 2">
                <a:extLst>
                  <a:ext uri="{FF2B5EF4-FFF2-40B4-BE49-F238E27FC236}">
                    <a16:creationId xmlns:a16="http://schemas.microsoft.com/office/drawing/2014/main" id="{C4412CA0-66C5-F05B-7C50-8A44B775C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91" y="789578"/>
                <a:ext cx="11332754" cy="5278846"/>
              </a:xfrm>
              <a:prstGeom prst="rect">
                <a:avLst/>
              </a:prstGeom>
              <a:blipFill>
                <a:blip r:embed="rId3"/>
                <a:stretch>
                  <a:fillRect l="-3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그룹 25">
            <a:extLst>
              <a:ext uri="{FF2B5EF4-FFF2-40B4-BE49-F238E27FC236}">
                <a16:creationId xmlns:a16="http://schemas.microsoft.com/office/drawing/2014/main" id="{18376421-B3D7-EA0C-39AA-9C680874F417}"/>
              </a:ext>
            </a:extLst>
          </p:cNvPr>
          <p:cNvGrpSpPr/>
          <p:nvPr/>
        </p:nvGrpSpPr>
        <p:grpSpPr>
          <a:xfrm>
            <a:off x="2390991" y="3110503"/>
            <a:ext cx="7257354" cy="3148114"/>
            <a:chOff x="2467323" y="3110503"/>
            <a:chExt cx="7257354" cy="3148114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156E40E8-1901-8DE1-30BF-29DBF83D0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1344"/>
            <a:stretch>
              <a:fillRect/>
            </a:stretch>
          </p:blipFill>
          <p:spPr>
            <a:xfrm>
              <a:off x="2467323" y="3110503"/>
              <a:ext cx="7257354" cy="3148114"/>
            </a:xfrm>
            <a:prstGeom prst="rect">
              <a:avLst/>
            </a:prstGeom>
          </p:spPr>
        </p:pic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341C55DD-5D52-BCDC-6DB3-6951F6789288}"/>
                </a:ext>
              </a:extLst>
            </p:cNvPr>
            <p:cNvGrpSpPr/>
            <p:nvPr/>
          </p:nvGrpSpPr>
          <p:grpSpPr>
            <a:xfrm>
              <a:off x="3230897" y="4215017"/>
              <a:ext cx="6418800" cy="1916280"/>
              <a:chOff x="3230897" y="4215017"/>
              <a:chExt cx="6418800" cy="1916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7" name="잉크 6">
                    <a:extLst>
                      <a:ext uri="{FF2B5EF4-FFF2-40B4-BE49-F238E27FC236}">
                        <a16:creationId xmlns:a16="http://schemas.microsoft.com/office/drawing/2014/main" id="{BF67F3CF-C7E8-ED12-1228-EC76A897280A}"/>
                      </a:ext>
                    </a:extLst>
                  </p14:cNvPr>
                  <p14:cNvContentPartPr/>
                  <p14:nvPr/>
                </p14:nvContentPartPr>
                <p14:xfrm>
                  <a:off x="3309017" y="4215017"/>
                  <a:ext cx="914760" cy="26280"/>
                </p14:xfrm>
              </p:contentPart>
            </mc:Choice>
            <mc:Fallback xmlns="">
              <p:pic>
                <p:nvPicPr>
                  <p:cNvPr id="7" name="잉크 6">
                    <a:extLst>
                      <a:ext uri="{FF2B5EF4-FFF2-40B4-BE49-F238E27FC236}">
                        <a16:creationId xmlns:a16="http://schemas.microsoft.com/office/drawing/2014/main" id="{BF67F3CF-C7E8-ED12-1228-EC76A897280A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273031" y="-1040983"/>
                    <a:ext cx="986372" cy="1051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9" name="잉크 8">
                    <a:extLst>
                      <a:ext uri="{FF2B5EF4-FFF2-40B4-BE49-F238E27FC236}">
                        <a16:creationId xmlns:a16="http://schemas.microsoft.com/office/drawing/2014/main" id="{1623F978-2BAB-A8E6-72E1-B8EC88663E39}"/>
                      </a:ext>
                    </a:extLst>
                  </p14:cNvPr>
                  <p14:cNvContentPartPr/>
                  <p14:nvPr/>
                </p14:nvContentPartPr>
                <p14:xfrm>
                  <a:off x="5416457" y="4223297"/>
                  <a:ext cx="2090520" cy="18000"/>
                </p14:xfrm>
              </p:contentPart>
            </mc:Choice>
            <mc:Fallback xmlns="">
              <p:pic>
                <p:nvPicPr>
                  <p:cNvPr id="9" name="잉크 8">
                    <a:extLst>
                      <a:ext uri="{FF2B5EF4-FFF2-40B4-BE49-F238E27FC236}">
                        <a16:creationId xmlns:a16="http://schemas.microsoft.com/office/drawing/2014/main" id="{1623F978-2BAB-A8E6-72E1-B8EC88663E39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380457" y="4151297"/>
                    <a:ext cx="2162160" cy="16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1" name="잉크 10">
                    <a:extLst>
                      <a:ext uri="{FF2B5EF4-FFF2-40B4-BE49-F238E27FC236}">
                        <a16:creationId xmlns:a16="http://schemas.microsoft.com/office/drawing/2014/main" id="{BBB23676-DFAB-77E4-073A-E0D7D57D522B}"/>
                      </a:ext>
                    </a:extLst>
                  </p14:cNvPr>
                  <p14:cNvContentPartPr/>
                  <p14:nvPr/>
                </p14:nvContentPartPr>
                <p14:xfrm>
                  <a:off x="8656097" y="4240937"/>
                  <a:ext cx="993600" cy="720"/>
                </p14:xfrm>
              </p:contentPart>
            </mc:Choice>
            <mc:Fallback xmlns="">
              <p:pic>
                <p:nvPicPr>
                  <p:cNvPr id="11" name="잉크 10">
                    <a:extLst>
                      <a:ext uri="{FF2B5EF4-FFF2-40B4-BE49-F238E27FC236}">
                        <a16:creationId xmlns:a16="http://schemas.microsoft.com/office/drawing/2014/main" id="{BBB23676-DFAB-77E4-073A-E0D7D57D522B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8620097" y="4096937"/>
                    <a:ext cx="1065240" cy="28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2" name="잉크 11">
                    <a:extLst>
                      <a:ext uri="{FF2B5EF4-FFF2-40B4-BE49-F238E27FC236}">
                        <a16:creationId xmlns:a16="http://schemas.microsoft.com/office/drawing/2014/main" id="{96ECC51D-6448-1146-0376-8926F0FD4EC1}"/>
                      </a:ext>
                    </a:extLst>
                  </p14:cNvPr>
                  <p14:cNvContentPartPr/>
                  <p14:nvPr/>
                </p14:nvContentPartPr>
                <p14:xfrm>
                  <a:off x="3230897" y="5172617"/>
                  <a:ext cx="1024200" cy="21600"/>
                </p14:xfrm>
              </p:contentPart>
            </mc:Choice>
            <mc:Fallback xmlns="">
              <p:pic>
                <p:nvPicPr>
                  <p:cNvPr id="12" name="잉크 11">
                    <a:extLst>
                      <a:ext uri="{FF2B5EF4-FFF2-40B4-BE49-F238E27FC236}">
                        <a16:creationId xmlns:a16="http://schemas.microsoft.com/office/drawing/2014/main" id="{96ECC51D-6448-1146-0376-8926F0FD4EC1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194897" y="5100977"/>
                    <a:ext cx="1095840" cy="16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4" name="잉크 13">
                    <a:extLst>
                      <a:ext uri="{FF2B5EF4-FFF2-40B4-BE49-F238E27FC236}">
                        <a16:creationId xmlns:a16="http://schemas.microsoft.com/office/drawing/2014/main" id="{A66DFBAD-FA93-08A5-6DA0-03B49A1A62B0}"/>
                      </a:ext>
                    </a:extLst>
                  </p14:cNvPr>
                  <p14:cNvContentPartPr/>
                  <p14:nvPr/>
                </p14:nvContentPartPr>
                <p14:xfrm>
                  <a:off x="5451377" y="5163977"/>
                  <a:ext cx="2064240" cy="43920"/>
                </p14:xfrm>
              </p:contentPart>
            </mc:Choice>
            <mc:Fallback xmlns="">
              <p:pic>
                <p:nvPicPr>
                  <p:cNvPr id="14" name="잉크 13">
                    <a:extLst>
                      <a:ext uri="{FF2B5EF4-FFF2-40B4-BE49-F238E27FC236}">
                        <a16:creationId xmlns:a16="http://schemas.microsoft.com/office/drawing/2014/main" id="{A66DFBAD-FA93-08A5-6DA0-03B49A1A62B0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415377" y="5091977"/>
                    <a:ext cx="2135880" cy="18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8" name="잉크 17">
                    <a:extLst>
                      <a:ext uri="{FF2B5EF4-FFF2-40B4-BE49-F238E27FC236}">
                        <a16:creationId xmlns:a16="http://schemas.microsoft.com/office/drawing/2014/main" id="{2A70E11D-B763-9145-C7D4-1EB6BF9CEA34}"/>
                      </a:ext>
                    </a:extLst>
                  </p14:cNvPr>
                  <p14:cNvContentPartPr/>
                  <p14:nvPr/>
                </p14:nvContentPartPr>
                <p14:xfrm>
                  <a:off x="3274097" y="6113297"/>
                  <a:ext cx="985320" cy="720"/>
                </p14:xfrm>
              </p:contentPart>
            </mc:Choice>
            <mc:Fallback xmlns="">
              <p:pic>
                <p:nvPicPr>
                  <p:cNvPr id="18" name="잉크 17">
                    <a:extLst>
                      <a:ext uri="{FF2B5EF4-FFF2-40B4-BE49-F238E27FC236}">
                        <a16:creationId xmlns:a16="http://schemas.microsoft.com/office/drawing/2014/main" id="{2A70E11D-B763-9145-C7D4-1EB6BF9CEA34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238097" y="5969297"/>
                    <a:ext cx="1056960" cy="28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22" name="잉크 21">
                    <a:extLst>
                      <a:ext uri="{FF2B5EF4-FFF2-40B4-BE49-F238E27FC236}">
                        <a16:creationId xmlns:a16="http://schemas.microsoft.com/office/drawing/2014/main" id="{5DB6E82D-3BB3-D837-7D74-72993EADBD33}"/>
                      </a:ext>
                    </a:extLst>
                  </p14:cNvPr>
                  <p14:cNvContentPartPr/>
                  <p14:nvPr/>
                </p14:nvContentPartPr>
                <p14:xfrm>
                  <a:off x="5425097" y="6121937"/>
                  <a:ext cx="2029680" cy="9360"/>
                </p14:xfrm>
              </p:contentPart>
            </mc:Choice>
            <mc:Fallback xmlns="">
              <p:pic>
                <p:nvPicPr>
                  <p:cNvPr id="22" name="잉크 21">
                    <a:extLst>
                      <a:ext uri="{FF2B5EF4-FFF2-40B4-BE49-F238E27FC236}">
                        <a16:creationId xmlns:a16="http://schemas.microsoft.com/office/drawing/2014/main" id="{5DB6E82D-3BB3-D837-7D74-72993EADBD33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5389097" y="6049937"/>
                    <a:ext cx="2101320" cy="15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24" name="잉크 23">
                    <a:extLst>
                      <a:ext uri="{FF2B5EF4-FFF2-40B4-BE49-F238E27FC236}">
                        <a16:creationId xmlns:a16="http://schemas.microsoft.com/office/drawing/2014/main" id="{FA86E580-DFEB-2410-4F2A-EB82859EC266}"/>
                      </a:ext>
                    </a:extLst>
                  </p14:cNvPr>
                  <p14:cNvContentPartPr/>
                  <p14:nvPr/>
                </p14:nvContentPartPr>
                <p14:xfrm>
                  <a:off x="8682377" y="6121937"/>
                  <a:ext cx="967320" cy="720"/>
                </p14:xfrm>
              </p:contentPart>
            </mc:Choice>
            <mc:Fallback xmlns="">
              <p:pic>
                <p:nvPicPr>
                  <p:cNvPr id="24" name="잉크 23">
                    <a:extLst>
                      <a:ext uri="{FF2B5EF4-FFF2-40B4-BE49-F238E27FC236}">
                        <a16:creationId xmlns:a16="http://schemas.microsoft.com/office/drawing/2014/main" id="{FA86E580-DFEB-2410-4F2A-EB82859EC266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8646377" y="5977937"/>
                    <a:ext cx="1038960" cy="28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781041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259E0-DBBA-5489-7268-B19F58498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75B488A-64CB-80B6-AF3D-1641241E37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402B0A17-EA5C-4083-DDB3-2743E3410E1B}"/>
              </a:ext>
            </a:extLst>
          </p:cNvPr>
          <p:cNvSpPr txBox="1">
            <a:spLocks/>
          </p:cNvSpPr>
          <p:nvPr/>
        </p:nvSpPr>
        <p:spPr>
          <a:xfrm>
            <a:off x="353291" y="789578"/>
            <a:ext cx="11332754" cy="5278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1800" dirty="0"/>
              <a:t>Experiment (2) Comparison of the state-of-the-art models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o-KR" altLang="en-US" sz="1600" dirty="0"/>
              <a:t>다양한 평가 지표에서 가장 높은 성능을 보임</a:t>
            </a:r>
            <a:endParaRPr lang="en-US" altLang="ko-KR" sz="16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o-KR" altLang="en-US" sz="1600" dirty="0"/>
              <a:t>특히</a:t>
            </a:r>
            <a:r>
              <a:rPr lang="en-US" altLang="ko-KR" sz="1600" dirty="0"/>
              <a:t>, Deeplabv3, FRR-Net, RTGS</a:t>
            </a:r>
            <a:r>
              <a:rPr lang="ko-KR" altLang="en-US" sz="1600" dirty="0"/>
              <a:t> 기존 최신 모델들을 모든 지표에서 능가함</a:t>
            </a:r>
            <a:endParaRPr lang="en-US" altLang="ko-KR" sz="1600" dirty="0"/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ko-KR" sz="12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CF485849-95D5-F748-AF8A-D9ECA2837712}"/>
              </a:ext>
            </a:extLst>
          </p:cNvPr>
          <p:cNvGrpSpPr/>
          <p:nvPr/>
        </p:nvGrpSpPr>
        <p:grpSpPr>
          <a:xfrm>
            <a:off x="648760" y="2575060"/>
            <a:ext cx="10741816" cy="3333750"/>
            <a:chOff x="725092" y="3079885"/>
            <a:chExt cx="10741816" cy="3333750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202F0541-A335-0543-1790-DF6D619BF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41389"/>
            <a:stretch>
              <a:fillRect/>
            </a:stretch>
          </p:blipFill>
          <p:spPr>
            <a:xfrm>
              <a:off x="6096000" y="3079885"/>
              <a:ext cx="5370908" cy="3333750"/>
            </a:xfrm>
            <a:prstGeom prst="rect">
              <a:avLst/>
            </a:prstGeom>
          </p:spPr>
        </p:pic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610E7ED9-9318-C9C8-A751-D1FF5D0556B7}"/>
                </a:ext>
              </a:extLst>
            </p:cNvPr>
            <p:cNvGrpSpPr/>
            <p:nvPr/>
          </p:nvGrpSpPr>
          <p:grpSpPr>
            <a:xfrm>
              <a:off x="725092" y="3079885"/>
              <a:ext cx="5231850" cy="2481845"/>
              <a:chOff x="0" y="3838574"/>
              <a:chExt cx="6475780" cy="3076575"/>
            </a:xfrm>
          </p:grpSpPr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6323CCCC-D2C1-F4A3-629B-A31EA3FD1C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57917"/>
              <a:stretch>
                <a:fillRect/>
              </a:stretch>
            </p:blipFill>
            <p:spPr>
              <a:xfrm>
                <a:off x="0" y="4029074"/>
                <a:ext cx="6475780" cy="2886075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id="{A7A3116D-C479-5AF4-20F8-974EEA9E81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b="96667"/>
              <a:stretch>
                <a:fillRect/>
              </a:stretch>
            </p:blipFill>
            <p:spPr>
              <a:xfrm>
                <a:off x="0" y="3838574"/>
                <a:ext cx="6475780" cy="2286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47BEE7E9-02E5-7B12-ED84-40D0128C4C59}"/>
                    </a:ext>
                  </a:extLst>
                </p14:cNvPr>
                <p14:cNvContentPartPr/>
                <p14:nvPr/>
              </p14:nvContentPartPr>
              <p14:xfrm>
                <a:off x="1990665" y="3952695"/>
                <a:ext cx="3791520" cy="72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47BEE7E9-02E5-7B12-ED84-40D0128C4C5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54665" y="3808695"/>
                  <a:ext cx="38631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BEC53CD8-35B2-304F-861B-EB130855A3AA}"/>
                    </a:ext>
                  </a:extLst>
                </p14:cNvPr>
                <p14:cNvContentPartPr/>
                <p14:nvPr/>
              </p14:nvContentPartPr>
              <p14:xfrm>
                <a:off x="1981305" y="4676295"/>
                <a:ext cx="3810240" cy="1008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BEC53CD8-35B2-304F-861B-EB130855A3A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45305" y="4604295"/>
                  <a:ext cx="3881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F05C3683-E838-EEA9-9310-2B56BD61D11E}"/>
                    </a:ext>
                  </a:extLst>
                </p14:cNvPr>
                <p14:cNvContentPartPr/>
                <p14:nvPr/>
              </p14:nvContentPartPr>
              <p14:xfrm>
                <a:off x="1990665" y="5448135"/>
                <a:ext cx="3819960" cy="1944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F05C3683-E838-EEA9-9310-2B56BD61D11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54665" y="5376135"/>
                  <a:ext cx="3891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3A1AF300-71B6-3C87-C367-6AA7E092B504}"/>
                    </a:ext>
                  </a:extLst>
                </p14:cNvPr>
                <p14:cNvContentPartPr/>
                <p14:nvPr/>
              </p14:nvContentPartPr>
              <p14:xfrm>
                <a:off x="7400745" y="5505015"/>
                <a:ext cx="3905640" cy="72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3A1AF300-71B6-3C87-C367-6AA7E092B50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64745" y="5361015"/>
                  <a:ext cx="39772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4CED13A3-5EC4-9DCD-AC91-07728CD828CA}"/>
                    </a:ext>
                  </a:extLst>
                </p14:cNvPr>
                <p14:cNvContentPartPr/>
                <p14:nvPr/>
              </p14:nvContentPartPr>
              <p14:xfrm>
                <a:off x="7391385" y="6305295"/>
                <a:ext cx="3972600" cy="72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4CED13A3-5EC4-9DCD-AC91-07728CD828C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55385" y="6161295"/>
                  <a:ext cx="40442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F97F34A6-DACA-2895-B9D7-BE603642F9C0}"/>
                    </a:ext>
                  </a:extLst>
                </p14:cNvPr>
                <p14:cNvContentPartPr/>
                <p14:nvPr/>
              </p14:nvContentPartPr>
              <p14:xfrm>
                <a:off x="7372305" y="3743175"/>
                <a:ext cx="1953000" cy="2880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F97F34A6-DACA-2895-B9D7-BE603642F9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36305" y="3671175"/>
                  <a:ext cx="20246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66FEDA6E-A48B-882A-477A-6C18FAF0DD36}"/>
                    </a:ext>
                  </a:extLst>
                </p14:cNvPr>
                <p14:cNvContentPartPr/>
                <p14:nvPr/>
              </p14:nvContentPartPr>
              <p14:xfrm>
                <a:off x="7410465" y="4571535"/>
                <a:ext cx="1915200" cy="72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66FEDA6E-A48B-882A-477A-6C18FAF0DD3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74465" y="4427535"/>
                  <a:ext cx="19868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9BDD27C1-31DB-87BB-A9AF-731FD2F9368D}"/>
                    </a:ext>
                  </a:extLst>
                </p14:cNvPr>
                <p14:cNvContentPartPr/>
                <p14:nvPr/>
              </p14:nvContentPartPr>
              <p14:xfrm>
                <a:off x="9591705" y="3923895"/>
                <a:ext cx="1752840" cy="72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9BDD27C1-31DB-87BB-A9AF-731FD2F9368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555705" y="3779895"/>
                  <a:ext cx="18244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4EB25D04-FB57-33AA-479E-4A534C147DA4}"/>
                    </a:ext>
                  </a:extLst>
                </p14:cNvPr>
                <p14:cNvContentPartPr/>
                <p14:nvPr/>
              </p14:nvContentPartPr>
              <p14:xfrm>
                <a:off x="9591705" y="4695375"/>
                <a:ext cx="1762560" cy="1944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4EB25D04-FB57-33AA-479E-4A534C147DA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55705" y="4623375"/>
                  <a:ext cx="183420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6923C655-7EFE-DB18-D9AC-5EE6F622B5B8}"/>
                  </a:ext>
                </a:extLst>
              </p:cNvPr>
              <p:cNvSpPr/>
              <p:nvPr/>
            </p:nvSpPr>
            <p:spPr>
              <a:xfrm>
                <a:off x="8029575" y="1051620"/>
                <a:ext cx="3828639" cy="7332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altLang="ko-KR" sz="1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𝒄𝒄𝒔</m:t>
                    </m:r>
                    <m:r>
                      <a:rPr lang="en-US" altLang="ko-KR" sz="1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200" dirty="0">
                    <a:solidFill>
                      <a:schemeClr val="accent1"/>
                    </a:solidFill>
                  </a:rPr>
                  <a:t>:</a:t>
                </a:r>
                <a:r>
                  <a:rPr lang="ko-KR" altLang="en-US" sz="1200" dirty="0">
                    <a:solidFill>
                      <a:schemeClr val="accent1"/>
                    </a:solidFill>
                  </a:rPr>
                  <a:t> </a:t>
                </a:r>
                <a:r>
                  <a:rPr lang="ko-KR" altLang="en-US" sz="1200" b="1" dirty="0">
                    <a:solidFill>
                      <a:schemeClr val="tx1"/>
                    </a:solidFill>
                  </a:rPr>
                  <a:t>연결된 구성요소의 개수를 나타냄</a:t>
                </a:r>
                <a:endParaRPr lang="en-US" altLang="ko-KR" sz="1200" b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altLang="ko-KR" sz="1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𝒄𝒄𝒔</m:t>
                    </m:r>
                    <m:r>
                      <a:rPr lang="en-US" altLang="ko-KR" sz="1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ko-KR" sz="1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ko-KR" altLang="en-US" sz="12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ko-KR" sz="1200" b="1" dirty="0">
                    <a:solidFill>
                      <a:schemeClr val="tx1"/>
                    </a:solidFill>
                  </a:rPr>
                  <a:t>: </a:t>
                </a:r>
                <a:r>
                  <a:rPr lang="ko-KR" altLang="en-US" sz="1200" b="1" dirty="0">
                    <a:solidFill>
                      <a:schemeClr val="tx1"/>
                    </a:solidFill>
                  </a:rPr>
                  <a:t>연결 오류 개수를 나타내는 지표</a:t>
                </a:r>
                <a:endParaRPr lang="en-US" altLang="ko-KR" sz="1200" b="1" dirty="0">
                  <a:solidFill>
                    <a:schemeClr val="tx1"/>
                  </a:solidFill>
                </a:endParaRPr>
              </a:p>
              <a:p>
                <a:pPr marL="628650" lvl="1" indent="-171450">
                  <a:buFontTx/>
                  <a:buChar char="-"/>
                </a:pPr>
                <a:r>
                  <a:rPr lang="ko-KR" altLang="en-US" sz="1200" dirty="0">
                    <a:solidFill>
                      <a:schemeClr val="tx1"/>
                    </a:solidFill>
                  </a:rPr>
                  <a:t>값이 낮을 수록</a:t>
                </a:r>
                <a:r>
                  <a:rPr lang="en-US" altLang="ko-KR" sz="1200" dirty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200" dirty="0">
                    <a:solidFill>
                      <a:schemeClr val="tx1"/>
                    </a:solidFill>
                  </a:rPr>
                  <a:t>연결성이 잘 보존됨을 의미</a:t>
                </a:r>
                <a:endParaRPr lang="en-US" altLang="ko-KR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6923C655-7EFE-DB18-D9AC-5EE6F622B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575" y="1051620"/>
                <a:ext cx="3828639" cy="733240"/>
              </a:xfrm>
              <a:prstGeom prst="rect">
                <a:avLst/>
              </a:prstGeom>
              <a:blipFill>
                <a:blip r:embed="rId22"/>
                <a:stretch>
                  <a:fillRect b="-8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317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995E5-7B52-FF3E-67C5-CF0B8C1BA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AFFDE15-F0C0-71F4-E84D-92893C1314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내용 개체 틀 2">
                <a:extLst>
                  <a:ext uri="{FF2B5EF4-FFF2-40B4-BE49-F238E27FC236}">
                    <a16:creationId xmlns:a16="http://schemas.microsoft.com/office/drawing/2014/main" id="{924F3C2F-999C-A126-6440-A514CA7F8C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6941" y="808192"/>
                <a:ext cx="11332754" cy="52788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  <a:buFont typeface="Wingdings 2" panose="05020102010507070707" pitchFamily="18" charset="2"/>
                  <a:buChar char=""/>
                  <a:defRPr sz="20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"/>
                  <a:defRPr sz="18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Calibri" panose="020F0502020204030204" pitchFamily="34" charset="0"/>
                  <a:buChar char="‒"/>
                  <a:defRPr sz="16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맑은 고딕" panose="020B0503020000020004" pitchFamily="50" charset="-127"/>
                  <a:buChar char="〮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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ko-KR" sz="1800" dirty="0"/>
                  <a:t>Ablation Study. Results of different number of centerline points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ko-KR" sz="1600" b="1" dirty="0"/>
                  <a:t>Centerline</a:t>
                </a:r>
                <a:r>
                  <a:rPr lang="ko-KR" altLang="en-US" sz="1600" b="1" dirty="0"/>
                  <a:t>을 구성하는 점의</a:t>
                </a:r>
                <a:r>
                  <a:rPr lang="en-US" altLang="ko-KR" sz="1600" b="1" dirty="0"/>
                  <a:t> </a:t>
                </a:r>
                <a:r>
                  <a:rPr lang="ko-KR" altLang="en-US" sz="1600" b="1" dirty="0"/>
                  <a:t>개수</a:t>
                </a:r>
                <a:r>
                  <a:rPr lang="en-US" altLang="ko-KR" sz="1600" b="1" dirty="0"/>
                  <a:t>(</a:t>
                </a:r>
                <a14:m>
                  <m:oMath xmlns:m="http://schemas.openxmlformats.org/officeDocument/2006/math">
                    <m:r>
                      <a:rPr lang="en-US" altLang="ko-KR" sz="1600" b="1" i="1" dirty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ko-KR" sz="1600" dirty="0"/>
                  <a:t>)</a:t>
                </a:r>
                <a:r>
                  <a:rPr lang="ko-KR" altLang="en-US" sz="1600" dirty="0"/>
                  <a:t>의 변화에 따른 성능 평가 수행</a:t>
                </a:r>
                <a:endParaRPr lang="en-US" altLang="ko-KR" sz="1600" dirty="0"/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600" dirty="0"/>
                  <a:t>전반적으로 점의 개수에 큰 영향을 받지 않고 안정적인 성능을 보임</a:t>
                </a:r>
                <a:endParaRPr lang="en-US" altLang="ko-KR" sz="1600" dirty="0"/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600" dirty="0"/>
                  <a:t>하지만</a:t>
                </a:r>
                <a:r>
                  <a:rPr lang="en-US" altLang="ko-KR" sz="1600" dirty="0"/>
                  <a:t>, </a:t>
                </a:r>
                <a:r>
                  <a:rPr lang="ko-KR" altLang="en-US" sz="1600" u="sng" dirty="0"/>
                  <a:t>복잡한 모양의 객체 </a:t>
                </a:r>
                <a:r>
                  <a:rPr lang="en-US" altLang="ko-KR" sz="1600" u="sng" dirty="0"/>
                  <a:t>(</a:t>
                </a:r>
                <a:r>
                  <a:rPr lang="en-US" altLang="ko-KR" sz="1600" i="1" u="sng" dirty="0"/>
                  <a:t>LCX, D1</a:t>
                </a:r>
                <a:r>
                  <a:rPr lang="en-US" altLang="ko-KR" sz="1600" u="sng" dirty="0"/>
                  <a:t>)</a:t>
                </a:r>
                <a:r>
                  <a:rPr lang="en-US" altLang="ko-KR" sz="1600" dirty="0"/>
                  <a:t> </a:t>
                </a:r>
                <a:r>
                  <a:rPr lang="ko-KR" altLang="en-US" sz="1600" dirty="0"/>
                  <a:t>에서는 </a:t>
                </a:r>
                <a:r>
                  <a:rPr lang="ko-KR" altLang="en-US" sz="1600" b="1" dirty="0"/>
                  <a:t>점의 개수가 적을 때 성능 저하가 발생</a:t>
                </a:r>
                <a:r>
                  <a:rPr lang="ko-KR" altLang="en-US" sz="1600" dirty="0"/>
                  <a:t>함을 확인함</a:t>
                </a:r>
                <a:endParaRPr lang="en-US" altLang="ko-KR" sz="1600" dirty="0"/>
              </a:p>
              <a:p>
                <a:pPr marL="457200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ko-KR" sz="1600" dirty="0">
                    <a:sym typeface="Wingdings" panose="05000000000000000000" pitchFamily="2" charset="2"/>
                  </a:rPr>
                  <a:t>	</a:t>
                </a:r>
                <a:r>
                  <a:rPr lang="en-US" altLang="ko-KR" sz="1400" dirty="0">
                    <a:sym typeface="Wingdings" panose="05000000000000000000" pitchFamily="2" charset="2"/>
                  </a:rPr>
                  <a:t> </a:t>
                </a:r>
                <a:r>
                  <a:rPr lang="ko-KR" altLang="en-US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복잡한 위상을 가진 객체에 대해서는 충분한 점의 개수가 중요</a:t>
                </a:r>
                <a:r>
                  <a:rPr lang="ko-KR" altLang="en-US" sz="1400" dirty="0">
                    <a:sym typeface="Wingdings" panose="05000000000000000000" pitchFamily="2" charset="2"/>
                  </a:rPr>
                  <a:t>함을 의미</a:t>
                </a:r>
                <a:r>
                  <a:rPr lang="en-US" altLang="ko-KR" sz="1400" dirty="0">
                    <a:sym typeface="Wingdings" panose="05000000000000000000" pitchFamily="2" charset="2"/>
                  </a:rPr>
                  <a:t> </a:t>
                </a:r>
                <a:endParaRPr lang="en-US" altLang="ko-KR" sz="1000" dirty="0"/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ko-KR" sz="1600" dirty="0"/>
              </a:p>
            </p:txBody>
          </p:sp>
        </mc:Choice>
        <mc:Fallback xmlns="">
          <p:sp>
            <p:nvSpPr>
              <p:cNvPr id="5" name="내용 개체 틀 2">
                <a:extLst>
                  <a:ext uri="{FF2B5EF4-FFF2-40B4-BE49-F238E27FC236}">
                    <a16:creationId xmlns:a16="http://schemas.microsoft.com/office/drawing/2014/main" id="{924F3C2F-999C-A126-6440-A514CA7F8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41" y="808192"/>
                <a:ext cx="11332754" cy="5278846"/>
              </a:xfrm>
              <a:prstGeom prst="rect">
                <a:avLst/>
              </a:prstGeom>
              <a:blipFill>
                <a:blip r:embed="rId3"/>
                <a:stretch>
                  <a:fillRect l="-3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그룹 42">
            <a:extLst>
              <a:ext uri="{FF2B5EF4-FFF2-40B4-BE49-F238E27FC236}">
                <a16:creationId xmlns:a16="http://schemas.microsoft.com/office/drawing/2014/main" id="{B8D0A02F-79AB-9408-08EE-63D9D1B317EC}"/>
              </a:ext>
            </a:extLst>
          </p:cNvPr>
          <p:cNvGrpSpPr/>
          <p:nvPr/>
        </p:nvGrpSpPr>
        <p:grpSpPr>
          <a:xfrm>
            <a:off x="2219259" y="2970171"/>
            <a:ext cx="8605371" cy="3121388"/>
            <a:chOff x="2771709" y="2826463"/>
            <a:chExt cx="8605371" cy="3121388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2A1C2B5F-BD3E-3144-9AFC-FCACF87FF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1709" y="2826463"/>
              <a:ext cx="6648582" cy="31213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10D057-0107-1B4A-ED8D-9E11E25487D9}"/>
                </a:ext>
              </a:extLst>
            </p:cNvPr>
            <p:cNvSpPr txBox="1"/>
            <p:nvPr/>
          </p:nvSpPr>
          <p:spPr>
            <a:xfrm>
              <a:off x="9566145" y="3540158"/>
              <a:ext cx="16478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비슷한 성능 보임</a:t>
              </a: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33085722-C82E-8FC7-CC58-4067DE4F0A8A}"/>
                </a:ext>
              </a:extLst>
            </p:cNvPr>
            <p:cNvGrpSpPr/>
            <p:nvPr/>
          </p:nvGrpSpPr>
          <p:grpSpPr>
            <a:xfrm>
              <a:off x="9350145" y="3447615"/>
              <a:ext cx="205560" cy="513360"/>
              <a:chOff x="9350145" y="3447615"/>
              <a:chExt cx="205560" cy="513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1" name="잉크 10">
                    <a:extLst>
                      <a:ext uri="{FF2B5EF4-FFF2-40B4-BE49-F238E27FC236}">
                        <a16:creationId xmlns:a16="http://schemas.microsoft.com/office/drawing/2014/main" id="{5F7F1A59-31E2-ED5B-3EA6-7E5A1229EEA4}"/>
                      </a:ext>
                    </a:extLst>
                  </p14:cNvPr>
                  <p14:cNvContentPartPr/>
                  <p14:nvPr/>
                </p14:nvContentPartPr>
                <p14:xfrm>
                  <a:off x="9350145" y="3447615"/>
                  <a:ext cx="99000" cy="92160"/>
                </p14:xfrm>
              </p:contentPart>
            </mc:Choice>
            <mc:Fallback xmlns="">
              <p:pic>
                <p:nvPicPr>
                  <p:cNvPr id="11" name="잉크 10">
                    <a:extLst>
                      <a:ext uri="{FF2B5EF4-FFF2-40B4-BE49-F238E27FC236}">
                        <a16:creationId xmlns:a16="http://schemas.microsoft.com/office/drawing/2014/main" id="{5F7F1A59-31E2-ED5B-3EA6-7E5A1229EEA4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9341145" y="3438975"/>
                    <a:ext cx="116640" cy="10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2" name="잉크 11">
                    <a:extLst>
                      <a:ext uri="{FF2B5EF4-FFF2-40B4-BE49-F238E27FC236}">
                        <a16:creationId xmlns:a16="http://schemas.microsoft.com/office/drawing/2014/main" id="{5ACBAE33-7225-53E8-A9ED-8AB2B55D9C22}"/>
                      </a:ext>
                    </a:extLst>
                  </p14:cNvPr>
                  <p14:cNvContentPartPr/>
                  <p14:nvPr/>
                </p14:nvContentPartPr>
                <p14:xfrm>
                  <a:off x="9391545" y="3495495"/>
                  <a:ext cx="164160" cy="428760"/>
                </p14:xfrm>
              </p:contentPart>
            </mc:Choice>
            <mc:Fallback xmlns="">
              <p:pic>
                <p:nvPicPr>
                  <p:cNvPr id="12" name="잉크 11">
                    <a:extLst>
                      <a:ext uri="{FF2B5EF4-FFF2-40B4-BE49-F238E27FC236}">
                        <a16:creationId xmlns:a16="http://schemas.microsoft.com/office/drawing/2014/main" id="{5ACBAE33-7225-53E8-A9ED-8AB2B55D9C22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9382545" y="3486855"/>
                    <a:ext cx="181800" cy="44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7" name="잉크 16">
                    <a:extLst>
                      <a:ext uri="{FF2B5EF4-FFF2-40B4-BE49-F238E27FC236}">
                        <a16:creationId xmlns:a16="http://schemas.microsoft.com/office/drawing/2014/main" id="{664841F2-3BB5-D30E-20E1-3053F3F7C5A4}"/>
                      </a:ext>
                    </a:extLst>
                  </p14:cNvPr>
                  <p14:cNvContentPartPr/>
                  <p14:nvPr/>
                </p14:nvContentPartPr>
                <p14:xfrm>
                  <a:off x="9425025" y="3847935"/>
                  <a:ext cx="91800" cy="113040"/>
                </p14:xfrm>
              </p:contentPart>
            </mc:Choice>
            <mc:Fallback xmlns="">
              <p:pic>
                <p:nvPicPr>
                  <p:cNvPr id="17" name="잉크 16">
                    <a:extLst>
                      <a:ext uri="{FF2B5EF4-FFF2-40B4-BE49-F238E27FC236}">
                        <a16:creationId xmlns:a16="http://schemas.microsoft.com/office/drawing/2014/main" id="{664841F2-3BB5-D30E-20E1-3053F3F7C5A4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9416025" y="3839295"/>
                    <a:ext cx="109440" cy="130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0F248C03-5D75-ABE2-53FD-F97C2E60F787}"/>
                </a:ext>
              </a:extLst>
            </p:cNvPr>
            <p:cNvGrpSpPr/>
            <p:nvPr/>
          </p:nvGrpSpPr>
          <p:grpSpPr>
            <a:xfrm>
              <a:off x="9449145" y="4355179"/>
              <a:ext cx="205560" cy="513360"/>
              <a:chOff x="9350145" y="3447615"/>
              <a:chExt cx="205560" cy="513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2" name="잉크 21">
                    <a:extLst>
                      <a:ext uri="{FF2B5EF4-FFF2-40B4-BE49-F238E27FC236}">
                        <a16:creationId xmlns:a16="http://schemas.microsoft.com/office/drawing/2014/main" id="{6557BE24-5D9A-92B3-E57B-22CAD8073CE2}"/>
                      </a:ext>
                    </a:extLst>
                  </p14:cNvPr>
                  <p14:cNvContentPartPr/>
                  <p14:nvPr/>
                </p14:nvContentPartPr>
                <p14:xfrm>
                  <a:off x="9350145" y="3447615"/>
                  <a:ext cx="99000" cy="92160"/>
                </p14:xfrm>
              </p:contentPart>
            </mc:Choice>
            <mc:Fallback xmlns="">
              <p:pic>
                <p:nvPicPr>
                  <p:cNvPr id="22" name="잉크 21">
                    <a:extLst>
                      <a:ext uri="{FF2B5EF4-FFF2-40B4-BE49-F238E27FC236}">
                        <a16:creationId xmlns:a16="http://schemas.microsoft.com/office/drawing/2014/main" id="{6557BE24-5D9A-92B3-E57B-22CAD8073CE2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9341145" y="3438975"/>
                    <a:ext cx="116640" cy="10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3" name="잉크 22">
                    <a:extLst>
                      <a:ext uri="{FF2B5EF4-FFF2-40B4-BE49-F238E27FC236}">
                        <a16:creationId xmlns:a16="http://schemas.microsoft.com/office/drawing/2014/main" id="{6247967D-32C5-2370-4EDE-9CBE1966C21D}"/>
                      </a:ext>
                    </a:extLst>
                  </p14:cNvPr>
                  <p14:cNvContentPartPr/>
                  <p14:nvPr/>
                </p14:nvContentPartPr>
                <p14:xfrm>
                  <a:off x="9391545" y="3495495"/>
                  <a:ext cx="164160" cy="428760"/>
                </p14:xfrm>
              </p:contentPart>
            </mc:Choice>
            <mc:Fallback xmlns="">
              <p:pic>
                <p:nvPicPr>
                  <p:cNvPr id="23" name="잉크 22">
                    <a:extLst>
                      <a:ext uri="{FF2B5EF4-FFF2-40B4-BE49-F238E27FC236}">
                        <a16:creationId xmlns:a16="http://schemas.microsoft.com/office/drawing/2014/main" id="{6247967D-32C5-2370-4EDE-9CBE1966C21D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9382545" y="3486855"/>
                    <a:ext cx="181800" cy="44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4" name="잉크 23">
                    <a:extLst>
                      <a:ext uri="{FF2B5EF4-FFF2-40B4-BE49-F238E27FC236}">
                        <a16:creationId xmlns:a16="http://schemas.microsoft.com/office/drawing/2014/main" id="{C08722EC-3F5D-9CE0-F52C-77DFBA60FAE9}"/>
                      </a:ext>
                    </a:extLst>
                  </p14:cNvPr>
                  <p14:cNvContentPartPr/>
                  <p14:nvPr/>
                </p14:nvContentPartPr>
                <p14:xfrm>
                  <a:off x="9425025" y="3847935"/>
                  <a:ext cx="91800" cy="113040"/>
                </p14:xfrm>
              </p:contentPart>
            </mc:Choice>
            <mc:Fallback xmlns="">
              <p:pic>
                <p:nvPicPr>
                  <p:cNvPr id="24" name="잉크 23">
                    <a:extLst>
                      <a:ext uri="{FF2B5EF4-FFF2-40B4-BE49-F238E27FC236}">
                        <a16:creationId xmlns:a16="http://schemas.microsoft.com/office/drawing/2014/main" id="{C08722EC-3F5D-9CE0-F52C-77DFBA60FAE9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9416025" y="3839295"/>
                    <a:ext cx="109440" cy="130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2DD91267-AC14-6BF7-41CC-1DEF2C613715}"/>
                </a:ext>
              </a:extLst>
            </p:cNvPr>
            <p:cNvGrpSpPr/>
            <p:nvPr/>
          </p:nvGrpSpPr>
          <p:grpSpPr>
            <a:xfrm>
              <a:off x="9467145" y="5310623"/>
              <a:ext cx="205560" cy="513360"/>
              <a:chOff x="9350145" y="3447615"/>
              <a:chExt cx="205560" cy="513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26" name="잉크 25">
                    <a:extLst>
                      <a:ext uri="{FF2B5EF4-FFF2-40B4-BE49-F238E27FC236}">
                        <a16:creationId xmlns:a16="http://schemas.microsoft.com/office/drawing/2014/main" id="{3DB8D9DE-C58D-36D7-6BAB-FE4C2F037724}"/>
                      </a:ext>
                    </a:extLst>
                  </p14:cNvPr>
                  <p14:cNvContentPartPr/>
                  <p14:nvPr/>
                </p14:nvContentPartPr>
                <p14:xfrm>
                  <a:off x="9350145" y="3447615"/>
                  <a:ext cx="99000" cy="92160"/>
                </p14:xfrm>
              </p:contentPart>
            </mc:Choice>
            <mc:Fallback xmlns="">
              <p:pic>
                <p:nvPicPr>
                  <p:cNvPr id="26" name="잉크 25">
                    <a:extLst>
                      <a:ext uri="{FF2B5EF4-FFF2-40B4-BE49-F238E27FC236}">
                        <a16:creationId xmlns:a16="http://schemas.microsoft.com/office/drawing/2014/main" id="{3DB8D9DE-C58D-36D7-6BAB-FE4C2F037724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9341145" y="3438975"/>
                    <a:ext cx="116640" cy="10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28" name="잉크 27">
                    <a:extLst>
                      <a:ext uri="{FF2B5EF4-FFF2-40B4-BE49-F238E27FC236}">
                        <a16:creationId xmlns:a16="http://schemas.microsoft.com/office/drawing/2014/main" id="{584124B9-AD3D-66BB-C269-F1120D50C7FE}"/>
                      </a:ext>
                    </a:extLst>
                  </p14:cNvPr>
                  <p14:cNvContentPartPr/>
                  <p14:nvPr/>
                </p14:nvContentPartPr>
                <p14:xfrm>
                  <a:off x="9391545" y="3495495"/>
                  <a:ext cx="164160" cy="428760"/>
                </p14:xfrm>
              </p:contentPart>
            </mc:Choice>
            <mc:Fallback xmlns="">
              <p:pic>
                <p:nvPicPr>
                  <p:cNvPr id="28" name="잉크 27">
                    <a:extLst>
                      <a:ext uri="{FF2B5EF4-FFF2-40B4-BE49-F238E27FC236}">
                        <a16:creationId xmlns:a16="http://schemas.microsoft.com/office/drawing/2014/main" id="{584124B9-AD3D-66BB-C269-F1120D50C7FE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9382545" y="3486855"/>
                    <a:ext cx="181800" cy="44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0" name="잉크 29">
                    <a:extLst>
                      <a:ext uri="{FF2B5EF4-FFF2-40B4-BE49-F238E27FC236}">
                        <a16:creationId xmlns:a16="http://schemas.microsoft.com/office/drawing/2014/main" id="{DCAC756F-5999-EAE0-E34F-438F640A36BF}"/>
                      </a:ext>
                    </a:extLst>
                  </p14:cNvPr>
                  <p14:cNvContentPartPr/>
                  <p14:nvPr/>
                </p14:nvContentPartPr>
                <p14:xfrm>
                  <a:off x="9425025" y="3847935"/>
                  <a:ext cx="91800" cy="113040"/>
                </p14:xfrm>
              </p:contentPart>
            </mc:Choice>
            <mc:Fallback xmlns="">
              <p:pic>
                <p:nvPicPr>
                  <p:cNvPr id="30" name="잉크 29">
                    <a:extLst>
                      <a:ext uri="{FF2B5EF4-FFF2-40B4-BE49-F238E27FC236}">
                        <a16:creationId xmlns:a16="http://schemas.microsoft.com/office/drawing/2014/main" id="{DCAC756F-5999-EAE0-E34F-438F640A36B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9416025" y="3839295"/>
                    <a:ext cx="109440" cy="130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FF37714-A348-9305-49EF-F37A113C7346}"/>
                </a:ext>
              </a:extLst>
            </p:cNvPr>
            <p:cNvSpPr txBox="1"/>
            <p:nvPr/>
          </p:nvSpPr>
          <p:spPr>
            <a:xfrm>
              <a:off x="9672705" y="4504242"/>
              <a:ext cx="16478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비슷한 성능 보임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B493DD7-A652-F1D5-C312-53B7A73B43A5}"/>
                </a:ext>
              </a:extLst>
            </p:cNvPr>
            <p:cNvSpPr txBox="1"/>
            <p:nvPr/>
          </p:nvSpPr>
          <p:spPr>
            <a:xfrm>
              <a:off x="9729255" y="5402783"/>
              <a:ext cx="16478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성능 차이 존재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7" name="잉크 46">
                <a:extLst>
                  <a:ext uri="{FF2B5EF4-FFF2-40B4-BE49-F238E27FC236}">
                    <a16:creationId xmlns:a16="http://schemas.microsoft.com/office/drawing/2014/main" id="{8BE7D61A-619B-F7BC-4251-FC386D2E1B59}"/>
                  </a:ext>
                </a:extLst>
              </p14:cNvPr>
              <p14:cNvContentPartPr/>
              <p14:nvPr/>
            </p14:nvContentPartPr>
            <p14:xfrm>
              <a:off x="3133583" y="5243355"/>
              <a:ext cx="414720" cy="720"/>
            </p14:xfrm>
          </p:contentPart>
        </mc:Choice>
        <mc:Fallback xmlns="">
          <p:pic>
            <p:nvPicPr>
              <p:cNvPr id="47" name="잉크 46">
                <a:extLst>
                  <a:ext uri="{FF2B5EF4-FFF2-40B4-BE49-F238E27FC236}">
                    <a16:creationId xmlns:a16="http://schemas.microsoft.com/office/drawing/2014/main" id="{8BE7D61A-619B-F7BC-4251-FC386D2E1B5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97583" y="5099355"/>
                <a:ext cx="4863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9" name="잉크 48">
                <a:extLst>
                  <a:ext uri="{FF2B5EF4-FFF2-40B4-BE49-F238E27FC236}">
                    <a16:creationId xmlns:a16="http://schemas.microsoft.com/office/drawing/2014/main" id="{34013A05-AD31-56A2-D13C-8719CF58558E}"/>
                  </a:ext>
                </a:extLst>
              </p14:cNvPr>
              <p14:cNvContentPartPr/>
              <p14:nvPr/>
            </p14:nvContentPartPr>
            <p14:xfrm>
              <a:off x="6032190" y="5270100"/>
              <a:ext cx="254520" cy="720"/>
            </p14:xfrm>
          </p:contentPart>
        </mc:Choice>
        <mc:Fallback xmlns="">
          <p:pic>
            <p:nvPicPr>
              <p:cNvPr id="49" name="잉크 48">
                <a:extLst>
                  <a:ext uri="{FF2B5EF4-FFF2-40B4-BE49-F238E27FC236}">
                    <a16:creationId xmlns:a16="http://schemas.microsoft.com/office/drawing/2014/main" id="{34013A05-AD31-56A2-D13C-8719CF58558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96190" y="5126100"/>
                <a:ext cx="326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잉크 50">
                <a:extLst>
                  <a:ext uri="{FF2B5EF4-FFF2-40B4-BE49-F238E27FC236}">
                    <a16:creationId xmlns:a16="http://schemas.microsoft.com/office/drawing/2014/main" id="{54A71630-1EA6-5706-79BA-F932E57E9A87}"/>
                  </a:ext>
                </a:extLst>
              </p14:cNvPr>
              <p14:cNvContentPartPr/>
              <p14:nvPr/>
            </p14:nvContentPartPr>
            <p14:xfrm>
              <a:off x="1837320" y="2168417"/>
              <a:ext cx="2386440" cy="360"/>
            </p14:xfrm>
          </p:contentPart>
        </mc:Choice>
        <mc:Fallback xmlns="">
          <p:pic>
            <p:nvPicPr>
              <p:cNvPr id="51" name="잉크 50">
                <a:extLst>
                  <a:ext uri="{FF2B5EF4-FFF2-40B4-BE49-F238E27FC236}">
                    <a16:creationId xmlns:a16="http://schemas.microsoft.com/office/drawing/2014/main" id="{54A71630-1EA6-5706-79BA-F932E57E9A8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01320" y="2096417"/>
                <a:ext cx="245808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1551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A6C9B-520A-5496-1C6D-854AF1C7F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7D1A4DA-A174-B291-90EC-1EC1A28A418D}"/>
              </a:ext>
            </a:extLst>
          </p:cNvPr>
          <p:cNvSpPr txBox="1"/>
          <p:nvPr/>
        </p:nvSpPr>
        <p:spPr>
          <a:xfrm>
            <a:off x="631596" y="2133312"/>
            <a:ext cx="109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5. Discussion</a:t>
            </a:r>
            <a:endParaRPr lang="ko-KR" altLang="en-US" sz="3200" spc="-150" dirty="0">
              <a:solidFill>
                <a:srgbClr val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C7FBDBE8-7F6F-3A55-64B2-944504CDE594}"/>
              </a:ext>
            </a:extLst>
          </p:cNvPr>
          <p:cNvCxnSpPr>
            <a:cxnSpLocks/>
          </p:cNvCxnSpPr>
          <p:nvPr/>
        </p:nvCxnSpPr>
        <p:spPr>
          <a:xfrm>
            <a:off x="1862500" y="2906332"/>
            <a:ext cx="8894400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86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144AB-0058-2759-F839-F45704159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6423D4B-2068-68FA-7ECF-F58A1F8E8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Discussion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내용 개체 틀 2">
                <a:extLst>
                  <a:ext uri="{FF2B5EF4-FFF2-40B4-BE49-F238E27FC236}">
                    <a16:creationId xmlns:a16="http://schemas.microsoft.com/office/drawing/2014/main" id="{76D4947A-A4B6-00E3-F081-12D3976A38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3291" y="789578"/>
                <a:ext cx="8015509" cy="52788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  <a:buFont typeface="Wingdings 2" panose="05020102010507070707" pitchFamily="18" charset="2"/>
                  <a:buChar char=""/>
                  <a:defRPr sz="20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"/>
                  <a:defRPr sz="18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Calibri" panose="020F0502020204030204" pitchFamily="34" charset="0"/>
                  <a:buChar char="‒"/>
                  <a:defRPr sz="16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맑은 고딕" panose="020B0503020000020004" pitchFamily="50" charset="-127"/>
                  <a:buChar char="〮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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800" dirty="0"/>
                  <a:t>기존</a:t>
                </a:r>
                <a:r>
                  <a:rPr lang="en-US" altLang="ko-KR" sz="1800" dirty="0"/>
                  <a:t> Landmark Detection </a:t>
                </a:r>
                <a:r>
                  <a:rPr lang="ko-KR" altLang="en-US" sz="1800" dirty="0"/>
                  <a:t>모델과의 차이점</a:t>
                </a:r>
                <a:endParaRPr lang="en-US" altLang="ko-KR" sz="1800" dirty="0"/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600" dirty="0"/>
                  <a:t>본 연구는 </a:t>
                </a:r>
                <a:r>
                  <a:rPr lang="en-US" altLang="ko-KR" sz="1600" dirty="0"/>
                  <a:t>Tube-shape objects </a:t>
                </a:r>
                <a:r>
                  <a:rPr lang="ko-KR" altLang="en-US" sz="1600" dirty="0"/>
                  <a:t>분할 문제를 </a:t>
                </a:r>
                <a:r>
                  <a:rPr lang="en-US" altLang="ko-KR" sz="1600" u="sng" dirty="0">
                    <a:solidFill>
                      <a:schemeClr val="accent1"/>
                    </a:solidFill>
                  </a:rPr>
                  <a:t>Landmark Detection</a:t>
                </a:r>
                <a:r>
                  <a:rPr lang="ko-KR" altLang="en-US" sz="1600" u="sng" dirty="0">
                    <a:solidFill>
                      <a:schemeClr val="accent1"/>
                    </a:solidFill>
                  </a:rPr>
                  <a:t> 방식으로 접근</a:t>
                </a:r>
                <a:r>
                  <a:rPr lang="ko-KR" altLang="en-US" sz="1600" dirty="0"/>
                  <a:t>함</a:t>
                </a:r>
                <a:endParaRPr lang="en-US" altLang="ko-KR" sz="1600" dirty="0"/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ko-KR" sz="1600" dirty="0"/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600" dirty="0"/>
                  <a:t>기존 </a:t>
                </a:r>
                <a:r>
                  <a:rPr lang="en-US" altLang="ko-KR" sz="1600" dirty="0"/>
                  <a:t>landmark detection </a:t>
                </a:r>
                <a:r>
                  <a:rPr lang="ko-KR" altLang="en-US" sz="1600" dirty="0"/>
                  <a:t>모델</a:t>
                </a:r>
                <a:endParaRPr lang="en-US" altLang="ko-KR" sz="1600" dirty="0"/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400" dirty="0"/>
                  <a:t>팔꿈치와 같이 위치가 고정된</a:t>
                </a:r>
                <a:r>
                  <a:rPr lang="en-US" altLang="ko-KR" sz="1400" dirty="0"/>
                  <a:t>(static) </a:t>
                </a:r>
                <a:r>
                  <a:rPr lang="ko-KR" altLang="en-US" sz="1400" dirty="0"/>
                  <a:t>지점을 랜드마크로 감지</a:t>
                </a:r>
                <a:endParaRPr lang="en-US" altLang="ko-KR" sz="1600" dirty="0"/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600" dirty="0"/>
                  <a:t>제안 모델 </a:t>
                </a:r>
                <a:endParaRPr lang="en-US" altLang="ko-KR" sz="1600" dirty="0"/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400" dirty="0"/>
                  <a:t>오직 </a:t>
                </a:r>
                <a:r>
                  <a:rPr lang="en-US" altLang="ko-KR" sz="1400" dirty="0"/>
                  <a:t>2</a:t>
                </a:r>
                <a:r>
                  <a:rPr lang="ko-KR" altLang="en-US" sz="1400" dirty="0"/>
                  <a:t>개의 정적</a:t>
                </a:r>
                <a:r>
                  <a:rPr lang="en-US" altLang="ko-KR" sz="1400" dirty="0"/>
                  <a:t>(static) </a:t>
                </a:r>
                <a:r>
                  <a:rPr lang="ko-KR" altLang="en-US" sz="1400" dirty="0"/>
                  <a:t>끝점만 예측</a:t>
                </a:r>
                <a:endParaRPr lang="en-US" altLang="ko-KR" sz="1400" dirty="0"/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400" b="1" dirty="0"/>
                  <a:t>나머지 </a:t>
                </a:r>
                <a14:m>
                  <m:oMath xmlns:m="http://schemas.openxmlformats.org/officeDocument/2006/math">
                    <m:r>
                      <a:rPr lang="en-US" altLang="ko-KR" sz="14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ko-KR" sz="1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14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ko-KR" sz="1400" b="1" dirty="0"/>
                  <a:t> </a:t>
                </a:r>
                <a:r>
                  <a:rPr lang="ko-KR" altLang="en-US" sz="1400" b="1" dirty="0"/>
                  <a:t>개의 점은 </a:t>
                </a:r>
                <a:r>
                  <a:rPr lang="ko-KR" altLang="en-US" sz="1400" b="1" u="sng" dirty="0"/>
                  <a:t>동적으로 계산</a:t>
                </a:r>
                <a:r>
                  <a:rPr lang="ko-KR" altLang="en-US" sz="1400" b="1" dirty="0"/>
                  <a:t>됨</a:t>
                </a:r>
                <a:endParaRPr lang="en-US" altLang="ko-KR" sz="1400" b="1" dirty="0"/>
              </a:p>
              <a:p>
                <a:pPr marL="914400" lvl="2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ko-KR" sz="1400" b="1" dirty="0">
                    <a:sym typeface="Wingdings" panose="05000000000000000000" pitchFamily="2" charset="2"/>
                  </a:rPr>
                  <a:t> </a:t>
                </a:r>
                <a:r>
                  <a:rPr lang="ko-KR" altLang="en-US" sz="1400" b="1" dirty="0"/>
                  <a:t>모델이 관형 구조물의 </a:t>
                </a:r>
                <a:r>
                  <a:rPr lang="ko-KR" altLang="en-US" sz="1400" b="1" u="sng" dirty="0">
                    <a:solidFill>
                      <a:schemeClr val="accent1"/>
                    </a:solidFill>
                  </a:rPr>
                  <a:t>길이를 암묵적으로 추정</a:t>
                </a:r>
                <a:r>
                  <a:rPr lang="ko-KR" altLang="en-US" sz="1400" b="1" dirty="0"/>
                  <a:t>하여</a:t>
                </a:r>
                <a:r>
                  <a:rPr lang="en-US" altLang="ko-KR" sz="1400" b="1" dirty="0"/>
                  <a:t>, </a:t>
                </a:r>
                <a:r>
                  <a:rPr lang="ko-KR" altLang="en-US" sz="1400" b="1" dirty="0"/>
                  <a:t>양 끝점 사이의 점들을 </a:t>
                </a:r>
                <a:r>
                  <a:rPr lang="ko-KR" altLang="en-US" sz="1400" b="1" u="sng" dirty="0">
                    <a:solidFill>
                      <a:schemeClr val="accent1"/>
                    </a:solidFill>
                  </a:rPr>
                  <a:t>일정한 간격으로 </a:t>
                </a:r>
                <a:r>
                  <a:rPr lang="ko-KR" altLang="en-US" sz="1400" b="1" u="sng" dirty="0" err="1">
                    <a:solidFill>
                      <a:schemeClr val="accent1"/>
                    </a:solidFill>
                  </a:rPr>
                  <a:t>샘플링</a:t>
                </a:r>
                <a:r>
                  <a:rPr lang="ko-KR" altLang="en-US" sz="1400" b="1" dirty="0" err="1"/>
                  <a:t>하도록</a:t>
                </a:r>
                <a:r>
                  <a:rPr lang="ko-KR" altLang="en-US" sz="1400" b="1" dirty="0"/>
                  <a:t> 학습되기 때문임</a:t>
                </a:r>
                <a:endParaRPr lang="en-US" altLang="ko-KR" sz="800" b="1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ko-KR" sz="1800" dirty="0"/>
              </a:p>
            </p:txBody>
          </p:sp>
        </mc:Choice>
        <mc:Fallback xmlns="">
          <p:sp>
            <p:nvSpPr>
              <p:cNvPr id="5" name="내용 개체 틀 2">
                <a:extLst>
                  <a:ext uri="{FF2B5EF4-FFF2-40B4-BE49-F238E27FC236}">
                    <a16:creationId xmlns:a16="http://schemas.microsoft.com/office/drawing/2014/main" id="{76D4947A-A4B6-00E3-F081-12D3976A3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91" y="789578"/>
                <a:ext cx="8015509" cy="5278846"/>
              </a:xfrm>
              <a:prstGeom prst="rect">
                <a:avLst/>
              </a:prstGeom>
              <a:blipFill>
                <a:blip r:embed="rId3"/>
                <a:stretch>
                  <a:fillRect l="-4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그룹 25">
            <a:extLst>
              <a:ext uri="{FF2B5EF4-FFF2-40B4-BE49-F238E27FC236}">
                <a16:creationId xmlns:a16="http://schemas.microsoft.com/office/drawing/2014/main" id="{2F12508E-D941-AA6D-6704-63E81D634A62}"/>
              </a:ext>
            </a:extLst>
          </p:cNvPr>
          <p:cNvGrpSpPr/>
          <p:nvPr/>
        </p:nvGrpSpPr>
        <p:grpSpPr>
          <a:xfrm>
            <a:off x="8527550" y="2906621"/>
            <a:ext cx="3044195" cy="3161801"/>
            <a:chOff x="8527550" y="2906621"/>
            <a:chExt cx="3044195" cy="31618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A63624C5-4884-0D1B-1CB0-FF6D5E6B3BB8}"/>
                    </a:ext>
                  </a:extLst>
                </p14:cNvPr>
                <p14:cNvContentPartPr/>
                <p14:nvPr/>
              </p14:nvContentPartPr>
              <p14:xfrm>
                <a:off x="10577785" y="2906621"/>
                <a:ext cx="54360" cy="5040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A63624C5-4884-0D1B-1CB0-FF6D5E6B3BB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568785" y="2897621"/>
                  <a:ext cx="72000" cy="68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7C83D4D2-B0E3-867F-F95A-07C5E6C24830}"/>
                </a:ext>
              </a:extLst>
            </p:cNvPr>
            <p:cNvGrpSpPr/>
            <p:nvPr/>
          </p:nvGrpSpPr>
          <p:grpSpPr>
            <a:xfrm>
              <a:off x="8527550" y="3043387"/>
              <a:ext cx="3044195" cy="3025035"/>
              <a:chOff x="4592519" y="3297082"/>
              <a:chExt cx="3044195" cy="3025035"/>
            </a:xfrm>
          </p:grpSpPr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019CD365-6A1A-AAE8-9ECA-3469D25A1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92519" y="3350317"/>
                <a:ext cx="3044195" cy="2971800"/>
              </a:xfrm>
              <a:prstGeom prst="rect">
                <a:avLst/>
              </a:prstGeom>
            </p:spPr>
          </p:pic>
          <p:sp>
            <p:nvSpPr>
              <p:cNvPr id="18" name="화살표: 오른쪽 17">
                <a:extLst>
                  <a:ext uri="{FF2B5EF4-FFF2-40B4-BE49-F238E27FC236}">
                    <a16:creationId xmlns:a16="http://schemas.microsoft.com/office/drawing/2014/main" id="{B5F476F5-831C-198C-4B26-246CD673C8A6}"/>
                  </a:ext>
                </a:extLst>
              </p:cNvPr>
              <p:cNvSpPr/>
              <p:nvPr/>
            </p:nvSpPr>
            <p:spPr>
              <a:xfrm>
                <a:off x="5819969" y="4683817"/>
                <a:ext cx="158750" cy="152400"/>
              </a:xfrm>
              <a:prstGeom prst="rightArrow">
                <a:avLst/>
              </a:prstGeom>
              <a:solidFill>
                <a:srgbClr val="FF0000"/>
              </a:solidFill>
              <a:ln w="28575">
                <a:solidFill>
                  <a:srgbClr val="00F9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화살표: 오른쪽 18">
                <a:extLst>
                  <a:ext uri="{FF2B5EF4-FFF2-40B4-BE49-F238E27FC236}">
                    <a16:creationId xmlns:a16="http://schemas.microsoft.com/office/drawing/2014/main" id="{9F955D9E-5834-8CF1-DE7B-ADD9C6610CB5}"/>
                  </a:ext>
                </a:extLst>
              </p:cNvPr>
              <p:cNvSpPr/>
              <p:nvPr/>
            </p:nvSpPr>
            <p:spPr>
              <a:xfrm rot="20584321">
                <a:off x="5974784" y="3724967"/>
                <a:ext cx="158750" cy="152400"/>
              </a:xfrm>
              <a:prstGeom prst="rightArrow">
                <a:avLst/>
              </a:prstGeom>
              <a:solidFill>
                <a:srgbClr val="0070C0"/>
              </a:solidFill>
              <a:ln w="28575">
                <a:solidFill>
                  <a:srgbClr val="00F9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화살표: 오른쪽 19">
                <a:extLst>
                  <a:ext uri="{FF2B5EF4-FFF2-40B4-BE49-F238E27FC236}">
                    <a16:creationId xmlns:a16="http://schemas.microsoft.com/office/drawing/2014/main" id="{C3BA1E02-B799-74D1-9062-60244C91C561}"/>
                  </a:ext>
                </a:extLst>
              </p:cNvPr>
              <p:cNvSpPr/>
              <p:nvPr/>
            </p:nvSpPr>
            <p:spPr>
              <a:xfrm rot="11601194">
                <a:off x="6393846" y="3550774"/>
                <a:ext cx="158750" cy="152400"/>
              </a:xfrm>
              <a:prstGeom prst="rightArrow">
                <a:avLst/>
              </a:prstGeom>
              <a:solidFill>
                <a:srgbClr val="0070C0"/>
              </a:solidFill>
              <a:ln w="28575">
                <a:solidFill>
                  <a:srgbClr val="00F9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화살표: 오른쪽 20">
                <a:extLst>
                  <a:ext uri="{FF2B5EF4-FFF2-40B4-BE49-F238E27FC236}">
                    <a16:creationId xmlns:a16="http://schemas.microsoft.com/office/drawing/2014/main" id="{65CBB673-AFCF-0BC2-4AE1-A1AD3BD034C8}"/>
                  </a:ext>
                </a:extLst>
              </p:cNvPr>
              <p:cNvSpPr/>
              <p:nvPr/>
            </p:nvSpPr>
            <p:spPr>
              <a:xfrm rot="11601194">
                <a:off x="6299017" y="3297082"/>
                <a:ext cx="158750" cy="152400"/>
              </a:xfrm>
              <a:prstGeom prst="rightArrow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rgbClr val="00F9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화살표: 오른쪽 21">
                <a:extLst>
                  <a:ext uri="{FF2B5EF4-FFF2-40B4-BE49-F238E27FC236}">
                    <a16:creationId xmlns:a16="http://schemas.microsoft.com/office/drawing/2014/main" id="{B2B73E86-F296-36F9-BEEE-89148B6B7C04}"/>
                  </a:ext>
                </a:extLst>
              </p:cNvPr>
              <p:cNvSpPr/>
              <p:nvPr/>
            </p:nvSpPr>
            <p:spPr>
              <a:xfrm rot="11134881">
                <a:off x="6862897" y="5939340"/>
                <a:ext cx="158750" cy="152400"/>
              </a:xfrm>
              <a:prstGeom prst="rightArrow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rgbClr val="00F9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화살표: 오른쪽 22">
                <a:extLst>
                  <a:ext uri="{FF2B5EF4-FFF2-40B4-BE49-F238E27FC236}">
                    <a16:creationId xmlns:a16="http://schemas.microsoft.com/office/drawing/2014/main" id="{0F0BF6B0-541D-483D-D9B0-FA4443A8B525}"/>
                  </a:ext>
                </a:extLst>
              </p:cNvPr>
              <p:cNvSpPr/>
              <p:nvPr/>
            </p:nvSpPr>
            <p:spPr>
              <a:xfrm rot="10605699">
                <a:off x="4633208" y="5774109"/>
                <a:ext cx="158750" cy="152400"/>
              </a:xfrm>
              <a:prstGeom prst="rightArrow">
                <a:avLst/>
              </a:prstGeom>
              <a:solidFill>
                <a:srgbClr val="FF0000"/>
              </a:solidFill>
              <a:ln w="28575">
                <a:solidFill>
                  <a:srgbClr val="00F9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BEE22D-59E9-87A2-05E3-CCCBD2FC2F85}"/>
                  </a:ext>
                </a:extLst>
              </p:cNvPr>
              <p:cNvSpPr txBox="1"/>
              <p:nvPr/>
            </p:nvSpPr>
            <p:spPr>
              <a:xfrm>
                <a:off x="5273869" y="4606128"/>
                <a:ext cx="5461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rgbClr val="00F9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Fix</a:t>
                </a:r>
                <a:endParaRPr lang="ko-KR" altLang="en-US" sz="1400" b="1" dirty="0">
                  <a:solidFill>
                    <a:srgbClr val="00F9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4579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A74D8-9815-1A37-F163-4B16562E7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B4541E8-54AE-7EAC-960D-EA9EF6E7A7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Discussion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내용 개체 틀 2">
                <a:extLst>
                  <a:ext uri="{FF2B5EF4-FFF2-40B4-BE49-F238E27FC236}">
                    <a16:creationId xmlns:a16="http://schemas.microsoft.com/office/drawing/2014/main" id="{4BF931EE-6EDB-192E-931D-E586670295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3291" y="789578"/>
                <a:ext cx="11504923" cy="52788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  <a:buFont typeface="Wingdings 2" panose="05020102010507070707" pitchFamily="18" charset="2"/>
                  <a:buChar char=""/>
                  <a:defRPr sz="20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"/>
                  <a:defRPr sz="18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Calibri" panose="020F0502020204030204" pitchFamily="34" charset="0"/>
                  <a:buChar char="‒"/>
                  <a:defRPr sz="16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맑은 고딕" panose="020B0503020000020004" pitchFamily="50" charset="-127"/>
                  <a:buChar char="〮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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ko-KR" sz="1800" dirty="0"/>
                  <a:t>Limitations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ko-KR" sz="1600" dirty="0"/>
                  <a:t>(1) Static width of predicted objects</a:t>
                </a: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400" dirty="0"/>
                  <a:t>제안한 모델은 오로지 객체의 중심선만 예측하기 때문에</a:t>
                </a:r>
                <a:r>
                  <a:rPr lang="en-US" altLang="ko-KR" sz="1400" dirty="0"/>
                  <a:t>, </a:t>
                </a:r>
                <a:r>
                  <a:rPr lang="ko-KR" altLang="en-US" sz="1400" dirty="0"/>
                  <a:t>객체의 너비는 예측하지 않음</a:t>
                </a:r>
                <a:endParaRPr lang="en-US" altLang="ko-KR" sz="1400" dirty="0"/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400" dirty="0"/>
                  <a:t>이로 인해 두꺼운 객체의 경우</a:t>
                </a:r>
                <a:r>
                  <a:rPr lang="en-US" altLang="ko-KR" sz="1400" dirty="0"/>
                  <a:t>, </a:t>
                </a:r>
                <a:r>
                  <a:rPr lang="ko-KR" altLang="en-US" sz="1400" dirty="0"/>
                  <a:t>성능이 크게 저하될 수 있음</a:t>
                </a:r>
                <a:endParaRPr lang="en-US" altLang="ko-KR" sz="1400" dirty="0"/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ko-KR" sz="1400" dirty="0"/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ko-KR" sz="1600" dirty="0"/>
                  <a:t>(2) Bi-encoding scheme might appear redundant</a:t>
                </a: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ko-KR" sz="1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ko-KR" altLang="en-US" sz="1400" dirty="0"/>
                  <a:t>개의 점을 예측하기 위해 </a:t>
                </a:r>
                <a14:m>
                  <m:oMath xmlns:m="http://schemas.openxmlformats.org/officeDocument/2006/math">
                    <m:r>
                      <a:rPr lang="en-US" altLang="ko-KR" sz="1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ko-KR" sz="1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ko-KR" altLang="en-US" sz="1400" dirty="0"/>
                  <a:t>개의 </a:t>
                </a:r>
                <a:r>
                  <a:rPr lang="en-US" altLang="ko-KR" sz="1400" dirty="0"/>
                  <a:t>heatmap</a:t>
                </a:r>
                <a:r>
                  <a:rPr lang="ko-KR" altLang="en-US" sz="1400" dirty="0"/>
                  <a:t> 생성 </a:t>
                </a:r>
                <a:r>
                  <a:rPr lang="en-US" altLang="ko-KR" sz="1400" dirty="0">
                    <a:sym typeface="Wingdings" panose="05000000000000000000" pitchFamily="2" charset="2"/>
                  </a:rPr>
                  <a:t> </a:t>
                </a:r>
                <a:r>
                  <a:rPr lang="ko-KR" altLang="en-US" sz="1400" dirty="0">
                    <a:sym typeface="Wingdings" panose="05000000000000000000" pitchFamily="2" charset="2"/>
                  </a:rPr>
                  <a:t>이러한 </a:t>
                </a:r>
                <a:r>
                  <a:rPr lang="ko-KR" altLang="en-US" sz="1400" dirty="0"/>
                  <a:t>방식은 중복적으로 보일 수 있음</a:t>
                </a:r>
                <a:endParaRPr lang="en-US" altLang="ko-KR" sz="1400" dirty="0"/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400" dirty="0">
                    <a:sym typeface="Wingdings" panose="05000000000000000000" pitchFamily="2" charset="2"/>
                  </a:rPr>
                  <a:t>보다 효율적인 접근법 탐색 진행 중으로 밝힘</a:t>
                </a:r>
                <a:endParaRPr lang="en-US" altLang="ko-KR" sz="14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altLang="ko-KR" sz="1800" dirty="0"/>
              </a:p>
            </p:txBody>
          </p:sp>
        </mc:Choice>
        <mc:Fallback xmlns="">
          <p:sp>
            <p:nvSpPr>
              <p:cNvPr id="5" name="내용 개체 틀 2">
                <a:extLst>
                  <a:ext uri="{FF2B5EF4-FFF2-40B4-BE49-F238E27FC236}">
                    <a16:creationId xmlns:a16="http://schemas.microsoft.com/office/drawing/2014/main" id="{4BF931EE-6EDB-192E-931D-E58667029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91" y="789578"/>
                <a:ext cx="11504923" cy="5278846"/>
              </a:xfrm>
              <a:prstGeom prst="rect">
                <a:avLst/>
              </a:prstGeom>
              <a:blipFill>
                <a:blip r:embed="rId3"/>
                <a:stretch>
                  <a:fillRect l="-3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83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2109-6BBB-9D68-E82E-226C1A2BA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8137CA8-3544-C84E-5980-1865EC085A64}"/>
              </a:ext>
            </a:extLst>
          </p:cNvPr>
          <p:cNvSpPr txBox="1"/>
          <p:nvPr/>
        </p:nvSpPr>
        <p:spPr>
          <a:xfrm>
            <a:off x="631596" y="2133312"/>
            <a:ext cx="109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1. Introduction</a:t>
            </a:r>
            <a:endParaRPr lang="ko-KR" altLang="en-US" sz="3200" spc="-150" dirty="0">
              <a:solidFill>
                <a:srgbClr val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AD95AA7-AED0-4485-E012-55E2141CC8F5}"/>
              </a:ext>
            </a:extLst>
          </p:cNvPr>
          <p:cNvCxnSpPr>
            <a:cxnSpLocks/>
          </p:cNvCxnSpPr>
          <p:nvPr/>
        </p:nvCxnSpPr>
        <p:spPr>
          <a:xfrm>
            <a:off x="1862500" y="2906332"/>
            <a:ext cx="8894400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079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31574-8E34-2303-2F8E-9703FBD4B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FE7CD1B-15FF-1E0D-DB07-FBD5316B6585}"/>
              </a:ext>
            </a:extLst>
          </p:cNvPr>
          <p:cNvSpPr txBox="1"/>
          <p:nvPr/>
        </p:nvSpPr>
        <p:spPr>
          <a:xfrm>
            <a:off x="631596" y="2133312"/>
            <a:ext cx="109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6. Conclusion</a:t>
            </a:r>
            <a:endParaRPr lang="ko-KR" altLang="en-US" sz="3200" spc="-150" dirty="0">
              <a:solidFill>
                <a:srgbClr val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A3A3A8F-4DEB-44B8-B7EB-D64BCE77B989}"/>
              </a:ext>
            </a:extLst>
          </p:cNvPr>
          <p:cNvCxnSpPr>
            <a:cxnSpLocks/>
          </p:cNvCxnSpPr>
          <p:nvPr/>
        </p:nvCxnSpPr>
        <p:spPr>
          <a:xfrm>
            <a:off x="1862500" y="2906332"/>
            <a:ext cx="8894400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47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altLang="ko-KR" sz="2400" spc="-15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Conclusion</a:t>
            </a:r>
            <a:endParaRPr lang="ko-KR" altLang="en-US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3C28263D-AFD3-14FE-6098-6BD3C924253E}"/>
              </a:ext>
            </a:extLst>
          </p:cNvPr>
          <p:cNvSpPr txBox="1">
            <a:spLocks/>
          </p:cNvSpPr>
          <p:nvPr/>
        </p:nvSpPr>
        <p:spPr>
          <a:xfrm>
            <a:off x="353290" y="789577"/>
            <a:ext cx="11654365" cy="5278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800" dirty="0"/>
              <a:t>Conclusion</a:t>
            </a:r>
          </a:p>
          <a:p>
            <a:pPr lvl="1">
              <a:lnSpc>
                <a:spcPct val="150000"/>
              </a:lnSpc>
            </a:pPr>
            <a:r>
              <a:rPr lang="en-US" altLang="ko-KR" sz="1600" b="1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Tubular-shape </a:t>
            </a:r>
            <a:r>
              <a:rPr lang="ko-KR" altLang="en-US" sz="1600" b="1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객체를 대상으로</a:t>
            </a:r>
            <a:r>
              <a:rPr lang="en-US" altLang="ko-KR" sz="1600" b="1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centerline localization</a:t>
            </a:r>
            <a:r>
              <a:rPr lang="ko-KR" altLang="en-US" sz="1600" b="1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을 위한 새로운 접근법을 제안</a:t>
            </a:r>
            <a:endParaRPr lang="en-US" altLang="ko-KR" sz="1600" b="1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2">
              <a:lnSpc>
                <a:spcPct val="150000"/>
              </a:lnSpc>
            </a:pPr>
            <a:r>
              <a:rPr lang="en-US" altLang="ko-KR" sz="1400" b="1" u="sng" dirty="0">
                <a:solidFill>
                  <a:schemeClr val="accent1"/>
                </a:solidFill>
              </a:rPr>
              <a:t>Bi-directional encoding scheme</a:t>
            </a:r>
            <a:r>
              <a:rPr lang="ko-KR" altLang="en-US" sz="1400" dirty="0"/>
              <a:t>을 제안하여</a:t>
            </a:r>
            <a:r>
              <a:rPr lang="en-US" altLang="ko-KR" sz="1400" dirty="0"/>
              <a:t>, centerline</a:t>
            </a:r>
            <a:r>
              <a:rPr lang="ko-KR" altLang="en-US" sz="1400" dirty="0"/>
              <a:t>의 방향의 애매모호함을 해결</a:t>
            </a:r>
            <a:endParaRPr lang="en-US" altLang="ko-KR" sz="1400" dirty="0"/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다양한 형태의 객체에서 </a:t>
            </a:r>
            <a:r>
              <a:rPr lang="en-US" altLang="ko-KR" sz="1400" dirty="0"/>
              <a:t>encoding </a:t>
            </a:r>
            <a:r>
              <a:rPr lang="ko-KR" altLang="en-US" sz="1400" dirty="0"/>
              <a:t>방식이 강건하게 높은 성능을 유지함을 입증 </a:t>
            </a:r>
            <a:endParaRPr lang="en-US" altLang="ko-KR" sz="1400" dirty="0"/>
          </a:p>
          <a:p>
            <a:pPr lvl="2">
              <a:lnSpc>
                <a:spcPct val="150000"/>
              </a:lnSpc>
            </a:pP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다양한 해부학적 객체에 대해 제안한 모델이 성공적으로 위치를 파악함을 입증</a:t>
            </a: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297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altLang="ko-KR" dirty="0"/>
              <a:t>Introduction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F9E0BCE-00C6-6177-19FD-547261370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428591" cy="5278845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Tube-shaped objects in healthcare</a:t>
            </a:r>
          </a:p>
          <a:p>
            <a:pPr lvl="1"/>
            <a:r>
              <a:rPr lang="ko-KR" altLang="en-US" sz="1600" dirty="0"/>
              <a:t>관형 구조물</a:t>
            </a:r>
            <a:r>
              <a:rPr lang="en-US" altLang="ko-KR" sz="1600" dirty="0"/>
              <a:t>(Tube-shaped</a:t>
            </a:r>
            <a:r>
              <a:rPr lang="ko-KR" altLang="en-US" sz="1600" dirty="0"/>
              <a:t> </a:t>
            </a:r>
            <a:r>
              <a:rPr lang="en-US" altLang="ko-KR" sz="1600" dirty="0"/>
              <a:t>objects)</a:t>
            </a:r>
          </a:p>
          <a:p>
            <a:pPr lvl="2"/>
            <a:r>
              <a:rPr lang="ko-KR" altLang="en-US" sz="1400" b="1" u="sng" dirty="0">
                <a:solidFill>
                  <a:schemeClr val="accent1"/>
                </a:solidFill>
              </a:rPr>
              <a:t>얇고</a:t>
            </a:r>
            <a:r>
              <a:rPr lang="en-US" altLang="ko-KR" sz="1400" b="1" u="sng" dirty="0">
                <a:solidFill>
                  <a:schemeClr val="accent1"/>
                </a:solidFill>
              </a:rPr>
              <a:t> </a:t>
            </a:r>
            <a:r>
              <a:rPr lang="ko-KR" altLang="en-US" sz="1400" b="1" u="sng" dirty="0">
                <a:solidFill>
                  <a:schemeClr val="accent1"/>
                </a:solidFill>
              </a:rPr>
              <a:t>긴 모양 </a:t>
            </a:r>
            <a:r>
              <a:rPr lang="en-US" altLang="ko-KR" sz="1400" b="1" u="sng" dirty="0">
                <a:solidFill>
                  <a:schemeClr val="accent1"/>
                </a:solidFill>
              </a:rPr>
              <a:t>(Thin &amp; Narrow)</a:t>
            </a:r>
            <a:r>
              <a:rPr lang="ko-KR" altLang="en-US" sz="1400" dirty="0"/>
              <a:t>을 가진 객체를 의미하며</a:t>
            </a:r>
            <a:r>
              <a:rPr lang="en-US" altLang="ko-KR" sz="1400" dirty="0"/>
              <a:t>, </a:t>
            </a:r>
            <a:r>
              <a:rPr lang="ko-KR" altLang="en-US" sz="1400" dirty="0"/>
              <a:t>의료 분야에 광범위하게 존재함</a:t>
            </a:r>
            <a:endParaRPr lang="en-US" altLang="ko-KR" sz="1400" dirty="0"/>
          </a:p>
          <a:p>
            <a:pPr lvl="3"/>
            <a:r>
              <a:rPr lang="ko-KR" altLang="en-US" sz="1200" dirty="0"/>
              <a:t>해부학적 구조물</a:t>
            </a:r>
            <a:r>
              <a:rPr lang="en-US" altLang="ko-KR" sz="1200" dirty="0"/>
              <a:t>: </a:t>
            </a:r>
            <a:r>
              <a:rPr lang="ko-KR" altLang="en-US" sz="1200" dirty="0"/>
              <a:t>혈관</a:t>
            </a:r>
            <a:r>
              <a:rPr lang="en-US" altLang="ko-KR" sz="1200" dirty="0"/>
              <a:t>(blood vessel), </a:t>
            </a:r>
            <a:r>
              <a:rPr lang="ko-KR" altLang="en-US" sz="1200" dirty="0"/>
              <a:t>정맥</a:t>
            </a:r>
            <a:r>
              <a:rPr lang="en-US" altLang="ko-KR" sz="1200" dirty="0"/>
              <a:t>(vein), </a:t>
            </a:r>
            <a:r>
              <a:rPr lang="ko-KR" altLang="en-US" sz="1200" dirty="0"/>
              <a:t>동맥</a:t>
            </a:r>
            <a:r>
              <a:rPr lang="en-US" altLang="ko-KR" sz="1200" dirty="0"/>
              <a:t>(artery)</a:t>
            </a:r>
          </a:p>
          <a:p>
            <a:pPr lvl="3"/>
            <a:r>
              <a:rPr lang="ko-KR" altLang="en-US" sz="1200" dirty="0"/>
              <a:t>의료 기기 </a:t>
            </a:r>
            <a:r>
              <a:rPr lang="en-US" altLang="ko-KR" sz="1200" dirty="0"/>
              <a:t>: </a:t>
            </a:r>
            <a:r>
              <a:rPr lang="ko-KR" altLang="en-US" sz="1200" dirty="0"/>
              <a:t>튜브</a:t>
            </a:r>
            <a:r>
              <a:rPr lang="en-US" altLang="ko-KR" sz="1200" dirty="0"/>
              <a:t>(tube), </a:t>
            </a:r>
            <a:r>
              <a:rPr lang="ko-KR" altLang="en-US" sz="1200" dirty="0"/>
              <a:t>도관</a:t>
            </a:r>
            <a:r>
              <a:rPr lang="en-US" altLang="ko-KR" sz="1200" dirty="0"/>
              <a:t>(catheter), </a:t>
            </a:r>
            <a:r>
              <a:rPr lang="ko-KR" altLang="en-US" sz="1200" dirty="0"/>
              <a:t>유도철선</a:t>
            </a:r>
            <a:r>
              <a:rPr lang="en-US" altLang="ko-KR" sz="1200" dirty="0"/>
              <a:t>(wire)</a:t>
            </a:r>
          </a:p>
          <a:p>
            <a:pPr lvl="3"/>
            <a:endParaRPr lang="en-US" altLang="ko-KR" sz="1600" dirty="0"/>
          </a:p>
          <a:p>
            <a:pPr lvl="1"/>
            <a:r>
              <a:rPr lang="ko-KR" altLang="en-US" sz="1600" dirty="0"/>
              <a:t>관형 구조물의 정밀한 검출과 위치 파악은 임상적으로 매우 중요함</a:t>
            </a:r>
            <a:endParaRPr lang="en-US" altLang="ko-KR" sz="1600" dirty="0"/>
          </a:p>
          <a:p>
            <a:pPr lvl="2"/>
            <a:r>
              <a:rPr lang="ko-KR" altLang="en-US" sz="1400" dirty="0"/>
              <a:t>질병 진단 </a:t>
            </a:r>
            <a:r>
              <a:rPr lang="en-US" altLang="ko-KR" sz="1400" dirty="0"/>
              <a:t>: </a:t>
            </a:r>
            <a:r>
              <a:rPr lang="ko-KR" altLang="en-US" sz="1400" dirty="0"/>
              <a:t>관상동맥 분할</a:t>
            </a:r>
            <a:r>
              <a:rPr lang="en-US" altLang="ko-KR" sz="1400" dirty="0"/>
              <a:t>(segmentation)</a:t>
            </a:r>
            <a:r>
              <a:rPr lang="ko-KR" altLang="en-US" sz="1400" dirty="0"/>
              <a:t>은 혈관이 좁아지는 질병을 진단하는 데 도움</a:t>
            </a:r>
            <a:endParaRPr lang="en-US" altLang="ko-KR" sz="1400" dirty="0"/>
          </a:p>
          <a:p>
            <a:pPr lvl="2"/>
            <a:r>
              <a:rPr lang="ko-KR" altLang="en-US" sz="1400" dirty="0"/>
              <a:t>수술 보조 </a:t>
            </a:r>
            <a:r>
              <a:rPr lang="en-US" altLang="ko-KR" sz="1400" dirty="0"/>
              <a:t>: </a:t>
            </a:r>
            <a:r>
              <a:rPr lang="ko-KR" altLang="en-US" sz="1400" dirty="0"/>
              <a:t>로봇 수술 시 </a:t>
            </a:r>
            <a:r>
              <a:rPr lang="en-US" altLang="ko-KR" sz="1400" dirty="0"/>
              <a:t>catheter</a:t>
            </a:r>
            <a:r>
              <a:rPr lang="ko-KR" altLang="en-US" sz="1400" dirty="0"/>
              <a:t>이나 </a:t>
            </a:r>
            <a:r>
              <a:rPr lang="en-US" altLang="ko-KR" sz="1400" dirty="0"/>
              <a:t>guide wire</a:t>
            </a:r>
            <a:r>
              <a:rPr lang="ko-KR" altLang="en-US" sz="1400" dirty="0"/>
              <a:t>의 위치를 자동으로 파악해 로봇을 유도를 가능하게 함</a:t>
            </a:r>
            <a:endParaRPr lang="en-US" altLang="ko-KR" sz="14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FBA4E28-E885-2E11-FA8F-E91C583F9D7D}"/>
              </a:ext>
            </a:extLst>
          </p:cNvPr>
          <p:cNvGrpSpPr/>
          <p:nvPr/>
        </p:nvGrpSpPr>
        <p:grpSpPr>
          <a:xfrm>
            <a:off x="2432781" y="4625776"/>
            <a:ext cx="7326438" cy="1736170"/>
            <a:chOff x="3195639" y="4498195"/>
            <a:chExt cx="7326438" cy="1736170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ADA4AE56-D2B8-0218-D846-109267944F46}"/>
                </a:ext>
              </a:extLst>
            </p:cNvPr>
            <p:cNvGrpSpPr/>
            <p:nvPr/>
          </p:nvGrpSpPr>
          <p:grpSpPr>
            <a:xfrm>
              <a:off x="3195639" y="4498195"/>
              <a:ext cx="5735173" cy="1736170"/>
              <a:chOff x="3271839" y="4517245"/>
              <a:chExt cx="5735173" cy="1736170"/>
            </a:xfrm>
          </p:grpSpPr>
          <p:pic>
            <p:nvPicPr>
              <p:cNvPr id="1028" name="Picture 4" descr="Frontiers | Retinal Vessel Segmentation Based on B-COSFIRE Filters in  Fundus Images">
                <a:extLst>
                  <a:ext uri="{FF2B5EF4-FFF2-40B4-BE49-F238E27FC236}">
                    <a16:creationId xmlns:a16="http://schemas.microsoft.com/office/drawing/2014/main" id="{9089BC17-E6F6-83BB-77B6-BBEDAB0988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7"/>
              <a:stretch>
                <a:fillRect/>
              </a:stretch>
            </p:blipFill>
            <p:spPr bwMode="auto">
              <a:xfrm>
                <a:off x="3271839" y="4517245"/>
                <a:ext cx="3376612" cy="1736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Literature Review] Risk-Sensitive Conformal Prediction for Catheter  Placement Detection in Chest X-rays">
                <a:extLst>
                  <a:ext uri="{FF2B5EF4-FFF2-40B4-BE49-F238E27FC236}">
                    <a16:creationId xmlns:a16="http://schemas.microsoft.com/office/drawing/2014/main" id="{18DE4371-5FA5-ECAC-F149-7B7D0E8827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445" r="34269" b="54444"/>
              <a:stretch>
                <a:fillRect/>
              </a:stretch>
            </p:blipFill>
            <p:spPr bwMode="auto">
              <a:xfrm>
                <a:off x="6953250" y="4517245"/>
                <a:ext cx="2053762" cy="1736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2" name="Picture 8" descr="Coronary artery segmentation under class imbalance using a U-Net based  architecture on computed tomography angiography images | Scientific Reports">
              <a:extLst>
                <a:ext uri="{FF2B5EF4-FFF2-40B4-BE49-F238E27FC236}">
                  <a16:creationId xmlns:a16="http://schemas.microsoft.com/office/drawing/2014/main" id="{CCC9C613-88EA-2203-4501-1ABAD398F9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66" r="67080"/>
            <a:stretch>
              <a:fillRect/>
            </a:stretch>
          </p:blipFill>
          <p:spPr bwMode="auto">
            <a:xfrm>
              <a:off x="9101138" y="4498195"/>
              <a:ext cx="1420939" cy="1736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597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A0A83-C806-8BDE-1A62-547E20C68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50706E2-AA2A-549D-4BAF-EB04316EAE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altLang="ko-KR" dirty="0"/>
              <a:t>Introduction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5936668-9CF8-8866-3913-378E912D2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428591" cy="5278845"/>
          </a:xfrm>
        </p:spPr>
        <p:txBody>
          <a:bodyPr>
            <a:normAutofit/>
          </a:bodyPr>
          <a:lstStyle/>
          <a:p>
            <a:r>
              <a:rPr lang="en-US" altLang="ko-KR" sz="1800"/>
              <a:t>Tube-shaped objects localization</a:t>
            </a:r>
            <a:endParaRPr lang="en-US" altLang="ko-KR" sz="1600"/>
          </a:p>
          <a:p>
            <a:pPr lvl="1"/>
            <a:r>
              <a:rPr lang="ko-KR" altLang="en-US" sz="1600"/>
              <a:t>기존에는 관형 구조물 검출을 위해 주로 </a:t>
            </a:r>
            <a:r>
              <a:rPr lang="en-US" altLang="ko-KR" sz="1600"/>
              <a:t>Semantic segmentation</a:t>
            </a:r>
            <a:r>
              <a:rPr lang="ko-KR" altLang="en-US" sz="1600"/>
              <a:t>을 사용함</a:t>
            </a:r>
            <a:endParaRPr lang="en-US" altLang="ko-KR" sz="1600"/>
          </a:p>
          <a:p>
            <a:pPr lvl="1"/>
            <a:r>
              <a:rPr lang="ko-KR" altLang="en-US" sz="1600"/>
              <a:t>기존 </a:t>
            </a:r>
            <a:r>
              <a:rPr lang="en-US" altLang="ko-KR" sz="1600"/>
              <a:t>Semantic segmentation </a:t>
            </a:r>
            <a:r>
              <a:rPr lang="ko-KR" altLang="en-US" sz="1600"/>
              <a:t>모델들은 종종 </a:t>
            </a:r>
            <a:r>
              <a:rPr lang="ko-KR" altLang="en-US" sz="1600" b="1" u="sng">
                <a:solidFill>
                  <a:schemeClr val="accent1"/>
                </a:solidFill>
              </a:rPr>
              <a:t>복잡한 후처리 과정을 필요</a:t>
            </a:r>
            <a:r>
              <a:rPr lang="ko-KR" altLang="en-US" sz="1600"/>
              <a:t>로 함</a:t>
            </a:r>
            <a:endParaRPr lang="en-US" altLang="ko-KR" sz="1600"/>
          </a:p>
          <a:p>
            <a:pPr lvl="2"/>
            <a:r>
              <a:rPr lang="en-US" altLang="ko-KR" sz="1400"/>
              <a:t>Ex. </a:t>
            </a:r>
            <a:r>
              <a:rPr lang="ko-KR" altLang="en-US" sz="1400"/>
              <a:t>끊어진 부분을 메우기 위해 영상 처리 알고리즘이나 추가적인 모델을 활용</a:t>
            </a:r>
            <a:endParaRPr lang="en-US" altLang="ko-KR" sz="1400"/>
          </a:p>
          <a:p>
            <a:pPr lvl="1"/>
            <a:endParaRPr lang="en-US" altLang="ko-KR" sz="1600"/>
          </a:p>
          <a:p>
            <a:pPr lvl="1"/>
            <a:r>
              <a:rPr lang="en-US" altLang="ko-KR" sz="1600"/>
              <a:t>Convex-shape objects (</a:t>
            </a:r>
            <a:r>
              <a:rPr lang="ko-KR" altLang="en-US" sz="1600"/>
              <a:t>볼록한 형태 구조물</a:t>
            </a:r>
            <a:r>
              <a:rPr lang="en-US" altLang="ko-KR" sz="1600"/>
              <a:t>)</a:t>
            </a:r>
            <a:r>
              <a:rPr lang="ko-KR" altLang="en-US" sz="1600"/>
              <a:t>에 최적화된 기존 손실 함수</a:t>
            </a:r>
            <a:endParaRPr lang="en-US" altLang="ko-KR" sz="1600"/>
          </a:p>
          <a:p>
            <a:pPr lvl="2"/>
            <a:r>
              <a:rPr lang="en-US" altLang="ko-KR" sz="1400"/>
              <a:t>Convex-shape objects : </a:t>
            </a:r>
            <a:r>
              <a:rPr lang="ko-KR" altLang="en-US" sz="1400"/>
              <a:t>장기나 종양과 같은 볼록한 형태의 구조물을 말함</a:t>
            </a:r>
            <a:endParaRPr lang="en-US" altLang="ko-KR" sz="1400"/>
          </a:p>
          <a:p>
            <a:pPr lvl="2"/>
            <a:r>
              <a:rPr lang="ko-KR" altLang="en-US" sz="1400"/>
              <a:t>주로 사용되는 </a:t>
            </a:r>
            <a:r>
              <a:rPr lang="en-US" altLang="ko-KR" sz="1400"/>
              <a:t>Dice</a:t>
            </a:r>
            <a:r>
              <a:rPr lang="ko-KR" altLang="en-US" sz="1400"/>
              <a:t>나 </a:t>
            </a:r>
            <a:r>
              <a:rPr lang="en-US" altLang="ko-KR" sz="1400"/>
              <a:t>BCE</a:t>
            </a:r>
            <a:r>
              <a:rPr lang="ko-KR" altLang="en-US" sz="1400"/>
              <a:t> </a:t>
            </a:r>
            <a:r>
              <a:rPr lang="en-US" altLang="ko-KR" sz="1400"/>
              <a:t>loss</a:t>
            </a:r>
            <a:r>
              <a:rPr lang="ko-KR" altLang="en-US" sz="1400"/>
              <a:t>는 </a:t>
            </a:r>
            <a:r>
              <a:rPr lang="ko-KR" altLang="en-US" sz="1400" b="1"/>
              <a:t>픽셀 단위의 예측을 수행</a:t>
            </a:r>
            <a:r>
              <a:rPr lang="ko-KR" altLang="en-US" sz="1400"/>
              <a:t>함</a:t>
            </a:r>
            <a:endParaRPr lang="en-US" altLang="ko-KR" sz="1400"/>
          </a:p>
          <a:p>
            <a:pPr lvl="2"/>
            <a:r>
              <a:rPr lang="ko-KR" altLang="en-US" sz="1400"/>
              <a:t>볼록한 구조물에서는 </a:t>
            </a:r>
            <a:r>
              <a:rPr lang="en-US" altLang="ko-KR" sz="1400"/>
              <a:t>1~2 </a:t>
            </a:r>
            <a:r>
              <a:rPr lang="ko-KR" altLang="en-US" sz="1400"/>
              <a:t>픽셀의 오차가 전체 성능에 큰 영향을 미치지 않음</a:t>
            </a:r>
            <a:endParaRPr lang="en-US" altLang="ko-KR" sz="1400"/>
          </a:p>
          <a:p>
            <a:pPr lvl="2"/>
            <a:r>
              <a:rPr lang="ko-KR" altLang="en-US" sz="1400"/>
              <a:t>하지만</a:t>
            </a:r>
            <a:r>
              <a:rPr lang="en-US" altLang="ko-KR" sz="1400"/>
              <a:t>, </a:t>
            </a:r>
            <a:r>
              <a:rPr lang="ko-KR" altLang="en-US" sz="1400"/>
              <a:t>관형 구조물에서는 </a:t>
            </a:r>
            <a:r>
              <a:rPr lang="en-US" altLang="ko-KR" sz="1400" b="1" u="sng">
                <a:solidFill>
                  <a:schemeClr val="accent1"/>
                </a:solidFill>
              </a:rPr>
              <a:t>1~2 </a:t>
            </a:r>
            <a:r>
              <a:rPr lang="ko-KR" altLang="en-US" sz="1400" b="1" u="sng">
                <a:solidFill>
                  <a:schemeClr val="accent1"/>
                </a:solidFill>
              </a:rPr>
              <a:t>픽셀의 오차가 연결성을 끊는</a:t>
            </a:r>
            <a:r>
              <a:rPr lang="en-US" altLang="ko-KR" sz="1400" b="1" u="sng">
                <a:solidFill>
                  <a:schemeClr val="accent1"/>
                </a:solidFill>
              </a:rPr>
              <a:t>(topology breaking)</a:t>
            </a:r>
            <a:r>
              <a:rPr lang="ko-KR" altLang="en-US" sz="1400" b="1" u="sng">
                <a:solidFill>
                  <a:schemeClr val="accent1"/>
                </a:solidFill>
              </a:rPr>
              <a:t> 등 심각한 문제를 일으킴</a:t>
            </a:r>
            <a:endParaRPr lang="en-US" altLang="ko-KR" sz="1400" b="1" u="sng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CC4CBB-C1D5-D24F-D835-08974241149D}"/>
              </a:ext>
            </a:extLst>
          </p:cNvPr>
          <p:cNvSpPr txBox="1"/>
          <p:nvPr/>
        </p:nvSpPr>
        <p:spPr>
          <a:xfrm>
            <a:off x="2197458" y="5256445"/>
            <a:ext cx="82537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Binary mask</a:t>
            </a:r>
            <a:r>
              <a:rPr lang="ko-KR" altLang="en-US" sz="2000" b="1" dirty="0">
                <a:solidFill>
                  <a:schemeClr val="accent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예측하는 기존 방식 대신</a:t>
            </a:r>
            <a:r>
              <a:rPr lang="en-US" altLang="ko-KR" sz="2000" b="1" dirty="0">
                <a:solidFill>
                  <a:schemeClr val="accent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</a:p>
          <a:p>
            <a:pPr algn="ctr"/>
            <a:r>
              <a:rPr lang="ko-KR" altLang="en-US" sz="2000" b="1" dirty="0">
                <a:solidFill>
                  <a:schemeClr val="accent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보다 효율적으로 </a:t>
            </a:r>
            <a:r>
              <a:rPr lang="en-US" altLang="ko-KR" sz="2000" b="1" dirty="0">
                <a:solidFill>
                  <a:schemeClr val="accent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Tubular objects</a:t>
            </a:r>
            <a:r>
              <a:rPr lang="ko-KR" altLang="en-US" sz="2000" b="1" dirty="0">
                <a:solidFill>
                  <a:schemeClr val="accent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분할해보자</a:t>
            </a:r>
            <a:r>
              <a:rPr lang="en-US" altLang="ko-KR" sz="2000" b="1" dirty="0">
                <a:solidFill>
                  <a:schemeClr val="accent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503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77848-FCD1-0C9E-8E00-A11DE70BD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309FB75-1854-7250-63D4-A2455E382D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altLang="ko-KR" dirty="0"/>
              <a:t>Introduction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내용 개체 틀 5">
                <a:extLst>
                  <a:ext uri="{FF2B5EF4-FFF2-40B4-BE49-F238E27FC236}">
                    <a16:creationId xmlns:a16="http://schemas.microsoft.com/office/drawing/2014/main" id="{B74115F4-736E-30E3-103D-DD51089B2C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3" y="1017451"/>
                <a:ext cx="11028951" cy="527884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1800" dirty="0"/>
                  <a:t>Centerline-based Model</a:t>
                </a:r>
              </a:p>
              <a:p>
                <a:pPr lvl="1"/>
                <a:r>
                  <a:rPr lang="ko-KR" altLang="en-US" sz="1600" dirty="0"/>
                  <a:t>효율적인 </a:t>
                </a:r>
                <a:r>
                  <a:rPr lang="en-US" altLang="ko-KR" sz="1600" dirty="0"/>
                  <a:t>Tubular objects </a:t>
                </a:r>
                <a:r>
                  <a:rPr lang="ko-KR" altLang="en-US" sz="1600" dirty="0"/>
                  <a:t>분할을 위해 </a:t>
                </a:r>
                <a:r>
                  <a:rPr lang="ko-KR" altLang="en-US" sz="1600" b="1" u="sng" dirty="0">
                    <a:solidFill>
                      <a:schemeClr val="accent1"/>
                    </a:solidFill>
                  </a:rPr>
                  <a:t>새로운 접근법</a:t>
                </a:r>
                <a:r>
                  <a:rPr lang="ko-KR" altLang="en-US" sz="1600" dirty="0"/>
                  <a:t> 제안</a:t>
                </a:r>
                <a:endParaRPr lang="en-US" altLang="ko-KR" sz="1600" dirty="0"/>
              </a:p>
              <a:p>
                <a:pPr lvl="1"/>
                <a:endParaRPr lang="en-US" altLang="ko-KR" sz="1600" dirty="0"/>
              </a:p>
              <a:p>
                <a:pPr lvl="1"/>
                <a:endParaRPr lang="en-US" altLang="ko-KR" sz="1600" dirty="0"/>
              </a:p>
              <a:p>
                <a:pPr lvl="1"/>
                <a:r>
                  <a:rPr lang="ko-KR" altLang="en-US" sz="1600" dirty="0"/>
                  <a:t>본 연구에서는</a:t>
                </a:r>
                <a:r>
                  <a:rPr lang="en-US" altLang="ko-KR" sz="1600" dirty="0"/>
                  <a:t>, </a:t>
                </a:r>
                <a:r>
                  <a:rPr lang="ko-KR" altLang="en-US" sz="1600" dirty="0"/>
                  <a:t>이를 </a:t>
                </a:r>
                <a:r>
                  <a:rPr lang="en-US" altLang="ko-KR" sz="1600" dirty="0"/>
                  <a:t>Fully-convolutional networks</a:t>
                </a:r>
                <a:r>
                  <a:rPr lang="ko-KR" altLang="en-US" sz="1600" dirty="0"/>
                  <a:t>를</a:t>
                </a:r>
                <a:r>
                  <a:rPr lang="en-US" altLang="ko-KR" sz="1600" dirty="0"/>
                  <a:t> </a:t>
                </a:r>
                <a:r>
                  <a:rPr lang="ko-KR" altLang="en-US" sz="1600" dirty="0"/>
                  <a:t>통해 </a:t>
                </a:r>
                <a14:m>
                  <m:oMath xmlns:m="http://schemas.openxmlformats.org/officeDocument/2006/math">
                    <m:r>
                      <a:rPr lang="en-US" altLang="ko-KR" sz="1600" b="1" i="1" u="sng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ko-KR" sz="1600" b="1" i="1" u="sng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1600" u="sng" dirty="0">
                    <a:solidFill>
                      <a:schemeClr val="accent1"/>
                    </a:solidFill>
                  </a:rPr>
                  <a:t>개의 </a:t>
                </a:r>
                <a:r>
                  <a:rPr lang="en-US" altLang="ko-KR" sz="1600" u="sng" dirty="0">
                    <a:solidFill>
                      <a:schemeClr val="accent1"/>
                    </a:solidFill>
                  </a:rPr>
                  <a:t>landmark </a:t>
                </a:r>
                <a:r>
                  <a:rPr lang="ko-KR" altLang="en-US" sz="1600" u="sng" dirty="0">
                    <a:solidFill>
                      <a:schemeClr val="accent1"/>
                    </a:solidFill>
                  </a:rPr>
                  <a:t>기반의 </a:t>
                </a:r>
                <a:r>
                  <a:rPr lang="en-US" altLang="ko-KR" sz="1600" u="sng" dirty="0">
                    <a:solidFill>
                      <a:schemeClr val="accent1"/>
                    </a:solidFill>
                  </a:rPr>
                  <a:t>centerline</a:t>
                </a:r>
                <a:r>
                  <a:rPr lang="ko-KR" altLang="en-US" sz="1600" u="sng" dirty="0">
                    <a:solidFill>
                      <a:schemeClr val="accent1"/>
                    </a:solidFill>
                  </a:rPr>
                  <a:t>을 예측</a:t>
                </a:r>
                <a:r>
                  <a:rPr lang="ko-KR" altLang="en-US" sz="1600" dirty="0"/>
                  <a:t>하는 모델 설계함</a:t>
                </a:r>
                <a:endParaRPr lang="en-US" altLang="ko-KR" sz="1600" dirty="0"/>
              </a:p>
            </p:txBody>
          </p:sp>
        </mc:Choice>
        <mc:Fallback xmlns="">
          <p:sp>
            <p:nvSpPr>
              <p:cNvPr id="6" name="내용 개체 틀 5">
                <a:extLst>
                  <a:ext uri="{FF2B5EF4-FFF2-40B4-BE49-F238E27FC236}">
                    <a16:creationId xmlns:a16="http://schemas.microsoft.com/office/drawing/2014/main" id="{B74115F4-736E-30E3-103D-DD51089B2C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3" y="1017451"/>
                <a:ext cx="11028951" cy="5278845"/>
              </a:xfrm>
              <a:blipFill>
                <a:blip r:embed="rId3"/>
                <a:stretch>
                  <a:fillRect l="-2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그림 14">
            <a:extLst>
              <a:ext uri="{FF2B5EF4-FFF2-40B4-BE49-F238E27FC236}">
                <a16:creationId xmlns:a16="http://schemas.microsoft.com/office/drawing/2014/main" id="{D01136C4-0634-C9C5-F6FC-0789B101B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46" y="3429000"/>
            <a:ext cx="9948358" cy="2421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64-A1CB-6F9C-47FD-2C067D64108C}"/>
                  </a:ext>
                </a:extLst>
              </p:cNvPr>
              <p:cNvSpPr txBox="1"/>
              <p:nvPr/>
            </p:nvSpPr>
            <p:spPr>
              <a:xfrm>
                <a:off x="3048537" y="1872682"/>
                <a:ext cx="6094926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ko-KR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ko-KR" altLang="en-US" b="1" dirty="0">
                    <a:solidFill>
                      <a:schemeClr val="accent1"/>
                    </a:solidFill>
                  </a:rPr>
                  <a:t>개의 연결된 점들로 이루어진 </a:t>
                </a:r>
                <a:r>
                  <a:rPr lang="en-US" altLang="ko-KR" b="1" dirty="0">
                    <a:solidFill>
                      <a:schemeClr val="accent1"/>
                    </a:solidFill>
                  </a:rPr>
                  <a:t>centerline </a:t>
                </a:r>
                <a:r>
                  <a:rPr lang="ko-KR" altLang="en-US" b="1" dirty="0">
                    <a:solidFill>
                      <a:schemeClr val="accent1"/>
                    </a:solidFill>
                  </a:rPr>
                  <a:t>을 예측하자</a:t>
                </a:r>
                <a:endParaRPr lang="en-US" altLang="ko-KR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64-A1CB-6F9C-47FD-2C067D641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537" y="1872682"/>
                <a:ext cx="6094926" cy="369332"/>
              </a:xfrm>
              <a:prstGeom prst="rect">
                <a:avLst/>
              </a:prstGeom>
              <a:blipFill>
                <a:blip r:embed="rId5"/>
                <a:stretch>
                  <a:fillRect t="-11475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44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1D1A1-FB4F-A064-3500-B72457B07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E89FBEF-7D4F-7AC0-B6AD-163915D4BBDB}"/>
              </a:ext>
            </a:extLst>
          </p:cNvPr>
          <p:cNvSpPr txBox="1"/>
          <p:nvPr/>
        </p:nvSpPr>
        <p:spPr>
          <a:xfrm>
            <a:off x="631596" y="2133312"/>
            <a:ext cx="109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2. Method</a:t>
            </a:r>
            <a:endParaRPr lang="ko-KR" altLang="en-US" sz="3200" spc="-150" dirty="0">
              <a:solidFill>
                <a:srgbClr val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F5E41063-3BAC-2D69-7C00-A20BF710FC92}"/>
              </a:ext>
            </a:extLst>
          </p:cNvPr>
          <p:cNvCxnSpPr>
            <a:cxnSpLocks/>
          </p:cNvCxnSpPr>
          <p:nvPr/>
        </p:nvCxnSpPr>
        <p:spPr>
          <a:xfrm>
            <a:off x="1862500" y="2906332"/>
            <a:ext cx="8894400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282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1CBC8-75FA-0A5B-B3AC-8E1BF5CF2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7AEFCC1-0B69-86AA-DD88-DC1EAA51DD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altLang="ko-KR" dirty="0"/>
              <a:t>Method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4BA3A899-3012-1A81-AD38-9770D51DD3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262" y="789577"/>
                <a:ext cx="11358116" cy="52788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  <a:buFont typeface="Wingdings 2" panose="05020102010507070707" pitchFamily="18" charset="2"/>
                  <a:buChar char=""/>
                  <a:defRPr sz="20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"/>
                  <a:defRPr sz="18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Calibri" panose="020F0502020204030204" pitchFamily="34" charset="0"/>
                  <a:buChar char="‒"/>
                  <a:defRPr sz="16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맑은 고딕" panose="020B0503020000020004" pitchFamily="50" charset="-127"/>
                  <a:buChar char="〮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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ko-KR" sz="1800" dirty="0"/>
                  <a:t>Centerline Representation of Tubular Objects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ko-KR" altLang="en-US" sz="1600" dirty="0"/>
                  <a:t>핵심 아이디어 </a:t>
                </a:r>
                <a:r>
                  <a:rPr lang="en-US" altLang="ko-KR" sz="1600" dirty="0"/>
                  <a:t>: </a:t>
                </a:r>
                <a:r>
                  <a:rPr lang="ko-KR" altLang="en-US" sz="1600" dirty="0"/>
                  <a:t>얇고 긴 관형 구조물을</a:t>
                </a:r>
                <a:r>
                  <a:rPr lang="en-US" altLang="ko-KR" sz="1600" dirty="0">
                    <a:sym typeface="Wingdings" panose="05000000000000000000" pitchFamily="2" charset="2"/>
                  </a:rPr>
                  <a:t> </a:t>
                </a:r>
                <a:r>
                  <a:rPr lang="en-US" altLang="ko-KR" sz="1600" dirty="0"/>
                  <a:t>centerline</a:t>
                </a:r>
                <a:r>
                  <a:rPr lang="ko-KR" altLang="en-US" sz="1600" dirty="0"/>
                  <a:t>으로 근사하여</a:t>
                </a:r>
                <a:r>
                  <a:rPr lang="en-US" altLang="ko-KR" sz="1600" dirty="0"/>
                  <a:t>, </a:t>
                </a:r>
                <a:r>
                  <a:rPr lang="en-US" altLang="ko-KR" sz="1600" u="sng" dirty="0">
                    <a:solidFill>
                      <a:schemeClr val="accent1"/>
                    </a:solidFill>
                  </a:rPr>
                  <a:t>centerline</a:t>
                </a:r>
                <a:r>
                  <a:rPr lang="ko-KR" altLang="en-US" sz="1600" u="sng" dirty="0">
                    <a:solidFill>
                      <a:schemeClr val="accent1"/>
                    </a:solidFill>
                  </a:rPr>
                  <a:t>을 예측하자</a:t>
                </a:r>
                <a:r>
                  <a:rPr lang="en-US" altLang="ko-KR" sz="1600" u="sng" dirty="0">
                    <a:solidFill>
                      <a:schemeClr val="accent1"/>
                    </a:solidFill>
                  </a:rPr>
                  <a:t>!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1600" dirty="0"/>
                  <a:t>Centerline </a:t>
                </a:r>
                <a:r>
                  <a:rPr lang="ko-KR" altLang="en-US" sz="1600" dirty="0"/>
                  <a:t>표현</a:t>
                </a:r>
                <a:endParaRPr lang="en-US" altLang="ko-KR" sz="1600" dirty="0"/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ko-KR" altLang="en-US" sz="1400" dirty="0"/>
                  <a:t>개의 점 </a:t>
                </a:r>
                <a:r>
                  <a:rPr lang="en-US" altLang="ko-KR" sz="1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4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400" b="0" i="1" dirty="0" smtClean="0">
                        <a:latin typeface="Cambria Math" panose="02040503050406030204" pitchFamily="18" charset="0"/>
                      </a:rPr>
                      <m:t>, .. , </m:t>
                    </m:r>
                    <m:sSub>
                      <m:sSubPr>
                        <m:ctrlP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ko-KR" sz="1400" dirty="0"/>
                  <a:t>)</a:t>
                </a:r>
                <a:r>
                  <a:rPr lang="ko-KR" altLang="en-US" sz="1400" dirty="0"/>
                  <a:t>으로 이루어진 벡터로 표현</a:t>
                </a:r>
                <a:endParaRPr lang="en-US" altLang="ko-KR" sz="1400" dirty="0"/>
              </a:p>
              <a:p>
                <a:pPr lvl="2">
                  <a:lnSpc>
                    <a:spcPct val="150000"/>
                  </a:lnSpc>
                </a:pPr>
                <a:r>
                  <a:rPr lang="ko-KR" altLang="en-US" sz="1400" dirty="0"/>
                  <a:t>이때</a:t>
                </a:r>
                <a:r>
                  <a:rPr lang="en-US" altLang="ko-KR" sz="1400" dirty="0"/>
                  <a:t>, </a:t>
                </a:r>
                <a:r>
                  <a:rPr lang="ko-KR" altLang="en-US" sz="1400" dirty="0"/>
                  <a:t>각 점 </a:t>
                </a:r>
                <a:r>
                  <a:rPr lang="en-US" altLang="ko-KR" sz="1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1400" dirty="0"/>
                  <a:t>)</a:t>
                </a:r>
                <a:r>
                  <a:rPr lang="ko-KR" altLang="en-US" sz="1400" dirty="0"/>
                  <a:t>은 다음</a:t>
                </a:r>
                <a:r>
                  <a:rPr lang="en-US" altLang="ko-KR" sz="1400" dirty="0"/>
                  <a:t> </a:t>
                </a:r>
                <a:r>
                  <a:rPr lang="ko-KR" altLang="en-US" sz="1400" dirty="0"/>
                  <a:t>점</a:t>
                </a:r>
                <a:r>
                  <a:rPr lang="en-US" altLang="ko-KR" sz="1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ko-KR" sz="1400" dirty="0"/>
                  <a:t>) </a:t>
                </a:r>
                <a:r>
                  <a:rPr lang="ko-KR" altLang="en-US" sz="1400" dirty="0"/>
                  <a:t>과 </a:t>
                </a:r>
                <a:r>
                  <a:rPr lang="ko-KR" altLang="en-US" sz="1400" b="1" u="sng" dirty="0"/>
                  <a:t>연결</a:t>
                </a:r>
                <a:r>
                  <a:rPr lang="ko-KR" altLang="en-US" sz="1400" dirty="0"/>
                  <a:t>되어 있음 </a:t>
                </a:r>
                <a:r>
                  <a:rPr lang="en-US" altLang="ko-KR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en-US" altLang="ko-KR" sz="14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Connectivity </a:t>
                </a:r>
                <a:r>
                  <a:rPr lang="ko-KR" altLang="en-US" sz="14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보장</a:t>
                </a:r>
                <a:endParaRPr lang="en-US" altLang="ko-KR" sz="1400" b="1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lvl="2">
                  <a:lnSpc>
                    <a:spcPct val="150000"/>
                  </a:lnSpc>
                </a:pPr>
                <a:endParaRPr lang="en-US" altLang="ko-KR" sz="1600" dirty="0"/>
              </a:p>
              <a:p>
                <a:pPr lvl="1">
                  <a:lnSpc>
                    <a:spcPct val="150000"/>
                  </a:lnSpc>
                </a:pPr>
                <a:r>
                  <a:rPr lang="ko-KR" altLang="en-US" sz="1600" dirty="0"/>
                  <a:t>해당 연구에서는 구조물의 모양이나 길이에 상관없이 </a:t>
                </a:r>
                <a14:m>
                  <m:oMath xmlns:m="http://schemas.openxmlformats.org/officeDocument/2006/math">
                    <m:r>
                      <a:rPr lang="en-US" altLang="ko-KR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ko-KR" altLang="en-US" sz="1600" dirty="0"/>
                  <a:t>의 값을 고정</a:t>
                </a:r>
                <a:endParaRPr lang="en-US" altLang="ko-KR" sz="1600" dirty="0"/>
              </a:p>
              <a:p>
                <a:pPr lvl="2">
                  <a:lnSpc>
                    <a:spcPct val="150000"/>
                  </a:lnSpc>
                </a:pPr>
                <a:r>
                  <a:rPr lang="ko-KR" altLang="en-US" sz="1400" dirty="0"/>
                  <a:t>각 구조물 당</a:t>
                </a:r>
                <a:r>
                  <a:rPr lang="en-US" altLang="ko-KR" sz="1400" dirty="0"/>
                  <a:t> </a:t>
                </a:r>
                <a:r>
                  <a:rPr lang="ko-KR" altLang="en-US" sz="1400" dirty="0"/>
                  <a:t>구성하는 점들간 </a:t>
                </a:r>
                <a:r>
                  <a:rPr lang="ko-KR" altLang="en-US" sz="1400" b="1" u="sng" dirty="0"/>
                  <a:t>일정한 간격</a:t>
                </a:r>
                <a:r>
                  <a:rPr lang="ko-KR" altLang="en-US" sz="1400" dirty="0"/>
                  <a:t>으로 찍힘</a:t>
                </a:r>
                <a:endParaRPr lang="en-US" altLang="ko-KR" sz="1400" dirty="0"/>
              </a:p>
            </p:txBody>
          </p:sp>
        </mc:Choice>
        <mc:Fallback xmlns="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4BA3A899-3012-1A81-AD38-9770D51DD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62" y="789577"/>
                <a:ext cx="11358116" cy="5278845"/>
              </a:xfrm>
              <a:prstGeom prst="rect">
                <a:avLst/>
              </a:prstGeom>
              <a:blipFill>
                <a:blip r:embed="rId3"/>
                <a:stretch>
                  <a:fillRect l="-2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그룹 16">
            <a:extLst>
              <a:ext uri="{FF2B5EF4-FFF2-40B4-BE49-F238E27FC236}">
                <a16:creationId xmlns:a16="http://schemas.microsoft.com/office/drawing/2014/main" id="{D0548B69-EEC8-3777-D0BC-5E2746ABBDB7}"/>
              </a:ext>
            </a:extLst>
          </p:cNvPr>
          <p:cNvGrpSpPr/>
          <p:nvPr/>
        </p:nvGrpSpPr>
        <p:grpSpPr>
          <a:xfrm>
            <a:off x="8908608" y="1589677"/>
            <a:ext cx="2853770" cy="2838829"/>
            <a:chOff x="3500057" y="3505199"/>
            <a:chExt cx="2853770" cy="2838829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F025A823-5F03-92F2-3D29-F9732F429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0057" y="3505199"/>
              <a:ext cx="2853770" cy="283882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4F49796-C29D-9758-E8F2-209174824ACE}"/>
                    </a:ext>
                  </a:extLst>
                </p:cNvPr>
                <p:cNvSpPr txBox="1"/>
                <p:nvPr/>
              </p:nvSpPr>
              <p:spPr>
                <a:xfrm>
                  <a:off x="4038219" y="3906510"/>
                  <a:ext cx="247650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sz="1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ko-KR" altLang="en-US" sz="11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4F49796-C29D-9758-E8F2-209174824A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219" y="3906510"/>
                  <a:ext cx="247650" cy="261610"/>
                </a:xfrm>
                <a:prstGeom prst="rect">
                  <a:avLst/>
                </a:prstGeom>
                <a:blipFill>
                  <a:blip r:embed="rId5"/>
                  <a:stretch>
                    <a:fillRect r="-125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67FB0E7-3C71-493F-FAA0-53572EB1DF6B}"/>
                    </a:ext>
                  </a:extLst>
                </p:cNvPr>
                <p:cNvSpPr txBox="1"/>
                <p:nvPr/>
              </p:nvSpPr>
              <p:spPr>
                <a:xfrm>
                  <a:off x="3623882" y="4577589"/>
                  <a:ext cx="247650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sz="1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ko-KR" altLang="en-US" sz="11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67FB0E7-3C71-493F-FAA0-53572EB1DF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3882" y="4577589"/>
                  <a:ext cx="247650" cy="261610"/>
                </a:xfrm>
                <a:prstGeom prst="rect">
                  <a:avLst/>
                </a:prstGeom>
                <a:blipFill>
                  <a:blip r:embed="rId6"/>
                  <a:stretch>
                    <a:fillRect r="-125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4048CEB-FF31-E515-27B2-841DAE318BA1}"/>
                    </a:ext>
                  </a:extLst>
                </p:cNvPr>
                <p:cNvSpPr txBox="1"/>
                <p:nvPr/>
              </p:nvSpPr>
              <p:spPr>
                <a:xfrm>
                  <a:off x="3747707" y="4125787"/>
                  <a:ext cx="247650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sz="1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ko-KR" altLang="en-US" sz="11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4048CEB-FF31-E515-27B2-841DAE318B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7707" y="4125787"/>
                  <a:ext cx="247650" cy="261610"/>
                </a:xfrm>
                <a:prstGeom prst="rect">
                  <a:avLst/>
                </a:prstGeom>
                <a:blipFill>
                  <a:blip r:embed="rId7"/>
                  <a:stretch>
                    <a:fillRect r="-9756" b="-238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E6D66C2-319C-2F2A-B9F3-B6A9B0D80300}"/>
                    </a:ext>
                  </a:extLst>
                </p:cNvPr>
                <p:cNvSpPr txBox="1"/>
                <p:nvPr/>
              </p:nvSpPr>
              <p:spPr>
                <a:xfrm>
                  <a:off x="4803117" y="4446784"/>
                  <a:ext cx="247650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sz="1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ko-KR" altLang="en-US" sz="11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E6D66C2-319C-2F2A-B9F3-B6A9B0D803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3117" y="4446784"/>
                  <a:ext cx="247650" cy="261610"/>
                </a:xfrm>
                <a:prstGeom prst="rect">
                  <a:avLst/>
                </a:prstGeom>
                <a:blipFill>
                  <a:blip r:embed="rId8"/>
                  <a:stretch>
                    <a:fillRect r="-975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5661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8F061-FCDE-FD84-099B-F6B545BCF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A68746F-FD76-CCDA-7BC2-1A77E63110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altLang="ko-KR" dirty="0"/>
              <a:t>Method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CE483FE7-A324-E6E7-BF50-D1EEA22E33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262" y="789577"/>
                <a:ext cx="11358116" cy="52788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  <a:buFont typeface="Wingdings 2" panose="05020102010507070707" pitchFamily="18" charset="2"/>
                  <a:buChar char=""/>
                  <a:defRPr sz="20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"/>
                  <a:defRPr sz="18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Calibri" panose="020F0502020204030204" pitchFamily="34" charset="0"/>
                  <a:buChar char="‒"/>
                  <a:defRPr sz="16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맑은 고딕" panose="020B0503020000020004" pitchFamily="50" charset="-127"/>
                  <a:buChar char="〮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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ko-KR" sz="1800" dirty="0"/>
                  <a:t>Centerline Encoding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ko-KR" sz="1600" dirty="0"/>
                  <a:t>Centerline</a:t>
                </a:r>
                <a:r>
                  <a:rPr lang="ko-KR" altLang="en-US" sz="1600" dirty="0"/>
                  <a:t>을 구성하는 점들의 방향성 모호함 </a:t>
                </a:r>
                <a:r>
                  <a:rPr lang="en-US" altLang="ko-KR" sz="1600" dirty="0"/>
                  <a:t>(Ambiguity)</a:t>
                </a:r>
                <a:r>
                  <a:rPr lang="ko-KR" altLang="en-US" sz="1600" dirty="0"/>
                  <a:t> 발생</a:t>
                </a:r>
                <a:endParaRPr lang="en-US" altLang="ko-KR" sz="1600" dirty="0"/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ko-KR" sz="1400" dirty="0"/>
                  <a:t>Centerline</a:t>
                </a:r>
                <a:r>
                  <a:rPr lang="ko-KR" altLang="en-US" sz="1400" dirty="0"/>
                  <a:t>을 이루는 점들의 방향은 </a:t>
                </a:r>
                <a:r>
                  <a:rPr lang="en-US" altLang="ko-KR" sz="1400" dirty="0"/>
                  <a:t>2</a:t>
                </a:r>
                <a:r>
                  <a:rPr lang="ko-KR" altLang="en-US" sz="1400" dirty="0"/>
                  <a:t>가지가 존재 </a:t>
                </a:r>
                <a:r>
                  <a:rPr lang="en-US" altLang="ko-KR" sz="1400" dirty="0"/>
                  <a:t>: Direct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400" b="0" i="1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ko-KR" sz="1400" dirty="0"/>
                  <a:t>) ,</a:t>
                </a:r>
                <a:r>
                  <a:rPr lang="ko-KR" altLang="en-US" sz="1400" dirty="0"/>
                  <a:t> </a:t>
                </a:r>
                <a:r>
                  <a:rPr lang="en-US" altLang="ko-KR" sz="1400" dirty="0"/>
                  <a:t>reverse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sz="1400" i="1" dirty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ko-KR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1400" dirty="0"/>
                  <a:t>) </a:t>
                </a: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400" dirty="0"/>
                  <a:t>두 방향 모두 </a:t>
                </a:r>
                <a:r>
                  <a:rPr lang="en-US" altLang="ko-KR" sz="1400" dirty="0"/>
                  <a:t>centerline </a:t>
                </a:r>
                <a:r>
                  <a:rPr lang="ko-KR" altLang="en-US" sz="1400" dirty="0"/>
                  <a:t>을 나타내는 동일한 객체를 표현하는 것임</a:t>
                </a:r>
                <a:endParaRPr lang="en-US" altLang="ko-KR" sz="1400" dirty="0"/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è"/>
                </a:pPr>
                <a:r>
                  <a:rPr lang="ko-KR" altLang="en-US" sz="14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방향성 모호함 </a:t>
                </a:r>
                <a:r>
                  <a:rPr lang="en-US" altLang="ko-KR" sz="14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(order ambiguity)</a:t>
                </a:r>
                <a:r>
                  <a:rPr lang="ko-KR" altLang="en-US" sz="14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발생</a:t>
                </a:r>
                <a:endParaRPr lang="en-US" altLang="ko-KR" sz="1400" b="1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lvl="2">
                  <a:lnSpc>
                    <a:spcPct val="150000"/>
                  </a:lnSpc>
                </a:pPr>
                <a:endParaRPr lang="en-US" altLang="ko-KR" sz="1400" dirty="0"/>
              </a:p>
              <a:p>
                <a:pPr lvl="2">
                  <a:lnSpc>
                    <a:spcPct val="150000"/>
                  </a:lnSpc>
                </a:pPr>
                <a:endParaRPr lang="en-US" altLang="ko-KR" sz="1400" dirty="0"/>
              </a:p>
              <a:p>
                <a:pPr marL="914400" lvl="2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altLang="ko-KR" dirty="0"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ko-KR" sz="1600" dirty="0"/>
              </a:p>
            </p:txBody>
          </p:sp>
        </mc:Choice>
        <mc:Fallback xmlns="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CE483FE7-A324-E6E7-BF50-D1EEA22E3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62" y="789577"/>
                <a:ext cx="11358116" cy="5278845"/>
              </a:xfrm>
              <a:prstGeom prst="rect">
                <a:avLst/>
              </a:prstGeom>
              <a:blipFill>
                <a:blip r:embed="rId3"/>
                <a:stretch>
                  <a:fillRect l="-2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그룹 37">
            <a:extLst>
              <a:ext uri="{FF2B5EF4-FFF2-40B4-BE49-F238E27FC236}">
                <a16:creationId xmlns:a16="http://schemas.microsoft.com/office/drawing/2014/main" id="{89E67442-DA50-AF54-B9E9-BD108C521FF4}"/>
              </a:ext>
            </a:extLst>
          </p:cNvPr>
          <p:cNvGrpSpPr/>
          <p:nvPr/>
        </p:nvGrpSpPr>
        <p:grpSpPr>
          <a:xfrm>
            <a:off x="2441975" y="3220379"/>
            <a:ext cx="6859779" cy="2848043"/>
            <a:chOff x="2604198" y="3419785"/>
            <a:chExt cx="6859779" cy="2848043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29ADFEBF-576B-913A-A3AE-F6021A3358CE}"/>
                </a:ext>
              </a:extLst>
            </p:cNvPr>
            <p:cNvGrpSpPr/>
            <p:nvPr/>
          </p:nvGrpSpPr>
          <p:grpSpPr>
            <a:xfrm>
              <a:off x="2604198" y="3428999"/>
              <a:ext cx="2853770" cy="2838829"/>
              <a:chOff x="3500057" y="3505199"/>
              <a:chExt cx="2853770" cy="2838829"/>
            </a:xfrm>
          </p:grpSpPr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EF792A4C-BDE2-CDD6-18D4-CB95EF9D9A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0057" y="3505199"/>
                <a:ext cx="2853770" cy="283882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BED1493B-B80C-73F0-D2C2-CB709DF653FE}"/>
                      </a:ext>
                    </a:extLst>
                  </p:cNvPr>
                  <p:cNvSpPr txBox="1"/>
                  <p:nvPr/>
                </p:nvSpPr>
                <p:spPr>
                  <a:xfrm>
                    <a:off x="4038219" y="3906510"/>
                    <a:ext cx="247650" cy="2616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1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ko-KR" sz="11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1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BED1493B-B80C-73F0-D2C2-CB709DF653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8219" y="3906510"/>
                    <a:ext cx="247650" cy="2616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25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7A047932-9D16-0543-04C0-74B88CA0F753}"/>
                      </a:ext>
                    </a:extLst>
                  </p:cNvPr>
                  <p:cNvSpPr txBox="1"/>
                  <p:nvPr/>
                </p:nvSpPr>
                <p:spPr>
                  <a:xfrm>
                    <a:off x="3623882" y="4577589"/>
                    <a:ext cx="247650" cy="2616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1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ko-KR" sz="11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1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7A047932-9D16-0543-04C0-74B88CA0F7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23882" y="4577589"/>
                    <a:ext cx="247650" cy="2616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9756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F01DA930-3D30-79F4-DD9A-33DAC0A0B495}"/>
                      </a:ext>
                    </a:extLst>
                  </p:cNvPr>
                  <p:cNvSpPr txBox="1"/>
                  <p:nvPr/>
                </p:nvSpPr>
                <p:spPr>
                  <a:xfrm>
                    <a:off x="3747707" y="4125787"/>
                    <a:ext cx="247650" cy="2616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1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ko-KR" sz="11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1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F01DA930-3D30-79F4-DD9A-33DAC0A0B4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7707" y="4125787"/>
                    <a:ext cx="247650" cy="2616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9756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563DB262-2E3B-B7F1-65E7-8B8653246386}"/>
                      </a:ext>
                    </a:extLst>
                  </p:cNvPr>
                  <p:cNvSpPr txBox="1"/>
                  <p:nvPr/>
                </p:nvSpPr>
                <p:spPr>
                  <a:xfrm>
                    <a:off x="4803117" y="4446784"/>
                    <a:ext cx="247650" cy="2616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1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ko-KR" sz="11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1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563DB262-2E3B-B7F1-65E7-8B86532463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3117" y="4446784"/>
                    <a:ext cx="247650" cy="2616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9756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DEDC53FA-B95F-7C14-811B-82006C6036DF}"/>
                </a:ext>
              </a:extLst>
            </p:cNvPr>
            <p:cNvGrpSpPr/>
            <p:nvPr/>
          </p:nvGrpSpPr>
          <p:grpSpPr>
            <a:xfrm>
              <a:off x="6610207" y="3419785"/>
              <a:ext cx="2853770" cy="2838829"/>
              <a:chOff x="3500057" y="3505199"/>
              <a:chExt cx="2853770" cy="2838829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id="{61844767-3E5F-3147-7A64-AED62C14FA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0057" y="3505199"/>
                <a:ext cx="2853770" cy="283882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F7501A9C-EA44-A9D6-CBF8-D8FE8D72E5A9}"/>
                      </a:ext>
                    </a:extLst>
                  </p:cNvPr>
                  <p:cNvSpPr txBox="1"/>
                  <p:nvPr/>
                </p:nvSpPr>
                <p:spPr>
                  <a:xfrm>
                    <a:off x="3968369" y="3885165"/>
                    <a:ext cx="247650" cy="2616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1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ko-KR" sz="11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ko-KR" sz="11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11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1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F7501A9C-EA44-A9D6-CBF8-D8FE8D72E5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8369" y="3885165"/>
                    <a:ext cx="247650" cy="2616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725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7CCB4BA3-A9BD-D246-3A46-2555659A8DD6}"/>
                      </a:ext>
                    </a:extLst>
                  </p:cNvPr>
                  <p:cNvSpPr txBox="1"/>
                  <p:nvPr/>
                </p:nvSpPr>
                <p:spPr>
                  <a:xfrm>
                    <a:off x="3623882" y="4577589"/>
                    <a:ext cx="247650" cy="2616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1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ko-KR" sz="11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1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7CCB4BA3-A9BD-D246-3A46-2555659A8D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23882" y="4577589"/>
                    <a:ext cx="247650" cy="2616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9756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35E26102-3BE2-9560-6764-C808F0C97901}"/>
                      </a:ext>
                    </a:extLst>
                  </p:cNvPr>
                  <p:cNvSpPr txBox="1"/>
                  <p:nvPr/>
                </p:nvSpPr>
                <p:spPr>
                  <a:xfrm>
                    <a:off x="3623882" y="4135803"/>
                    <a:ext cx="247650" cy="2616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1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ko-KR" sz="11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ko-KR" sz="11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11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1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35E26102-3BE2-9560-6764-C808F0C979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23882" y="4135803"/>
                    <a:ext cx="247650" cy="2616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6829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6AC9F1E5-BDA4-8962-9405-EA6BF5D72CD0}"/>
                      </a:ext>
                    </a:extLst>
                  </p:cNvPr>
                  <p:cNvSpPr txBox="1"/>
                  <p:nvPr/>
                </p:nvSpPr>
                <p:spPr>
                  <a:xfrm>
                    <a:off x="4803117" y="4446784"/>
                    <a:ext cx="247650" cy="2616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1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ko-KR" sz="11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1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6AC9F1E5-BDA4-8962-9405-EA6BF5D72C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3117" y="4446784"/>
                    <a:ext cx="247650" cy="2616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9756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D07EF394-5A3A-945A-B5A0-C5C51D167E28}"/>
                </a:ext>
              </a:extLst>
            </p:cNvPr>
            <p:cNvGrpSpPr/>
            <p:nvPr/>
          </p:nvGrpSpPr>
          <p:grpSpPr>
            <a:xfrm>
              <a:off x="2736920" y="4342060"/>
              <a:ext cx="987840" cy="414720"/>
              <a:chOff x="2736920" y="4342060"/>
              <a:chExt cx="987840" cy="414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1" name="잉크 30">
                    <a:extLst>
                      <a:ext uri="{FF2B5EF4-FFF2-40B4-BE49-F238E27FC236}">
                        <a16:creationId xmlns:a16="http://schemas.microsoft.com/office/drawing/2014/main" id="{EE0E1536-BEBE-32C1-B522-C862A5A69D2E}"/>
                      </a:ext>
                    </a:extLst>
                  </p14:cNvPr>
                  <p14:cNvContentPartPr/>
                  <p14:nvPr/>
                </p14:nvContentPartPr>
                <p14:xfrm>
                  <a:off x="2736920" y="4342060"/>
                  <a:ext cx="933480" cy="414720"/>
                </p14:xfrm>
              </p:contentPart>
            </mc:Choice>
            <mc:Fallback xmlns="">
              <p:pic>
                <p:nvPicPr>
                  <p:cNvPr id="31" name="잉크 30">
                    <a:extLst>
                      <a:ext uri="{FF2B5EF4-FFF2-40B4-BE49-F238E27FC236}">
                        <a16:creationId xmlns:a16="http://schemas.microsoft.com/office/drawing/2014/main" id="{EE0E1536-BEBE-32C1-B522-C862A5A69D2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727920" y="4333060"/>
                    <a:ext cx="951120" cy="432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2" name="잉크 31">
                    <a:extLst>
                      <a:ext uri="{FF2B5EF4-FFF2-40B4-BE49-F238E27FC236}">
                        <a16:creationId xmlns:a16="http://schemas.microsoft.com/office/drawing/2014/main" id="{03777389-7A5F-D98F-3BEA-A0D6AE309A23}"/>
                      </a:ext>
                    </a:extLst>
                  </p14:cNvPr>
                  <p14:cNvContentPartPr/>
                  <p14:nvPr/>
                </p14:nvContentPartPr>
                <p14:xfrm>
                  <a:off x="3593720" y="4483900"/>
                  <a:ext cx="131040" cy="128160"/>
                </p14:xfrm>
              </p:contentPart>
            </mc:Choice>
            <mc:Fallback xmlns="">
              <p:pic>
                <p:nvPicPr>
                  <p:cNvPr id="32" name="잉크 31">
                    <a:extLst>
                      <a:ext uri="{FF2B5EF4-FFF2-40B4-BE49-F238E27FC236}">
                        <a16:creationId xmlns:a16="http://schemas.microsoft.com/office/drawing/2014/main" id="{03777389-7A5F-D98F-3BEA-A0D6AE309A23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3585080" y="4474900"/>
                    <a:ext cx="148680" cy="145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EBD90157-34F0-FB36-510B-1DBA5C60E4C0}"/>
                </a:ext>
              </a:extLst>
            </p:cNvPr>
            <p:cNvGrpSpPr/>
            <p:nvPr/>
          </p:nvGrpSpPr>
          <p:grpSpPr>
            <a:xfrm>
              <a:off x="6789440" y="4354660"/>
              <a:ext cx="989280" cy="498600"/>
              <a:chOff x="6789440" y="4354660"/>
              <a:chExt cx="989280" cy="498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4" name="잉크 33">
                    <a:extLst>
                      <a:ext uri="{FF2B5EF4-FFF2-40B4-BE49-F238E27FC236}">
                        <a16:creationId xmlns:a16="http://schemas.microsoft.com/office/drawing/2014/main" id="{20C5BCE8-67C1-7F33-1BBC-E871691FD5C4}"/>
                      </a:ext>
                    </a:extLst>
                  </p14:cNvPr>
                  <p14:cNvContentPartPr/>
                  <p14:nvPr/>
                </p14:nvContentPartPr>
                <p14:xfrm>
                  <a:off x="6832640" y="4354660"/>
                  <a:ext cx="946080" cy="472320"/>
                </p14:xfrm>
              </p:contentPart>
            </mc:Choice>
            <mc:Fallback xmlns="">
              <p:pic>
                <p:nvPicPr>
                  <p:cNvPr id="34" name="잉크 33">
                    <a:extLst>
                      <a:ext uri="{FF2B5EF4-FFF2-40B4-BE49-F238E27FC236}">
                        <a16:creationId xmlns:a16="http://schemas.microsoft.com/office/drawing/2014/main" id="{20C5BCE8-67C1-7F33-1BBC-E871691FD5C4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6823640" y="4345660"/>
                    <a:ext cx="963720" cy="48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5" name="잉크 34">
                    <a:extLst>
                      <a:ext uri="{FF2B5EF4-FFF2-40B4-BE49-F238E27FC236}">
                        <a16:creationId xmlns:a16="http://schemas.microsoft.com/office/drawing/2014/main" id="{354A4BD1-BBDB-A2E4-C162-15943A8793F9}"/>
                      </a:ext>
                    </a:extLst>
                  </p14:cNvPr>
                  <p14:cNvContentPartPr/>
                  <p14:nvPr/>
                </p14:nvContentPartPr>
                <p14:xfrm>
                  <a:off x="6789440" y="4781260"/>
                  <a:ext cx="118800" cy="72000"/>
                </p14:xfrm>
              </p:contentPart>
            </mc:Choice>
            <mc:Fallback xmlns="">
              <p:pic>
                <p:nvPicPr>
                  <p:cNvPr id="35" name="잉크 34">
                    <a:extLst>
                      <a:ext uri="{FF2B5EF4-FFF2-40B4-BE49-F238E27FC236}">
                        <a16:creationId xmlns:a16="http://schemas.microsoft.com/office/drawing/2014/main" id="{354A4BD1-BBDB-A2E4-C162-15943A8793F9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780800" y="4772620"/>
                    <a:ext cx="136440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6" name="잉크 35">
                    <a:extLst>
                      <a:ext uri="{FF2B5EF4-FFF2-40B4-BE49-F238E27FC236}">
                        <a16:creationId xmlns:a16="http://schemas.microsoft.com/office/drawing/2014/main" id="{CB7B83C0-5557-4ED9-DB2C-98D73DB4FAE5}"/>
                      </a:ext>
                    </a:extLst>
                  </p14:cNvPr>
                  <p14:cNvContentPartPr/>
                  <p14:nvPr/>
                </p14:nvContentPartPr>
                <p14:xfrm>
                  <a:off x="6807080" y="4752460"/>
                  <a:ext cx="57240" cy="92520"/>
                </p14:xfrm>
              </p:contentPart>
            </mc:Choice>
            <mc:Fallback xmlns="">
              <p:pic>
                <p:nvPicPr>
                  <p:cNvPr id="36" name="잉크 35">
                    <a:extLst>
                      <a:ext uri="{FF2B5EF4-FFF2-40B4-BE49-F238E27FC236}">
                        <a16:creationId xmlns:a16="http://schemas.microsoft.com/office/drawing/2014/main" id="{CB7B83C0-5557-4ED9-DB2C-98D73DB4FAE5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798080" y="4743820"/>
                    <a:ext cx="74880" cy="1101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7939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EB5B0-5201-0B58-E651-A863978C4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9FF4F589-5925-1F25-5975-7C70EEDFB2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altLang="ko-KR" dirty="0"/>
              <a:t>Method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40042AF6-ADA5-67C1-7787-BECB944211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262" y="789577"/>
                <a:ext cx="11358116" cy="52788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  <a:buFont typeface="Wingdings 2" panose="05020102010507070707" pitchFamily="18" charset="2"/>
                  <a:buChar char=""/>
                  <a:defRPr sz="20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"/>
                  <a:defRPr sz="18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Calibri" panose="020F0502020204030204" pitchFamily="34" charset="0"/>
                  <a:buChar char="‒"/>
                  <a:defRPr sz="16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맑은 고딕" panose="020B0503020000020004" pitchFamily="50" charset="-127"/>
                  <a:buChar char="〮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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ko-KR" sz="1800" dirty="0"/>
                  <a:t>Centerline Encoding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600" dirty="0"/>
                  <a:t>기존 방법론들은 임의의 끝점을 정의하여 사용</a:t>
                </a:r>
                <a:endParaRPr lang="en-US" altLang="ko-KR" sz="1600" dirty="0"/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400" dirty="0"/>
                  <a:t>하지만</a:t>
                </a:r>
                <a:r>
                  <a:rPr lang="en-US" altLang="ko-KR" sz="1400" dirty="0"/>
                  <a:t>, </a:t>
                </a:r>
                <a:r>
                  <a:rPr lang="ko-KR" altLang="en-US" sz="1400" dirty="0"/>
                  <a:t>이러한 방식은 한쪽 끝이 명확하게 식별되는 단순한 구조물에 대해서만 올바르게 작동</a:t>
                </a:r>
                <a:endParaRPr lang="en-US" altLang="ko-KR" sz="1400" dirty="0"/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400" dirty="0"/>
                  <a:t>만약</a:t>
                </a:r>
                <a:r>
                  <a:rPr lang="en-US" altLang="ko-KR" sz="1400" dirty="0"/>
                  <a:t>, </a:t>
                </a:r>
                <a:r>
                  <a:rPr lang="ko-KR" altLang="en-US" sz="1400" dirty="0"/>
                  <a:t>혈관처럼 복잡하게 뻗어 나가며</a:t>
                </a:r>
                <a:r>
                  <a:rPr lang="en-US" altLang="ko-KR" sz="1400" dirty="0"/>
                  <a:t>, </a:t>
                </a:r>
                <a:r>
                  <a:rPr lang="ko-KR" altLang="en-US" sz="1400" dirty="0"/>
                  <a:t>끝점이 여러 개인 구조들에 대해서는 일관된 순서를 정의할 수 없음</a:t>
                </a:r>
                <a:endParaRPr lang="en-US" altLang="ko-KR" sz="1600" b="1" dirty="0">
                  <a:solidFill>
                    <a:schemeClr val="accent1"/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ko-KR" sz="1600" b="1" dirty="0">
                    <a:solidFill>
                      <a:schemeClr val="accent1"/>
                    </a:solidFill>
                  </a:rPr>
                  <a:t>Bi-directional encoding : </a:t>
                </a:r>
                <a:r>
                  <a:rPr lang="ko-KR" altLang="en-US" sz="1600" b="1" dirty="0">
                    <a:solidFill>
                      <a:schemeClr val="accent1"/>
                    </a:solidFill>
                  </a:rPr>
                  <a:t>두가지 기준</a:t>
                </a:r>
                <a:r>
                  <a:rPr lang="en-US" altLang="ko-KR" sz="1600" b="1" dirty="0">
                    <a:solidFill>
                      <a:schemeClr val="accent1"/>
                    </a:solidFill>
                  </a:rPr>
                  <a:t>(</a:t>
                </a:r>
                <a:r>
                  <a:rPr lang="ko-KR" altLang="en-US" sz="1600" b="1" dirty="0">
                    <a:solidFill>
                      <a:schemeClr val="accent1"/>
                    </a:solidFill>
                  </a:rPr>
                  <a:t>좌우</a:t>
                </a:r>
                <a:r>
                  <a:rPr lang="en-US" altLang="ko-KR" sz="1600" b="1" dirty="0">
                    <a:solidFill>
                      <a:schemeClr val="accent1"/>
                    </a:solidFill>
                  </a:rPr>
                  <a:t>, </a:t>
                </a:r>
                <a:r>
                  <a:rPr lang="ko-KR" altLang="en-US" sz="1600" b="1" dirty="0">
                    <a:solidFill>
                      <a:schemeClr val="accent1"/>
                    </a:solidFill>
                  </a:rPr>
                  <a:t>상하</a:t>
                </a:r>
                <a:r>
                  <a:rPr lang="en-US" altLang="ko-KR" sz="1600" b="1" dirty="0">
                    <a:solidFill>
                      <a:schemeClr val="accent1"/>
                    </a:solidFill>
                  </a:rPr>
                  <a:t>)</a:t>
                </a:r>
                <a:r>
                  <a:rPr lang="ko-KR" altLang="en-US" sz="1600" b="1" dirty="0">
                    <a:solidFill>
                      <a:schemeClr val="accent1"/>
                    </a:solidFill>
                  </a:rPr>
                  <a:t>을 준비하여</a:t>
                </a:r>
                <a:r>
                  <a:rPr lang="en-US" altLang="ko-KR" sz="1600" b="1" dirty="0">
                    <a:solidFill>
                      <a:schemeClr val="accent1"/>
                    </a:solidFill>
                  </a:rPr>
                  <a:t>, </a:t>
                </a:r>
                <a:r>
                  <a:rPr lang="ko-KR" altLang="en-US" sz="1600" b="1" dirty="0">
                    <a:solidFill>
                      <a:schemeClr val="accent1"/>
                    </a:solidFill>
                  </a:rPr>
                  <a:t>둘 중 더 명확한 기준을 사용하여 시작점 정의하자</a:t>
                </a:r>
                <a:endParaRPr lang="en-US" altLang="ko-KR" sz="1600" b="1" dirty="0">
                  <a:solidFill>
                    <a:schemeClr val="accent1"/>
                  </a:solidFill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400" b="1" dirty="0">
                    <a:solidFill>
                      <a:schemeClr val="accent1"/>
                    </a:solidFill>
                  </a:rPr>
                  <a:t>기준 </a:t>
                </a:r>
                <a:r>
                  <a:rPr lang="en-US" altLang="ko-KR" sz="1400" b="1" dirty="0">
                    <a:solidFill>
                      <a:schemeClr val="accent1"/>
                    </a:solidFill>
                  </a:rPr>
                  <a:t>1. Leftmost to others (l2r) </a:t>
                </a:r>
                <a:r>
                  <a:rPr lang="en-US" altLang="ko-KR" sz="1400" b="1" dirty="0"/>
                  <a:t>: </a:t>
                </a:r>
                <a:r>
                  <a:rPr lang="ko-KR" altLang="en-US" sz="1400" dirty="0"/>
                  <a:t>가장 왼쪽에 있는 끝점을 시작점 </a:t>
                </a:r>
                <a:r>
                  <a:rPr lang="en-US" altLang="ko-KR" sz="1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1400" dirty="0"/>
                  <a:t>)</a:t>
                </a:r>
                <a:r>
                  <a:rPr lang="ko-KR" altLang="en-US" sz="1400" dirty="0"/>
                  <a:t>으로 정의</a:t>
                </a:r>
                <a:endParaRPr lang="en-US" altLang="ko-KR" sz="1400" dirty="0"/>
              </a:p>
              <a:p>
                <a:pPr lvl="3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200" dirty="0"/>
                  <a:t>객체가 거의 수평선일때 유리</a:t>
                </a:r>
                <a:endParaRPr lang="en-US" altLang="ko-KR" sz="1200" dirty="0"/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400" b="1" dirty="0">
                    <a:solidFill>
                      <a:schemeClr val="accent1"/>
                    </a:solidFill>
                  </a:rPr>
                  <a:t>기준 </a:t>
                </a:r>
                <a:r>
                  <a:rPr lang="en-US" altLang="ko-KR" sz="1400" b="1" dirty="0">
                    <a:solidFill>
                      <a:schemeClr val="accent1"/>
                    </a:solidFill>
                  </a:rPr>
                  <a:t>2. Topmost to others (t2b) </a:t>
                </a:r>
                <a:r>
                  <a:rPr lang="en-US" altLang="ko-KR" sz="1400" b="1" dirty="0"/>
                  <a:t>: </a:t>
                </a:r>
                <a:r>
                  <a:rPr lang="ko-KR" altLang="en-US" sz="1400" dirty="0"/>
                  <a:t>가장 위에 있는 끝점을 시작점</a:t>
                </a:r>
                <a14:m>
                  <m:oMath xmlns:m="http://schemas.openxmlformats.org/officeDocument/2006/math">
                    <m:r>
                      <a:rPr lang="en-US" altLang="ko-KR" sz="1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1400" dirty="0"/>
                  <a:t>)</a:t>
                </a:r>
                <a:r>
                  <a:rPr lang="ko-KR" altLang="en-US" sz="1400" dirty="0"/>
                  <a:t>으로 정의</a:t>
                </a:r>
                <a:endParaRPr lang="en-US" altLang="ko-KR" sz="1400" dirty="0"/>
              </a:p>
              <a:p>
                <a:pPr lvl="3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200" dirty="0"/>
                  <a:t>객체가 거의 수평일때 유리</a:t>
                </a:r>
                <a:r>
                  <a:rPr lang="en-US" altLang="ko-KR" sz="1200" dirty="0"/>
                  <a:t> </a:t>
                </a:r>
              </a:p>
              <a:p>
                <a:pPr marL="914400" lvl="2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altLang="ko-KR" sz="600" dirty="0">
                  <a:sym typeface="Wingdings" panose="05000000000000000000" pitchFamily="2" charset="2"/>
                </a:endParaRPr>
              </a:p>
              <a:p>
                <a:pPr marL="914400" lvl="2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ko-KR" sz="1400" dirty="0">
                    <a:sym typeface="Wingdings" panose="05000000000000000000" pitchFamily="2" charset="2"/>
                  </a:rPr>
                  <a:t> </a:t>
                </a:r>
                <a:r>
                  <a:rPr lang="ko-KR" altLang="en-US" sz="1400" b="1" dirty="0">
                    <a:sym typeface="Wingdings" panose="05000000000000000000" pitchFamily="2" charset="2"/>
                  </a:rPr>
                  <a:t>두가지 기준으로 예측하여</a:t>
                </a:r>
                <a:r>
                  <a:rPr lang="en-US" altLang="ko-KR" sz="1400" b="1" dirty="0">
                    <a:sym typeface="Wingdings" panose="05000000000000000000" pitchFamily="2" charset="2"/>
                  </a:rPr>
                  <a:t>, </a:t>
                </a:r>
                <a:r>
                  <a:rPr lang="ko-KR" altLang="en-US" sz="1400" b="1" dirty="0">
                    <a:sym typeface="Wingdings" panose="05000000000000000000" pitchFamily="2" charset="2"/>
                  </a:rPr>
                  <a:t>하나의 기준이 모호할 때 다른 기준이 보완해주는 역할 수행</a:t>
                </a:r>
                <a:endParaRPr lang="en-US" altLang="ko-KR" sz="1400" b="1" dirty="0"/>
              </a:p>
              <a:p>
                <a:pPr lvl="3">
                  <a:lnSpc>
                    <a:spcPct val="150000"/>
                  </a:lnSpc>
                </a:pPr>
                <a:endParaRPr lang="en-US" altLang="ko-KR" sz="1200" dirty="0"/>
              </a:p>
              <a:p>
                <a:pPr lvl="2">
                  <a:lnSpc>
                    <a:spcPct val="150000"/>
                  </a:lnSpc>
                </a:pPr>
                <a:endParaRPr lang="en-US" altLang="ko-KR" sz="1400" dirty="0"/>
              </a:p>
              <a:p>
                <a:pPr marL="914400" lvl="2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altLang="ko-KR" dirty="0"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ko-KR" sz="1600" dirty="0"/>
              </a:p>
            </p:txBody>
          </p:sp>
        </mc:Choice>
        <mc:Fallback xmlns="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40042AF6-ADA5-67C1-7787-BECB94421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62" y="789577"/>
                <a:ext cx="11358116" cy="5278845"/>
              </a:xfrm>
              <a:prstGeom prst="rect">
                <a:avLst/>
              </a:prstGeom>
              <a:blipFill>
                <a:blip r:embed="rId3"/>
                <a:stretch>
                  <a:fillRect l="-2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그룹 12">
            <a:extLst>
              <a:ext uri="{FF2B5EF4-FFF2-40B4-BE49-F238E27FC236}">
                <a16:creationId xmlns:a16="http://schemas.microsoft.com/office/drawing/2014/main" id="{7A5B67B8-9C1F-DE9C-0391-E166F1420613}"/>
              </a:ext>
            </a:extLst>
          </p:cNvPr>
          <p:cNvGrpSpPr/>
          <p:nvPr/>
        </p:nvGrpSpPr>
        <p:grpSpPr>
          <a:xfrm>
            <a:off x="3143250" y="4466206"/>
            <a:ext cx="5905500" cy="1982636"/>
            <a:chOff x="3130570" y="4361703"/>
            <a:chExt cx="5905500" cy="1982636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DAE57CE4-6879-992B-65E0-0BA2631D2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0570" y="4361703"/>
              <a:ext cx="5905500" cy="1982636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44E9C82D-BB2E-A9BB-923D-376B10DA49C1}"/>
                </a:ext>
              </a:extLst>
            </p:cNvPr>
            <p:cNvSpPr/>
            <p:nvPr/>
          </p:nvSpPr>
          <p:spPr>
            <a:xfrm>
              <a:off x="3367088" y="6014883"/>
              <a:ext cx="1028700" cy="1914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l2r </a:t>
              </a:r>
              <a:r>
                <a:rPr lang="ko-KR" altLang="en-US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유리</a:t>
              </a: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A83D3118-EFFD-F332-1EA9-46EB872D8383}"/>
                </a:ext>
              </a:extLst>
            </p:cNvPr>
            <p:cNvSpPr/>
            <p:nvPr/>
          </p:nvSpPr>
          <p:spPr>
            <a:xfrm>
              <a:off x="5400675" y="6020548"/>
              <a:ext cx="1028700" cy="1914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l2r </a:t>
              </a:r>
              <a:r>
                <a:rPr lang="ko-KR" altLang="en-US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유리</a:t>
              </a: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A78A10B6-BCB2-EF39-E8F3-D951DC995CB7}"/>
                </a:ext>
              </a:extLst>
            </p:cNvPr>
            <p:cNvSpPr/>
            <p:nvPr/>
          </p:nvSpPr>
          <p:spPr>
            <a:xfrm>
              <a:off x="7410450" y="6020548"/>
              <a:ext cx="1028700" cy="1914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t2b </a:t>
              </a:r>
              <a:r>
                <a:rPr lang="ko-KR" altLang="en-US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유리</a:t>
              </a:r>
            </a:p>
          </p:txBody>
        </p:sp>
        <p:sp>
          <p:nvSpPr>
            <p:cNvPr id="9" name="화살표: 오른쪽 8">
              <a:extLst>
                <a:ext uri="{FF2B5EF4-FFF2-40B4-BE49-F238E27FC236}">
                  <a16:creationId xmlns:a16="http://schemas.microsoft.com/office/drawing/2014/main" id="{99E26737-3B2B-421B-1912-CF718553C317}"/>
                </a:ext>
              </a:extLst>
            </p:cNvPr>
            <p:cNvSpPr/>
            <p:nvPr/>
          </p:nvSpPr>
          <p:spPr>
            <a:xfrm rot="1618563">
              <a:off x="3287711" y="5008178"/>
              <a:ext cx="158750" cy="152400"/>
            </a:xfrm>
            <a:prstGeom prst="rightArrow">
              <a:avLst/>
            </a:prstGeom>
            <a:solidFill>
              <a:srgbClr val="00F900"/>
            </a:solidFill>
            <a:ln w="28575">
              <a:solidFill>
                <a:srgbClr val="00F9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화살표: 오른쪽 10">
              <a:extLst>
                <a:ext uri="{FF2B5EF4-FFF2-40B4-BE49-F238E27FC236}">
                  <a16:creationId xmlns:a16="http://schemas.microsoft.com/office/drawing/2014/main" id="{3DC3AF95-616E-4F8E-86EA-844980BA3782}"/>
                </a:ext>
              </a:extLst>
            </p:cNvPr>
            <p:cNvSpPr/>
            <p:nvPr/>
          </p:nvSpPr>
          <p:spPr>
            <a:xfrm rot="1618563">
              <a:off x="5545135" y="5008177"/>
              <a:ext cx="158750" cy="152400"/>
            </a:xfrm>
            <a:prstGeom prst="rightArrow">
              <a:avLst/>
            </a:prstGeom>
            <a:solidFill>
              <a:srgbClr val="00F900"/>
            </a:solidFill>
            <a:ln w="28575">
              <a:solidFill>
                <a:srgbClr val="00F9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화살표: 오른쪽 11">
              <a:extLst>
                <a:ext uri="{FF2B5EF4-FFF2-40B4-BE49-F238E27FC236}">
                  <a16:creationId xmlns:a16="http://schemas.microsoft.com/office/drawing/2014/main" id="{378B2220-2D13-358F-E5E4-A4376840B2AC}"/>
                </a:ext>
              </a:extLst>
            </p:cNvPr>
            <p:cNvSpPr/>
            <p:nvPr/>
          </p:nvSpPr>
          <p:spPr>
            <a:xfrm rot="1618563">
              <a:off x="7644335" y="4800346"/>
              <a:ext cx="158750" cy="152400"/>
            </a:xfrm>
            <a:prstGeom prst="rightArrow">
              <a:avLst/>
            </a:prstGeom>
            <a:solidFill>
              <a:srgbClr val="00F900"/>
            </a:solidFill>
            <a:ln w="28575">
              <a:solidFill>
                <a:srgbClr val="00F9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80414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9869</TotalTime>
  <Words>1308</Words>
  <Application>Microsoft Office PowerPoint</Application>
  <PresentationFormat>와이드스크린</PresentationFormat>
  <Paragraphs>205</Paragraphs>
  <Slides>21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2" baseType="lpstr">
      <vt:lpstr>KoPubWorld돋움체 Bold</vt:lpstr>
      <vt:lpstr>KoPubWorld돋움체 Medium</vt:lpstr>
      <vt:lpstr>Malgun Gothic Semilight</vt:lpstr>
      <vt:lpstr>맑은 고딕</vt:lpstr>
      <vt:lpstr>Arial</vt:lpstr>
      <vt:lpstr>Calibri</vt:lpstr>
      <vt:lpstr>Calibri Light</vt:lpstr>
      <vt:lpstr>Cambria Math</vt:lpstr>
      <vt:lpstr>Wingdings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노승하</cp:lastModifiedBy>
  <cp:revision>1236</cp:revision>
  <dcterms:created xsi:type="dcterms:W3CDTF">2022-02-02T04:32:22Z</dcterms:created>
  <dcterms:modified xsi:type="dcterms:W3CDTF">2025-08-05T03:13:44Z</dcterms:modified>
</cp:coreProperties>
</file>