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6" r:id="rId3"/>
    <p:sldId id="360" r:id="rId4"/>
    <p:sldId id="347" r:id="rId5"/>
    <p:sldId id="348" r:id="rId6"/>
    <p:sldId id="349" r:id="rId7"/>
    <p:sldId id="350" r:id="rId8"/>
    <p:sldId id="351" r:id="rId9"/>
    <p:sldId id="364" r:id="rId10"/>
    <p:sldId id="353" r:id="rId11"/>
    <p:sldId id="366" r:id="rId12"/>
    <p:sldId id="367" r:id="rId13"/>
    <p:sldId id="354" r:id="rId14"/>
    <p:sldId id="355" r:id="rId15"/>
    <p:sldId id="356" r:id="rId16"/>
    <p:sldId id="357" r:id="rId17"/>
    <p:sldId id="358" r:id="rId18"/>
    <p:sldId id="359" r:id="rId19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80844" autoAdjust="0"/>
  </p:normalViewPr>
  <p:slideViewPr>
    <p:cSldViewPr snapToGrid="0" showGuides="1">
      <p:cViewPr varScale="1">
        <p:scale>
          <a:sx n="89" d="100"/>
          <a:sy n="89" d="100"/>
        </p:scale>
        <p:origin x="1080" y="90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2025-07-22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GRAD-CAM GUIDED CHANNEL-SPATIAL ATTENTION MODULE FOR FINE-GRAINED VISUAL CLASSIFICATION </a:t>
            </a:r>
          </a:p>
          <a:p>
            <a:pPr algn="ctr"/>
            <a:r>
              <a:rPr lang="en-US" altLang="ko-KR" sz="2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(MLSP 2021)</a:t>
            </a:r>
            <a:endParaRPr lang="ko-KR" altLang="en-US" sz="28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2025.07.22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Jae-Won Lee</a:t>
            </a:r>
          </a:p>
          <a:p>
            <a:pPr algn="r">
              <a:lnSpc>
                <a:spcPct val="150000"/>
              </a:lnSpc>
            </a:pPr>
            <a:r>
              <a:rPr lang="en-US" altLang="ko-KR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CDFE-005A-85F7-E151-3D77A438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4D6EE5D-F450-0B13-7ED1-7DA60971C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3DA10-63D0-0D49-7920-BBFCEA14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부분 </a:t>
            </a:r>
            <a:r>
              <a:rPr lang="en-US" altLang="ko-KR"/>
              <a:t>Architecture</a:t>
            </a:r>
          </a:p>
          <a:p>
            <a:pPr lvl="1"/>
            <a:r>
              <a:rPr lang="en-US" altLang="ko-KR"/>
              <a:t>Ffa : Spatial attention</a:t>
            </a:r>
          </a:p>
          <a:p>
            <a:pPr lvl="2"/>
            <a:r>
              <a:rPr lang="en-US" altLang="ko-KR"/>
              <a:t>feature map B</a:t>
            </a:r>
            <a:r>
              <a:rPr lang="ko-KR" altLang="en-US"/>
              <a:t>로 </a:t>
            </a:r>
            <a:r>
              <a:rPr lang="en-US" altLang="ko-KR"/>
              <a:t>2D spatial map </a:t>
            </a:r>
            <a:r>
              <a:rPr lang="ko-KR" altLang="en-US"/>
              <a:t>생성</a:t>
            </a:r>
            <a:endParaRPr lang="en-US" altLang="ko-KR"/>
          </a:p>
          <a:p>
            <a:pPr lvl="2"/>
            <a:r>
              <a:rPr lang="en-US" altLang="ko-KR"/>
              <a:t>softmax</a:t>
            </a:r>
            <a:r>
              <a:rPr lang="ko-KR" altLang="en-US"/>
              <a:t> 정규화</a:t>
            </a:r>
            <a:endParaRPr lang="en-US" altLang="ko-KR"/>
          </a:p>
          <a:p>
            <a:pPr lvl="2"/>
            <a:r>
              <a:rPr lang="en-US" altLang="ko-KR"/>
              <a:t>spatial</a:t>
            </a:r>
            <a:r>
              <a:rPr lang="ko-KR" altLang="en-US"/>
              <a:t> </a:t>
            </a:r>
            <a:r>
              <a:rPr lang="en-US" altLang="ko-KR"/>
              <a:t>attention map T </a:t>
            </a:r>
            <a:r>
              <a:rPr lang="ko-KR" altLang="en-US"/>
              <a:t>생성</a:t>
            </a:r>
            <a:endParaRPr lang="en-US" altLang="ko-KR"/>
          </a:p>
          <a:p>
            <a:pPr lvl="1"/>
            <a:endParaRPr lang="en-US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B08115-45A9-B35F-B78A-5C9F8AFE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306"/>
          <a:stretch>
            <a:fillRect/>
          </a:stretch>
        </p:blipFill>
        <p:spPr>
          <a:xfrm>
            <a:off x="1923753" y="3999156"/>
            <a:ext cx="8344493" cy="15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AECF5-35E2-3A99-01CE-06E6402F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E38CCB5-FD6D-9496-B66B-FD136E26E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7DBAFE4-F191-7C9C-46B4-9BDBB3837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/>
                  <a:t>부분 </a:t>
                </a:r>
                <a:r>
                  <a:rPr lang="en-US" altLang="ko-KR"/>
                  <a:t>Architecture</a:t>
                </a:r>
              </a:p>
              <a:p>
                <a:pPr lvl="1"/>
                <a:r>
                  <a:rPr lang="en-US" altLang="ko-KR"/>
                  <a:t>Fsm : Feature map A</a:t>
                </a:r>
                <a:r>
                  <a:rPr lang="ko-KR" altLang="en-US"/>
                  <a:t>를 재조정</a:t>
                </a:r>
                <a:endParaRPr lang="en-US" altLang="ko-KR"/>
              </a:p>
              <a:p>
                <a:pPr lvl="2"/>
                <a:r>
                  <a:rPr lang="ko-KR" altLang="en-US"/>
                  <a:t>원본 </a:t>
                </a:r>
                <a:r>
                  <a:rPr lang="en-US" altLang="ko-KR"/>
                  <a:t>A</a:t>
                </a:r>
                <a:r>
                  <a:rPr lang="ko-KR" altLang="en-US"/>
                  <a:t>에 </a:t>
                </a:r>
                <a:r>
                  <a:rPr lang="en-US" altLang="ko-KR"/>
                  <a:t>T</a:t>
                </a:r>
                <a:r>
                  <a:rPr lang="ko-KR" altLang="en-US"/>
                  <a:t>를 곱하여 </a:t>
                </a:r>
                <a:r>
                  <a:rPr lang="en-US" altLang="ko-KR"/>
                  <a:t>channel-spatial feature map D</a:t>
                </a:r>
                <a:r>
                  <a:rPr lang="ko-KR" altLang="en-US"/>
                  <a:t>를</a:t>
                </a:r>
                <a:r>
                  <a:rPr lang="en-US" altLang="ko-KR"/>
                  <a:t> </a:t>
                </a:r>
                <a:r>
                  <a:rPr lang="ko-KR" altLang="en-US"/>
                  <a:t>생성</a:t>
                </a:r>
                <a:endParaRPr lang="en-US" altLang="ko-KR"/>
              </a:p>
              <a:p>
                <a:pPr lvl="2"/>
                <a14:m>
                  <m:oMath xmlns:m="http://schemas.openxmlformats.org/officeDocument/2006/math">
                    <m:r>
                      <a:rPr lang="fr-FR" altLang="ko-KR" i="1">
                        <a:latin typeface="Cambria Math" panose="02040503050406030204" pitchFamily="18" charset="0"/>
                      </a:rPr>
                      <m:t>𝑑𝑐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​=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𝐹𝑠𝑚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​(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​,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​⊙</m:t>
                    </m:r>
                    <m:r>
                      <a:rPr lang="fr-FR" altLang="ko-KR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/>
              </a:p>
              <a:p>
                <a:pPr lvl="2"/>
                <a14:m>
                  <m:oMath xmlns:m="http://schemas.openxmlformats.org/officeDocument/2006/math">
                    <m:r>
                      <a:rPr lang="fr-FR" altLang="ko-KR" i="1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altLang="ko-KR"/>
                  <a:t> :  Hodamard product (element-wise </a:t>
                </a:r>
                <a:r>
                  <a:rPr lang="ko-KR" altLang="en-US"/>
                  <a:t>곱셈</a:t>
                </a:r>
                <a:r>
                  <a:rPr lang="en-US" altLang="ko-KR"/>
                  <a:t>)</a:t>
                </a:r>
              </a:p>
              <a:p>
                <a:pPr lvl="1"/>
                <a:r>
                  <a:rPr lang="en-US" altLang="ko-KR"/>
                  <a:t>Ffc : Flatten + FC</a:t>
                </a:r>
              </a:p>
              <a:p>
                <a:pPr lvl="1"/>
                <a:r>
                  <a:rPr lang="en-US" altLang="ko-KR"/>
                  <a:t>Fcl : Softmax</a:t>
                </a:r>
              </a:p>
              <a:p>
                <a:pPr marL="457200" lvl="1" indent="0">
                  <a:buNone/>
                </a:pPr>
                <a:endParaRPr lang="en-US" altLang="ko-KR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7DBAFE4-F191-7C9C-46B4-9BDBB3837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EA131394-7C1E-FCFD-6B4A-03F1E2945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306"/>
          <a:stretch>
            <a:fillRect/>
          </a:stretch>
        </p:blipFill>
        <p:spPr>
          <a:xfrm>
            <a:off x="1923753" y="4009913"/>
            <a:ext cx="8344493" cy="15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88CC-497B-F52A-E147-18C8F40C8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B1D65B9-1DF4-4AC1-5E08-108F9026A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431F63-8C0D-84EF-F7BD-3A722A5B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핵심 </a:t>
            </a:r>
            <a:r>
              <a:rPr lang="en-US" altLang="ko-KR"/>
              <a:t>Architecture</a:t>
            </a:r>
          </a:p>
          <a:p>
            <a:pPr lvl="1"/>
            <a:r>
              <a:rPr lang="en-US" altLang="ko-KR"/>
              <a:t>Fsi : Sigmoid</a:t>
            </a:r>
          </a:p>
          <a:p>
            <a:pPr lvl="2"/>
            <a:r>
              <a:rPr lang="en-US" altLang="ko-KR"/>
              <a:t>Grad-CAM</a:t>
            </a:r>
            <a:r>
              <a:rPr lang="ko-KR" altLang="en-US"/>
              <a:t>로 나온 채널의 중요도 </a:t>
            </a:r>
            <a:endParaRPr lang="en-US" altLang="ko-KR"/>
          </a:p>
          <a:p>
            <a:pPr marL="914400" lvl="2" indent="0">
              <a:buNone/>
            </a:pPr>
            <a:r>
              <a:rPr lang="en-US" altLang="ko-KR"/>
              <a:t>- </a:t>
            </a:r>
          </a:p>
          <a:p>
            <a:pPr lvl="2"/>
            <a:r>
              <a:rPr lang="ko-KR" altLang="en-US"/>
              <a:t>값의 범위가 불안정하므로 </a:t>
            </a:r>
            <a:r>
              <a:rPr lang="en-US" altLang="ko-KR"/>
              <a:t>sigmoid</a:t>
            </a:r>
            <a:r>
              <a:rPr lang="ko-KR" altLang="en-US"/>
              <a:t>를 적용하여 </a:t>
            </a:r>
            <a:r>
              <a:rPr lang="en-US" altLang="ko-KR"/>
              <a:t>[0,1]</a:t>
            </a:r>
            <a:r>
              <a:rPr lang="ko-KR" altLang="en-US"/>
              <a:t>로 정규화</a:t>
            </a:r>
            <a:endParaRPr lang="en-US" altLang="ko-KR"/>
          </a:p>
          <a:p>
            <a:pPr marL="457200" lvl="1" indent="0">
              <a:buNone/>
            </a:pPr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2A8163-941D-F0B8-6A01-769DE3B0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81" y="2181532"/>
            <a:ext cx="1830048" cy="3109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6597801-AEA5-546B-0390-54DA175B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533"/>
          <a:stretch>
            <a:fillRect/>
          </a:stretch>
        </p:blipFill>
        <p:spPr>
          <a:xfrm>
            <a:off x="2181417" y="3905026"/>
            <a:ext cx="8014416" cy="128559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9D5FE31-0A33-49A4-AD1A-2097ED36258B}"/>
              </a:ext>
            </a:extLst>
          </p:cNvPr>
          <p:cNvSpPr/>
          <p:nvPr/>
        </p:nvSpPr>
        <p:spPr>
          <a:xfrm>
            <a:off x="4034118" y="3665582"/>
            <a:ext cx="1344706" cy="106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07E3A95-D487-17A7-ED11-68B0FC3FD88F}"/>
              </a:ext>
            </a:extLst>
          </p:cNvPr>
          <p:cNvSpPr/>
          <p:nvPr/>
        </p:nvSpPr>
        <p:spPr>
          <a:xfrm>
            <a:off x="8769276" y="3327613"/>
            <a:ext cx="1344706" cy="106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41BB82F-19FB-400E-D79B-5F0F958C8D92}"/>
              </a:ext>
            </a:extLst>
          </p:cNvPr>
          <p:cNvSpPr/>
          <p:nvPr/>
        </p:nvSpPr>
        <p:spPr>
          <a:xfrm>
            <a:off x="9746429" y="3861504"/>
            <a:ext cx="107576" cy="71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72EEAF-CAE4-95F7-4DD5-F5DDC9D5B6BD}"/>
              </a:ext>
            </a:extLst>
          </p:cNvPr>
          <p:cNvSpPr/>
          <p:nvPr/>
        </p:nvSpPr>
        <p:spPr>
          <a:xfrm>
            <a:off x="9787355" y="3861504"/>
            <a:ext cx="107576" cy="71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C1CA89A-7F3D-7A95-D06F-BEC12668E4B7}"/>
              </a:ext>
            </a:extLst>
          </p:cNvPr>
          <p:cNvSpPr/>
          <p:nvPr/>
        </p:nvSpPr>
        <p:spPr>
          <a:xfrm>
            <a:off x="5566030" y="3251413"/>
            <a:ext cx="1344706" cy="106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D1B3A9-88C0-2FBD-38F9-F86D62A99666}"/>
              </a:ext>
            </a:extLst>
          </p:cNvPr>
          <p:cNvSpPr/>
          <p:nvPr/>
        </p:nvSpPr>
        <p:spPr>
          <a:xfrm>
            <a:off x="6302189" y="3962891"/>
            <a:ext cx="107576" cy="71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25CC343-F305-D38C-1AFF-7B42B35F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10" y="1613368"/>
            <a:ext cx="2394426" cy="6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769A-227E-619F-A0BA-FDEF9DB14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48133DC-1879-E4FF-8687-C51F313C7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408FCD-1AAE-89F4-FAF7-608D828B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핵심 </a:t>
            </a:r>
            <a:r>
              <a:rPr lang="en-US" altLang="ko-KR"/>
              <a:t>Architecture</a:t>
            </a:r>
          </a:p>
          <a:p>
            <a:pPr lvl="1"/>
            <a:r>
              <a:rPr lang="en-US" altLang="ko-KR"/>
              <a:t>GGAM-Loss</a:t>
            </a:r>
          </a:p>
          <a:p>
            <a:pPr lvl="2"/>
            <a:r>
              <a:rPr lang="ko-KR" altLang="en-US"/>
              <a:t>실제 분류에 기여한 채널의 중요도 분포인</a:t>
            </a:r>
            <a:endParaRPr lang="en-US" altLang="ko-KR"/>
          </a:p>
          <a:p>
            <a:pPr lvl="2"/>
            <a:r>
              <a:rPr lang="en-US" altLang="ko-KR"/>
              <a:t>S</a:t>
            </a:r>
            <a:r>
              <a:rPr lang="ko-KR" altLang="en-US"/>
              <a:t>는 모델이 채널 가중치</a:t>
            </a:r>
            <a:endParaRPr lang="en-US" altLang="ko-KR"/>
          </a:p>
          <a:p>
            <a:pPr lvl="2"/>
            <a:r>
              <a:rPr lang="ko-KR" altLang="en-US" u="sng"/>
              <a:t>이 둘을 비교하여 </a:t>
            </a:r>
            <a:r>
              <a:rPr lang="en-US" altLang="ko-KR" u="sng"/>
              <a:t>S</a:t>
            </a:r>
            <a:r>
              <a:rPr lang="ko-KR" altLang="en-US" u="sng"/>
              <a:t>가 실제 중요한 채널을 따르도록 유도하는 것이 목표</a:t>
            </a:r>
            <a:endParaRPr lang="en-US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1F40D2-A5B6-34B3-5902-183F126E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52" y="1805029"/>
            <a:ext cx="281027" cy="30008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FDF816-D08D-00FD-03BD-82ADAD7F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710" y="3958814"/>
            <a:ext cx="6925228" cy="2555652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02FF69C-A8B5-1253-C083-E015ACA052C9}"/>
              </a:ext>
            </a:extLst>
          </p:cNvPr>
          <p:cNvCxnSpPr>
            <a:cxnSpLocks/>
          </p:cNvCxnSpPr>
          <p:nvPr/>
        </p:nvCxnSpPr>
        <p:spPr>
          <a:xfrm>
            <a:off x="6336255" y="3665582"/>
            <a:ext cx="0" cy="10004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585201-EDB6-3024-E21F-88141093120C}"/>
              </a:ext>
            </a:extLst>
          </p:cNvPr>
          <p:cNvSpPr txBox="1"/>
          <p:nvPr/>
        </p:nvSpPr>
        <p:spPr>
          <a:xfrm>
            <a:off x="5787615" y="3302232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가중치 </a:t>
            </a:r>
            <a:r>
              <a:rPr lang="en-US" altLang="ko-KR"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</a:t>
            </a:r>
            <a:endParaRPr lang="ko-KR" altLang="en-US" sz="14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77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C5338-1872-2262-0C16-D3F89B20F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D8AD30D-DAF3-CA6C-E794-051223984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2CD4C6F-9A0C-D4B8-6567-D563B19B1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/>
                  <a:t>Loss </a:t>
                </a:r>
                <a:r>
                  <a:rPr lang="ko-KR" altLang="en-US"/>
                  <a:t>설정</a:t>
                </a:r>
                <a:endParaRPr lang="en-US" altLang="ko-KR"/>
              </a:p>
              <a:p>
                <a:pPr lvl="1"/>
                <a:r>
                  <a:rPr lang="en-US" altLang="ko-KR"/>
                  <a:t>Attention</a:t>
                </a:r>
                <a:r>
                  <a:rPr lang="ko-KR" altLang="en-US"/>
                  <a:t>에 적용 되는 </a:t>
                </a:r>
                <a:r>
                  <a:rPr lang="en-US" altLang="ko-KR"/>
                  <a:t>Loss</a:t>
                </a:r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r>
                  <a:rPr lang="en-US" altLang="ko-KR"/>
                  <a:t>S</a:t>
                </a:r>
                <a:r>
                  <a:rPr lang="ko-KR" altLang="en-US"/>
                  <a:t>의 </a:t>
                </a:r>
                <a:r>
                  <a:rPr lang="en-US" altLang="ko-KR"/>
                  <a:t>Attention</a:t>
                </a:r>
                <a:r>
                  <a:rPr lang="ko-KR" altLang="en-US"/>
                  <a:t>을 조절 하는 방법</a:t>
                </a:r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r>
                  <a:rPr lang="ko-KR" altLang="en-US"/>
                  <a:t>대칭 </a:t>
                </a:r>
                <a:r>
                  <a:rPr lang="en-US" altLang="ko-KR"/>
                  <a:t>KL(Kullback-Leibler) Divergence</a:t>
                </a:r>
                <a:r>
                  <a:rPr lang="ko-KR" altLang="en-US"/>
                  <a:t>를 사용</a:t>
                </a:r>
                <a:endParaRPr lang="en-US" altLang="ko-KR"/>
              </a:p>
              <a:p>
                <a:pPr lvl="2"/>
                <a:r>
                  <a:rPr lang="en-US" altLang="ko-KR"/>
                  <a:t>KL Divergence</a:t>
                </a:r>
                <a:r>
                  <a:rPr lang="ko-KR" altLang="en-US"/>
                  <a:t>는 두 분포간의 유사성을 측정</a:t>
                </a:r>
                <a:endParaRPr lang="en-US" altLang="ko-KR"/>
              </a:p>
              <a:p>
                <a:pPr lvl="2"/>
                <a:r>
                  <a:rPr lang="ko-KR" altLang="en-US"/>
                  <a:t>양방향을 모두 고려하는 </a:t>
                </a:r>
                <a:r>
                  <a:rPr lang="ko-KR" altLang="en-US" b="1"/>
                  <a:t>대칭 </a:t>
                </a:r>
                <a:r>
                  <a:rPr lang="en-US" altLang="ko-KR" b="1"/>
                  <a:t>KL</a:t>
                </a:r>
                <a:r>
                  <a:rPr lang="ko-KR" altLang="en-US"/>
                  <a:t>을 사용해 두 분포 간 </a:t>
                </a:r>
                <a:r>
                  <a:rPr lang="ko-KR" altLang="en-US" b="1"/>
                  <a:t>상호 정렬</a:t>
                </a:r>
                <a:r>
                  <a:rPr lang="ko-KR" altLang="en-US"/>
                  <a:t>을 유도</a:t>
                </a:r>
                <a:endParaRPr lang="en-US" altLang="ko-KR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𝑝𝑖</m:t>
                        </m:r>
                      </m:e>
                    </m:nary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𝑝𝑖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𝑞𝑖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​​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ko-KR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2CD4C6F-9A0C-D4B8-6567-D563B19B1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E3A5EB4F-CE17-75AB-2EFC-3280C37D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01" y="1783678"/>
            <a:ext cx="3466797" cy="6082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940E09-57DD-209D-F287-E8B1F456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26" y="3149406"/>
            <a:ext cx="4017548" cy="5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72212-1E1C-9062-8B54-5E8E2B291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00105A0-3CCA-D0CC-D631-2A7A0B3D3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FD8D1-C6F5-3B0C-6986-D51E15A7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기존의 방식과의 비교</a:t>
            </a:r>
            <a:endParaRPr lang="en-US" altLang="ko-KR"/>
          </a:p>
          <a:p>
            <a:pPr lvl="1"/>
            <a:r>
              <a:rPr lang="ko-KR" altLang="en-US"/>
              <a:t>일반적인 방식에 분류 모델 </a:t>
            </a:r>
            <a:r>
              <a:rPr lang="en-US" altLang="ko-KR"/>
              <a:t>VGG19 </a:t>
            </a:r>
            <a:r>
              <a:rPr lang="ko-KR" altLang="en-US"/>
              <a:t>또는 </a:t>
            </a:r>
            <a:r>
              <a:rPr lang="en-US" altLang="ko-KR"/>
              <a:t>ResNet50 </a:t>
            </a:r>
            <a:r>
              <a:rPr lang="ko-KR" altLang="en-US"/>
              <a:t>사용</a:t>
            </a:r>
            <a:endParaRPr lang="en-US" altLang="ko-KR"/>
          </a:p>
          <a:p>
            <a:pPr lvl="1"/>
            <a:r>
              <a:rPr lang="ko-KR" altLang="en-US"/>
              <a:t> </a:t>
            </a:r>
            <a:r>
              <a:rPr lang="en-US" altLang="ko-KR"/>
              <a:t>FGVC datasets : CUB-200-2011, Stanford Cars, FGVC-Aircraft</a:t>
            </a:r>
          </a:p>
          <a:p>
            <a:pPr lvl="2"/>
            <a:endParaRPr lang="en-US" altLang="ko-KR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0EEBCE3-BE07-D841-1CBE-35F3F9046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05" y="2712828"/>
            <a:ext cx="6866990" cy="32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3023-4217-6AAA-016A-6A44617D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C78315B-A904-156C-40AC-2793DB8AE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4F6AEF-FA4B-4DE6-DA2A-9BAB7D32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구성 요소 제거 실험</a:t>
            </a:r>
            <a:endParaRPr lang="en-US" altLang="ko-KR"/>
          </a:p>
          <a:p>
            <a:pPr lvl="1"/>
            <a:r>
              <a:rPr lang="ko-KR" altLang="en-US"/>
              <a:t> </a:t>
            </a:r>
            <a:r>
              <a:rPr lang="en-US" altLang="ko-KR"/>
              <a:t>Channel attention, Spatial attention, GGAM Loss</a:t>
            </a:r>
            <a:r>
              <a:rPr lang="ko-KR" altLang="en-US"/>
              <a:t>를 각각 조합하여 확인 </a:t>
            </a:r>
            <a:endParaRPr lang="en-US" altLang="ko-KR"/>
          </a:p>
          <a:p>
            <a:pPr lvl="2">
              <a:buFontTx/>
              <a:buChar char="-"/>
            </a:pPr>
            <a:r>
              <a:rPr lang="ko-KR" altLang="en-US"/>
              <a:t>기본적인 </a:t>
            </a:r>
            <a:r>
              <a:rPr lang="en-US" altLang="ko-KR"/>
              <a:t>Channel-Spatial attention</a:t>
            </a:r>
            <a:r>
              <a:rPr lang="ko-KR" altLang="en-US"/>
              <a:t> 보다 모두 사용하였을 때 높은 정확성을 보임</a:t>
            </a:r>
            <a:endParaRPr lang="en-US" altLang="ko-KR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F1DE46-1F8D-B391-D1E5-A4BDC871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71" y="2773209"/>
            <a:ext cx="6982258" cy="2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A873E-17B1-7E58-D9BB-F469FD3E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9F0BE86-7464-3D96-0F18-B448423C7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20D87B-44E2-220C-E3C9-57D11CA86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가중치 계수에 따른 성능 실험</a:t>
            </a:r>
            <a:endParaRPr lang="en-US" altLang="ko-KR"/>
          </a:p>
          <a:p>
            <a:pPr lvl="1"/>
            <a:r>
              <a:rPr lang="ko-KR" altLang="en-US"/>
              <a:t>가중치 계수 </a:t>
            </a:r>
            <a:r>
              <a:rPr lang="el-GR" altLang="ko-KR"/>
              <a:t>λ</a:t>
            </a:r>
            <a:r>
              <a:rPr lang="ko-KR" altLang="en-US"/>
              <a:t>에 따른 변화 값</a:t>
            </a:r>
            <a:endParaRPr lang="en-US" altLang="ko-KR"/>
          </a:p>
          <a:p>
            <a:pPr lvl="1"/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17ABC0-1A0C-6EBF-1886-ADE4AA4C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32" y="2482521"/>
            <a:ext cx="5307935" cy="392519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815DC3-4075-D273-2267-4410F1BD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2" y="1791351"/>
            <a:ext cx="3354216" cy="5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9A9EE-31FB-3454-D985-990735FD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09A8D49-A60E-68AE-7EAF-039870C28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15F5B9-C940-B5BC-521B-49BA776C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Conclusion</a:t>
            </a:r>
          </a:p>
          <a:p>
            <a:pPr lvl="1"/>
            <a:r>
              <a:rPr lang="ko-KR" altLang="en-US"/>
              <a:t>장점 </a:t>
            </a:r>
            <a:endParaRPr lang="en-US" altLang="ko-KR"/>
          </a:p>
          <a:p>
            <a:pPr lvl="2"/>
            <a:r>
              <a:rPr lang="en-US" altLang="ko-KR"/>
              <a:t>Attention</a:t>
            </a:r>
            <a:r>
              <a:rPr lang="ko-KR" altLang="en-US"/>
              <a:t>을 지도하는 방식이므로 다양한 </a:t>
            </a:r>
            <a:r>
              <a:rPr lang="en-US" altLang="ko-KR"/>
              <a:t>CNN </a:t>
            </a:r>
            <a:r>
              <a:rPr lang="ko-KR" altLang="en-US"/>
              <a:t>구조에 쉽게 적용 가능</a:t>
            </a:r>
            <a:endParaRPr lang="en-US" altLang="ko-KR"/>
          </a:p>
          <a:p>
            <a:pPr lvl="2"/>
            <a:r>
              <a:rPr lang="en-US" altLang="ko-KR"/>
              <a:t>FGVC </a:t>
            </a:r>
            <a:r>
              <a:rPr lang="ko-KR" altLang="en-US"/>
              <a:t>벤치마크 데이터셋에서 집중도 있는 </a:t>
            </a:r>
            <a:r>
              <a:rPr lang="en-US" altLang="ko-KR"/>
              <a:t>Channel attention map </a:t>
            </a:r>
            <a:r>
              <a:rPr lang="ko-KR" altLang="en-US"/>
              <a:t>제공</a:t>
            </a:r>
            <a:endParaRPr lang="en-US" altLang="ko-KR"/>
          </a:p>
          <a:p>
            <a:pPr lvl="2"/>
            <a:r>
              <a:rPr lang="ko-KR" altLang="en-US"/>
              <a:t>결론적으로 정확성을 향상</a:t>
            </a:r>
            <a:endParaRPr lang="en-US" altLang="ko-KR"/>
          </a:p>
          <a:p>
            <a:pPr marL="457200" lvl="1" indent="0">
              <a:buNone/>
            </a:pPr>
            <a:endParaRPr lang="en-US" altLang="ko-KR"/>
          </a:p>
          <a:p>
            <a:pPr lvl="1"/>
            <a:r>
              <a:rPr lang="en-US" altLang="ko-KR"/>
              <a:t>Limitation</a:t>
            </a:r>
          </a:p>
          <a:p>
            <a:pPr lvl="2"/>
            <a:r>
              <a:rPr lang="en-US" altLang="ko-KR"/>
              <a:t>Channel-Spatial attention</a:t>
            </a:r>
            <a:r>
              <a:rPr lang="ko-KR" altLang="en-US"/>
              <a:t>에 있어서 </a:t>
            </a:r>
            <a:r>
              <a:rPr lang="en-US" altLang="ko-KR"/>
              <a:t>Channel attention</a:t>
            </a:r>
            <a:r>
              <a:rPr lang="ko-KR" altLang="en-US"/>
              <a:t>만 지도</a:t>
            </a:r>
            <a:endParaRPr lang="en-US" altLang="ko-KR"/>
          </a:p>
          <a:p>
            <a:pPr lvl="2"/>
            <a:r>
              <a:rPr lang="ko-KR" altLang="en-US"/>
              <a:t>물론 </a:t>
            </a:r>
            <a:r>
              <a:rPr lang="en-US" altLang="ko-KR"/>
              <a:t>Spatial attention</a:t>
            </a:r>
            <a:r>
              <a:rPr lang="ko-KR" altLang="en-US"/>
              <a:t>은 집중 대상이 픽셀 </a:t>
            </a:r>
            <a:endParaRPr lang="en-US" altLang="ko-KR"/>
          </a:p>
          <a:p>
            <a:pPr marL="914400" lvl="2" indent="0">
              <a:buNone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613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/>
              <a:t>Intorduction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Methology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Experiments</a:t>
            </a:r>
          </a:p>
          <a:p>
            <a:pPr lvl="1"/>
            <a:endParaRPr lang="en-US" altLang="ko-KR"/>
          </a:p>
          <a:p>
            <a:pPr lvl="1"/>
            <a:r>
              <a:rPr lang="en-US" altLang="ko-KR"/>
              <a:t>Conclusion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EC1E-2C1A-0A73-9BC5-7C547ED5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EF1A211-45BF-211E-60CB-B772EFA56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Abstract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B56F46-27DD-1354-4B5B-E7E95648C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700"/>
              <a:t>FGVC(Fine-Grained Visual Classification)</a:t>
            </a:r>
            <a:r>
              <a:rPr lang="ko-KR" altLang="en-US" sz="1700"/>
              <a:t>에서 기존 </a:t>
            </a:r>
            <a:r>
              <a:rPr lang="en-US" altLang="ko-KR" sz="1700"/>
              <a:t>Attention Mechanism</a:t>
            </a:r>
            <a:r>
              <a:rPr lang="ko-KR" altLang="en-US" sz="1700"/>
              <a:t>의 문제점</a:t>
            </a:r>
            <a:endParaRPr lang="en-US" altLang="ko-KR" sz="1700"/>
          </a:p>
          <a:p>
            <a:pPr lvl="1"/>
            <a:r>
              <a:rPr lang="en-US" altLang="ko-KR" sz="1600"/>
              <a:t>GVC</a:t>
            </a:r>
            <a:r>
              <a:rPr lang="ko-KR" altLang="en-US" sz="1600"/>
              <a:t>와 같은 차이가 작은 클래스간의 중요 특징을 찾아 분류 하기 위해 </a:t>
            </a:r>
            <a:r>
              <a:rPr lang="en-US" altLang="ko-KR" sz="1600"/>
              <a:t>CNN</a:t>
            </a:r>
            <a:r>
              <a:rPr lang="ko-KR" altLang="en-US" sz="1600"/>
              <a:t>에 </a:t>
            </a:r>
            <a:r>
              <a:rPr lang="en-US" altLang="ko-KR" sz="1600"/>
              <a:t>Attention Module</a:t>
            </a:r>
            <a:r>
              <a:rPr lang="ko-KR" altLang="en-US" sz="1600"/>
              <a:t>을 추가</a:t>
            </a:r>
            <a:endParaRPr lang="en-US" altLang="ko-KR" sz="1600"/>
          </a:p>
          <a:p>
            <a:pPr lvl="1"/>
            <a:r>
              <a:rPr lang="ko-KR" altLang="en-US" sz="1600"/>
              <a:t>하지만 </a:t>
            </a:r>
            <a:r>
              <a:rPr lang="en-US" altLang="ko-KR" sz="1600"/>
              <a:t>Attention Module</a:t>
            </a:r>
            <a:r>
              <a:rPr lang="ko-KR" altLang="en-US" sz="1600"/>
              <a:t>이 정답 정보없이 네트워크 학습 능력에만 의존하여 엉뚱한 부분을 정답으로 착각</a:t>
            </a:r>
            <a:endParaRPr lang="en-US" altLang="ko-KR" sz="1600"/>
          </a:p>
          <a:p>
            <a:pPr lvl="1"/>
            <a:r>
              <a:rPr lang="ko-KR" altLang="en-US" sz="1600"/>
              <a:t>부분 주석을</a:t>
            </a:r>
            <a:r>
              <a:rPr lang="en-US" altLang="ko-KR" sz="1600"/>
              <a:t> </a:t>
            </a:r>
            <a:r>
              <a:rPr lang="ko-KR" altLang="en-US" sz="1600"/>
              <a:t>사용하고자 하니 시간과 인력 소모와 확장성의 한계가 존재</a:t>
            </a:r>
            <a:endParaRPr lang="en-US" altLang="ko-KR" sz="1600"/>
          </a:p>
          <a:p>
            <a:pPr lvl="1"/>
            <a:r>
              <a:rPr lang="ko-KR" altLang="en-US" sz="1600"/>
              <a:t>이러한 부분을 </a:t>
            </a:r>
            <a:r>
              <a:rPr lang="en-US" altLang="ko-KR" sz="1600"/>
              <a:t>Grad-CAM</a:t>
            </a:r>
            <a:r>
              <a:rPr lang="ko-KR" altLang="en-US" sz="1600"/>
              <a:t>을 </a:t>
            </a:r>
            <a:r>
              <a:rPr lang="en-US" altLang="ko-KR" sz="1600"/>
              <a:t>loss</a:t>
            </a:r>
            <a:r>
              <a:rPr lang="ko-KR" altLang="en-US" sz="1600"/>
              <a:t>로 사용하여 </a:t>
            </a:r>
            <a:r>
              <a:rPr lang="en-US" altLang="ko-KR" sz="1600"/>
              <a:t>Attention</a:t>
            </a:r>
            <a:r>
              <a:rPr lang="ko-KR" altLang="en-US" sz="1600"/>
              <a:t>을 실제로 분류에 기여하며 해결</a:t>
            </a:r>
            <a:endParaRPr lang="en-US" altLang="ko-KR" sz="16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B02B8E-2074-4D0D-BA75-2E0037B4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810" y="2977488"/>
            <a:ext cx="6052379" cy="30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FGVC </a:t>
            </a:r>
            <a:r>
              <a:rPr lang="ko-KR" altLang="en-US"/>
              <a:t>분류의 어려운 점</a:t>
            </a:r>
            <a:endParaRPr lang="en-US" altLang="ko-KR"/>
          </a:p>
          <a:p>
            <a:pPr lvl="1"/>
            <a:r>
              <a:rPr lang="ko-KR" altLang="en-US"/>
              <a:t>같은 카테고리에 있는 각 클래스들의 차이가 미묘하여 특징 추출이 힘듦</a:t>
            </a:r>
            <a:endParaRPr lang="en-US" altLang="ko-KR"/>
          </a:p>
          <a:p>
            <a:pPr lvl="1"/>
            <a:r>
              <a:rPr lang="ko-KR" altLang="en-US"/>
              <a:t>그러므로 미묘한 차이를 구분하는 특징을 추출해야 한다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기본적으로 배경이나 불필요한 부분들은 무시가 필수</a:t>
            </a:r>
            <a:endParaRPr lang="en-US" altLang="ko-KR"/>
          </a:p>
          <a:p>
            <a:endParaRPr lang="ko-KR" altLang="en-US"/>
          </a:p>
        </p:txBody>
      </p:sp>
      <p:pic>
        <p:nvPicPr>
          <p:cNvPr id="7" name="Picture 2" descr="Examples of CUB-200-2011 and FGVC-Aircraft datasets. The blue dotted box represents the general image classification task (Coarse-Grained), while the red and green dotted box represent the fine-grained image classification, respectively">
            <a:extLst>
              <a:ext uri="{FF2B5EF4-FFF2-40B4-BE49-F238E27FC236}">
                <a16:creationId xmlns:a16="http://schemas.microsoft.com/office/drawing/2014/main" id="{273538A8-DE17-D19E-9D9C-480038F9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00" y="2728001"/>
            <a:ext cx="80962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EE00B-C2BA-4D44-B24F-4071CFC6B808}"/>
              </a:ext>
            </a:extLst>
          </p:cNvPr>
          <p:cNvSpPr txBox="1"/>
          <p:nvPr/>
        </p:nvSpPr>
        <p:spPr>
          <a:xfrm>
            <a:off x="519037" y="5831840"/>
            <a:ext cx="80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출처 </a:t>
            </a:r>
            <a:r>
              <a:rPr lang="en-US" altLang="ko-KR" sz="1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Images from Caltech‑UCSD Birds‑200‑2011 dataset (restricted to non‑commercial research) – CUB‑200‑2011, Caltech Vision Lab.  </a:t>
            </a:r>
          </a:p>
          <a:p>
            <a:r>
              <a:rPr lang="en-US" altLang="ko-KR" sz="1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Images from FGVC‑Aircraft dataset (non‑commercial research use) – FGVC‑Aircraft, VGG/airplane spotters.</a:t>
            </a:r>
          </a:p>
        </p:txBody>
      </p:sp>
    </p:spTree>
    <p:extLst>
      <p:ext uri="{BB962C8B-B14F-4D97-AF65-F5344CB8AC3E}">
        <p14:creationId xmlns:p14="http://schemas.microsoft.com/office/powerpoint/2010/main" val="259847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D002-F6E9-1F4C-B19A-3D5FF3A1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649C512-DE3A-D5D0-F151-C19A067C0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20D26B-E328-B3AA-B5B4-BA6EDE76C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기존에 진행되었던 방식</a:t>
            </a:r>
            <a:endParaRPr lang="en-US" altLang="ko-KR"/>
          </a:p>
          <a:p>
            <a:pPr lvl="1"/>
            <a:r>
              <a:rPr lang="en-US" altLang="ko-KR"/>
              <a:t>Infomative regions </a:t>
            </a:r>
            <a:r>
              <a:rPr lang="ko-KR" altLang="en-US"/>
              <a:t>탐색</a:t>
            </a:r>
            <a:endParaRPr lang="en-US" altLang="ko-KR"/>
          </a:p>
          <a:p>
            <a:pPr lvl="2"/>
            <a:r>
              <a:rPr lang="en-US" altLang="ko-KR"/>
              <a:t>part-level</a:t>
            </a:r>
            <a:r>
              <a:rPr lang="ko-KR" altLang="en-US"/>
              <a:t> </a:t>
            </a:r>
            <a:r>
              <a:rPr lang="en-US" altLang="ko-KR"/>
              <a:t>bounding </a:t>
            </a:r>
            <a:r>
              <a:rPr lang="ko-KR" altLang="en-US"/>
              <a:t>박스를 사용하거나</a:t>
            </a:r>
            <a:r>
              <a:rPr lang="en-US" altLang="ko-KR"/>
              <a:t> segmentation masks</a:t>
            </a:r>
            <a:r>
              <a:rPr lang="ko-KR" altLang="en-US"/>
              <a:t>를 사용</a:t>
            </a:r>
            <a:endParaRPr lang="en-US" altLang="ko-KR"/>
          </a:p>
          <a:p>
            <a:pPr lvl="2"/>
            <a:r>
              <a:rPr lang="ko-KR" altLang="en-US"/>
              <a:t>즉</a:t>
            </a:r>
            <a:r>
              <a:rPr lang="en-US" altLang="ko-KR"/>
              <a:t>, </a:t>
            </a:r>
            <a:r>
              <a:rPr lang="ko-KR" altLang="en-US"/>
              <a:t>사전 위치 정보</a:t>
            </a:r>
            <a:r>
              <a:rPr lang="en-US" altLang="ko-KR"/>
              <a:t>(part annotation)</a:t>
            </a:r>
            <a:r>
              <a:rPr lang="ko-KR" altLang="en-US"/>
              <a:t>를 이용해서 중요한 부분 추출</a:t>
            </a:r>
            <a:endParaRPr lang="en-US" altLang="ko-KR"/>
          </a:p>
          <a:p>
            <a:pPr lvl="1"/>
            <a:r>
              <a:rPr lang="en-US" altLang="ko-KR"/>
              <a:t>High-order feature </a:t>
            </a:r>
            <a:r>
              <a:rPr lang="ko-KR" altLang="en-US"/>
              <a:t>추출</a:t>
            </a:r>
            <a:endParaRPr lang="en-US" altLang="ko-KR"/>
          </a:p>
          <a:p>
            <a:pPr lvl="2"/>
            <a:r>
              <a:rPr lang="ko-KR" altLang="en-US"/>
              <a:t>클래스 간 차이가 미세하므로  강력한 딥러닝 백본을 사용하여 복잡한 패턴을 학습</a:t>
            </a:r>
            <a:endParaRPr lang="en-US" altLang="ko-KR"/>
          </a:p>
          <a:p>
            <a:pPr lvl="2"/>
            <a:r>
              <a:rPr lang="ko-KR" altLang="en-US"/>
              <a:t>즉</a:t>
            </a:r>
            <a:r>
              <a:rPr lang="en-US" altLang="ko-KR"/>
              <a:t>, </a:t>
            </a:r>
            <a:r>
              <a:rPr lang="ko-KR" altLang="en-US"/>
              <a:t>부분 간 관계나 형태의 조합</a:t>
            </a:r>
            <a:r>
              <a:rPr lang="en-US" altLang="ko-KR"/>
              <a:t>, </a:t>
            </a:r>
            <a:r>
              <a:rPr lang="ko-KR" altLang="en-US"/>
              <a:t>구체적인 패턴을 찾을려고 시도하여야 하고</a:t>
            </a:r>
            <a:r>
              <a:rPr lang="en-US" altLang="ko-KR"/>
              <a:t>, </a:t>
            </a:r>
            <a:r>
              <a:rPr lang="ko-KR" altLang="en-US"/>
              <a:t>계산 자원이 많이 필요</a:t>
            </a:r>
            <a:endParaRPr lang="en-US" altLang="ko-KR"/>
          </a:p>
        </p:txBody>
      </p:sp>
      <p:pic>
        <p:nvPicPr>
          <p:cNvPr id="1026" name="Picture 2" descr="Convolutional Neural Networks Explained">
            <a:extLst>
              <a:ext uri="{FF2B5EF4-FFF2-40B4-BE49-F238E27FC236}">
                <a16:creationId xmlns:a16="http://schemas.microsoft.com/office/drawing/2014/main" id="{151C33FF-42D3-C7FB-099D-900A8991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71" y="3816106"/>
            <a:ext cx="4677858" cy="21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8B53E-32CB-E7C4-0808-55628FBB6475}"/>
              </a:ext>
            </a:extLst>
          </p:cNvPr>
          <p:cNvSpPr txBox="1"/>
          <p:nvPr/>
        </p:nvSpPr>
        <p:spPr>
          <a:xfrm>
            <a:off x="519037" y="5997228"/>
            <a:ext cx="94386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자료 출처: Chris Olah 외, "Feature Visualization", Distill (2017), https://distill.pub/2017/feature-visualization/</a:t>
            </a:r>
          </a:p>
        </p:txBody>
      </p:sp>
    </p:spTree>
    <p:extLst>
      <p:ext uri="{BB962C8B-B14F-4D97-AF65-F5344CB8AC3E}">
        <p14:creationId xmlns:p14="http://schemas.microsoft.com/office/powerpoint/2010/main" val="84759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F72A-8126-C22D-A51E-5435096C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4D1EABA-DE46-3A39-B3AD-35688C302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F21A48-5B9D-61EF-E55F-8C943253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Grad-CAM</a:t>
            </a:r>
            <a:r>
              <a:rPr lang="ko-KR" altLang="en-US"/>
              <a:t>을 사용하는 방식</a:t>
            </a:r>
            <a:endParaRPr lang="en-US" altLang="ko-KR"/>
          </a:p>
          <a:p>
            <a:pPr lvl="1"/>
            <a:r>
              <a:rPr lang="en-US" altLang="ko-KR"/>
              <a:t>Grad-CAM</a:t>
            </a:r>
            <a:r>
              <a:rPr lang="ko-KR" altLang="en-US"/>
              <a:t>은 네트워크가 어디를 보고 있는 시각적으로 보여주는 도구</a:t>
            </a:r>
            <a:endParaRPr lang="en-US" altLang="ko-KR"/>
          </a:p>
          <a:p>
            <a:pPr lvl="2"/>
            <a:r>
              <a:rPr lang="en-US" altLang="ko-KR"/>
              <a:t>gradient</a:t>
            </a:r>
            <a:r>
              <a:rPr lang="ko-KR" altLang="en-US"/>
              <a:t>를 기반으로 채널별 가중치를 매긴 후</a:t>
            </a:r>
            <a:r>
              <a:rPr lang="en-US" altLang="ko-KR"/>
              <a:t>, heat map</a:t>
            </a:r>
            <a:r>
              <a:rPr lang="ko-KR" altLang="en-US"/>
              <a:t>을 생성</a:t>
            </a:r>
            <a:endParaRPr lang="en-US" altLang="ko-KR"/>
          </a:p>
          <a:p>
            <a:pPr lvl="2"/>
            <a:r>
              <a:rPr lang="ko-KR" altLang="en-US"/>
              <a:t>이를 통해 어떤 부분이 중요한지를 간접적으로 추론 가능</a:t>
            </a:r>
            <a:endParaRPr lang="en-US" altLang="ko-KR"/>
          </a:p>
          <a:p>
            <a:pPr lvl="2"/>
            <a:r>
              <a:rPr lang="ko-KR" altLang="en-US"/>
              <a:t>보통 </a:t>
            </a:r>
            <a:r>
              <a:rPr lang="en-US" altLang="ko-KR"/>
              <a:t>CNN</a:t>
            </a:r>
            <a:r>
              <a:rPr lang="ko-KR" altLang="en-US"/>
              <a:t>에서는 마지막 </a:t>
            </a:r>
            <a:r>
              <a:rPr lang="en-US" altLang="ko-KR"/>
              <a:t>Convoulutional layer</a:t>
            </a:r>
            <a:r>
              <a:rPr lang="ko-KR" altLang="en-US"/>
              <a:t>을 확인</a:t>
            </a:r>
            <a:endParaRPr lang="en-US" altLang="ko-KR"/>
          </a:p>
          <a:p>
            <a:pPr marL="914400" lvl="2" indent="0">
              <a:buNone/>
            </a:pPr>
            <a:endParaRPr lang="en-US" altLang="ko-KR"/>
          </a:p>
          <a:p>
            <a:pPr lvl="1"/>
            <a:r>
              <a:rPr lang="en-US" altLang="ko-KR"/>
              <a:t>Weekly</a:t>
            </a:r>
            <a:r>
              <a:rPr lang="ko-KR" altLang="en-US"/>
              <a:t> </a:t>
            </a:r>
            <a:r>
              <a:rPr lang="en-US" altLang="ko-KR"/>
              <a:t>supervision </a:t>
            </a:r>
            <a:r>
              <a:rPr lang="ko-KR" altLang="en-US"/>
              <a:t>방식으로 </a:t>
            </a:r>
            <a:r>
              <a:rPr lang="en-US" altLang="ko-KR"/>
              <a:t>discriminative part</a:t>
            </a:r>
            <a:r>
              <a:rPr lang="ko-KR" altLang="en-US"/>
              <a:t>를 추출</a:t>
            </a:r>
            <a:endParaRPr lang="en-US" altLang="ko-KR"/>
          </a:p>
          <a:p>
            <a:pPr lvl="2"/>
            <a:r>
              <a:rPr lang="ko-KR" altLang="en-US"/>
              <a:t>각 </a:t>
            </a:r>
            <a:r>
              <a:rPr lang="en-US" altLang="ko-KR"/>
              <a:t>channel</a:t>
            </a:r>
            <a:r>
              <a:rPr lang="ko-KR" altLang="en-US"/>
              <a:t>을 </a:t>
            </a:r>
            <a:r>
              <a:rPr lang="en-US" altLang="ko-KR" b="1"/>
              <a:t>semantic part</a:t>
            </a:r>
            <a:r>
              <a:rPr lang="ko-KR" altLang="en-US"/>
              <a:t>로 간주</a:t>
            </a:r>
            <a:endParaRPr lang="en-US" altLang="ko-KR"/>
          </a:p>
          <a:p>
            <a:pPr lvl="2"/>
            <a:r>
              <a:rPr lang="ko-KR" altLang="en-US"/>
              <a:t>예를 들어 사람이 새를 특정할 때 머리나 날개에 주의</a:t>
            </a:r>
            <a:endParaRPr lang="en-US" altLang="ko-KR"/>
          </a:p>
          <a:p>
            <a:pPr lvl="2"/>
            <a:r>
              <a:rPr lang="ko-KR" altLang="en-US"/>
              <a:t>각 </a:t>
            </a:r>
            <a:r>
              <a:rPr lang="en-US" altLang="ko-KR"/>
              <a:t>channel</a:t>
            </a:r>
            <a:r>
              <a:rPr lang="ko-KR" altLang="en-US"/>
              <a:t>이 머리나 날개와 같은 특징을 감지</a:t>
            </a:r>
            <a:endParaRPr lang="en-US" altLang="ko-KR"/>
          </a:p>
          <a:p>
            <a:pPr lvl="2"/>
            <a:r>
              <a:rPr lang="ko-KR" altLang="en-US"/>
              <a:t>그 </a:t>
            </a:r>
            <a:r>
              <a:rPr lang="en-US" altLang="ko-KR"/>
              <a:t>channel </a:t>
            </a:r>
            <a:r>
              <a:rPr lang="ko-KR" altLang="en-US"/>
              <a:t>중 분류 결정에 큰 영향을 기여했는지 계산하여 가중치로 반영</a:t>
            </a:r>
          </a:p>
        </p:txBody>
      </p:sp>
    </p:spTree>
    <p:extLst>
      <p:ext uri="{BB962C8B-B14F-4D97-AF65-F5344CB8AC3E}">
        <p14:creationId xmlns:p14="http://schemas.microsoft.com/office/powerpoint/2010/main" val="370880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8D6C4-215C-50DC-120D-714E7C2E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111CFB5-84D2-E30F-7457-8FFCE5DDB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CCD880-BC43-1724-4C07-E0E98DC6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전체 </a:t>
            </a:r>
            <a:r>
              <a:rPr lang="en-US" altLang="ko-KR"/>
              <a:t>Architecture</a:t>
            </a:r>
          </a:p>
          <a:p>
            <a:pPr lvl="1"/>
            <a:r>
              <a:rPr lang="en-US" altLang="ko-KR"/>
              <a:t>Channel Attention</a:t>
            </a:r>
            <a:r>
              <a:rPr lang="ko-KR" altLang="en-US"/>
              <a:t>이 만든 채널 가중치와 </a:t>
            </a:r>
            <a:r>
              <a:rPr lang="en-US" altLang="ko-KR"/>
              <a:t>Grad-CAM </a:t>
            </a:r>
            <a:r>
              <a:rPr lang="ko-KR" altLang="en-US"/>
              <a:t>채널의 가중치를 줄이는 것이 최종 목표</a:t>
            </a:r>
            <a:endParaRPr lang="en-US" altLang="ko-KR"/>
          </a:p>
          <a:p>
            <a:pPr lvl="1"/>
            <a:r>
              <a:rPr lang="en-US" altLang="ko-KR"/>
              <a:t>Channel-Spatial Attention Mechanism</a:t>
            </a:r>
            <a:r>
              <a:rPr lang="ko-KR" altLang="en-US"/>
              <a:t>을 사용</a:t>
            </a:r>
            <a:endParaRPr lang="en-US" altLang="ko-KR"/>
          </a:p>
          <a:p>
            <a:pPr marL="457200" lvl="1" indent="0">
              <a:buNone/>
            </a:pPr>
            <a:endParaRPr lang="en-US" altLang="ko-KR"/>
          </a:p>
          <a:p>
            <a:pPr lvl="1"/>
            <a:endParaRPr lang="en-US" altLang="ko-KR"/>
          </a:p>
          <a:p>
            <a:pPr marL="457200" lvl="1" indent="0">
              <a:buNone/>
            </a:pPr>
            <a:endParaRPr lang="en-US" altLang="ko-KR"/>
          </a:p>
          <a:p>
            <a:pPr lvl="1"/>
            <a:endParaRPr lang="en-US" altLang="ko-KR"/>
          </a:p>
          <a:p>
            <a:pPr marL="457200" lvl="1" indent="0">
              <a:buNone/>
            </a:pP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1A450C-51EE-E8D1-2D6A-26B87999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92" y="2598780"/>
            <a:ext cx="8014416" cy="2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C67E-1568-7D3D-F7DF-0C9A33ACA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227408F-BFCE-E4E3-0561-9CD56B297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36D1378-9BC5-F86A-CC8A-B2D4C1A23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/>
                  <a:t>부분 </a:t>
                </a:r>
                <a:r>
                  <a:rPr lang="en-US" altLang="ko-KR"/>
                  <a:t>Architecture</a:t>
                </a:r>
              </a:p>
              <a:p>
                <a:pPr lvl="1"/>
                <a:r>
                  <a:rPr lang="en-US" altLang="ko-KR"/>
                  <a:t>Fcp : CNN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altLang="ko-K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altLang="ko-KR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t-BR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2, …, 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𝑎𝐶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BR" altLang="ko-KR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ko-KR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altLang="ko-KR"/>
              </a:p>
              <a:p>
                <a:pPr lvl="1"/>
                <a:r>
                  <a:rPr lang="en-US" altLang="ko-KR"/>
                  <a:t>Fcg : Global average pooling</a:t>
                </a:r>
              </a:p>
              <a:p>
                <a:pPr lvl="2"/>
                <a:r>
                  <a:rPr lang="ko-KR" altLang="en-US"/>
                  <a:t>벡터  </a:t>
                </a:r>
                <a:r>
                  <a:rPr lang="en-US" altLang="ko-KR"/>
                  <a:t>z</a:t>
                </a:r>
                <a:r>
                  <a:rPr lang="ko-KR" altLang="en-US"/>
                  <a:t>를 생성</a:t>
                </a:r>
                <a:endParaRPr lang="en-US" altLang="ko-KR"/>
              </a:p>
              <a:p>
                <a:endParaRPr lang="ko-KR" altLang="en-US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36D1378-9BC5-F86A-CC8A-B2D4C1A23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77142BD2-A60A-EAB7-5B67-3321BBF6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306"/>
          <a:stretch>
            <a:fillRect/>
          </a:stretch>
        </p:blipFill>
        <p:spPr>
          <a:xfrm>
            <a:off x="2598355" y="3429000"/>
            <a:ext cx="6995290" cy="12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F270-F830-64DD-05E7-9227A27E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1168B2-E056-D4B5-7133-E4E3BA23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Methodolgy</a:t>
            </a: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8C2714F-F4E6-92FF-BA95-3DCF469EE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/>
                  <a:t>부분 </a:t>
                </a:r>
                <a:r>
                  <a:rPr lang="en-US" altLang="ko-KR"/>
                  <a:t>Architecture</a:t>
                </a:r>
              </a:p>
              <a:p>
                <a:pPr lvl="1"/>
                <a:r>
                  <a:rPr lang="en-US" altLang="ko-KR"/>
                  <a:t>Fcr : 2-layer</a:t>
                </a:r>
                <a:r>
                  <a:rPr lang="ko-KR" altLang="en-US"/>
                  <a:t> </a:t>
                </a:r>
                <a:r>
                  <a:rPr lang="en-US" altLang="ko-KR"/>
                  <a:t>FC + Softmax</a:t>
                </a:r>
              </a:p>
              <a:p>
                <a:pPr lvl="2"/>
                <a:r>
                  <a:rPr lang="en-US" altLang="ko-KR"/>
                  <a:t>Fcr</a:t>
                </a:r>
                <a:r>
                  <a:rPr lang="ko-KR" altLang="en-US"/>
                  <a:t>을 통하여 </a:t>
                </a:r>
                <a:r>
                  <a:rPr lang="en-US" altLang="ko-KR"/>
                  <a:t>Channel attention weight S</a:t>
                </a:r>
                <a:r>
                  <a:rPr lang="ko-KR" altLang="en-US"/>
                  <a:t>를 생성</a:t>
                </a:r>
                <a:endParaRPr lang="en-US" altLang="ko-KR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2, …,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altLang="ko-KR"/>
              </a:p>
              <a:p>
                <a:pPr lvl="1"/>
                <a:r>
                  <a:rPr lang="en-US" altLang="ko-KR"/>
                  <a:t>Fcm : Feautre</a:t>
                </a:r>
                <a:r>
                  <a:rPr lang="ko-KR" altLang="en-US"/>
                  <a:t> </a:t>
                </a:r>
                <a:r>
                  <a:rPr lang="en-US" altLang="ko-KR"/>
                  <a:t>map</a:t>
                </a:r>
                <a:r>
                  <a:rPr lang="ko-KR" altLang="en-US"/>
                  <a:t> </a:t>
                </a:r>
                <a:r>
                  <a:rPr lang="en-US" altLang="ko-KR"/>
                  <a:t>A</a:t>
                </a:r>
                <a:r>
                  <a:rPr lang="ko-KR" altLang="en-US"/>
                  <a:t>를 재조정</a:t>
                </a:r>
                <a:endParaRPr lang="en-US" altLang="ko-KR"/>
              </a:p>
              <a:p>
                <a:pPr lvl="2">
                  <a:buFontTx/>
                  <a:buChar char="-"/>
                </a:pPr>
                <a:r>
                  <a:rPr lang="ko-KR" altLang="en-US"/>
                  <a:t>원본 </a:t>
                </a:r>
                <a:r>
                  <a:rPr lang="en-US" altLang="ko-KR"/>
                  <a:t>A</a:t>
                </a:r>
                <a:r>
                  <a:rPr lang="ko-KR" altLang="en-US"/>
                  <a:t>에 가중치 </a:t>
                </a:r>
                <a:r>
                  <a:rPr lang="en-US" altLang="ko-KR"/>
                  <a:t>S</a:t>
                </a:r>
                <a:r>
                  <a:rPr lang="ko-KR" altLang="en-US"/>
                  <a:t>를 곱하여 </a:t>
                </a:r>
                <a:r>
                  <a:rPr lang="en-US" altLang="ko-KR"/>
                  <a:t>feature map B</a:t>
                </a:r>
                <a:r>
                  <a:rPr lang="ko-KR" altLang="en-US"/>
                  <a:t>를 생성</a:t>
                </a:r>
                <a:endParaRPr lang="en-US" altLang="ko-KR"/>
              </a:p>
              <a:p>
                <a:pPr marL="914400" lvl="2" indent="0">
                  <a:buNone/>
                </a:pPr>
                <a:r>
                  <a:rPr lang="en-US" altLang="ko-KR"/>
                  <a:t>- </a:t>
                </a:r>
                <a14:m>
                  <m:oMath xmlns:m="http://schemas.openxmlformats.org/officeDocument/2006/math">
                    <m:r>
                      <a:rPr lang="pl-PL" altLang="ko-K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altLang="ko-KR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pl-PL" altLang="ko-KR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ko-KR"/>
              </a:p>
              <a:p>
                <a:pPr lvl="2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𝐹𝑐𝑚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𝑠𝑐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𝐹𝑐𝑟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𝐹𝑐𝑔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/>
              </a:p>
              <a:p>
                <a:endParaRPr lang="ko-KR" altLang="en-US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8C2714F-F4E6-92FF-BA95-3DCF469EE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56A097A-D644-5E7F-E6AB-BE3D7ED4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306"/>
          <a:stretch>
            <a:fillRect/>
          </a:stretch>
        </p:blipFill>
        <p:spPr>
          <a:xfrm>
            <a:off x="2690980" y="4407946"/>
            <a:ext cx="6995290" cy="12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6701</TotalTime>
  <Words>739</Words>
  <Application>Microsoft Office PowerPoint</Application>
  <PresentationFormat>와이드스크린</PresentationFormat>
  <Paragraphs>138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이재원</cp:lastModifiedBy>
  <cp:revision>718</cp:revision>
  <cp:lastPrinted>2025-07-22T01:52:53Z</cp:lastPrinted>
  <dcterms:created xsi:type="dcterms:W3CDTF">2022-02-02T04:32:22Z</dcterms:created>
  <dcterms:modified xsi:type="dcterms:W3CDTF">2025-07-22T01:53:09Z</dcterms:modified>
</cp:coreProperties>
</file>