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2"/>
  </p:notesMasterIdLst>
  <p:sldIdLst>
    <p:sldId id="342" r:id="rId2"/>
    <p:sldId id="346" r:id="rId3"/>
    <p:sldId id="407" r:id="rId4"/>
    <p:sldId id="452" r:id="rId5"/>
    <p:sldId id="454" r:id="rId6"/>
    <p:sldId id="456" r:id="rId7"/>
    <p:sldId id="469" r:id="rId8"/>
    <p:sldId id="457" r:id="rId9"/>
    <p:sldId id="458" r:id="rId10"/>
    <p:sldId id="461" r:id="rId11"/>
    <p:sldId id="462" r:id="rId12"/>
    <p:sldId id="463" r:id="rId13"/>
    <p:sldId id="460" r:id="rId14"/>
    <p:sldId id="464" r:id="rId15"/>
    <p:sldId id="459" r:id="rId16"/>
    <p:sldId id="465" r:id="rId17"/>
    <p:sldId id="466" r:id="rId18"/>
    <p:sldId id="467" r:id="rId19"/>
    <p:sldId id="468" r:id="rId20"/>
    <p:sldId id="451" r:id="rId21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F9933"/>
    <a:srgbClr val="F4B2E1"/>
    <a:srgbClr val="AA72D4"/>
    <a:srgbClr val="FF5B5B"/>
    <a:srgbClr val="391DFF"/>
    <a:srgbClr val="00DCEE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3258" autoAdjust="0"/>
  </p:normalViewPr>
  <p:slideViewPr>
    <p:cSldViewPr snapToGrid="0">
      <p:cViewPr varScale="1">
        <p:scale>
          <a:sx n="103" d="100"/>
          <a:sy n="103" d="100"/>
        </p:scale>
        <p:origin x="1026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599ED-260F-4035-38A9-3AA6DD3F8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F3F82BA-DBDE-1E4A-12E8-41BF7863B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09A80C4-0B2C-0C66-5AAA-DB87574F3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CD2490-27A3-9657-1646-726FCE4B0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21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A3F4A-69A5-DCC1-4EEA-9147105BC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402F4FF-D648-9BE4-F040-84049C6F8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E77719-8B11-EC3C-1C09-DD113778D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0B3C95-C690-3FDA-A676-2A874D1DD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34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A1B8F-682D-E8AA-A4F9-1AA097FE8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E00473-84D0-E1DA-93DB-46659EA98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7EF408-F5DF-646C-C238-9EA0CEAF1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7D4867-9282-0B65-F192-370A64625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310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50F08-46FD-16D5-ED0A-6CA8D7ED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BFB4A5-E798-97A2-29F7-F9C8FE561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F6A865-D0FC-293A-CC03-EFA9F0875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A96258-5C39-B479-AF27-46C198889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54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B27E8-32FF-D812-4620-079A574B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48C203-0C5B-4BE7-4B0E-E200F56EF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1757B04-7692-6B43-27D3-2F9ED7686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B9F422-B753-023F-EFEC-F4B0F29BD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9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97C20-144C-3BD8-357E-34D58EBB8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813BD6-DE55-7CF8-C6E8-EB0D59D3A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FBE1903-2C7B-6021-0AE4-BB0AF9DD8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9526C9-7F5B-1A49-CE72-B741A5B43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61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122E-1295-C12F-3828-151BF121C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1B9DC0-7AB1-4481-F9C1-78AF269A4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7EFD4D9-D1D3-5C26-7847-4237D36ED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5A8EE3-E14C-4912-56A7-C10F596EE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38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A8E24-6E7A-201F-330B-2FAD35B8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FFC0F6-4D0E-C8AE-CE13-0D6540A78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52D501-8C59-8991-176E-887EBB237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C02448-0672-AE43-A83D-BA7698723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580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DD801-49A4-E291-34EC-702EAC589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834DD53-211E-6549-C48E-EE1FC1F32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6CA474-A8DC-797C-DF94-CFD34DB1A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FD4847-67E7-8911-F5ED-EE235AB93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989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EC05D-F93C-BB6E-E953-92C76ADB1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E8E0DE-6826-3F59-9952-C70BD7BBE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2FF00DC-51FC-35CA-8238-066CEC81D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874A0-91D5-E534-3D7D-39D3E14B8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19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41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00E34-FC8C-D9AA-6E2B-E9A4DA0DC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CE3F92F-63A1-4DA2-93C7-4D337F854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F2C34AC-9433-070E-C9F6-ED6078EE1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D24CA7-C9C3-B123-89BA-3FA49921B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14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62E0F-FBD0-E6E4-0D77-D0828FC0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355916-6452-65B0-D415-081756758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926826B-6119-3204-0A69-80056882D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7B953B-214C-CA51-19F4-59766CF43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04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9C87-E4DF-A408-ACE3-53F9EB6FD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4185B60-588E-78E5-6B02-B3703652A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CAD277-996A-C632-1E97-0F6F5179D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946472-5755-7950-99F3-878EBB637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74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E4D9-ABD4-A1BE-EB75-5211C06AB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3931C0C-FFAB-D460-4C1B-EBD68AFD3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08AE507-1417-265B-1E18-D7AE8704E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E152EA-07D1-1423-ACDE-6A7DFC185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66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CA07F-59FB-B3A0-24DF-6A72AE999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E5AA846-E476-5AE1-3A04-3D994C8DF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F7B4FF9-A82C-69BB-7800-198980B82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151EFC-E522-331C-8DAB-BFF9FBE1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60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902B0-4783-32A4-DD14-A5B560FE8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3CDF56-3CEA-A586-9A29-83FBAC775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510286-0DCE-B2D0-4DC6-B5A62664A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129C23-14FC-5F8E-69B6-79658BE02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191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0CAD7-005F-E215-F543-CEFFBF22A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9A3F9F-B949-3CF2-5108-94678B7BC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05042A-358B-3D0B-14CF-48B9649B2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E0E0E"/>
              </a:solidFill>
              <a:effectLst/>
              <a:latin typeface=".AppleSystemUIFon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867CBE-CFA4-8CFF-BDF9-FD2A1A2F8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82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2026-01-05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1308088" y="1624279"/>
            <a:ext cx="9573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Top-Down Attention-based Multiple Instance</a:t>
            </a:r>
          </a:p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Learning for Whole Slide Image Analysis</a:t>
            </a:r>
          </a:p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(MICCAI 2025)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2026.01.05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Jun-Hyeon Sim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2FB1B-CCD2-8BD4-2682-53C8EE5C1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98C925F-677C-21E7-0FBA-E4523E5C8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BE958900-63F6-89EF-7BCA-83717A738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Stage B – TDA-MIL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(Bottom-Up Contextualization)</a:t>
                </a:r>
              </a:p>
              <a:p>
                <a:pPr lvl="1"/>
                <a:r>
                  <a:rPr lang="en-US" altLang="ko-KR" dirty="0"/>
                  <a:t>Input Processing:</a:t>
                </a:r>
              </a:p>
              <a:p>
                <a:pPr lvl="2"/>
                <a:r>
                  <a:rPr lang="ko-KR" altLang="en-US" dirty="0"/>
                  <a:t>차원 축소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 err="1"/>
                  <a:t>를</a:t>
                </a:r>
                <a:r>
                  <a:rPr lang="ko-KR" altLang="en-US" dirty="0"/>
                  <a:t> 위한 </a:t>
                </a:r>
                <a:r>
                  <a:rPr lang="en-US" altLang="ko-KR" dirty="0"/>
                  <a:t>FC Layer</a:t>
                </a:r>
                <a:r>
                  <a:rPr lang="ko-KR" altLang="en-US" dirty="0"/>
                  <a:t> 통과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전체 슬라이드 표현을 위한 </a:t>
                </a:r>
                <a:r>
                  <a:rPr lang="en-US" altLang="ko-KR" dirty="0"/>
                  <a:t>CLS Token</a:t>
                </a:r>
                <a:r>
                  <a:rPr lang="ko-KR" altLang="en-US" dirty="0"/>
                  <a:t> 추가</a:t>
                </a: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r>
                  <a:rPr lang="en-US" altLang="ko-KR" dirty="0"/>
                  <a:t>Self-Attention (SA):</a:t>
                </a:r>
              </a:p>
              <a:p>
                <a:pPr lvl="2"/>
                <a:r>
                  <a:rPr lang="en-US" altLang="ko-KR" dirty="0"/>
                  <a:t>Bottom-up </a:t>
                </a:r>
                <a:r>
                  <a:rPr lang="ko-KR" altLang="en-US" dirty="0"/>
                  <a:t>시퀀스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𝐵𝑈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ko-KR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 err="1"/>
                  <a:t>를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Self-Attention </a:t>
                </a:r>
                <a:r>
                  <a:rPr lang="ko-KR" altLang="en-US" dirty="0"/>
                  <a:t>블록을 통과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패치 간의 전역적인 상호작용</a:t>
                </a:r>
                <a:r>
                  <a:rPr lang="en-US" altLang="ko-KR" dirty="0"/>
                  <a:t>(Global Interaction)</a:t>
                </a:r>
                <a:r>
                  <a:rPr lang="ko-KR" altLang="en-US" dirty="0"/>
                  <a:t>과 일반적인 맥락</a:t>
                </a:r>
                <a:r>
                  <a:rPr lang="en-US" altLang="ko-KR" dirty="0"/>
                  <a:t>(Context)</a:t>
                </a:r>
                <a:r>
                  <a:rPr lang="ko-KR" altLang="en-US" dirty="0"/>
                  <a:t>을 학습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BE958900-63F6-89EF-7BCA-83717A738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  <a:blipFill>
                <a:blip r:embed="rId3"/>
                <a:stretch>
                  <a:fillRect l="-336" t="-6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C5E55E9E-06C3-61F0-4E67-157CD36FA2A4}"/>
              </a:ext>
            </a:extLst>
          </p:cNvPr>
          <p:cNvGrpSpPr/>
          <p:nvPr/>
        </p:nvGrpSpPr>
        <p:grpSpPr>
          <a:xfrm>
            <a:off x="6654618" y="1026160"/>
            <a:ext cx="5203596" cy="2498810"/>
            <a:chOff x="6740165" y="1026160"/>
            <a:chExt cx="5203596" cy="249881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D5565C9-4F21-DE5F-160D-1CF9E50AA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740165" y="1026160"/>
              <a:ext cx="5203596" cy="2498810"/>
            </a:xfrm>
            <a:prstGeom prst="rect">
              <a:avLst/>
            </a:prstGeom>
          </p:spPr>
        </p:pic>
        <p:sp>
          <p:nvSpPr>
            <p:cNvPr id="6" name="모서리가 둥근 직사각형 5">
              <a:extLst>
                <a:ext uri="{FF2B5EF4-FFF2-40B4-BE49-F238E27FC236}">
                  <a16:creationId xmlns:a16="http://schemas.microsoft.com/office/drawing/2014/main" id="{69FBF17D-F35E-C672-1030-67EB36CF214D}"/>
                </a:ext>
              </a:extLst>
            </p:cNvPr>
            <p:cNvSpPr/>
            <p:nvPr/>
          </p:nvSpPr>
          <p:spPr>
            <a:xfrm>
              <a:off x="8638961" y="2275565"/>
              <a:ext cx="3256961" cy="1207285"/>
            </a:xfrm>
            <a:prstGeom prst="roundRect">
              <a:avLst>
                <a:gd name="adj" fmla="val 166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DFD698-E48B-79D1-E38A-D1E4A475F69E}"/>
                  </a:ext>
                </a:extLst>
              </p:cNvPr>
              <p:cNvSpPr txBox="1"/>
              <p:nvPr/>
            </p:nvSpPr>
            <p:spPr>
              <a:xfrm>
                <a:off x="3977731" y="4860090"/>
                <a:ext cx="4421788" cy="896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d>
                        <m:dPr>
                          <m:ctrlP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kumimoji="1"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kumimoji="1"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1"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kumimoji="1"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kumimoji="1"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DFD698-E48B-79D1-E38A-D1E4A475F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731" y="4860090"/>
                <a:ext cx="4421788" cy="896336"/>
              </a:xfrm>
              <a:prstGeom prst="rect">
                <a:avLst/>
              </a:prstGeom>
              <a:blipFill>
                <a:blip r:embed="rId5"/>
                <a:stretch>
                  <a:fillRect l="-1146" r="-860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6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15B67-A228-22CC-C974-5329100AF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06BDF01-1577-8153-2AFC-E215EC412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993200ED-C82C-92FB-5D20-35CC955509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Feature Selection Module</a:t>
                </a:r>
              </a:p>
              <a:p>
                <a:pPr lvl="1"/>
                <a:r>
                  <a:rPr lang="en-US" altLang="ko-KR" dirty="0"/>
                  <a:t>Task Token(</a:t>
                </a:r>
                <a14:m>
                  <m:oMath xmlns:m="http://schemas.openxmlformats.org/officeDocument/2006/math">
                    <m:r>
                      <a:rPr lang="el-GR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 간의 유사도를 계산하여 중요 패치 선별</a:t>
                </a:r>
                <a:endParaRPr lang="en-US" altLang="ko-KR" dirty="0"/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dirty="0"/>
                  <a:t>Patch Selection (Filtering):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ko-KR" altLang="en-US" dirty="0"/>
                  <a:t>입력 특징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𝐵𝑈</m:t>
                        </m:r>
                      </m:sub>
                    </m:sSub>
                  </m:oMath>
                </a14:m>
                <a:r>
                  <a:rPr lang="ko-KR" altLang="en-US" dirty="0"/>
                  <a:t>와 </a:t>
                </a:r>
                <a:r>
                  <a:rPr lang="en-US" altLang="ko-KR" dirty="0"/>
                  <a:t>Task Token</a:t>
                </a:r>
                <a:r>
                  <a:rPr lang="el-GR" altLang="ko-K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ko-KR" altLang="en-US" dirty="0"/>
                  <a:t>간의 </a:t>
                </a:r>
                <a:r>
                  <a:rPr lang="en-US" altLang="ko-KR" dirty="0"/>
                  <a:t>Cosine Similarity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ko-KR" altLang="en-US" dirty="0"/>
                  <a:t>관련 없는 패치는 걸러내고 중요한 패치만 강조</a:t>
                </a:r>
                <a:endParaRPr lang="en-US" altLang="ko-KR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dirty="0"/>
                  <a:t>Channel Rescaling: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ko-KR" altLang="en-US" dirty="0"/>
                  <a:t>학습 가능한 행렬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dirty="0" err="1"/>
                  <a:t>를</a:t>
                </a:r>
                <a:r>
                  <a:rPr lang="ko-KR" altLang="en-US" dirty="0"/>
                  <a:t> 통해 채널별 중요도 재조정 </a:t>
                </a:r>
                <a:r>
                  <a:rPr lang="en-US" altLang="ko-KR" dirty="0"/>
                  <a:t>(Rescaling)</a:t>
                </a:r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993200ED-C82C-92FB-5D20-35CC955509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  <a:blipFill>
                <a:blip r:embed="rId3"/>
                <a:stretch>
                  <a:fillRect l="-336" t="-6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7F47A243-CC7D-52A1-1958-E789AC129BA2}"/>
              </a:ext>
            </a:extLst>
          </p:cNvPr>
          <p:cNvGrpSpPr/>
          <p:nvPr/>
        </p:nvGrpSpPr>
        <p:grpSpPr>
          <a:xfrm>
            <a:off x="6654618" y="1026160"/>
            <a:ext cx="5203596" cy="2498810"/>
            <a:chOff x="6740165" y="1026160"/>
            <a:chExt cx="5203596" cy="249881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A59436D-46D6-E0E2-6349-CF8C8DD5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740165" y="1026160"/>
              <a:ext cx="5203596" cy="2498810"/>
            </a:xfrm>
            <a:prstGeom prst="rect">
              <a:avLst/>
            </a:prstGeom>
          </p:spPr>
        </p:pic>
        <p:sp>
          <p:nvSpPr>
            <p:cNvPr id="6" name="모서리가 둥근 직사각형 5">
              <a:extLst>
                <a:ext uri="{FF2B5EF4-FFF2-40B4-BE49-F238E27FC236}">
                  <a16:creationId xmlns:a16="http://schemas.microsoft.com/office/drawing/2014/main" id="{DAFACB5F-D6DA-D749-F0EE-7624AE3B72C9}"/>
                </a:ext>
              </a:extLst>
            </p:cNvPr>
            <p:cNvSpPr/>
            <p:nvPr/>
          </p:nvSpPr>
          <p:spPr>
            <a:xfrm>
              <a:off x="10270574" y="1068280"/>
              <a:ext cx="1673187" cy="1118739"/>
            </a:xfrm>
            <a:prstGeom prst="roundRect">
              <a:avLst>
                <a:gd name="adj" fmla="val 166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3C926D-FA2B-BAFD-BE7A-B96309470517}"/>
                  </a:ext>
                </a:extLst>
              </p:cNvPr>
              <p:cNvSpPr txBox="1"/>
              <p:nvPr/>
            </p:nvSpPr>
            <p:spPr>
              <a:xfrm>
                <a:off x="2187273" y="3316547"/>
                <a:ext cx="400135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𝑐𝑙𝑎𝑚𝑝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ko-K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ko-KR" sz="2400" i="1">
                                  <a:latin typeface="Cambria Math" panose="02040503050406030204" pitchFamily="18" charset="0"/>
                                </a:rPr>
                                <m:t>𝐵𝑈</m:t>
                              </m:r>
                            </m:sub>
                          </m:sSub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3C926D-FA2B-BAFD-BE7A-B96309470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73" y="3316547"/>
                <a:ext cx="4001352" cy="416845"/>
              </a:xfrm>
              <a:prstGeom prst="rect">
                <a:avLst/>
              </a:prstGeom>
              <a:blipFill>
                <a:blip r:embed="rId5"/>
                <a:stretch>
                  <a:fillRect l="-633" t="-9091" r="-2215" b="-303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D90BD4-5C82-0A56-6576-EC46488E05CC}"/>
                  </a:ext>
                </a:extLst>
              </p:cNvPr>
              <p:cNvSpPr txBox="1"/>
              <p:nvPr/>
            </p:nvSpPr>
            <p:spPr>
              <a:xfrm>
                <a:off x="2187273" y="5756426"/>
                <a:ext cx="310976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𝑇𝐷</m:t>
                          </m:r>
                        </m:sub>
                      </m:sSub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ko-K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kumimoji="1"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D90BD4-5C82-0A56-6576-EC46488E0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73" y="5756426"/>
                <a:ext cx="3109761" cy="385555"/>
              </a:xfrm>
              <a:prstGeom prst="rect">
                <a:avLst/>
              </a:prstGeom>
              <a:blipFill>
                <a:blip r:embed="rId6"/>
                <a:stretch>
                  <a:fillRect t="-16129" b="-322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31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B320C-4530-767E-A7A5-8E0DD034E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521ABB5-02F9-52C5-DC97-CA7054705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0DF100E-C091-40D6-A140-5B09AE42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Feature Selection Module</a:t>
            </a:r>
          </a:p>
          <a:p>
            <a:pPr lvl="1"/>
            <a:r>
              <a:rPr lang="en-US" altLang="ko-KR" dirty="0"/>
              <a:t>Feature</a:t>
            </a:r>
            <a:r>
              <a:rPr lang="ko-KR" altLang="en-US" dirty="0"/>
              <a:t> </a:t>
            </a:r>
            <a:r>
              <a:rPr lang="en-US" altLang="ko-KR" dirty="0"/>
              <a:t>selection</a:t>
            </a:r>
            <a:r>
              <a:rPr lang="ko-KR" altLang="en-US" dirty="0"/>
              <a:t> </a:t>
            </a:r>
            <a:r>
              <a:rPr lang="en-US" altLang="ko-KR" dirty="0"/>
              <a:t>module</a:t>
            </a:r>
            <a:r>
              <a:rPr lang="ko-KR" altLang="en-US" dirty="0"/>
              <a:t> 동작 시각화</a:t>
            </a:r>
            <a:endParaRPr lang="en-US" altLang="ko-KR" dirty="0"/>
          </a:p>
          <a:p>
            <a:pPr lvl="2"/>
            <a:r>
              <a:rPr lang="ko-KR" altLang="en-US" dirty="0"/>
              <a:t>유사도가 높은 패치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FF0000"/>
                </a:solidFill>
              </a:rPr>
              <a:t>붉은 원기둥</a:t>
            </a:r>
            <a:r>
              <a:rPr lang="en-US" altLang="ko-KR" dirty="0"/>
              <a:t>)</a:t>
            </a:r>
            <a:r>
              <a:rPr lang="ko-KR" altLang="en-US" dirty="0"/>
              <a:t>는 높은 가중치를 받음</a:t>
            </a:r>
            <a:endParaRPr lang="en-US" altLang="ko-KR" dirty="0"/>
          </a:p>
          <a:p>
            <a:pPr lvl="2"/>
            <a:r>
              <a:rPr lang="ko-KR" altLang="en-US" dirty="0"/>
              <a:t>유사도가 낮은 패치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</a:rPr>
              <a:t>회색 원기둥</a:t>
            </a:r>
            <a:r>
              <a:rPr lang="en-US" altLang="ko-KR" dirty="0"/>
              <a:t>)</a:t>
            </a:r>
            <a:r>
              <a:rPr lang="ko-KR" altLang="en-US" dirty="0"/>
              <a:t>로 필터링</a:t>
            </a:r>
            <a:r>
              <a:rPr lang="en-US" altLang="ko-KR" dirty="0"/>
              <a:t>(</a:t>
            </a:r>
            <a:r>
              <a:rPr lang="ko-KR" altLang="en-US" dirty="0"/>
              <a:t>억제</a:t>
            </a:r>
            <a:r>
              <a:rPr lang="en-US" altLang="ko-KR" dirty="0"/>
              <a:t>)</a:t>
            </a:r>
            <a:r>
              <a:rPr lang="ko-KR" altLang="en-US" dirty="0"/>
              <a:t>됨</a:t>
            </a:r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53F88A5-B1EA-BF00-45E0-299BC6AE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30" y="2817833"/>
            <a:ext cx="8690589" cy="28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95FBB-68E7-F0FC-4749-48223CEC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2F3B86D-6E1D-FF1C-7CD1-4E110E48F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C3A1C37C-B033-4A39-DCD7-265BF9A3A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Stage B – TDA-MIL</a:t>
                </a:r>
              </a:p>
              <a:p>
                <a:pPr lvl="1"/>
                <a:r>
                  <a:rPr lang="en-US" altLang="ko-KR" dirty="0"/>
                  <a:t>Top-Down Re-Attention via Injection</a:t>
                </a:r>
              </a:p>
              <a:p>
                <a:pPr lvl="2"/>
                <a:r>
                  <a:rPr lang="ko-KR" altLang="en-US" dirty="0"/>
                  <a:t>선별된 </a:t>
                </a:r>
                <a:r>
                  <a:rPr lang="en-US" altLang="ko-KR" dirty="0"/>
                  <a:t>Task</a:t>
                </a:r>
                <a:r>
                  <a:rPr lang="ko-KR" altLang="en-US" dirty="0"/>
                  <a:t> 관련 정보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𝑇𝐷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 err="1"/>
                  <a:t>를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Self-Attention</a:t>
                </a:r>
                <a:r>
                  <a:rPr lang="ko-KR" altLang="en-US" dirty="0" err="1"/>
                  <a:t>에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재주입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Injection Strategy:</a:t>
                </a:r>
              </a:p>
              <a:p>
                <a:pPr lvl="3"/>
                <a:r>
                  <a:rPr lang="en-US" altLang="ko-KR" dirty="0"/>
                  <a:t>Query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Key</a:t>
                </a:r>
                <a:r>
                  <a:rPr lang="ko-KR" altLang="en-US" dirty="0"/>
                  <a:t>는 그대로 유지 </a:t>
                </a:r>
                <a:r>
                  <a:rPr lang="en-US" altLang="ko-KR" dirty="0"/>
                  <a:t>(Bottom-up </a:t>
                </a:r>
                <a:r>
                  <a:rPr lang="ko-KR" altLang="en-US" dirty="0"/>
                  <a:t>정보 활용</a:t>
                </a:r>
                <a:r>
                  <a:rPr lang="en-US" altLang="ko-KR" dirty="0"/>
                  <a:t>)</a:t>
                </a:r>
              </a:p>
              <a:p>
                <a:pPr lvl="3"/>
                <a:r>
                  <a:rPr lang="en-US" altLang="ko-KR" dirty="0"/>
                  <a:t>Value</a:t>
                </a:r>
                <a:r>
                  <a:rPr lang="ko-KR" altLang="en-US" dirty="0" err="1"/>
                  <a:t>에만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Top-down </a:t>
                </a:r>
                <a:r>
                  <a:rPr lang="ko-KR" altLang="en-US" dirty="0"/>
                  <a:t>정보 주입</a:t>
                </a:r>
                <a:endParaRPr lang="en-US" altLang="ko-KR" dirty="0"/>
              </a:p>
              <a:p>
                <a:pPr lvl="3"/>
                <a:endParaRPr lang="en-US" altLang="ko-KR" dirty="0"/>
              </a:p>
              <a:p>
                <a:pPr lvl="3"/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2"/>
                <a:r>
                  <a:rPr lang="ko-KR" altLang="en-US" dirty="0"/>
                  <a:t>효과</a:t>
                </a:r>
                <a:r>
                  <a:rPr lang="en-US" altLang="ko-KR" dirty="0"/>
                  <a:t>:</a:t>
                </a:r>
              </a:p>
              <a:p>
                <a:pPr lvl="3"/>
                <a:r>
                  <a:rPr lang="ko-KR" altLang="en-US" dirty="0"/>
                  <a:t>모델이 </a:t>
                </a:r>
                <a:r>
                  <a:rPr lang="en-US" altLang="ko-KR" dirty="0"/>
                  <a:t>Task </a:t>
                </a:r>
                <a:r>
                  <a:rPr lang="ko-KR" altLang="en-US" dirty="0"/>
                  <a:t>와 관련된 특정 영역에 </a:t>
                </a:r>
                <a:r>
                  <a:rPr lang="en-US" altLang="ko-KR" b="1" dirty="0"/>
                  <a:t>Refocusing</a:t>
                </a:r>
                <a:r>
                  <a:rPr lang="ko-KR" altLang="en-US" dirty="0"/>
                  <a:t>하도록 유도</a:t>
                </a:r>
                <a:endParaRPr lang="en-US" altLang="ko-KR" dirty="0"/>
              </a:p>
              <a:p>
                <a:pPr lvl="3"/>
                <a:r>
                  <a:rPr lang="ko-KR" altLang="en-US" dirty="0"/>
                  <a:t>단순한 </a:t>
                </a:r>
                <a:r>
                  <a:rPr lang="en-US" altLang="ko-KR" dirty="0"/>
                  <a:t>Self-Attention</a:t>
                </a:r>
                <a:r>
                  <a:rPr lang="ko-KR" altLang="en-US" dirty="0"/>
                  <a:t>보다 더 정교한 </a:t>
                </a:r>
                <a:r>
                  <a:rPr lang="en-US" altLang="ko-KR" dirty="0"/>
                  <a:t>WSI</a:t>
                </a:r>
                <a:r>
                  <a:rPr lang="ko-KR" altLang="en-US" dirty="0"/>
                  <a:t> 수준의 예측 가능</a:t>
                </a:r>
                <a:endParaRPr lang="en-US" altLang="ko-KR" dirty="0"/>
              </a:p>
            </p:txBody>
          </p:sp>
        </mc:Choice>
        <mc:Fallback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C3A1C37C-B033-4A39-DCD7-265BF9A3A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  <a:blipFill>
                <a:blip r:embed="rId3"/>
                <a:stretch>
                  <a:fillRect l="-376" t="-5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BB30A0A7-3019-944C-85FC-6397D2DAE77D}"/>
              </a:ext>
            </a:extLst>
          </p:cNvPr>
          <p:cNvGrpSpPr/>
          <p:nvPr/>
        </p:nvGrpSpPr>
        <p:grpSpPr>
          <a:xfrm>
            <a:off x="6654618" y="1026160"/>
            <a:ext cx="5203596" cy="2498810"/>
            <a:chOff x="6740165" y="1026160"/>
            <a:chExt cx="5203596" cy="249881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CE4AFE0-C7FD-CE0B-E66D-149DA0B60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740165" y="1026160"/>
              <a:ext cx="5203596" cy="2498810"/>
            </a:xfrm>
            <a:prstGeom prst="rect">
              <a:avLst/>
            </a:prstGeom>
          </p:spPr>
        </p:pic>
        <p:sp>
          <p:nvSpPr>
            <p:cNvPr id="6" name="모서리가 둥근 직사각형 5">
              <a:extLst>
                <a:ext uri="{FF2B5EF4-FFF2-40B4-BE49-F238E27FC236}">
                  <a16:creationId xmlns:a16="http://schemas.microsoft.com/office/drawing/2014/main" id="{0EF1670F-02B5-82A4-A53F-F336318491A8}"/>
                </a:ext>
              </a:extLst>
            </p:cNvPr>
            <p:cNvSpPr/>
            <p:nvPr/>
          </p:nvSpPr>
          <p:spPr>
            <a:xfrm>
              <a:off x="8620884" y="1093509"/>
              <a:ext cx="1570198" cy="1093510"/>
            </a:xfrm>
            <a:prstGeom prst="roundRect">
              <a:avLst>
                <a:gd name="adj" fmla="val 166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73D0BF-19E2-61B1-936B-22E450E1085B}"/>
                  </a:ext>
                </a:extLst>
              </p:cNvPr>
              <p:cNvSpPr txBox="1"/>
              <p:nvPr/>
            </p:nvSpPr>
            <p:spPr>
              <a:xfrm>
                <a:off x="2622932" y="3524970"/>
                <a:ext cx="29144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𝐵𝑈</m:t>
                          </m:r>
                        </m:sub>
                      </m:sSub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𝑇𝐷</m:t>
                          </m:r>
                        </m:sub>
                      </m:sSub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ko-KR" alt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73D0BF-19E2-61B1-936B-22E450E1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932" y="3524970"/>
                <a:ext cx="2914451" cy="369332"/>
              </a:xfrm>
              <a:prstGeom prst="rect">
                <a:avLst/>
              </a:prstGeom>
              <a:blipFill>
                <a:blip r:embed="rId5"/>
                <a:stretch>
                  <a:fillRect l="-1739" r="-3478" b="-3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2216FD58-77A8-ACCA-9753-A6D948C8F026}"/>
              </a:ext>
            </a:extLst>
          </p:cNvPr>
          <p:cNvSpPr/>
          <p:nvPr/>
        </p:nvSpPr>
        <p:spPr>
          <a:xfrm>
            <a:off x="9903795" y="2328093"/>
            <a:ext cx="1570198" cy="279517"/>
          </a:xfrm>
          <a:prstGeom prst="roundRect">
            <a:avLst>
              <a:gd name="adj" fmla="val 166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6330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5F039-3102-DD0E-AE6D-3B901716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0A7742E-3807-8DC0-C95F-89C2BF2A5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C43AF5B-5CBA-0160-ED3C-1C8F2D172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Stage B – TDA-MIL</a:t>
            </a:r>
            <a:r>
              <a:rPr lang="ko-KR" altLang="en-US" dirty="0"/>
              <a:t> </a:t>
            </a:r>
            <a:r>
              <a:rPr lang="en-US" altLang="ko-KR" dirty="0"/>
              <a:t>(Pooling &amp; Classification Head)</a:t>
            </a:r>
          </a:p>
          <a:p>
            <a:pPr lvl="1"/>
            <a:r>
              <a:rPr lang="en-US" altLang="ko-KR" dirty="0"/>
              <a:t>Pooling</a:t>
            </a:r>
          </a:p>
          <a:p>
            <a:pPr lvl="2"/>
            <a:r>
              <a:rPr lang="en-US" altLang="ko-KR" dirty="0"/>
              <a:t>CLS Token </a:t>
            </a:r>
            <a:r>
              <a:rPr lang="ko-KR" altLang="en-US" dirty="0"/>
              <a:t>방식을 사용</a:t>
            </a:r>
            <a:endParaRPr lang="en-US" altLang="ko-KR" dirty="0"/>
          </a:p>
          <a:p>
            <a:pPr lvl="2"/>
            <a:r>
              <a:rPr lang="en-US" altLang="ko-KR" dirty="0"/>
              <a:t>Top-Down Attention</a:t>
            </a:r>
            <a:r>
              <a:rPr lang="ko-KR" altLang="en-US" dirty="0"/>
              <a:t>을 통해 태스크와 관련된 핵심 정보 주입되어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CLS</a:t>
            </a:r>
            <a:r>
              <a:rPr lang="ko-KR" altLang="en-US" dirty="0"/>
              <a:t> 토큰은 태스크에 맞춰 정제된 슬라이드 전체의 맥락을 담고 있음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Classification Head</a:t>
            </a:r>
          </a:p>
          <a:p>
            <a:pPr lvl="2"/>
            <a:r>
              <a:rPr lang="ko-KR" altLang="en-US" dirty="0"/>
              <a:t>간단한 </a:t>
            </a:r>
            <a:r>
              <a:rPr lang="en-US" altLang="ko-KR" dirty="0"/>
              <a:t>FC Layer</a:t>
            </a:r>
          </a:p>
          <a:p>
            <a:pPr lvl="2"/>
            <a:r>
              <a:rPr lang="en-US" altLang="ko-KR" dirty="0"/>
              <a:t>CLS </a:t>
            </a:r>
            <a:r>
              <a:rPr lang="ko-KR" altLang="en-US" dirty="0"/>
              <a:t>토큰 벡터를 </a:t>
            </a:r>
            <a:r>
              <a:rPr lang="en-US" altLang="ko-KR" dirty="0"/>
              <a:t>C</a:t>
            </a:r>
            <a:r>
              <a:rPr lang="ko-KR" altLang="en-US" dirty="0"/>
              <a:t>차원</a:t>
            </a:r>
            <a:r>
              <a:rPr lang="en-US" altLang="ko-KR" dirty="0"/>
              <a:t>(</a:t>
            </a:r>
            <a:r>
              <a:rPr lang="ko-KR" altLang="en-US" dirty="0"/>
              <a:t>클래스 개수</a:t>
            </a:r>
            <a:r>
              <a:rPr lang="en-US" altLang="ko-KR" dirty="0"/>
              <a:t>)</a:t>
            </a:r>
            <a:r>
              <a:rPr lang="ko-KR" altLang="en-US" dirty="0"/>
              <a:t>로 변환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2815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468A1-B40A-A0CB-A4AC-54B85A5A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88E17E5-8A84-ECC3-1904-41F4DDC5E6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F8CD675-7D35-17B8-A73B-1E939A592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Method Summary</a:t>
            </a:r>
          </a:p>
          <a:p>
            <a:pPr lvl="1"/>
            <a:r>
              <a:rPr lang="en-US" altLang="ko-KR" dirty="0"/>
              <a:t>Patch Extraction: WSI → Patches</a:t>
            </a:r>
          </a:p>
          <a:p>
            <a:pPr lvl="1"/>
            <a:r>
              <a:rPr lang="en-US" altLang="ko-KR" dirty="0"/>
              <a:t>Step 1 (Global): </a:t>
            </a:r>
            <a:r>
              <a:rPr lang="ko-KR" altLang="en-US" dirty="0"/>
              <a:t>전체 패치 간의 관계 학습</a:t>
            </a:r>
            <a:endParaRPr lang="en-US" altLang="ko-KR" dirty="0"/>
          </a:p>
          <a:p>
            <a:pPr lvl="1"/>
            <a:r>
              <a:rPr lang="en-US" altLang="ko-KR" dirty="0"/>
              <a:t>Selection (Filter): </a:t>
            </a:r>
            <a:r>
              <a:rPr lang="ko-KR" altLang="en-US" dirty="0"/>
              <a:t>이 </a:t>
            </a:r>
            <a:r>
              <a:rPr lang="en-US" altLang="ko-KR" dirty="0"/>
              <a:t>Task(</a:t>
            </a:r>
            <a:r>
              <a:rPr lang="ko-KR" altLang="en-US" dirty="0"/>
              <a:t>진단</a:t>
            </a:r>
            <a:r>
              <a:rPr lang="en-US" altLang="ko-KR" dirty="0"/>
              <a:t>)</a:t>
            </a:r>
            <a:r>
              <a:rPr lang="ko-KR" altLang="en-US" dirty="0" err="1"/>
              <a:t>에</a:t>
            </a:r>
            <a:r>
              <a:rPr lang="ko-KR" altLang="en-US" dirty="0"/>
              <a:t> 중요한 패치 선별</a:t>
            </a:r>
            <a:endParaRPr lang="en-US" altLang="ko-KR" dirty="0"/>
          </a:p>
          <a:p>
            <a:pPr lvl="1"/>
            <a:r>
              <a:rPr lang="en-US" altLang="ko-KR" dirty="0"/>
              <a:t>Step 2 (Refine): </a:t>
            </a:r>
            <a:r>
              <a:rPr lang="ko-KR" altLang="en-US" dirty="0"/>
              <a:t>중요 패치 정보를 </a:t>
            </a:r>
            <a:r>
              <a:rPr lang="en-US" altLang="ko-KR" dirty="0"/>
              <a:t>Value</a:t>
            </a:r>
            <a:r>
              <a:rPr lang="ko-KR" altLang="en-US" dirty="0" err="1"/>
              <a:t>에</a:t>
            </a:r>
            <a:r>
              <a:rPr lang="ko-KR" altLang="en-US" dirty="0"/>
              <a:t> 더해서 다시 </a:t>
            </a:r>
            <a:r>
              <a:rPr lang="en-US" altLang="ko-KR" dirty="0"/>
              <a:t>Attention </a:t>
            </a:r>
            <a:r>
              <a:rPr lang="ko-KR" altLang="en-US" dirty="0"/>
              <a:t>수행</a:t>
            </a:r>
            <a:endParaRPr lang="en-US" altLang="ko-KR" dirty="0"/>
          </a:p>
          <a:p>
            <a:pPr lvl="1"/>
            <a:r>
              <a:rPr lang="en-US" altLang="ko-KR" dirty="0"/>
              <a:t>Prediction: CLS </a:t>
            </a:r>
            <a:r>
              <a:rPr lang="ko-KR" altLang="en-US" dirty="0"/>
              <a:t>토큰을 사용하여 최종 진단 분류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5401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E4CAE-48D1-5677-EA0C-B7CD76B3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F4044E4-6355-CB28-D870-9B1427F9A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979D4FD-CC65-FFC7-325C-91FD1C4A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Experimental Setup</a:t>
            </a:r>
          </a:p>
          <a:p>
            <a:pPr lvl="1"/>
            <a:r>
              <a:rPr lang="en-US" altLang="ko-KR" dirty="0"/>
              <a:t>Dataset (Total 3,719 WSIs)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이진 분류</a:t>
            </a:r>
            <a:endParaRPr lang="en-US" altLang="ko-KR" dirty="0"/>
          </a:p>
          <a:p>
            <a:pPr lvl="2"/>
            <a:r>
              <a:rPr lang="en-US" altLang="ko-KR" dirty="0"/>
              <a:t>Metastasis Detection: CAMELYON17 (Breast Cancer, Lymph Node)</a:t>
            </a:r>
          </a:p>
          <a:p>
            <a:pPr lvl="2"/>
            <a:r>
              <a:rPr lang="en-US" altLang="ko-KR" dirty="0"/>
              <a:t>MSI Screening: TCGA-CRC, CPTAC-COAD (Colorectal), TCGA-STAD (Stomach), TCGA-UCEC (Uterine)</a:t>
            </a:r>
          </a:p>
          <a:p>
            <a:pPr lvl="2"/>
            <a:r>
              <a:rPr lang="en-US" altLang="ko-KR" dirty="0"/>
              <a:t>HER2 Prediction: TCGA-BRCA, BCNB (Breast Cancer)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Baselines (SOTA Methods)</a:t>
            </a:r>
          </a:p>
          <a:p>
            <a:pPr lvl="2"/>
            <a:r>
              <a:rPr lang="en-US" altLang="ko-KR" dirty="0"/>
              <a:t>AB-MIL, CLAM, DSMIL, </a:t>
            </a:r>
            <a:r>
              <a:rPr lang="en-US" altLang="ko-KR" dirty="0" err="1"/>
              <a:t>TransMIL</a:t>
            </a:r>
            <a:r>
              <a:rPr lang="en-US" altLang="ko-KR" dirty="0"/>
              <a:t>, MHIM, S4MIL </a:t>
            </a:r>
            <a:r>
              <a:rPr lang="ko-KR" altLang="en-US" dirty="0"/>
              <a:t>등 다양한 최신 </a:t>
            </a:r>
            <a:r>
              <a:rPr lang="en-US" altLang="ko-KR" dirty="0"/>
              <a:t>MIL </a:t>
            </a:r>
            <a:r>
              <a:rPr lang="ko-KR" altLang="en-US" dirty="0"/>
              <a:t>모델들과 비교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766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BC6C1-8BAA-72E4-C952-A1C336DDB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BE97B57-7E45-9DC0-A554-D9124BF6D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C3F38A1-4C5E-323A-1AA3-6BD2414BB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Comparison with State-of-the-Art Methods</a:t>
            </a:r>
          </a:p>
          <a:p>
            <a:pPr lvl="1"/>
            <a:r>
              <a:rPr lang="en-US" altLang="ko-KR" dirty="0"/>
              <a:t>AUROC, Balanced Accuracy </a:t>
            </a:r>
            <a:r>
              <a:rPr lang="ko-KR" altLang="en-US" dirty="0"/>
              <a:t>사용</a:t>
            </a:r>
            <a:endParaRPr lang="en-US" altLang="ko-KR" dirty="0"/>
          </a:p>
          <a:p>
            <a:pPr lvl="1"/>
            <a:r>
              <a:rPr lang="en-US" altLang="ko-KR" dirty="0"/>
              <a:t>Patient-stratified CV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690ACD-83BD-4071-0084-31797F9A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28" y="2235194"/>
            <a:ext cx="7424394" cy="4542451"/>
          </a:xfrm>
          <a:prstGeom prst="rect">
            <a:avLst/>
          </a:prstGeom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D079B09F-1B6F-00A7-2D39-01609813940A}"/>
              </a:ext>
            </a:extLst>
          </p:cNvPr>
          <p:cNvSpPr/>
          <p:nvPr/>
        </p:nvSpPr>
        <p:spPr>
          <a:xfrm>
            <a:off x="2476427" y="6393016"/>
            <a:ext cx="7424393" cy="279517"/>
          </a:xfrm>
          <a:prstGeom prst="roundRect">
            <a:avLst>
              <a:gd name="adj" fmla="val 1666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7718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7110-6EF8-D6C6-A02E-5AF22E8C3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4E1B110-75FD-B6FD-62AA-6DDFDB3FD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3D30A31-9E80-38F6-3720-5357C398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Feature Selection, TDA</a:t>
            </a:r>
            <a:r>
              <a:rPr lang="ko-KR" altLang="en-US" dirty="0"/>
              <a:t>의 유효성 검증</a:t>
            </a:r>
            <a:endParaRPr lang="en-US" altLang="ko-KR" dirty="0"/>
          </a:p>
          <a:p>
            <a:pPr lvl="2"/>
            <a:r>
              <a:rPr lang="en-US" altLang="ko-KR" dirty="0"/>
              <a:t>w/o TDA: Feature Selection </a:t>
            </a:r>
            <a:r>
              <a:rPr lang="ko-KR" altLang="en-US" dirty="0"/>
              <a:t>및 </a:t>
            </a:r>
            <a:r>
              <a:rPr lang="en-US" altLang="ko-KR" dirty="0"/>
              <a:t>Top-Down </a:t>
            </a:r>
            <a:r>
              <a:rPr lang="ko-KR" altLang="en-US" dirty="0" err="1"/>
              <a:t>재주입</a:t>
            </a:r>
            <a:r>
              <a:rPr lang="ko-KR" altLang="en-US" dirty="0"/>
              <a:t> 없이 순수 </a:t>
            </a:r>
            <a:r>
              <a:rPr lang="en-US" altLang="ko-KR" dirty="0"/>
              <a:t>Self-Attention</a:t>
            </a:r>
            <a:r>
              <a:rPr lang="ko-KR" altLang="en-US" dirty="0"/>
              <a:t>만 사용</a:t>
            </a:r>
            <a:endParaRPr lang="en-US" altLang="ko-KR" dirty="0"/>
          </a:p>
          <a:p>
            <a:pPr lvl="2"/>
            <a:r>
              <a:rPr lang="en-US" altLang="ko-KR" dirty="0"/>
              <a:t>AS: Feature Selection </a:t>
            </a:r>
            <a:r>
              <a:rPr lang="ko-KR" altLang="en-US" dirty="0"/>
              <a:t>모듈을 일반적인 </a:t>
            </a:r>
            <a:r>
              <a:rPr lang="en-US" altLang="ko-KR" dirty="0"/>
              <a:t>Instance-wise Attention</a:t>
            </a:r>
            <a:r>
              <a:rPr lang="ko-KR" altLang="en-US" dirty="0" err="1"/>
              <a:t>으로</a:t>
            </a:r>
            <a:r>
              <a:rPr lang="ko-KR" altLang="en-US" dirty="0"/>
              <a:t> 대체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Results</a:t>
            </a:r>
          </a:p>
          <a:p>
            <a:pPr lvl="2"/>
            <a:r>
              <a:rPr lang="en-US" altLang="ko-KR" dirty="0"/>
              <a:t>Feature Selection</a:t>
            </a:r>
            <a:r>
              <a:rPr lang="ko-KR" altLang="en-US" dirty="0"/>
              <a:t>을 제거하거나 단순 </a:t>
            </a:r>
            <a:r>
              <a:rPr lang="en-US" altLang="ko-KR" dirty="0"/>
              <a:t>Attention</a:t>
            </a:r>
            <a:r>
              <a:rPr lang="ko-KR" altLang="en-US" dirty="0"/>
              <a:t>을 적용할 경우 성능이 현저히 하락</a:t>
            </a:r>
            <a:endParaRPr lang="en-US" altLang="ko-KR" dirty="0"/>
          </a:p>
          <a:p>
            <a:pPr lvl="2"/>
            <a:r>
              <a:rPr lang="en-US" altLang="ko-KR" dirty="0"/>
              <a:t>Task-Relevant Feature</a:t>
            </a:r>
            <a:r>
              <a:rPr lang="ko-KR" altLang="en-US" dirty="0" err="1"/>
              <a:t>를</a:t>
            </a:r>
            <a:r>
              <a:rPr lang="ko-KR" altLang="en-US" dirty="0"/>
              <a:t> 선별하여 </a:t>
            </a:r>
            <a:r>
              <a:rPr lang="ko-KR" altLang="en-US" dirty="0" err="1"/>
              <a:t>재주입하는</a:t>
            </a:r>
            <a:r>
              <a:rPr lang="ko-KR" altLang="en-US" dirty="0"/>
              <a:t> 과정이 성능 향상의 핵심 요인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B8D1FF-C967-0FEE-C638-B0B6F56E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77" t="4776"/>
          <a:stretch>
            <a:fillRect/>
          </a:stretch>
        </p:blipFill>
        <p:spPr>
          <a:xfrm>
            <a:off x="8647499" y="2881251"/>
            <a:ext cx="3114878" cy="29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2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B2617-9C2A-A8E8-E1CA-A6079AD3A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847304F-6B21-236D-387A-178A5159D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Experiments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9E28BF2-5DAB-F09A-3D50-0B91D9C3C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Qualitative Results</a:t>
            </a:r>
          </a:p>
          <a:p>
            <a:pPr lvl="1"/>
            <a:r>
              <a:rPr lang="ko-KR" altLang="en-US" dirty="0"/>
              <a:t>비교</a:t>
            </a:r>
            <a:endParaRPr lang="en-US" altLang="ko-KR" dirty="0"/>
          </a:p>
          <a:p>
            <a:pPr lvl="2"/>
            <a:r>
              <a:rPr lang="en-US" altLang="ko-KR" dirty="0"/>
              <a:t>Self-Attention Heatmap: </a:t>
            </a:r>
            <a:r>
              <a:rPr lang="ko-KR" altLang="en-US" dirty="0"/>
              <a:t>전반적으로 넓은 영역에 </a:t>
            </a:r>
            <a:r>
              <a:rPr lang="en-US" altLang="ko-KR" dirty="0"/>
              <a:t>Attention</a:t>
            </a:r>
            <a:r>
              <a:rPr lang="ko-KR" altLang="en-US" dirty="0"/>
              <a:t>이 퍼져 있음</a:t>
            </a:r>
            <a:endParaRPr lang="en-US" altLang="ko-KR" dirty="0"/>
          </a:p>
          <a:p>
            <a:pPr lvl="2"/>
            <a:r>
              <a:rPr lang="en-US" altLang="ko-KR" dirty="0"/>
              <a:t>Feature Selection Heatmap: </a:t>
            </a:r>
            <a:r>
              <a:rPr lang="ko-KR" altLang="en-US" dirty="0"/>
              <a:t>병리학적 </a:t>
            </a:r>
            <a:r>
              <a:rPr lang="en-US" altLang="ko-KR" dirty="0"/>
              <a:t>GT</a:t>
            </a:r>
            <a:r>
              <a:rPr lang="ko-KR" altLang="en-US" dirty="0"/>
              <a:t>와 일치하는 특정 영역에 정밀하게 집중됨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3FE7D9-24DC-0E60-1092-FCB170F4B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4" t="2023"/>
          <a:stretch>
            <a:fillRect/>
          </a:stretch>
        </p:blipFill>
        <p:spPr>
          <a:xfrm>
            <a:off x="2794784" y="2613829"/>
            <a:ext cx="7068961" cy="40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4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48988"/>
            <a:ext cx="11623832" cy="4851477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altLang="ko-KR" sz="2400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Method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sz="2400" dirty="0"/>
              <a:t>Conclusion</a:t>
            </a:r>
          </a:p>
        </p:txBody>
      </p:sp>
      <p:sp>
        <p:nvSpPr>
          <p:cNvPr id="7" name="텍스트 개체 틀 1">
            <a:extLst>
              <a:ext uri="{FF2B5EF4-FFF2-40B4-BE49-F238E27FC236}">
                <a16:creationId xmlns:a16="http://schemas.microsoft.com/office/drawing/2014/main" id="{4BA0093D-3621-FA22-0E86-CBE1493A0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3BE6-913F-9EE0-B7F5-812FA5F7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495F6CA-C3D7-7CD1-D536-5E1B7358C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Conclusion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2802419-113E-AC01-5523-54BC6A69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11" y="1026160"/>
            <a:ext cx="11339177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Summary &amp; Impact of TDA-MIL</a:t>
            </a:r>
          </a:p>
          <a:p>
            <a:pPr lvl="1"/>
            <a:r>
              <a:rPr lang="en-US" altLang="ko-KR" dirty="0"/>
              <a:t>Addressing Limitation of Current MIL</a:t>
            </a:r>
          </a:p>
          <a:p>
            <a:pPr lvl="2"/>
            <a:r>
              <a:rPr lang="ko-KR" altLang="en-US" dirty="0"/>
              <a:t>기존 </a:t>
            </a:r>
            <a:r>
              <a:rPr lang="en-US" altLang="ko-KR" dirty="0"/>
              <a:t>Self-Attention</a:t>
            </a:r>
            <a:r>
              <a:rPr lang="ko-KR" altLang="en-US" dirty="0"/>
              <a:t> 기반 </a:t>
            </a:r>
            <a:r>
              <a:rPr lang="en-US" altLang="ko-KR" dirty="0"/>
              <a:t>MIL</a:t>
            </a:r>
            <a:r>
              <a:rPr lang="ko-KR" altLang="en-US" dirty="0"/>
              <a:t>이 가진 </a:t>
            </a:r>
            <a:r>
              <a:rPr lang="en-US" altLang="ko-KR" dirty="0"/>
              <a:t>Task-agnostic(</a:t>
            </a:r>
            <a:r>
              <a:rPr lang="ko-KR" altLang="en-US" dirty="0"/>
              <a:t>태스크 무관</a:t>
            </a:r>
            <a:r>
              <a:rPr lang="en-US" altLang="ko-KR" dirty="0"/>
              <a:t>)</a:t>
            </a:r>
            <a:r>
              <a:rPr lang="ko-KR" altLang="en-US" dirty="0"/>
              <a:t>한 특성의 한계를 극복</a:t>
            </a:r>
            <a:endParaRPr lang="en-US" altLang="ko-KR" dirty="0"/>
          </a:p>
          <a:p>
            <a:pPr lvl="2"/>
            <a:r>
              <a:rPr lang="ko-KR" altLang="en-US" dirty="0"/>
              <a:t>전역적 맥락</a:t>
            </a:r>
            <a:r>
              <a:rPr lang="en-US" altLang="ko-KR" dirty="0"/>
              <a:t>(Global Context)</a:t>
            </a:r>
            <a:r>
              <a:rPr lang="ko-KR" altLang="en-US" dirty="0"/>
              <a:t> 파악과 태스크 특화</a:t>
            </a:r>
            <a:r>
              <a:rPr lang="en-US" altLang="ko-KR" dirty="0"/>
              <a:t>(Task-Specific)</a:t>
            </a:r>
            <a:r>
              <a:rPr lang="ko-KR" altLang="en-US" dirty="0"/>
              <a:t> 집중 간의 균형을 맞춤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Proven Effectiveness</a:t>
            </a:r>
          </a:p>
          <a:p>
            <a:pPr lvl="2"/>
            <a:r>
              <a:rPr lang="ko-KR" altLang="en-US" dirty="0"/>
              <a:t>다양한 </a:t>
            </a:r>
            <a:r>
              <a:rPr lang="en-US" altLang="ko-KR" dirty="0" err="1"/>
              <a:t>CPath</a:t>
            </a:r>
            <a:r>
              <a:rPr lang="en-US" altLang="ko-KR" dirty="0"/>
              <a:t> </a:t>
            </a:r>
            <a:r>
              <a:rPr lang="ko-KR" altLang="en-US" dirty="0"/>
              <a:t>태스크에서 일관되게 우수한 성능</a:t>
            </a:r>
            <a:endParaRPr lang="en-US" altLang="ko-KR" dirty="0"/>
          </a:p>
          <a:p>
            <a:pPr lvl="2"/>
            <a:r>
              <a:rPr lang="ko-KR" altLang="en-US" dirty="0"/>
              <a:t>광범위한 적용 가능성 확인 </a:t>
            </a:r>
            <a:r>
              <a:rPr lang="en-US" altLang="ko-KR" dirty="0"/>
              <a:t>(</a:t>
            </a:r>
            <a:r>
              <a:rPr lang="ko-KR" altLang="en-US" dirty="0"/>
              <a:t>여러 </a:t>
            </a:r>
            <a:r>
              <a:rPr lang="en-US" altLang="ko-KR" dirty="0"/>
              <a:t>Task </a:t>
            </a:r>
            <a:r>
              <a:rPr lang="ko-KR" altLang="en-US" dirty="0"/>
              <a:t>및 데이터셋에서 </a:t>
            </a:r>
            <a:r>
              <a:rPr lang="en-US" altLang="ko-KR" dirty="0"/>
              <a:t>SOTA </a:t>
            </a:r>
            <a:r>
              <a:rPr lang="ko-KR" altLang="en-US" dirty="0"/>
              <a:t>달성</a:t>
            </a:r>
            <a:r>
              <a:rPr lang="en-US" altLang="ko-KR" dirty="0"/>
              <a:t>)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Future Potential</a:t>
            </a:r>
          </a:p>
          <a:p>
            <a:pPr lvl="2"/>
            <a:r>
              <a:rPr lang="ko-KR" altLang="en-US" dirty="0" err="1"/>
              <a:t>기가픽셀</a:t>
            </a:r>
            <a:r>
              <a:rPr lang="ko-KR" altLang="en-US" dirty="0"/>
              <a:t> 이미지 분석을 위한 일반화 가능한 </a:t>
            </a:r>
            <a:r>
              <a:rPr lang="ko-KR" altLang="en-US" dirty="0" err="1"/>
              <a:t>프레임워크로서의</a:t>
            </a:r>
            <a:r>
              <a:rPr lang="ko-KR" altLang="en-US" dirty="0"/>
              <a:t> 잠재력 제시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169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5099736-A0A4-BCD7-C786-F85B08135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019B212D-7BCE-BA6A-AE69-D60946628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Computational</a:t>
            </a:r>
            <a:r>
              <a:rPr lang="ko-KR" altLang="en-US" dirty="0"/>
              <a:t> </a:t>
            </a:r>
            <a:r>
              <a:rPr lang="en-US" altLang="ko-KR" dirty="0"/>
              <a:t>Pathology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CPath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en-US" altLang="ko-KR" dirty="0"/>
              <a:t>WSI </a:t>
            </a:r>
            <a:r>
              <a:rPr lang="ko-KR" altLang="en-US" dirty="0"/>
              <a:t>분석의 어려움</a:t>
            </a:r>
            <a:endParaRPr lang="en-US" altLang="ko-KR" dirty="0"/>
          </a:p>
          <a:p>
            <a:pPr lvl="1"/>
            <a:r>
              <a:rPr lang="ko-KR" altLang="en-US" dirty="0"/>
              <a:t>최근 </a:t>
            </a:r>
            <a:r>
              <a:rPr lang="ko-KR" altLang="en-US" dirty="0" err="1"/>
              <a:t>딥러닝의</a:t>
            </a:r>
            <a:r>
              <a:rPr lang="ko-KR" altLang="en-US" dirty="0"/>
              <a:t> 발전으로 </a:t>
            </a:r>
            <a:r>
              <a:rPr lang="en-US" altLang="ko-KR" dirty="0"/>
              <a:t>WSI(Whole Slide Images)</a:t>
            </a:r>
            <a:r>
              <a:rPr lang="ko-KR" altLang="en-US" dirty="0"/>
              <a:t> 사용이 급증</a:t>
            </a:r>
            <a:endParaRPr lang="en-US" altLang="ko-KR" dirty="0"/>
          </a:p>
          <a:p>
            <a:pPr lvl="2"/>
            <a:r>
              <a:rPr lang="ko-KR" altLang="en-US" dirty="0"/>
              <a:t>이미지 크기가 매우 크기 때문에 연산 비용이 매우 높음</a:t>
            </a:r>
            <a:endParaRPr lang="en-US" altLang="ko-KR" dirty="0"/>
          </a:p>
          <a:p>
            <a:pPr lvl="2"/>
            <a:r>
              <a:rPr lang="en-US" altLang="ko-KR" dirty="0"/>
              <a:t>20</a:t>
            </a:r>
            <a:r>
              <a:rPr lang="ko-KR" altLang="en-US" dirty="0"/>
              <a:t>배율에서 </a:t>
            </a:r>
            <a:r>
              <a:rPr lang="en-US" altLang="ko-KR" dirty="0"/>
              <a:t>100,000</a:t>
            </a:r>
            <a:r>
              <a:rPr lang="ko-KR" altLang="en-US" dirty="0"/>
              <a:t> </a:t>
            </a:r>
            <a:r>
              <a:rPr lang="en-US" altLang="ko-KR" dirty="0"/>
              <a:t>X 100,000</a:t>
            </a:r>
            <a:r>
              <a:rPr lang="ko-KR" altLang="en-US" dirty="0"/>
              <a:t> 픽셀을 초과하기도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일반적인 접근법 </a:t>
            </a:r>
            <a:r>
              <a:rPr lang="en-US" altLang="ko-KR" dirty="0"/>
              <a:t>(Patching &amp; MIL)</a:t>
            </a:r>
          </a:p>
          <a:p>
            <a:pPr lvl="2"/>
            <a:r>
              <a:rPr lang="en-US" altLang="ko-KR" dirty="0"/>
              <a:t>WSI</a:t>
            </a:r>
            <a:r>
              <a:rPr lang="ko-KR" altLang="en-US" dirty="0" err="1"/>
              <a:t>를</a:t>
            </a:r>
            <a:r>
              <a:rPr lang="ko-KR" altLang="en-US" dirty="0"/>
              <a:t> 처리 가능한 작은 패치</a:t>
            </a:r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:512 X 512)</a:t>
            </a:r>
            <a:r>
              <a:rPr lang="ko-KR" altLang="en-US" dirty="0"/>
              <a:t>로 분할</a:t>
            </a:r>
            <a:endParaRPr lang="en-US" altLang="ko-KR" dirty="0"/>
          </a:p>
          <a:p>
            <a:pPr lvl="2"/>
            <a:r>
              <a:rPr lang="en-US" altLang="ko-KR" dirty="0"/>
              <a:t>Vision Encoding Model</a:t>
            </a:r>
            <a:r>
              <a:rPr lang="ko-KR" altLang="en-US" dirty="0"/>
              <a:t>을 통해 오프라인으로 </a:t>
            </a:r>
            <a:r>
              <a:rPr lang="en-US" altLang="ko-KR" dirty="0"/>
              <a:t>feature</a:t>
            </a:r>
            <a:r>
              <a:rPr lang="ko-KR" altLang="en-US" dirty="0"/>
              <a:t> 추출</a:t>
            </a:r>
            <a:endParaRPr lang="en-US" altLang="ko-KR" dirty="0"/>
          </a:p>
          <a:p>
            <a:pPr lvl="2"/>
            <a:r>
              <a:rPr lang="en-US" altLang="ko-KR" b="1" dirty="0"/>
              <a:t>MIL (Multiple Instance Learning): </a:t>
            </a:r>
            <a:r>
              <a:rPr lang="ko-KR" altLang="en-US" dirty="0"/>
              <a:t>패치 레벨의 특징들을 통합하여 </a:t>
            </a:r>
            <a:r>
              <a:rPr lang="en-US" altLang="ko-KR" dirty="0"/>
              <a:t>WSI</a:t>
            </a:r>
            <a:r>
              <a:rPr lang="ko-KR" altLang="en-US" dirty="0"/>
              <a:t> 레벨의 예측을 수행하는 방법론</a:t>
            </a:r>
            <a:endParaRPr lang="en-US" altLang="ko-K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D3487-E0A2-D9F9-D0A7-9EB62843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16" y="2170122"/>
            <a:ext cx="5612934" cy="20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FFB18-8545-75A5-A6D0-D8BBE6913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61A476B-387E-8CC5-D010-32CCBA77C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9BF1674A-2D48-86BB-FC81-F1B88D7D4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ko-KR" altLang="en-US" dirty="0"/>
              <a:t>기존 </a:t>
            </a:r>
            <a:r>
              <a:rPr lang="en-US" altLang="ko-KR" dirty="0"/>
              <a:t>Self-Attention</a:t>
            </a:r>
            <a:r>
              <a:rPr lang="ko-KR" altLang="en-US" dirty="0"/>
              <a:t>의 한계와 임상적 동기</a:t>
            </a:r>
            <a:endParaRPr lang="en-US" altLang="ko-KR" dirty="0"/>
          </a:p>
          <a:p>
            <a:pPr lvl="1"/>
            <a:r>
              <a:rPr lang="en-US" altLang="ko-KR" dirty="0"/>
              <a:t>Technical Limitation (Task-Agnostic)</a:t>
            </a:r>
          </a:p>
          <a:p>
            <a:pPr lvl="2"/>
            <a:r>
              <a:rPr lang="ko-KR" altLang="en-US" dirty="0"/>
              <a:t>기존 </a:t>
            </a:r>
            <a:r>
              <a:rPr lang="en-US" altLang="ko-KR" dirty="0"/>
              <a:t>Vision Transformer</a:t>
            </a:r>
            <a:r>
              <a:rPr lang="ko-KR" altLang="en-US" dirty="0"/>
              <a:t>의 </a:t>
            </a:r>
            <a:r>
              <a:rPr lang="en-US" altLang="ko-KR" dirty="0"/>
              <a:t>vanilla self-attention</a:t>
            </a:r>
            <a:r>
              <a:rPr lang="ko-KR" altLang="en-US" dirty="0"/>
              <a:t>은 특정 </a:t>
            </a:r>
            <a:r>
              <a:rPr lang="en-US" altLang="ko-KR" dirty="0"/>
              <a:t>task</a:t>
            </a:r>
            <a:r>
              <a:rPr lang="ko-KR" altLang="en-US" dirty="0" err="1"/>
              <a:t>에</a:t>
            </a:r>
            <a:r>
              <a:rPr lang="ko-KR" altLang="en-US" dirty="0"/>
              <a:t> 특화된 신호보다는</a:t>
            </a:r>
            <a:r>
              <a:rPr lang="en-US" altLang="ko-KR" dirty="0"/>
              <a:t>,</a:t>
            </a:r>
            <a:r>
              <a:rPr lang="ko-KR" altLang="en-US" dirty="0"/>
              <a:t> 광범위하게 구별되는 특징에 집중하는 경향이 있음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Clinical Observation (Pathologist’s Workflow)</a:t>
            </a:r>
          </a:p>
          <a:p>
            <a:pPr lvl="2"/>
            <a:r>
              <a:rPr lang="ko-KR" altLang="en-US" dirty="0"/>
              <a:t>병리학자는 슬라이드를 볼 때 먼저 전체적인 정보</a:t>
            </a:r>
            <a:r>
              <a:rPr lang="en-US" altLang="ko-KR" dirty="0"/>
              <a:t>(Global Information)</a:t>
            </a:r>
            <a:r>
              <a:rPr lang="ko-KR" altLang="en-US" dirty="0" err="1"/>
              <a:t>를</a:t>
            </a:r>
            <a:r>
              <a:rPr lang="ko-KR" altLang="en-US" dirty="0"/>
              <a:t> 파악한 후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task</a:t>
            </a:r>
            <a:r>
              <a:rPr lang="ko-KR" altLang="en-US" dirty="0" err="1"/>
              <a:t>에</a:t>
            </a:r>
            <a:r>
              <a:rPr lang="ko-KR" altLang="en-US" dirty="0"/>
              <a:t> 따라 특정 관심 영역에 초점을 맞춤</a:t>
            </a:r>
            <a:r>
              <a:rPr lang="en-US" altLang="ko-KR" dirty="0"/>
              <a:t>(Refocusing)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Research Gap</a:t>
            </a:r>
          </a:p>
          <a:p>
            <a:pPr lvl="2"/>
            <a:r>
              <a:rPr lang="ko-KR" altLang="en-US" dirty="0"/>
              <a:t>기존 모델들은 이러한 전체 맥락 파악 후 특정 영역 집중이라는 임상적 워크플로우를 충분히 반영하지 못함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1069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F3181-7DB8-7784-0B93-B8DFD77C2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7F16445-8762-A5D0-3F19-839D5E35F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AA7CF407-76F1-FEDC-C6D5-37FF2836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TDA-MIL (Top-Down Attention-based Multiple Instance Learning)</a:t>
            </a:r>
            <a:r>
              <a:rPr lang="ko-KR" altLang="en-US" dirty="0"/>
              <a:t> 개요</a:t>
            </a:r>
            <a:endParaRPr lang="en-US" altLang="ko-KR" dirty="0"/>
          </a:p>
          <a:p>
            <a:pPr lvl="1"/>
            <a:r>
              <a:rPr lang="en-US" altLang="ko-KR" dirty="0"/>
              <a:t>Two-step Framework</a:t>
            </a:r>
          </a:p>
          <a:p>
            <a:pPr lvl="2"/>
            <a:r>
              <a:rPr lang="en-US" altLang="ko-KR" b="1" dirty="0"/>
              <a:t>Step 1 (Bottom-up Contextualization): </a:t>
            </a:r>
            <a:r>
              <a:rPr lang="en-US" altLang="ko-KR" dirty="0"/>
              <a:t>Self-attention</a:t>
            </a:r>
            <a:r>
              <a:rPr lang="ko-KR" altLang="en-US" dirty="0"/>
              <a:t>을 통해 모든 패치의 </a:t>
            </a:r>
            <a:r>
              <a:rPr lang="en-US" altLang="ko-KR" dirty="0"/>
              <a:t>global context</a:t>
            </a:r>
            <a:r>
              <a:rPr lang="ko-KR" altLang="en-US" dirty="0" err="1"/>
              <a:t>를</a:t>
            </a:r>
            <a:r>
              <a:rPr lang="ko-KR" altLang="en-US" dirty="0"/>
              <a:t> 학습</a:t>
            </a:r>
            <a:endParaRPr lang="en-US" altLang="ko-KR" dirty="0"/>
          </a:p>
          <a:p>
            <a:pPr lvl="2"/>
            <a:r>
              <a:rPr lang="en-US" altLang="ko-KR" b="1" dirty="0"/>
              <a:t>Feature Selection Module:</a:t>
            </a:r>
            <a:r>
              <a:rPr lang="ko-KR" altLang="en-US" b="1" dirty="0"/>
              <a:t> </a:t>
            </a:r>
            <a:r>
              <a:rPr lang="ko-KR" altLang="en-US" dirty="0"/>
              <a:t>학습된 특징 중 현재 </a:t>
            </a:r>
            <a:r>
              <a:rPr lang="en-US" altLang="ko-KR" dirty="0"/>
              <a:t>Task</a:t>
            </a:r>
            <a:r>
              <a:rPr lang="ko-KR" altLang="en-US" dirty="0"/>
              <a:t>와 가장 관련성 높은 핵심 인스턴스를 식별하고 선별</a:t>
            </a:r>
            <a:endParaRPr lang="en-US" altLang="ko-KR" dirty="0"/>
          </a:p>
          <a:p>
            <a:pPr lvl="2"/>
            <a:r>
              <a:rPr lang="en-US" altLang="ko-KR" b="1" dirty="0"/>
              <a:t>Step 2 (Top-down Re-attention):</a:t>
            </a:r>
            <a:r>
              <a:rPr lang="ko-KR" altLang="en-US" b="1" dirty="0"/>
              <a:t> </a:t>
            </a:r>
            <a:r>
              <a:rPr lang="ko-KR" altLang="en-US" dirty="0"/>
              <a:t>선별된 </a:t>
            </a:r>
            <a:r>
              <a:rPr lang="en-US" altLang="ko-KR" dirty="0"/>
              <a:t>Task </a:t>
            </a:r>
            <a:r>
              <a:rPr lang="ko-KR" altLang="en-US" dirty="0"/>
              <a:t>관련 정보를 다시 </a:t>
            </a:r>
            <a:r>
              <a:rPr lang="en-US" altLang="ko-KR" dirty="0"/>
              <a:t>Attention</a:t>
            </a:r>
            <a:r>
              <a:rPr lang="ko-KR" altLang="en-US" dirty="0" err="1"/>
              <a:t>에</a:t>
            </a:r>
            <a:r>
              <a:rPr lang="ko-KR" altLang="en-US" dirty="0"/>
              <a:t> 주입하여 모델이 중요한 영역에 다시 집중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주요 기여</a:t>
            </a:r>
            <a:endParaRPr lang="en-US" altLang="ko-KR" dirty="0"/>
          </a:p>
          <a:p>
            <a:pPr lvl="2"/>
            <a:r>
              <a:rPr lang="ko-KR" altLang="en-US" dirty="0"/>
              <a:t>전체 맥락 파악 후 세부 특징에 집중하는 새로운 </a:t>
            </a:r>
            <a:r>
              <a:rPr lang="en-US" altLang="ko-KR" dirty="0"/>
              <a:t>2</a:t>
            </a:r>
            <a:r>
              <a:rPr lang="ko-KR" altLang="en-US" dirty="0"/>
              <a:t>단계 </a:t>
            </a:r>
            <a:r>
              <a:rPr lang="en-US" altLang="ko-KR" dirty="0"/>
              <a:t>MIL </a:t>
            </a:r>
            <a:r>
              <a:rPr lang="ko-KR" altLang="en-US" dirty="0"/>
              <a:t>아키텍처 제안</a:t>
            </a:r>
            <a:endParaRPr lang="en-US" altLang="ko-KR" dirty="0"/>
          </a:p>
          <a:p>
            <a:pPr lvl="2"/>
            <a:r>
              <a:rPr lang="ko-KR" altLang="en-US" dirty="0"/>
              <a:t>림프절 전이 탐지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MSI </a:t>
            </a:r>
            <a:r>
              <a:rPr lang="ko-KR" altLang="en-US" dirty="0" err="1"/>
              <a:t>스크리닝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HER2 </a:t>
            </a:r>
            <a:r>
              <a:rPr lang="ko-KR" altLang="en-US" dirty="0"/>
              <a:t>예측 등 다양한 병리학 벤치마크에서 기존 </a:t>
            </a:r>
            <a:r>
              <a:rPr lang="en-US" altLang="ko-KR" dirty="0"/>
              <a:t>SOTA </a:t>
            </a:r>
            <a:r>
              <a:rPr lang="ko-KR" altLang="en-US" dirty="0"/>
              <a:t>모델 능가</a:t>
            </a:r>
            <a:endParaRPr lang="en-US" altLang="ko-KR" dirty="0"/>
          </a:p>
          <a:p>
            <a:pPr lvl="2"/>
            <a:r>
              <a:rPr lang="en-US" altLang="ko-KR" dirty="0"/>
              <a:t>Feature Selection</a:t>
            </a:r>
            <a:r>
              <a:rPr lang="ko-KR" altLang="en-US" dirty="0"/>
              <a:t> 모듈이 기존 </a:t>
            </a:r>
            <a:r>
              <a:rPr lang="en-US" altLang="ko-KR" dirty="0"/>
              <a:t>Self-Attention</a:t>
            </a:r>
            <a:r>
              <a:rPr lang="ko-KR" altLang="en-US" dirty="0"/>
              <a:t>이 놓치기 쉬운 미세한 진단적 구조를 포착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4907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44101-DCF1-69FD-F5EB-6A7E4DC6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C710936-5EB3-0185-2062-3DE0E0982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2A16F15-4D2A-C626-9F09-DCB9C6B3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Multiple Instance Learning in WSI</a:t>
            </a:r>
          </a:p>
          <a:p>
            <a:pPr lvl="1"/>
            <a:r>
              <a:rPr lang="en-US" altLang="ko-KR" dirty="0"/>
              <a:t>General MIL</a:t>
            </a:r>
            <a:r>
              <a:rPr lang="ko-KR" altLang="en-US" dirty="0"/>
              <a:t> </a:t>
            </a:r>
            <a:r>
              <a:rPr lang="en-US" altLang="ko-KR" dirty="0"/>
              <a:t>Concept</a:t>
            </a:r>
          </a:p>
          <a:p>
            <a:pPr lvl="2"/>
            <a:r>
              <a:rPr lang="en-US" altLang="ko-KR" b="1" dirty="0"/>
              <a:t>Weakly supervised Learning</a:t>
            </a:r>
            <a:r>
              <a:rPr lang="en-US" altLang="ko-KR" dirty="0"/>
              <a:t>: </a:t>
            </a:r>
            <a:r>
              <a:rPr lang="ko-KR" altLang="en-US" dirty="0"/>
              <a:t>개별 데이터의 레이블은 모르지만</a:t>
            </a:r>
            <a:r>
              <a:rPr lang="en-US" altLang="ko-KR" dirty="0"/>
              <a:t>,</a:t>
            </a:r>
            <a:r>
              <a:rPr lang="ko-KR" altLang="en-US" dirty="0"/>
              <a:t> 데이터 묶음의 레이블만 알고 있는 상태에서 학습</a:t>
            </a:r>
            <a:endParaRPr lang="en-US" altLang="ko-KR" dirty="0"/>
          </a:p>
          <a:p>
            <a:pPr lvl="2"/>
            <a:r>
              <a:rPr lang="en-US" altLang="ko-KR" dirty="0"/>
              <a:t>Positive Bag: </a:t>
            </a:r>
            <a:r>
              <a:rPr lang="ko-KR" altLang="en-US" dirty="0"/>
              <a:t>적어도 하나의 </a:t>
            </a:r>
            <a:r>
              <a:rPr lang="en-US" altLang="ko-KR" dirty="0"/>
              <a:t>Positive Instance</a:t>
            </a:r>
            <a:r>
              <a:rPr lang="ko-KR" altLang="en-US" dirty="0"/>
              <a:t>가 포함되어 있음</a:t>
            </a:r>
            <a:r>
              <a:rPr lang="en-US" altLang="ko-KR" dirty="0"/>
              <a:t>. 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암 조직이 조금이라도 있으면 암 슬라이드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Negative Bag: </a:t>
            </a:r>
            <a:r>
              <a:rPr lang="ko-KR" altLang="en-US" dirty="0"/>
              <a:t>모든 </a:t>
            </a:r>
            <a:r>
              <a:rPr lang="en-US" altLang="ko-KR" dirty="0"/>
              <a:t>Instance</a:t>
            </a:r>
            <a:r>
              <a:rPr lang="ko-KR" altLang="en-US" dirty="0"/>
              <a:t>가 </a:t>
            </a:r>
            <a:r>
              <a:rPr lang="en-US" altLang="ko-KR" dirty="0"/>
              <a:t>Negative</a:t>
            </a:r>
            <a:r>
              <a:rPr lang="ko-KR" altLang="en-US" dirty="0"/>
              <a:t>임</a:t>
            </a:r>
            <a:r>
              <a:rPr lang="en-US" altLang="ko-KR" dirty="0"/>
              <a:t>. (</a:t>
            </a:r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암 조직이 전혀 없어야 정상 슬라이드</a:t>
            </a:r>
            <a:r>
              <a:rPr lang="en-US" altLang="ko-KR" dirty="0"/>
              <a:t>)</a:t>
            </a:r>
          </a:p>
          <a:p>
            <a:pPr lvl="2"/>
            <a:endParaRPr lang="en-US" altLang="ko-K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FC6AF8-65E6-84F7-D4D4-11F7D353C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3833"/>
          <a:stretch>
            <a:fillRect/>
          </a:stretch>
        </p:blipFill>
        <p:spPr bwMode="auto">
          <a:xfrm>
            <a:off x="1752169" y="3079245"/>
            <a:ext cx="8687662" cy="31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1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8A24-2100-0DD7-3D9A-D74AC4C9F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BBD78E5-BD65-6AE9-43A8-E25701865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592AB9B-ACAB-F288-99B4-93F16F9CB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Multiple Instance Learning in WSI</a:t>
            </a:r>
          </a:p>
          <a:p>
            <a:pPr lvl="1"/>
            <a:r>
              <a:rPr lang="en-US" altLang="ko-KR" dirty="0"/>
              <a:t>Mapping to WSI</a:t>
            </a:r>
          </a:p>
          <a:p>
            <a:pPr lvl="2"/>
            <a:r>
              <a:rPr lang="en-US" altLang="ko-KR" dirty="0"/>
              <a:t>WSI</a:t>
            </a:r>
            <a:r>
              <a:rPr lang="ko-KR" altLang="en-US" dirty="0"/>
              <a:t>는 </a:t>
            </a:r>
            <a:r>
              <a:rPr lang="ko-KR" altLang="en-US" dirty="0" err="1"/>
              <a:t>기가픽셀</a:t>
            </a:r>
            <a:r>
              <a:rPr lang="en-US" altLang="ko-KR" dirty="0"/>
              <a:t>(100,000 X 100,000) </a:t>
            </a:r>
            <a:r>
              <a:rPr lang="ko-KR" altLang="en-US" dirty="0"/>
              <a:t>단위의 초고해상도 이미지로</a:t>
            </a:r>
            <a:r>
              <a:rPr lang="en-US" altLang="ko-KR" dirty="0"/>
              <a:t>, </a:t>
            </a:r>
            <a:r>
              <a:rPr lang="ko-KR" altLang="en-US" dirty="0"/>
              <a:t>일반적인 딥러닝 모델에 통째로 입력할 수 없음</a:t>
            </a:r>
            <a:endParaRPr lang="en-US" altLang="ko-KR" dirty="0"/>
          </a:p>
          <a:p>
            <a:pPr lvl="2"/>
            <a:r>
              <a:rPr lang="en-US" altLang="ko-KR" dirty="0"/>
              <a:t>MIL </a:t>
            </a:r>
            <a:r>
              <a:rPr lang="ko-KR" altLang="en-US" dirty="0"/>
              <a:t>적용</a:t>
            </a:r>
            <a:endParaRPr lang="en-US" altLang="ko-KR" dirty="0"/>
          </a:p>
          <a:p>
            <a:pPr lvl="3"/>
            <a:r>
              <a:rPr lang="en-US" altLang="ko-KR" dirty="0"/>
              <a:t>Bag (X) → Whole Slide Image: </a:t>
            </a:r>
            <a:r>
              <a:rPr lang="ko-KR" altLang="en-US" dirty="0"/>
              <a:t>환자의 진단명</a:t>
            </a:r>
            <a:r>
              <a:rPr lang="en-US" altLang="ko-KR" dirty="0"/>
              <a:t>(Slide-level label)</a:t>
            </a:r>
            <a:r>
              <a:rPr lang="ko-KR" altLang="en-US" dirty="0"/>
              <a:t>이 존재함</a:t>
            </a:r>
            <a:endParaRPr lang="en-US" altLang="ko-KR" dirty="0"/>
          </a:p>
          <a:p>
            <a:pPr lvl="3"/>
            <a:r>
              <a:rPr lang="en-US" altLang="ko-KR" dirty="0"/>
              <a:t>Instance (x) → Patch: WSI</a:t>
            </a:r>
            <a:r>
              <a:rPr lang="ko-KR" altLang="en-US" dirty="0" err="1"/>
              <a:t>를</a:t>
            </a:r>
            <a:r>
              <a:rPr lang="ko-KR" altLang="en-US" dirty="0"/>
              <a:t> 작은 크기로 자른 조각 이미지</a:t>
            </a:r>
            <a:r>
              <a:rPr lang="en-US" altLang="ko-KR" dirty="0"/>
              <a:t>,</a:t>
            </a:r>
            <a:r>
              <a:rPr lang="ko-KR" altLang="en-US" dirty="0"/>
              <a:t> 개별 패치의 병변 유무를 알 수 없음</a:t>
            </a:r>
            <a:endParaRPr lang="en-US" altLang="ko-KR" dirty="0"/>
          </a:p>
          <a:p>
            <a:pPr lvl="3"/>
            <a:endParaRPr lang="en-US" altLang="ko-KR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6651802-51E4-D870-BEF1-74AB85602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/>
          <a:stretch>
            <a:fillRect/>
          </a:stretch>
        </p:blipFill>
        <p:spPr bwMode="auto">
          <a:xfrm>
            <a:off x="3260563" y="3379321"/>
            <a:ext cx="5670873" cy="31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AF479-EA7D-FDC1-62C7-74F72DC0D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D8D52DF-0B47-6D23-4A90-571F42415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DC63FB4-36AA-2644-4899-FD9FD338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9177" cy="5506615"/>
          </a:xfrm>
        </p:spPr>
        <p:txBody>
          <a:bodyPr>
            <a:normAutofit/>
          </a:bodyPr>
          <a:lstStyle/>
          <a:p>
            <a:r>
              <a:rPr lang="en-US" altLang="ko-KR" dirty="0"/>
              <a:t>Method Overview</a:t>
            </a:r>
          </a:p>
          <a:p>
            <a:pPr lvl="1"/>
            <a:r>
              <a:rPr lang="en-US" altLang="ko-KR" dirty="0"/>
              <a:t>Stage A : Offline Feature Compression</a:t>
            </a:r>
          </a:p>
          <a:p>
            <a:pPr lvl="1"/>
            <a:r>
              <a:rPr lang="en-US" altLang="ko-KR" dirty="0"/>
              <a:t>Stage B : Online Aggregation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93DE606-B461-2F8A-3BC4-2285C44D4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97" y="2261334"/>
            <a:ext cx="8894976" cy="4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9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972B8-F580-1B67-F647-EBF54E71A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FC1AA8A-EC30-2156-D006-BFEDB10BB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1EEFA70E-3E57-F62B-9C32-DDFE4B3B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Stage A – Feature Compression</a:t>
                </a:r>
              </a:p>
              <a:p>
                <a:pPr lvl="1"/>
                <a:r>
                  <a:rPr lang="en-US" altLang="ko-KR" dirty="0"/>
                  <a:t>Background Removal</a:t>
                </a:r>
              </a:p>
              <a:p>
                <a:pPr lvl="2"/>
                <a:r>
                  <a:rPr lang="en-US" altLang="ko-KR" dirty="0"/>
                  <a:t>Otsu’s thresholding</a:t>
                </a:r>
                <a:r>
                  <a:rPr lang="ko-KR" altLang="en-US" dirty="0"/>
                  <a:t>을 사용하여 배경 영역 제거</a:t>
                </a: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1"/>
                <a:r>
                  <a:rPr lang="en-US" altLang="ko-KR" dirty="0"/>
                  <a:t>Patching</a:t>
                </a:r>
              </a:p>
              <a:p>
                <a:pPr lvl="2"/>
                <a:r>
                  <a:rPr lang="en-US" altLang="ko-KR" dirty="0"/>
                  <a:t>20x</a:t>
                </a:r>
                <a:r>
                  <a:rPr lang="ko-KR" altLang="en-US" dirty="0"/>
                  <a:t> 배율에서 </a:t>
                </a:r>
                <a:r>
                  <a:rPr lang="en-US" altLang="ko-KR" dirty="0"/>
                  <a:t>512 X 512 </a:t>
                </a:r>
                <a:r>
                  <a:rPr lang="ko-KR" altLang="en-US" dirty="0"/>
                  <a:t>픽셀 크기로 </a:t>
                </a:r>
                <a:r>
                  <a:rPr lang="ko-KR" altLang="en-US" dirty="0" err="1"/>
                  <a:t>타일링</a:t>
                </a:r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1"/>
                <a:r>
                  <a:rPr lang="en-US" altLang="ko-KR" dirty="0"/>
                  <a:t>Feature Encoding</a:t>
                </a:r>
              </a:p>
              <a:p>
                <a:pPr lvl="2"/>
                <a:r>
                  <a:rPr lang="ko-KR" altLang="en-US" dirty="0"/>
                  <a:t>사전 학습된 </a:t>
                </a:r>
                <a:r>
                  <a:rPr lang="en-US" altLang="ko-KR" dirty="0"/>
                  <a:t>Pathology Foundation Model </a:t>
                </a:r>
                <a:r>
                  <a:rPr lang="ko-KR" altLang="en-US" dirty="0"/>
                  <a:t>사용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각 패치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 err="1"/>
                  <a:t>를</a:t>
                </a:r>
                <a:r>
                  <a:rPr lang="ko-KR" altLang="en-US" dirty="0"/>
                  <a:t> 고차원 벡터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로 변환</a:t>
                </a:r>
                <a:endParaRPr lang="en-US" altLang="ko-KR" dirty="0"/>
              </a:p>
              <a:p>
                <a:pPr lvl="2"/>
                <a:r>
                  <a:rPr lang="en-US" altLang="ko-KR" dirty="0"/>
                  <a:t>WSI</a:t>
                </a:r>
                <a:r>
                  <a:rPr lang="ko-KR" altLang="en-US" dirty="0"/>
                  <a:t> 하나는 패치 특징들의 집합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ko-KR" altLang="en-US" dirty="0" err="1"/>
                  <a:t>으로</a:t>
                </a:r>
                <a:r>
                  <a:rPr lang="ko-KR" altLang="en-US" dirty="0"/>
                  <a:t> 표현됨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1EEFA70E-3E57-F62B-9C32-DDFE4B3B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339177" cy="5506615"/>
              </a:xfrm>
              <a:blipFill>
                <a:blip r:embed="rId3"/>
                <a:stretch>
                  <a:fillRect l="-336" t="-6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E8516698-4985-98B9-3AF2-4490909C06FE}"/>
              </a:ext>
            </a:extLst>
          </p:cNvPr>
          <p:cNvGrpSpPr/>
          <p:nvPr/>
        </p:nvGrpSpPr>
        <p:grpSpPr>
          <a:xfrm>
            <a:off x="6654618" y="1026160"/>
            <a:ext cx="5203596" cy="2498810"/>
            <a:chOff x="6815579" y="1026160"/>
            <a:chExt cx="5203596" cy="249881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E5CEB6A-33B7-DAAE-29D3-1BB5A8D88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5579" y="1026160"/>
              <a:ext cx="5203596" cy="2498810"/>
            </a:xfrm>
            <a:prstGeom prst="rect">
              <a:avLst/>
            </a:prstGeom>
          </p:spPr>
        </p:pic>
        <p:sp>
          <p:nvSpPr>
            <p:cNvPr id="6" name="모서리가 둥근 직사각형 5">
              <a:extLst>
                <a:ext uri="{FF2B5EF4-FFF2-40B4-BE49-F238E27FC236}">
                  <a16:creationId xmlns:a16="http://schemas.microsoft.com/office/drawing/2014/main" id="{D57FA9A1-34B6-75CF-041B-50E4952324F2}"/>
                </a:ext>
              </a:extLst>
            </p:cNvPr>
            <p:cNvSpPr/>
            <p:nvPr/>
          </p:nvSpPr>
          <p:spPr>
            <a:xfrm>
              <a:off x="6843860" y="1059834"/>
              <a:ext cx="1762106" cy="2431461"/>
            </a:xfrm>
            <a:prstGeom prst="roundRect">
              <a:avLst>
                <a:gd name="adj" fmla="val 16668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788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36414</TotalTime>
  <Words>1090</Words>
  <Application>Microsoft Office PowerPoint</Application>
  <PresentationFormat>와이드스크린</PresentationFormat>
  <Paragraphs>194</Paragraphs>
  <Slides>20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.AppleSystemUIFont</vt:lpstr>
      <vt:lpstr>KoPubWorld돋움체 Bold</vt:lpstr>
      <vt:lpstr>KoPubWorld돋움체 Medium</vt:lpstr>
      <vt:lpstr>KoPub돋움체 Bold</vt:lpstr>
      <vt:lpstr>맑은 고딕</vt:lpstr>
      <vt:lpstr>Malgun Gothic Semilight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심준현</cp:lastModifiedBy>
  <cp:revision>1946</cp:revision>
  <cp:lastPrinted>2026-01-05T05:25:28Z</cp:lastPrinted>
  <dcterms:created xsi:type="dcterms:W3CDTF">2020-01-31T06:40:47Z</dcterms:created>
  <dcterms:modified xsi:type="dcterms:W3CDTF">2026-01-05T05:33:58Z</dcterms:modified>
</cp:coreProperties>
</file>